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73" r:id="rId4"/>
  </p:sldMasterIdLst>
  <p:notesMasterIdLst>
    <p:notesMasterId r:id="rId160"/>
  </p:notesMasterIdLst>
  <p:sldIdLst>
    <p:sldId id="282" r:id="rId5"/>
    <p:sldId id="281" r:id="rId6"/>
    <p:sldId id="365" r:id="rId7"/>
    <p:sldId id="287" r:id="rId8"/>
    <p:sldId id="286" r:id="rId9"/>
    <p:sldId id="431" r:id="rId10"/>
    <p:sldId id="432" r:id="rId11"/>
    <p:sldId id="427" r:id="rId12"/>
    <p:sldId id="429" r:id="rId13"/>
    <p:sldId id="430" r:id="rId14"/>
    <p:sldId id="433" r:id="rId15"/>
    <p:sldId id="351" r:id="rId16"/>
    <p:sldId id="302" r:id="rId17"/>
    <p:sldId id="354" r:id="rId18"/>
    <p:sldId id="355" r:id="rId19"/>
    <p:sldId id="548" r:id="rId20"/>
    <p:sldId id="416" r:id="rId21"/>
    <p:sldId id="550" r:id="rId22"/>
    <p:sldId id="549" r:id="rId23"/>
    <p:sldId id="358" r:id="rId24"/>
    <p:sldId id="455" r:id="rId25"/>
    <p:sldId id="456" r:id="rId26"/>
    <p:sldId id="303" r:id="rId27"/>
    <p:sldId id="458" r:id="rId28"/>
    <p:sldId id="457" r:id="rId29"/>
    <p:sldId id="315" r:id="rId30"/>
    <p:sldId id="590" r:id="rId31"/>
    <p:sldId id="460" r:id="rId32"/>
    <p:sldId id="461" r:id="rId33"/>
    <p:sldId id="470" r:id="rId34"/>
    <p:sldId id="462" r:id="rId35"/>
    <p:sldId id="380" r:id="rId36"/>
    <p:sldId id="586" r:id="rId37"/>
    <p:sldId id="587" r:id="rId38"/>
    <p:sldId id="588" r:id="rId39"/>
    <p:sldId id="601" r:id="rId40"/>
    <p:sldId id="613" r:id="rId41"/>
    <p:sldId id="463" r:id="rId42"/>
    <p:sldId id="464" r:id="rId43"/>
    <p:sldId id="486" r:id="rId44"/>
    <p:sldId id="488" r:id="rId45"/>
    <p:sldId id="546" r:id="rId46"/>
    <p:sldId id="545" r:id="rId47"/>
    <p:sldId id="589" r:id="rId48"/>
    <p:sldId id="565" r:id="rId49"/>
    <p:sldId id="563" r:id="rId50"/>
    <p:sldId id="547" r:id="rId51"/>
    <p:sldId id="532" r:id="rId52"/>
    <p:sldId id="607" r:id="rId53"/>
    <p:sldId id="483" r:id="rId54"/>
    <p:sldId id="311" r:id="rId55"/>
    <p:sldId id="413" r:id="rId56"/>
    <p:sldId id="412" r:id="rId57"/>
    <p:sldId id="492" r:id="rId58"/>
    <p:sldId id="530" r:id="rId59"/>
    <p:sldId id="551" r:id="rId60"/>
    <p:sldId id="564" r:id="rId61"/>
    <p:sldId id="414" r:id="rId62"/>
    <p:sldId id="415" r:id="rId63"/>
    <p:sldId id="376" r:id="rId64"/>
    <p:sldId id="606" r:id="rId65"/>
    <p:sldId id="489" r:id="rId66"/>
    <p:sldId id="478" r:id="rId67"/>
    <p:sldId id="479" r:id="rId68"/>
    <p:sldId id="480" r:id="rId69"/>
    <p:sldId id="602" r:id="rId70"/>
    <p:sldId id="603" r:id="rId71"/>
    <p:sldId id="605" r:id="rId72"/>
    <p:sldId id="482" r:id="rId73"/>
    <p:sldId id="594" r:id="rId74"/>
    <p:sldId id="595" r:id="rId75"/>
    <p:sldId id="596" r:id="rId76"/>
    <p:sldId id="598" r:id="rId77"/>
    <p:sldId id="600" r:id="rId78"/>
    <p:sldId id="604" r:id="rId79"/>
    <p:sldId id="593" r:id="rId80"/>
    <p:sldId id="310" r:id="rId81"/>
    <p:sldId id="407" r:id="rId82"/>
    <p:sldId id="399" r:id="rId83"/>
    <p:sldId id="400" r:id="rId84"/>
    <p:sldId id="388" r:id="rId85"/>
    <p:sldId id="390" r:id="rId86"/>
    <p:sldId id="391" r:id="rId87"/>
    <p:sldId id="398" r:id="rId88"/>
    <p:sldId id="494" r:id="rId89"/>
    <p:sldId id="497" r:id="rId90"/>
    <p:sldId id="496" r:id="rId91"/>
    <p:sldId id="392" r:id="rId92"/>
    <p:sldId id="552" r:id="rId93"/>
    <p:sldId id="361" r:id="rId94"/>
    <p:sldId id="511" r:id="rId95"/>
    <p:sldId id="506" r:id="rId96"/>
    <p:sldId id="507" r:id="rId97"/>
    <p:sldId id="508" r:id="rId98"/>
    <p:sldId id="509" r:id="rId99"/>
    <p:sldId id="510" r:id="rId100"/>
    <p:sldId id="514" r:id="rId101"/>
    <p:sldId id="512" r:id="rId102"/>
    <p:sldId id="515" r:id="rId103"/>
    <p:sldId id="517" r:id="rId104"/>
    <p:sldId id="519" r:id="rId105"/>
    <p:sldId id="518" r:id="rId106"/>
    <p:sldId id="410" r:id="rId107"/>
    <p:sldId id="528" r:id="rId108"/>
    <p:sldId id="523" r:id="rId109"/>
    <p:sldId id="521" r:id="rId110"/>
    <p:sldId id="522" r:id="rId111"/>
    <p:sldId id="529" r:id="rId112"/>
    <p:sldId id="524" r:id="rId113"/>
    <p:sldId id="525" r:id="rId114"/>
    <p:sldId id="533" r:id="rId115"/>
    <p:sldId id="615" r:id="rId116"/>
    <p:sldId id="616" r:id="rId117"/>
    <p:sldId id="402" r:id="rId118"/>
    <p:sldId id="406" r:id="rId119"/>
    <p:sldId id="404" r:id="rId120"/>
    <p:sldId id="553" r:id="rId121"/>
    <p:sldId id="614" r:id="rId122"/>
    <p:sldId id="447" r:id="rId123"/>
    <p:sldId id="452" r:id="rId124"/>
    <p:sldId id="453" r:id="rId125"/>
    <p:sldId id="454" r:id="rId126"/>
    <p:sldId id="608" r:id="rId127"/>
    <p:sldId id="485" r:id="rId128"/>
    <p:sldId id="465" r:id="rId129"/>
    <p:sldId id="417" r:id="rId130"/>
    <p:sldId id="323" r:id="rId131"/>
    <p:sldId id="566" r:id="rId132"/>
    <p:sldId id="609" r:id="rId133"/>
    <p:sldId id="619" r:id="rId134"/>
    <p:sldId id="618" r:id="rId135"/>
    <p:sldId id="620" r:id="rId136"/>
    <p:sldId id="610" r:id="rId137"/>
    <p:sldId id="419" r:id="rId138"/>
    <p:sldId id="555" r:id="rId139"/>
    <p:sldId id="568" r:id="rId140"/>
    <p:sldId id="572" r:id="rId141"/>
    <p:sldId id="556" r:id="rId142"/>
    <p:sldId id="617" r:id="rId143"/>
    <p:sldId id="420" r:id="rId144"/>
    <p:sldId id="592" r:id="rId145"/>
    <p:sldId id="585" r:id="rId146"/>
    <p:sldId id="584" r:id="rId147"/>
    <p:sldId id="573" r:id="rId148"/>
    <p:sldId id="622" r:id="rId149"/>
    <p:sldId id="557" r:id="rId150"/>
    <p:sldId id="582" r:id="rId151"/>
    <p:sldId id="583" r:id="rId152"/>
    <p:sldId id="621" r:id="rId153"/>
    <p:sldId id="466" r:id="rId154"/>
    <p:sldId id="469" r:id="rId155"/>
    <p:sldId id="491" r:id="rId156"/>
    <p:sldId id="612" r:id="rId157"/>
    <p:sldId id="611" r:id="rId158"/>
    <p:sldId id="279" r:id="rId159"/>
  </p:sldIdLst>
  <p:sldSz cx="12192000" cy="6858000"/>
  <p:notesSz cx="6858000" cy="9144000"/>
  <p:embeddedFontLst>
    <p:embeddedFont>
      <p:font typeface="Comic Sans MS" panose="030F0702030302020204" pitchFamily="66" charset="0"/>
      <p:regular r:id="rId161"/>
      <p:bold r:id="rId162"/>
      <p:italic r:id="rId163"/>
      <p:boldItalic r:id="rId164"/>
    </p:embeddedFont>
    <p:embeddedFont>
      <p:font typeface="Consolas" panose="020B0609020204030204" pitchFamily="49" charset="0"/>
      <p:regular r:id="rId165"/>
      <p:bold r:id="rId166"/>
      <p:italic r:id="rId167"/>
      <p:boldItalic r:id="rId168"/>
    </p:embeddedFont>
    <p:embeddedFont>
      <p:font typeface="Open Sans" panose="020B0606030504020204" pitchFamily="34" charset="0"/>
      <p:regular r:id="rId169"/>
      <p:bold r:id="rId170"/>
      <p:italic r:id="rId171"/>
      <p:boldItalic r:id="rId172"/>
    </p:embeddedFont>
    <p:embeddedFont>
      <p:font typeface="Sora" panose="020B0604020202020204" charset="0"/>
      <p:regular r:id="rId173"/>
      <p:bold r:id="rId174"/>
    </p:embeddedFont>
    <p:embeddedFont>
      <p:font typeface="Sora Medium" panose="020B0604020202020204" charset="0"/>
      <p:regular r:id="rId175"/>
      <p:bold r:id="rId176"/>
    </p:embeddedFont>
    <p:embeddedFont>
      <p:font typeface="Sora SemiBold" panose="020B0604020202020204" charset="0"/>
      <p:regular r:id="rId177"/>
      <p:bold r:id="rId178"/>
    </p:embeddedFont>
    <p:embeddedFont>
      <p:font typeface="Systemia" pitchFamily="50" charset="0"/>
      <p:regular r:id="rId179"/>
      <p:bold r:id="rId180"/>
      <p:italic r:id="rId181"/>
      <p:boldItalic r:id="rId18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B2576"/>
    <a:srgbClr val="09B36B"/>
    <a:srgbClr val="4D5AF2"/>
    <a:srgbClr val="5465FF"/>
    <a:srgbClr val="4E5CF4"/>
    <a:srgbClr val="0D0A30"/>
    <a:srgbClr val="F3F3F8"/>
    <a:srgbClr val="36F5A4"/>
    <a:srgbClr val="345367"/>
    <a:srgbClr val="F296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509" autoAdjust="0"/>
    <p:restoredTop sz="89922" autoAdjust="0"/>
  </p:normalViewPr>
  <p:slideViewPr>
    <p:cSldViewPr snapToGrid="0">
      <p:cViewPr varScale="1">
        <p:scale>
          <a:sx n="101" d="100"/>
          <a:sy n="101" d="100"/>
        </p:scale>
        <p:origin x="756"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59" Type="http://schemas.openxmlformats.org/officeDocument/2006/relationships/slide" Target="slides/slide155.xml"/><Relationship Id="rId170" Type="http://schemas.openxmlformats.org/officeDocument/2006/relationships/font" Target="fonts/font10.fntdata"/><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openxmlformats.org/officeDocument/2006/relationships/slide" Target="slides/slide145.xml"/><Relationship Id="rId5" Type="http://schemas.openxmlformats.org/officeDocument/2006/relationships/slide" Target="slides/slide1.xml"/><Relationship Id="rId95" Type="http://schemas.openxmlformats.org/officeDocument/2006/relationships/slide" Target="slides/slide91.xml"/><Relationship Id="rId160" Type="http://schemas.openxmlformats.org/officeDocument/2006/relationships/notesMaster" Target="notesMasters/notesMaster1.xml"/><Relationship Id="rId181" Type="http://schemas.openxmlformats.org/officeDocument/2006/relationships/font" Target="fonts/font21.fntdata"/><Relationship Id="rId22" Type="http://schemas.openxmlformats.org/officeDocument/2006/relationships/slide" Target="slides/slide18.xml"/><Relationship Id="rId43" Type="http://schemas.openxmlformats.org/officeDocument/2006/relationships/slide" Target="slides/slide39.xml"/><Relationship Id="rId64" Type="http://schemas.openxmlformats.org/officeDocument/2006/relationships/slide" Target="slides/slide60.xml"/><Relationship Id="rId118" Type="http://schemas.openxmlformats.org/officeDocument/2006/relationships/slide" Target="slides/slide114.xml"/><Relationship Id="rId139" Type="http://schemas.openxmlformats.org/officeDocument/2006/relationships/slide" Target="slides/slide135.xml"/><Relationship Id="rId85" Type="http://schemas.openxmlformats.org/officeDocument/2006/relationships/slide" Target="slides/slide81.xml"/><Relationship Id="rId150" Type="http://schemas.openxmlformats.org/officeDocument/2006/relationships/slide" Target="slides/slide146.xml"/><Relationship Id="rId171" Type="http://schemas.openxmlformats.org/officeDocument/2006/relationships/font" Target="fonts/font11.fntdata"/><Relationship Id="rId12" Type="http://schemas.openxmlformats.org/officeDocument/2006/relationships/slide" Target="slides/slide8.xml"/><Relationship Id="rId33" Type="http://schemas.openxmlformats.org/officeDocument/2006/relationships/slide" Target="slides/slide29.xml"/><Relationship Id="rId108" Type="http://schemas.openxmlformats.org/officeDocument/2006/relationships/slide" Target="slides/slide104.xml"/><Relationship Id="rId129" Type="http://schemas.openxmlformats.org/officeDocument/2006/relationships/slide" Target="slides/slide125.xml"/><Relationship Id="rId54" Type="http://schemas.openxmlformats.org/officeDocument/2006/relationships/slide" Target="slides/slide50.xml"/><Relationship Id="rId75" Type="http://schemas.openxmlformats.org/officeDocument/2006/relationships/slide" Target="slides/slide71.xml"/><Relationship Id="rId96" Type="http://schemas.openxmlformats.org/officeDocument/2006/relationships/slide" Target="slides/slide92.xml"/><Relationship Id="rId140" Type="http://schemas.openxmlformats.org/officeDocument/2006/relationships/slide" Target="slides/slide136.xml"/><Relationship Id="rId161" Type="http://schemas.openxmlformats.org/officeDocument/2006/relationships/font" Target="fonts/font1.fntdata"/><Relationship Id="rId182" Type="http://schemas.openxmlformats.org/officeDocument/2006/relationships/font" Target="fonts/font22.fntdata"/><Relationship Id="rId6" Type="http://schemas.openxmlformats.org/officeDocument/2006/relationships/slide" Target="slides/slide2.xml"/><Relationship Id="rId23" Type="http://schemas.openxmlformats.org/officeDocument/2006/relationships/slide" Target="slides/slide19.xml"/><Relationship Id="rId119" Type="http://schemas.openxmlformats.org/officeDocument/2006/relationships/slide" Target="slides/slide115.xml"/><Relationship Id="rId44" Type="http://schemas.openxmlformats.org/officeDocument/2006/relationships/slide" Target="slides/slide40.xml"/><Relationship Id="rId65" Type="http://schemas.openxmlformats.org/officeDocument/2006/relationships/slide" Target="slides/slide61.xml"/><Relationship Id="rId86" Type="http://schemas.openxmlformats.org/officeDocument/2006/relationships/slide" Target="slides/slide82.xml"/><Relationship Id="rId130" Type="http://schemas.openxmlformats.org/officeDocument/2006/relationships/slide" Target="slides/slide126.xml"/><Relationship Id="rId151" Type="http://schemas.openxmlformats.org/officeDocument/2006/relationships/slide" Target="slides/slide147.xml"/><Relationship Id="rId172" Type="http://schemas.openxmlformats.org/officeDocument/2006/relationships/font" Target="fonts/font12.fntdata"/><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slide" Target="slides/slide137.xml"/><Relationship Id="rId146" Type="http://schemas.openxmlformats.org/officeDocument/2006/relationships/slide" Target="slides/slide142.xml"/><Relationship Id="rId167" Type="http://schemas.openxmlformats.org/officeDocument/2006/relationships/font" Target="fonts/font7.fntdata"/><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162" Type="http://schemas.openxmlformats.org/officeDocument/2006/relationships/font" Target="fonts/font2.fntdata"/><Relationship Id="rId183" Type="http://schemas.openxmlformats.org/officeDocument/2006/relationships/presProps" Target="presProps.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157" Type="http://schemas.openxmlformats.org/officeDocument/2006/relationships/slide" Target="slides/slide153.xml"/><Relationship Id="rId178" Type="http://schemas.openxmlformats.org/officeDocument/2006/relationships/font" Target="fonts/font18.fntdata"/><Relationship Id="rId61" Type="http://schemas.openxmlformats.org/officeDocument/2006/relationships/slide" Target="slides/slide57.xml"/><Relationship Id="rId82" Type="http://schemas.openxmlformats.org/officeDocument/2006/relationships/slide" Target="slides/slide78.xml"/><Relationship Id="rId152" Type="http://schemas.openxmlformats.org/officeDocument/2006/relationships/slide" Target="slides/slide148.xml"/><Relationship Id="rId173" Type="http://schemas.openxmlformats.org/officeDocument/2006/relationships/font" Target="fonts/font13.fntdata"/><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168" Type="http://schemas.openxmlformats.org/officeDocument/2006/relationships/font" Target="fonts/font8.fntdata"/><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163" Type="http://schemas.openxmlformats.org/officeDocument/2006/relationships/font" Target="fonts/font3.fntdata"/><Relationship Id="rId184" Type="http://schemas.openxmlformats.org/officeDocument/2006/relationships/viewProps" Target="viewProps.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158" Type="http://schemas.openxmlformats.org/officeDocument/2006/relationships/slide" Target="slides/slide154.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3" Type="http://schemas.openxmlformats.org/officeDocument/2006/relationships/slide" Target="slides/slide149.xml"/><Relationship Id="rId174" Type="http://schemas.openxmlformats.org/officeDocument/2006/relationships/font" Target="fonts/font14.fntdata"/><Relationship Id="rId179" Type="http://schemas.openxmlformats.org/officeDocument/2006/relationships/font" Target="fonts/font19.fntdata"/><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slide" Target="slides/slide144.xml"/><Relationship Id="rId164" Type="http://schemas.openxmlformats.org/officeDocument/2006/relationships/font" Target="fonts/font4.fntdata"/><Relationship Id="rId169" Type="http://schemas.openxmlformats.org/officeDocument/2006/relationships/font" Target="fonts/font9.fntdata"/><Relationship Id="rId185"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80" Type="http://schemas.openxmlformats.org/officeDocument/2006/relationships/font" Target="fonts/font20.fntdata"/><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54" Type="http://schemas.openxmlformats.org/officeDocument/2006/relationships/slide" Target="slides/slide150.xml"/><Relationship Id="rId175" Type="http://schemas.openxmlformats.org/officeDocument/2006/relationships/font" Target="fonts/font15.fntdata"/><Relationship Id="rId16" Type="http://schemas.openxmlformats.org/officeDocument/2006/relationships/slide" Target="slides/slide12.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slide" Target="slides/slide140.xml"/><Relationship Id="rId90" Type="http://schemas.openxmlformats.org/officeDocument/2006/relationships/slide" Target="slides/slide86.xml"/><Relationship Id="rId165" Type="http://schemas.openxmlformats.org/officeDocument/2006/relationships/font" Target="fonts/font5.fntdata"/><Relationship Id="rId186" Type="http://schemas.openxmlformats.org/officeDocument/2006/relationships/tableStyles" Target="tableStyles.xml"/><Relationship Id="rId27" Type="http://schemas.openxmlformats.org/officeDocument/2006/relationships/slide" Target="slides/slide23.xml"/><Relationship Id="rId48" Type="http://schemas.openxmlformats.org/officeDocument/2006/relationships/slide" Target="slides/slide44.xml"/><Relationship Id="rId69" Type="http://schemas.openxmlformats.org/officeDocument/2006/relationships/slide" Target="slides/slide65.xml"/><Relationship Id="rId113" Type="http://schemas.openxmlformats.org/officeDocument/2006/relationships/slide" Target="slides/slide109.xml"/><Relationship Id="rId134" Type="http://schemas.openxmlformats.org/officeDocument/2006/relationships/slide" Target="slides/slide130.xml"/><Relationship Id="rId80" Type="http://schemas.openxmlformats.org/officeDocument/2006/relationships/slide" Target="slides/slide76.xml"/><Relationship Id="rId155" Type="http://schemas.openxmlformats.org/officeDocument/2006/relationships/slide" Target="slides/slide151.xml"/><Relationship Id="rId176" Type="http://schemas.openxmlformats.org/officeDocument/2006/relationships/font" Target="fonts/font16.fntdata"/><Relationship Id="rId17" Type="http://schemas.openxmlformats.org/officeDocument/2006/relationships/slide" Target="slides/slide13.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24" Type="http://schemas.openxmlformats.org/officeDocument/2006/relationships/slide" Target="slides/slide120.xml"/><Relationship Id="rId70" Type="http://schemas.openxmlformats.org/officeDocument/2006/relationships/slide" Target="slides/slide66.xml"/><Relationship Id="rId91" Type="http://schemas.openxmlformats.org/officeDocument/2006/relationships/slide" Target="slides/slide87.xml"/><Relationship Id="rId145" Type="http://schemas.openxmlformats.org/officeDocument/2006/relationships/slide" Target="slides/slide141.xml"/><Relationship Id="rId166" Type="http://schemas.openxmlformats.org/officeDocument/2006/relationships/font" Target="fonts/font6.fntdata"/><Relationship Id="rId1" Type="http://schemas.openxmlformats.org/officeDocument/2006/relationships/customXml" Target="../customXml/item1.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60" Type="http://schemas.openxmlformats.org/officeDocument/2006/relationships/slide" Target="slides/slide56.xml"/><Relationship Id="rId81" Type="http://schemas.openxmlformats.org/officeDocument/2006/relationships/slide" Target="slides/slide77.xml"/><Relationship Id="rId135" Type="http://schemas.openxmlformats.org/officeDocument/2006/relationships/slide" Target="slides/slide131.xml"/><Relationship Id="rId156" Type="http://schemas.openxmlformats.org/officeDocument/2006/relationships/slide" Target="slides/slide152.xml"/><Relationship Id="rId177" Type="http://schemas.openxmlformats.org/officeDocument/2006/relationships/font" Target="fonts/font17.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mj-lt"/>
              </a:rPr>
              <a:t>I’ve been </a:t>
            </a:r>
            <a:r>
              <a:rPr lang="en-US" dirty="0" err="1">
                <a:latin typeface="+mj-lt"/>
              </a:rPr>
              <a:t>pentester</a:t>
            </a:r>
            <a:r>
              <a:rPr lang="en-US" dirty="0">
                <a:latin typeface="+mj-lt"/>
              </a:rPr>
              <a:t>, red teamer, or purple teamer for the better part of the last 20 years.</a:t>
            </a:r>
          </a:p>
          <a:p>
            <a:r>
              <a:rPr lang="en-US" dirty="0">
                <a:latin typeface="+mj-lt"/>
              </a:rPr>
              <a:t>Like most people in the industry, my completely unbiased opinion is that to build a strong defense you need to build a strong offense. Which we have seen in evolve in the last decade.</a:t>
            </a:r>
          </a:p>
          <a:p>
            <a:r>
              <a:rPr lang="en-US" dirty="0">
                <a:latin typeface="+mj-lt"/>
              </a:rPr>
              <a:t>While I still whole heartedly believe in that approach, in recent years I’ve also tried to focus on bettering understanding how and why issues are introduced into environments in the first place. </a:t>
            </a:r>
          </a:p>
          <a:p>
            <a:r>
              <a:rPr lang="en-US" dirty="0">
                <a:latin typeface="+mj-lt"/>
              </a:rPr>
              <a:t>So now my longer-term </a:t>
            </a:r>
            <a:r>
              <a:rPr lang="en-US" b="0" i="0" dirty="0">
                <a:solidFill>
                  <a:srgbClr val="1D1C1D"/>
                </a:solidFill>
                <a:effectLst/>
                <a:latin typeface="+mj-lt"/>
              </a:rPr>
              <a:t>goal is trying to remediate issues more effectively and possibly predicting likely future areas of exposure and risk. </a:t>
            </a:r>
          </a:p>
          <a:p>
            <a:endParaRPr lang="en-US" b="0" i="0" dirty="0">
              <a:solidFill>
                <a:srgbClr val="1D1C1D"/>
              </a:solidFill>
              <a:effectLst/>
              <a:latin typeface="+mj-lt"/>
            </a:endParaRPr>
          </a:p>
          <a:p>
            <a:r>
              <a:rPr lang="en-US" b="0" i="0" dirty="0">
                <a:solidFill>
                  <a:srgbClr val="1D1C1D"/>
                </a:solidFill>
                <a:effectLst/>
                <a:latin typeface="+mj-lt"/>
              </a:rPr>
              <a:t>To do that I decided to turn to more traditional data science and start with a topic I’m familiar with, excessive privileges.</a:t>
            </a:r>
          </a:p>
          <a:p>
            <a:endParaRPr lang="en-US" b="0" i="0" dirty="0">
              <a:solidFill>
                <a:srgbClr val="1D1C1D"/>
              </a:solidFill>
              <a:effectLst/>
              <a:latin typeface="+mj-lt"/>
            </a:endParaRPr>
          </a:p>
          <a:p>
            <a:r>
              <a:rPr lang="en-US" b="0" i="0" dirty="0">
                <a:solidFill>
                  <a:srgbClr val="1D1C1D"/>
                </a:solidFill>
                <a:effectLst/>
                <a:latin typeface="+mj-lt"/>
              </a:rPr>
              <a:t>Today we will be exploring that area through the lens of </a:t>
            </a:r>
            <a:r>
              <a:rPr lang="en-US" b="0" i="0" dirty="0" err="1">
                <a:solidFill>
                  <a:srgbClr val="1D1C1D"/>
                </a:solidFill>
                <a:effectLst/>
                <a:latin typeface="+mj-lt"/>
              </a:rPr>
              <a:t>smb</a:t>
            </a:r>
            <a:r>
              <a:rPr lang="en-US" b="0" i="0" dirty="0">
                <a:solidFill>
                  <a:srgbClr val="1D1C1D"/>
                </a:solidFill>
                <a:effectLst/>
                <a:latin typeface="+mj-lt"/>
              </a:rPr>
              <a:t> shares.</a:t>
            </a:r>
            <a:endParaRPr lang="en-US" dirty="0">
              <a:latin typeface="+mj-lt"/>
            </a:endParaRP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938902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C5220F07-607E-D373-CD1C-647A30C660BA}"/>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2CB38B18-2346-EECF-C9FF-2A00841BA393}"/>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339F4B79-F973-BA16-4E82-B66145C90876}"/>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They pay the ransom because they can't afford not to, they then clean up the environment and get back to normal.</a:t>
            </a:r>
          </a:p>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96809F2A-A87D-885C-0990-4D584EE31745}"/>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11</a:t>
            </a:fld>
            <a:endParaRPr/>
          </a:p>
        </p:txBody>
      </p:sp>
    </p:spTree>
    <p:extLst>
      <p:ext uri="{BB962C8B-B14F-4D97-AF65-F5344CB8AC3E}">
        <p14:creationId xmlns:p14="http://schemas.microsoft.com/office/powerpoint/2010/main" val="1655803874"/>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C44E61B2-A30E-33F4-8F49-4A52DAA5758E}"/>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09CCDD05-B335-C235-2C4F-D5AB906CF470}"/>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2696BF36-18BE-0BFA-FBD5-4B6AB0D2EB93}"/>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Hashing works from the bottom up.</a:t>
            </a:r>
          </a:p>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2EC5676E-15FD-EBAB-58C5-1404D0F361A4}"/>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101</a:t>
            </a:fld>
            <a:endParaRPr/>
          </a:p>
        </p:txBody>
      </p:sp>
    </p:spTree>
    <p:extLst>
      <p:ext uri="{BB962C8B-B14F-4D97-AF65-F5344CB8AC3E}">
        <p14:creationId xmlns:p14="http://schemas.microsoft.com/office/powerpoint/2010/main" val="2530959082"/>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C7B5F0DF-3396-7AD7-409A-19DDD8F6ED56}"/>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16BE7F3B-651D-43BE-476E-73921F2BA24A}"/>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E99F93DA-6389-C5AB-7240-D48C693A99CD}"/>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Hashing works from the bottom up.</a:t>
            </a:r>
          </a:p>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894F0D61-FD8D-1317-5336-F38A18D044C6}"/>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102</a:t>
            </a:fld>
            <a:endParaRPr/>
          </a:p>
        </p:txBody>
      </p:sp>
    </p:spTree>
    <p:extLst>
      <p:ext uri="{BB962C8B-B14F-4D97-AF65-F5344CB8AC3E}">
        <p14:creationId xmlns:p14="http://schemas.microsoft.com/office/powerpoint/2010/main" val="2547735778"/>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C9642E48-DC97-C13D-B082-997ECD78722F}"/>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5159E95E-6324-3716-2981-4435B719BE3D}"/>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30A3669B-668C-4054-18F1-8AA476E872E7}"/>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A6181E4F-4606-D590-ED24-1E67C73C0BFF}"/>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103</a:t>
            </a:fld>
            <a:endParaRPr/>
          </a:p>
        </p:txBody>
      </p:sp>
    </p:spTree>
    <p:extLst>
      <p:ext uri="{BB962C8B-B14F-4D97-AF65-F5344CB8AC3E}">
        <p14:creationId xmlns:p14="http://schemas.microsoft.com/office/powerpoint/2010/main" val="3182913372"/>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F950A446-CA84-4404-094E-ABBA2C3860D5}"/>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BE037417-3752-32C3-8222-C300F1186076}"/>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FE2185AD-FBD2-88C8-FDC6-7EF9FAEF5B62}"/>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We process one share at a time from the bottom up.</a:t>
            </a:r>
          </a:p>
          <a:p>
            <a:pPr marL="0" lvl="0" indent="0" algn="l" rtl="0">
              <a:spcBef>
                <a:spcPts val="0"/>
              </a:spcBef>
              <a:spcAft>
                <a:spcPts val="0"/>
              </a:spcAft>
              <a:buNone/>
            </a:pPr>
            <a:r>
              <a:rPr lang="en-US" dirty="0"/>
              <a:t>We start with the deepest sub folder.</a:t>
            </a:r>
            <a:endParaRPr dirty="0"/>
          </a:p>
        </p:txBody>
      </p:sp>
      <p:sp>
        <p:nvSpPr>
          <p:cNvPr id="410" name="Google Shape;410;g144cc24d06d_1_222:notes">
            <a:extLst>
              <a:ext uri="{FF2B5EF4-FFF2-40B4-BE49-F238E27FC236}">
                <a16:creationId xmlns:a16="http://schemas.microsoft.com/office/drawing/2014/main" id="{ECEDD09D-209A-9211-B8B7-700E7BC63893}"/>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104</a:t>
            </a:fld>
            <a:endParaRPr/>
          </a:p>
        </p:txBody>
      </p:sp>
    </p:spTree>
    <p:extLst>
      <p:ext uri="{BB962C8B-B14F-4D97-AF65-F5344CB8AC3E}">
        <p14:creationId xmlns:p14="http://schemas.microsoft.com/office/powerpoint/2010/main" val="3647177834"/>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B3030C7E-1888-CD04-1EBD-961844005107}"/>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97C62A10-BEC4-6A1F-64A2-88760999516B}"/>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A1939C98-9B2D-4214-C9D2-71123B45033A}"/>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Each sub folder is hashed individually just like when we did the folder list hashing earlier.</a:t>
            </a:r>
          </a:p>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8D751C86-6AC4-DF76-CFF6-B3B196090585}"/>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105</a:t>
            </a:fld>
            <a:endParaRPr/>
          </a:p>
        </p:txBody>
      </p:sp>
    </p:spTree>
    <p:extLst>
      <p:ext uri="{BB962C8B-B14F-4D97-AF65-F5344CB8AC3E}">
        <p14:creationId xmlns:p14="http://schemas.microsoft.com/office/powerpoint/2010/main" val="1592384929"/>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F2E0E404-EE0D-D3DA-A597-7FC0788A4F86}"/>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EFF44955-A3B2-BE0E-B74F-7FC2DFF9DAB9}"/>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633E4325-1A6F-579E-6C08-3E7988DE7E2A}"/>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We then process the other sub folder in the same directory on the same share.</a:t>
            </a:r>
            <a:endParaRPr dirty="0"/>
          </a:p>
        </p:txBody>
      </p:sp>
      <p:sp>
        <p:nvSpPr>
          <p:cNvPr id="410" name="Google Shape;410;g144cc24d06d_1_222:notes">
            <a:extLst>
              <a:ext uri="{FF2B5EF4-FFF2-40B4-BE49-F238E27FC236}">
                <a16:creationId xmlns:a16="http://schemas.microsoft.com/office/drawing/2014/main" id="{3CA6773C-D95D-8FA7-08D7-04A9054EBC43}"/>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106</a:t>
            </a:fld>
            <a:endParaRPr/>
          </a:p>
        </p:txBody>
      </p:sp>
    </p:spTree>
    <p:extLst>
      <p:ext uri="{BB962C8B-B14F-4D97-AF65-F5344CB8AC3E}">
        <p14:creationId xmlns:p14="http://schemas.microsoft.com/office/powerpoint/2010/main" val="817915335"/>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3C065FBE-D132-6E28-BA80-2384CBD0DA98}"/>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9B900B18-5B93-2703-B727-5548AA25E5B4}"/>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19AED9C9-AC7E-D433-DFCA-DCF144EC3A64}"/>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Once all of those subfolders are done then we move up a directly level.</a:t>
            </a:r>
          </a:p>
          <a:p>
            <a:pPr marL="0" lvl="0" indent="0" algn="l" rtl="0">
              <a:spcBef>
                <a:spcPts val="0"/>
              </a:spcBef>
              <a:spcAft>
                <a:spcPts val="0"/>
              </a:spcAft>
              <a:buNone/>
            </a:pPr>
            <a:r>
              <a:rPr lang="en-US" dirty="0"/>
              <a:t>Initially we simply create a standard hash for its files as well.</a:t>
            </a:r>
          </a:p>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A51E580E-0564-B5AF-92C6-B053639CAC90}"/>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107</a:t>
            </a:fld>
            <a:endParaRPr/>
          </a:p>
        </p:txBody>
      </p:sp>
    </p:spTree>
    <p:extLst>
      <p:ext uri="{BB962C8B-B14F-4D97-AF65-F5344CB8AC3E}">
        <p14:creationId xmlns:p14="http://schemas.microsoft.com/office/powerpoint/2010/main" val="621622551"/>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7EF2B23C-20E1-BFE0-A032-E58F0C0B0A85}"/>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1DAAB71F-DE26-A347-DCDC-931704627BDC}"/>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F5F33512-0DBF-EDE5-27BD-20666C2F4490}"/>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However, we also hash its folder group hashes, with the </a:t>
            </a:r>
            <a:r>
              <a:rPr lang="en-US" dirty="0" err="1"/>
              <a:t>merkle-ish</a:t>
            </a:r>
            <a:r>
              <a:rPr lang="en-US" dirty="0"/>
              <a:t> has of its sub folders. </a:t>
            </a:r>
          </a:p>
          <a:p>
            <a:pPr marL="0" lvl="0" indent="0" algn="l" rtl="0">
              <a:spcBef>
                <a:spcPts val="0"/>
              </a:spcBef>
              <a:spcAft>
                <a:spcPts val="0"/>
              </a:spcAft>
              <a:buNone/>
            </a:pPr>
            <a:r>
              <a:rPr lang="en-US" dirty="0"/>
              <a:t>That provides us with a hierarchy we can use for comparison later.</a:t>
            </a:r>
          </a:p>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7191AE75-9805-D61B-3472-D91CD9249232}"/>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108</a:t>
            </a:fld>
            <a:endParaRPr/>
          </a:p>
        </p:txBody>
      </p:sp>
    </p:spTree>
    <p:extLst>
      <p:ext uri="{BB962C8B-B14F-4D97-AF65-F5344CB8AC3E}">
        <p14:creationId xmlns:p14="http://schemas.microsoft.com/office/powerpoint/2010/main" val="378578895"/>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10DD1393-2350-98D2-C5DE-15088979C828}"/>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A69D620B-C7B3-6155-724F-9C2ED4B12783}"/>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006FB0AC-773D-EB5C-1EF4-060895330581}"/>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We then process the other folders at that level as we did before.</a:t>
            </a:r>
          </a:p>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1909587D-0756-5EE5-FA3A-894F189EFF55}"/>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109</a:t>
            </a:fld>
            <a:endParaRPr/>
          </a:p>
        </p:txBody>
      </p:sp>
    </p:spTree>
    <p:extLst>
      <p:ext uri="{BB962C8B-B14F-4D97-AF65-F5344CB8AC3E}">
        <p14:creationId xmlns:p14="http://schemas.microsoft.com/office/powerpoint/2010/main" val="360118341"/>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93349E7C-0E0D-A0E7-1FCF-0B76E7DF0486}"/>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C1992866-9646-6BF8-57B0-06BEF37E0508}"/>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39D598EC-E213-832E-133F-A95BDEBACF20}"/>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In this case the root creates is own “folder group” hash to add to the database, AND a </a:t>
            </a:r>
            <a:r>
              <a:rPr lang="en-US" dirty="0" err="1"/>
              <a:t>merkle-ish</a:t>
            </a:r>
            <a:r>
              <a:rPr lang="en-US" dirty="0"/>
              <a:t> hash to reflect its full structure.</a:t>
            </a:r>
          </a:p>
          <a:p>
            <a:pPr marL="0" lvl="0" indent="0" algn="l" rtl="0">
              <a:spcBef>
                <a:spcPts val="0"/>
              </a:spcBef>
              <a:spcAft>
                <a:spcPts val="0"/>
              </a:spcAft>
              <a:buNone/>
            </a:pPr>
            <a:r>
              <a:rPr lang="en-US" dirty="0"/>
              <a:t>In this way we have an inventory of all file directories, and their structures and can query then using simple group by queries.</a:t>
            </a:r>
          </a:p>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31570843-A8A7-BD56-2E62-15E8DA2618A5}"/>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110</a:t>
            </a:fld>
            <a:endParaRPr/>
          </a:p>
        </p:txBody>
      </p:sp>
    </p:spTree>
    <p:extLst>
      <p:ext uri="{BB962C8B-B14F-4D97-AF65-F5344CB8AC3E}">
        <p14:creationId xmlns:p14="http://schemas.microsoft.com/office/powerpoint/2010/main" val="14369892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DC80C0F3-7164-80EB-F8D1-57A1F4D637F2}"/>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25DC80B3-CEF3-A871-F92A-73C7D3831162}"/>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468C5C68-B0CF-C733-304F-F32F16163C3C}"/>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Then they bought another company, and another, and another. Now they have inherited the same old set of problems.</a:t>
            </a:r>
          </a:p>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AA127571-85FB-CCE6-B453-32513D4CC904}"/>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12</a:t>
            </a:fld>
            <a:endParaRPr/>
          </a:p>
        </p:txBody>
      </p:sp>
    </p:spTree>
    <p:extLst>
      <p:ext uri="{BB962C8B-B14F-4D97-AF65-F5344CB8AC3E}">
        <p14:creationId xmlns:p14="http://schemas.microsoft.com/office/powerpoint/2010/main" val="87153520"/>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1B8BF3B4-175A-85B3-87A9-674A00EA572C}"/>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541367B9-9106-16E9-51A7-A8BB877AEB24}"/>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C584D5B6-180C-3351-BA38-55F28AB80019}"/>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In this case the root creates is own “folder group” hash to add to the database, AND a </a:t>
            </a:r>
            <a:r>
              <a:rPr lang="en-US" dirty="0" err="1"/>
              <a:t>merkle-ish</a:t>
            </a:r>
            <a:r>
              <a:rPr lang="en-US" dirty="0"/>
              <a:t> hash to reflect its full structure.</a:t>
            </a:r>
          </a:p>
          <a:p>
            <a:pPr marL="0" lvl="0" indent="0" algn="l" rtl="0">
              <a:spcBef>
                <a:spcPts val="0"/>
              </a:spcBef>
              <a:spcAft>
                <a:spcPts val="0"/>
              </a:spcAft>
              <a:buNone/>
            </a:pPr>
            <a:r>
              <a:rPr lang="en-US" dirty="0"/>
              <a:t>In this way we have an inventory of all file directories, and their structures and can query then using simple group by queries.</a:t>
            </a:r>
          </a:p>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8397724C-29DB-8AB4-28B2-E2B5364209A4}"/>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111</a:t>
            </a:fld>
            <a:endParaRPr/>
          </a:p>
        </p:txBody>
      </p:sp>
    </p:spTree>
    <p:extLst>
      <p:ext uri="{BB962C8B-B14F-4D97-AF65-F5344CB8AC3E}">
        <p14:creationId xmlns:p14="http://schemas.microsoft.com/office/powerpoint/2010/main" val="319339500"/>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0440FE59-13FD-349D-09EA-8D50AD61F66B}"/>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D29195AD-AB31-3153-5109-A49698E59846}"/>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B1032428-6159-8F83-9A80-610E1D1EE219}"/>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In this case the root creates is own “folder group” hash to add to the database, AND a </a:t>
            </a:r>
            <a:r>
              <a:rPr lang="en-US" dirty="0" err="1"/>
              <a:t>merkle-ish</a:t>
            </a:r>
            <a:r>
              <a:rPr lang="en-US" dirty="0"/>
              <a:t> hash to reflect its full structure.</a:t>
            </a:r>
          </a:p>
          <a:p>
            <a:pPr marL="0" lvl="0" indent="0" algn="l" rtl="0">
              <a:spcBef>
                <a:spcPts val="0"/>
              </a:spcBef>
              <a:spcAft>
                <a:spcPts val="0"/>
              </a:spcAft>
              <a:buNone/>
            </a:pPr>
            <a:r>
              <a:rPr lang="en-US" dirty="0"/>
              <a:t>In this way we have an inventory of all file directories, and their structures and can query then using simple group by queries.</a:t>
            </a:r>
          </a:p>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2454DE28-928F-980B-81CF-0F6799B695F2}"/>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112</a:t>
            </a:fld>
            <a:endParaRPr/>
          </a:p>
        </p:txBody>
      </p:sp>
    </p:spTree>
    <p:extLst>
      <p:ext uri="{BB962C8B-B14F-4D97-AF65-F5344CB8AC3E}">
        <p14:creationId xmlns:p14="http://schemas.microsoft.com/office/powerpoint/2010/main" val="2512411656"/>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52D710BB-34FC-E68B-8C44-FF4FB5807864}"/>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5C3A5110-6550-916B-0463-69A01C5614F7}"/>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802E03ED-F826-6AB3-2248-77255BC6C3F2}"/>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Look kids those shares are related!</a:t>
            </a:r>
            <a:endParaRPr dirty="0"/>
          </a:p>
        </p:txBody>
      </p:sp>
      <p:sp>
        <p:nvSpPr>
          <p:cNvPr id="410" name="Google Shape;410;g144cc24d06d_1_222:notes">
            <a:extLst>
              <a:ext uri="{FF2B5EF4-FFF2-40B4-BE49-F238E27FC236}">
                <a16:creationId xmlns:a16="http://schemas.microsoft.com/office/drawing/2014/main" id="{E1EEAAD5-15B1-0BFE-CDC3-05FB2BC37484}"/>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113</a:t>
            </a:fld>
            <a:endParaRPr/>
          </a:p>
        </p:txBody>
      </p:sp>
    </p:spTree>
    <p:extLst>
      <p:ext uri="{BB962C8B-B14F-4D97-AF65-F5344CB8AC3E}">
        <p14:creationId xmlns:p14="http://schemas.microsoft.com/office/powerpoint/2010/main" val="3514404782"/>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25AD62A5-B5AB-1C11-9525-7246632C4BAF}"/>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DDC7A2B2-9682-8F83-235A-95DB558ABE4D}"/>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CA0E4350-DE46-837F-2166-850B35BC93F8}"/>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10" name="Google Shape;410;g144cc24d06d_1_222:notes">
            <a:extLst>
              <a:ext uri="{FF2B5EF4-FFF2-40B4-BE49-F238E27FC236}">
                <a16:creationId xmlns:a16="http://schemas.microsoft.com/office/drawing/2014/main" id="{4142CD86-D32D-F2B7-9D9D-C89A180062F2}"/>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114</a:t>
            </a:fld>
            <a:endParaRPr/>
          </a:p>
        </p:txBody>
      </p:sp>
    </p:spTree>
    <p:extLst>
      <p:ext uri="{BB962C8B-B14F-4D97-AF65-F5344CB8AC3E}">
        <p14:creationId xmlns:p14="http://schemas.microsoft.com/office/powerpoint/2010/main" val="3288993203"/>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9011B21D-BD7F-DF2C-845E-0CEF2295C161}"/>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1C51074E-E059-DF45-4DAB-8F03C6124F7B}"/>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37439200-2733-A680-4602-A58D42FF2620}"/>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10" name="Google Shape;410;g144cc24d06d_1_222:notes">
            <a:extLst>
              <a:ext uri="{FF2B5EF4-FFF2-40B4-BE49-F238E27FC236}">
                <a16:creationId xmlns:a16="http://schemas.microsoft.com/office/drawing/2014/main" id="{716ED729-A840-5B1C-2A29-3FCE67849F0C}"/>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115</a:t>
            </a:fld>
            <a:endParaRPr/>
          </a:p>
        </p:txBody>
      </p:sp>
    </p:spTree>
    <p:extLst>
      <p:ext uri="{BB962C8B-B14F-4D97-AF65-F5344CB8AC3E}">
        <p14:creationId xmlns:p14="http://schemas.microsoft.com/office/powerpoint/2010/main" val="263359320"/>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0D459A32-AEEC-7CF9-031D-83EBC5A565BE}"/>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A15D1E20-398A-031E-7F76-FC3905B82789}"/>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10C08169-F398-7038-7C50-DB7547952B50}"/>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F4C0AA72-B1AB-4DDD-1DE2-FD623913E000}"/>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116</a:t>
            </a:fld>
            <a:endParaRPr/>
          </a:p>
        </p:txBody>
      </p:sp>
    </p:spTree>
    <p:extLst>
      <p:ext uri="{BB962C8B-B14F-4D97-AF65-F5344CB8AC3E}">
        <p14:creationId xmlns:p14="http://schemas.microsoft.com/office/powerpoint/2010/main" val="3716376382"/>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62FB4E6F-B277-22DD-A305-7A130DE9F31D}"/>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3F8F5E80-204C-21FE-24B3-D8AC61D9C55B}"/>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170C65CC-16AE-3153-BFD4-005A94DC78D4}"/>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We can see it at the share name group level</a:t>
            </a:r>
            <a:endParaRPr dirty="0"/>
          </a:p>
        </p:txBody>
      </p:sp>
      <p:sp>
        <p:nvSpPr>
          <p:cNvPr id="410" name="Google Shape;410;g144cc24d06d_1_222:notes">
            <a:extLst>
              <a:ext uri="{FF2B5EF4-FFF2-40B4-BE49-F238E27FC236}">
                <a16:creationId xmlns:a16="http://schemas.microsoft.com/office/drawing/2014/main" id="{F746A246-BE56-C174-F9C9-DAD1BDA005AA}"/>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117</a:t>
            </a:fld>
            <a:endParaRPr/>
          </a:p>
        </p:txBody>
      </p:sp>
    </p:spTree>
    <p:extLst>
      <p:ext uri="{BB962C8B-B14F-4D97-AF65-F5344CB8AC3E}">
        <p14:creationId xmlns:p14="http://schemas.microsoft.com/office/powerpoint/2010/main" val="2422359293"/>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AE5E0D43-80D8-F180-5A93-93F23CB40CDC}"/>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AE506E76-AB73-D1E5-95B5-DABCD6481E38}"/>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3DC2FBC8-5F0F-5483-F16A-7941E276A73D}"/>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We can use the groups to understand how much we could reduce our effort using different approaches</a:t>
            </a:r>
          </a:p>
          <a:p>
            <a:pPr marL="0" lvl="0" indent="0" algn="l" rtl="0">
              <a:spcBef>
                <a:spcPts val="0"/>
              </a:spcBef>
              <a:spcAft>
                <a:spcPts val="0"/>
              </a:spcAft>
              <a:buNone/>
            </a:pPr>
            <a:r>
              <a:rPr lang="en-US" dirty="0"/>
              <a:t>All </a:t>
            </a:r>
          </a:p>
          <a:p>
            <a:pPr marL="0" lvl="0" indent="0" algn="l" rtl="0">
              <a:spcBef>
                <a:spcPts val="0"/>
              </a:spcBef>
              <a:spcAft>
                <a:spcPts val="0"/>
              </a:spcAft>
              <a:buNone/>
            </a:pPr>
            <a:r>
              <a:rPr lang="en-US" dirty="0"/>
              <a:t>Folder – perfect match</a:t>
            </a:r>
          </a:p>
          <a:p>
            <a:pPr marL="0" lvl="0" indent="0" algn="l" rtl="0">
              <a:spcBef>
                <a:spcPts val="0"/>
              </a:spcBef>
              <a:spcAft>
                <a:spcPts val="0"/>
              </a:spcAft>
              <a:buNone/>
            </a:pPr>
            <a:r>
              <a:rPr lang="en-US" dirty="0"/>
              <a:t>High Similarity – not perfect but likely to be similar</a:t>
            </a:r>
          </a:p>
          <a:p>
            <a:pPr marL="0" lvl="0" indent="0" algn="l" rtl="0">
              <a:spcBef>
                <a:spcPts val="0"/>
              </a:spcBef>
              <a:spcAft>
                <a:spcPts val="0"/>
              </a:spcAft>
              <a:buNone/>
            </a:pPr>
            <a:r>
              <a:rPr lang="en-US" dirty="0"/>
              <a:t>--</a:t>
            </a:r>
          </a:p>
          <a:p>
            <a:pPr marL="0" lvl="0" indent="0" algn="l" rtl="0">
              <a:spcBef>
                <a:spcPts val="0"/>
              </a:spcBef>
              <a:spcAft>
                <a:spcPts val="0"/>
              </a:spcAft>
              <a:buNone/>
            </a:pPr>
            <a:r>
              <a:rPr lang="en-US" dirty="0"/>
              <a:t>This round folder groups seem like the clear winner. That’s not always the case, but it is here.</a:t>
            </a:r>
          </a:p>
        </p:txBody>
      </p:sp>
      <p:sp>
        <p:nvSpPr>
          <p:cNvPr id="410" name="Google Shape;410;g144cc24d06d_1_222:notes">
            <a:extLst>
              <a:ext uri="{FF2B5EF4-FFF2-40B4-BE49-F238E27FC236}">
                <a16:creationId xmlns:a16="http://schemas.microsoft.com/office/drawing/2014/main" id="{AA351497-2975-B3B2-DE07-62799CC98246}"/>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118</a:t>
            </a:fld>
            <a:endParaRPr/>
          </a:p>
        </p:txBody>
      </p:sp>
    </p:spTree>
    <p:extLst>
      <p:ext uri="{BB962C8B-B14F-4D97-AF65-F5344CB8AC3E}">
        <p14:creationId xmlns:p14="http://schemas.microsoft.com/office/powerpoint/2010/main" val="2844140205"/>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111D9920-2E39-F5C4-6AA7-C0A7F0CB74EF}"/>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FF715249-85FE-C651-0F8E-ED0395D7AA84}"/>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58CF9546-109F-1414-AC1E-59FCD5A7BE1E}"/>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DEE8C5BC-91B4-5F45-95BD-CD395B413E11}"/>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119</a:t>
            </a:fld>
            <a:endParaRPr/>
          </a:p>
        </p:txBody>
      </p:sp>
    </p:spTree>
    <p:extLst>
      <p:ext uri="{BB962C8B-B14F-4D97-AF65-F5344CB8AC3E}">
        <p14:creationId xmlns:p14="http://schemas.microsoft.com/office/powerpoint/2010/main" val="590637818"/>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5429D52B-104F-2EC4-97EF-9BC8F8B8140E}"/>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CE41E81B-E539-2C65-0866-700FD2F5E703}"/>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A49C0392-6EBB-2469-328D-A49FFC593666}"/>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8C9D2D45-6162-69E8-D798-EBC3C7EF6620}"/>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120</a:t>
            </a:fld>
            <a:endParaRPr/>
          </a:p>
        </p:txBody>
      </p:sp>
    </p:spTree>
    <p:extLst>
      <p:ext uri="{BB962C8B-B14F-4D97-AF65-F5344CB8AC3E}">
        <p14:creationId xmlns:p14="http://schemas.microsoft.com/office/powerpoint/2010/main" val="39759840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BD39952F-53D1-EDCC-5936-3CB30C805FF2}"/>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7AF609D8-BDCA-A104-741A-0C3941B4FAED}"/>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21548691-9344-93BC-AC92-A85C26384C77}"/>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F5DF3C0C-7A2A-6DA2-C927-4778EEC4A701}"/>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13</a:t>
            </a:fld>
            <a:endParaRPr/>
          </a:p>
        </p:txBody>
      </p:sp>
    </p:spTree>
    <p:extLst>
      <p:ext uri="{BB962C8B-B14F-4D97-AF65-F5344CB8AC3E}">
        <p14:creationId xmlns:p14="http://schemas.microsoft.com/office/powerpoint/2010/main" val="1093236646"/>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7C4EC2F3-201F-D03E-C56F-ECF665B3A91A}"/>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E6B7B474-3DAD-9335-EAF6-CADB8DFA05EF}"/>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06BF968F-5CB7-13B4-2CE2-1E9C4C5E025E}"/>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F4700A92-E88A-5F9E-21BB-7DF32ACB4902}"/>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121</a:t>
            </a:fld>
            <a:endParaRPr/>
          </a:p>
        </p:txBody>
      </p:sp>
    </p:spTree>
    <p:extLst>
      <p:ext uri="{BB962C8B-B14F-4D97-AF65-F5344CB8AC3E}">
        <p14:creationId xmlns:p14="http://schemas.microsoft.com/office/powerpoint/2010/main" val="2272284144"/>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3E0209A8-8C78-82A6-8FF4-723F5840DA12}"/>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AACD9C5D-733F-9A43-A838-68B3D9369310}"/>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0F9182A6-54BB-EAAC-C95C-4AE6C28478CD}"/>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FF1A1034-82C1-0D70-291D-AF03D516FD32}"/>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122</a:t>
            </a:fld>
            <a:endParaRPr/>
          </a:p>
        </p:txBody>
      </p:sp>
    </p:spTree>
    <p:extLst>
      <p:ext uri="{BB962C8B-B14F-4D97-AF65-F5344CB8AC3E}">
        <p14:creationId xmlns:p14="http://schemas.microsoft.com/office/powerpoint/2010/main" val="396787568"/>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AEF2EA2C-75F4-64B6-AABD-82D5368C1633}"/>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67CE15A4-089E-E950-308F-36BE1798E9D3}"/>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72BEF7CD-3031-EBE3-6B4F-11FF39BD92B7}"/>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902AF17D-D700-6616-A2B9-FB15A0E42418}"/>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123</a:t>
            </a:fld>
            <a:endParaRPr/>
          </a:p>
        </p:txBody>
      </p:sp>
    </p:spTree>
    <p:extLst>
      <p:ext uri="{BB962C8B-B14F-4D97-AF65-F5344CB8AC3E}">
        <p14:creationId xmlns:p14="http://schemas.microsoft.com/office/powerpoint/2010/main" val="3711489252"/>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D3F448C9-72D8-346B-9989-0FF7B717D372}"/>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ACBCD5FC-AFC1-01F1-C0CF-67D339E2C25A}"/>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F7EC22BD-37ED-E02A-37DA-E1343B0A9F87}"/>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E081B920-26F9-A292-82CD-EA0DB59DBFB8}"/>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124</a:t>
            </a:fld>
            <a:endParaRPr/>
          </a:p>
        </p:txBody>
      </p:sp>
    </p:spTree>
    <p:extLst>
      <p:ext uri="{BB962C8B-B14F-4D97-AF65-F5344CB8AC3E}">
        <p14:creationId xmlns:p14="http://schemas.microsoft.com/office/powerpoint/2010/main" val="3299755072"/>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E20423DF-EAFC-A37D-7CD3-6E5E529094AD}"/>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E0D96E9E-C932-A388-41B6-B9A964EA23A2}"/>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7FFE2360-C818-25D0-09CC-36BC910E7D01}"/>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F1328409-AD94-5890-0E50-461AF41F5349}"/>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125</a:t>
            </a:fld>
            <a:endParaRPr/>
          </a:p>
        </p:txBody>
      </p:sp>
    </p:spTree>
    <p:extLst>
      <p:ext uri="{BB962C8B-B14F-4D97-AF65-F5344CB8AC3E}">
        <p14:creationId xmlns:p14="http://schemas.microsoft.com/office/powerpoint/2010/main" val="3152940730"/>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63734F4A-17F0-EB3C-651D-9C360DAF15D1}"/>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5773C45F-E2FF-9147-B1D9-F682C9AE6A6A}"/>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5BF7C829-1FE5-910E-9B57-01016EB3250A}"/>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09CDE288-3FC1-7417-A316-321DB775AF37}"/>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126</a:t>
            </a:fld>
            <a:endParaRPr/>
          </a:p>
        </p:txBody>
      </p:sp>
    </p:spTree>
    <p:extLst>
      <p:ext uri="{BB962C8B-B14F-4D97-AF65-F5344CB8AC3E}">
        <p14:creationId xmlns:p14="http://schemas.microsoft.com/office/powerpoint/2010/main" val="1903825280"/>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E28EA00B-735E-24CD-CB9E-06EFD419DE9B}"/>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8EAC6800-87C1-4ADE-EE88-256999C417A7}"/>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8DFB0F53-935F-B4B6-C6DF-3EF3FCBF37D3}"/>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93DF8D8D-D14F-FAC0-71F1-A3BB1A088B27}"/>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127</a:t>
            </a:fld>
            <a:endParaRPr/>
          </a:p>
        </p:txBody>
      </p:sp>
    </p:spTree>
    <p:extLst>
      <p:ext uri="{BB962C8B-B14F-4D97-AF65-F5344CB8AC3E}">
        <p14:creationId xmlns:p14="http://schemas.microsoft.com/office/powerpoint/2010/main" val="720151"/>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A297E558-B295-78D6-3BE8-9C0A2F62E684}"/>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488A69B0-7B8F-BCE6-01AC-BAE3E68643AF}"/>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4F90F84A-5054-9229-85EB-5021287AB4B9}"/>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My primary point is that we can quickly use LLM to find the right tool for the jobs and generate simple prototype components. </a:t>
            </a:r>
          </a:p>
          <a:p>
            <a:pPr marL="0" lvl="0" indent="0" algn="l" rtl="0">
              <a:spcBef>
                <a:spcPts val="0"/>
              </a:spcBef>
              <a:spcAft>
                <a:spcPts val="0"/>
              </a:spcAft>
              <a:buNone/>
            </a:pPr>
            <a:r>
              <a:rPr lang="en-US" dirty="0"/>
              <a:t>At that point, I finally realized that doing research 100% manually is now officially doing it wrong.  </a:t>
            </a:r>
          </a:p>
          <a:p>
            <a:pPr marL="0" lvl="0" indent="0" algn="l" rtl="0">
              <a:spcBef>
                <a:spcPts val="0"/>
              </a:spcBef>
              <a:spcAft>
                <a:spcPts val="0"/>
              </a:spcAft>
              <a:buNone/>
            </a:pPr>
            <a:r>
              <a:rPr lang="en-US" dirty="0"/>
              <a:t>Asking the right questions in the right way seems to  be the way to go. </a:t>
            </a:r>
          </a:p>
          <a:p>
            <a:pPr marL="0" lvl="0" indent="0" algn="l" rtl="0">
              <a:spcBef>
                <a:spcPts val="0"/>
              </a:spcBef>
              <a:spcAft>
                <a:spcPts val="0"/>
              </a:spcAft>
              <a:buNone/>
            </a:pPr>
            <a:r>
              <a:rPr lang="en-US" dirty="0"/>
              <a:t>We’ve always done it any ways, but now instead of asking ourselves we can also ask our handy army of co-pilots. </a:t>
            </a:r>
            <a:r>
              <a:rPr lang="en-US" dirty="0">
                <a:sym typeface="Wingdings" panose="05000000000000000000" pitchFamily="2" charset="2"/>
              </a:rPr>
              <a:t></a:t>
            </a:r>
            <a:endParaRPr lang="en-US" dirty="0"/>
          </a:p>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257D2BC4-F10E-0853-B797-F0825424CDB0}"/>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128</a:t>
            </a:fld>
            <a:endParaRPr/>
          </a:p>
        </p:txBody>
      </p:sp>
    </p:spTree>
    <p:extLst>
      <p:ext uri="{BB962C8B-B14F-4D97-AF65-F5344CB8AC3E}">
        <p14:creationId xmlns:p14="http://schemas.microsoft.com/office/powerpoint/2010/main" val="3330795164"/>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1E4B7CF5-FBD2-8DC9-49AD-2B2FA3FC6ECC}"/>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E1E8E45F-FFB2-2DFF-79F4-E34BF4048209}"/>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E079C001-4B1D-2E80-9529-0FEBC6841CA5}"/>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And with a little tweaking you can have it help you generate charts for things like Share Creation Timelines. </a:t>
            </a:r>
            <a:r>
              <a:rPr lang="en-US" dirty="0">
                <a:sym typeface="Wingdings" panose="05000000000000000000" pitchFamily="2" charset="2"/>
              </a:rPr>
              <a:t></a:t>
            </a:r>
            <a:endParaRPr dirty="0"/>
          </a:p>
        </p:txBody>
      </p:sp>
      <p:sp>
        <p:nvSpPr>
          <p:cNvPr id="410" name="Google Shape;410;g144cc24d06d_1_222:notes">
            <a:extLst>
              <a:ext uri="{FF2B5EF4-FFF2-40B4-BE49-F238E27FC236}">
                <a16:creationId xmlns:a16="http://schemas.microsoft.com/office/drawing/2014/main" id="{8E494CF2-901D-D6ED-C893-DCA22CB1EF06}"/>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129</a:t>
            </a:fld>
            <a:endParaRPr/>
          </a:p>
        </p:txBody>
      </p:sp>
    </p:spTree>
    <p:extLst>
      <p:ext uri="{BB962C8B-B14F-4D97-AF65-F5344CB8AC3E}">
        <p14:creationId xmlns:p14="http://schemas.microsoft.com/office/powerpoint/2010/main" val="3930415214"/>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8C112F03-9AC3-A860-4A90-7DA1871C0EAA}"/>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E5358A6D-C5FE-69E2-E855-1AFE1B89CDB5}"/>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02635AD5-7F35-BD7B-5C7E-488C50538634}"/>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And with a little tweaking you can have it help you generate charts for things like Share Creation Timelines. </a:t>
            </a:r>
            <a:r>
              <a:rPr lang="en-US" dirty="0">
                <a:sym typeface="Wingdings" panose="05000000000000000000" pitchFamily="2" charset="2"/>
              </a:rPr>
              <a:t></a:t>
            </a:r>
            <a:endParaRPr dirty="0"/>
          </a:p>
        </p:txBody>
      </p:sp>
      <p:sp>
        <p:nvSpPr>
          <p:cNvPr id="410" name="Google Shape;410;g144cc24d06d_1_222:notes">
            <a:extLst>
              <a:ext uri="{FF2B5EF4-FFF2-40B4-BE49-F238E27FC236}">
                <a16:creationId xmlns:a16="http://schemas.microsoft.com/office/drawing/2014/main" id="{DA8D0864-44A1-C6AA-ECB1-8C100AFA96CF}"/>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130</a:t>
            </a:fld>
            <a:endParaRPr/>
          </a:p>
        </p:txBody>
      </p:sp>
    </p:spTree>
    <p:extLst>
      <p:ext uri="{BB962C8B-B14F-4D97-AF65-F5344CB8AC3E}">
        <p14:creationId xmlns:p14="http://schemas.microsoft.com/office/powerpoint/2010/main" val="27329814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2455AF9D-271B-10C8-9A58-129024C4CA41}"/>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B20875A2-377A-BA2B-C044-4886F07A9B5C}"/>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386F1C37-AD2A-3F34-EAF5-C396979D8BF4}"/>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10266D23-5519-903C-48EB-FD683BED7502}"/>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14</a:t>
            </a:fld>
            <a:endParaRPr/>
          </a:p>
        </p:txBody>
      </p:sp>
    </p:spTree>
    <p:extLst>
      <p:ext uri="{BB962C8B-B14F-4D97-AF65-F5344CB8AC3E}">
        <p14:creationId xmlns:p14="http://schemas.microsoft.com/office/powerpoint/2010/main" val="3580333933"/>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9A01EA67-EDE3-7BAF-8964-CF449900221B}"/>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7B56BA97-2111-2422-AAEF-CAB0EB955070}"/>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20537598-03BB-785E-10FC-A0170B30E094}"/>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And with a little tweaking you can have it help you generate charts for things like Share Creation Timelines. </a:t>
            </a:r>
            <a:r>
              <a:rPr lang="en-US" dirty="0">
                <a:sym typeface="Wingdings" panose="05000000000000000000" pitchFamily="2" charset="2"/>
              </a:rPr>
              <a:t></a:t>
            </a:r>
            <a:endParaRPr dirty="0"/>
          </a:p>
        </p:txBody>
      </p:sp>
      <p:sp>
        <p:nvSpPr>
          <p:cNvPr id="410" name="Google Shape;410;g144cc24d06d_1_222:notes">
            <a:extLst>
              <a:ext uri="{FF2B5EF4-FFF2-40B4-BE49-F238E27FC236}">
                <a16:creationId xmlns:a16="http://schemas.microsoft.com/office/drawing/2014/main" id="{70AF1192-4DE3-9E9B-1E66-67A80F989FAF}"/>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131</a:t>
            </a:fld>
            <a:endParaRPr/>
          </a:p>
        </p:txBody>
      </p:sp>
    </p:spTree>
    <p:extLst>
      <p:ext uri="{BB962C8B-B14F-4D97-AF65-F5344CB8AC3E}">
        <p14:creationId xmlns:p14="http://schemas.microsoft.com/office/powerpoint/2010/main" val="3016271616"/>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6E1980A4-1B6B-F3F2-0DF8-12171A1230E7}"/>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6C1D7E13-5C7E-6A8E-1413-B2E4B0BE20E2}"/>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9A204F94-BC5F-EB79-0298-E0D56D10B1ED}"/>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And with a little tweaking you can have it help you generate charts for things like Share Creation Timelines. </a:t>
            </a:r>
            <a:r>
              <a:rPr lang="en-US" dirty="0">
                <a:sym typeface="Wingdings" panose="05000000000000000000" pitchFamily="2" charset="2"/>
              </a:rPr>
              <a:t></a:t>
            </a:r>
            <a:endParaRPr dirty="0"/>
          </a:p>
        </p:txBody>
      </p:sp>
      <p:sp>
        <p:nvSpPr>
          <p:cNvPr id="410" name="Google Shape;410;g144cc24d06d_1_222:notes">
            <a:extLst>
              <a:ext uri="{FF2B5EF4-FFF2-40B4-BE49-F238E27FC236}">
                <a16:creationId xmlns:a16="http://schemas.microsoft.com/office/drawing/2014/main" id="{8CC031B8-1267-24CA-3E44-8A8C4B1A0AB2}"/>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132</a:t>
            </a:fld>
            <a:endParaRPr/>
          </a:p>
        </p:txBody>
      </p:sp>
    </p:spTree>
    <p:extLst>
      <p:ext uri="{BB962C8B-B14F-4D97-AF65-F5344CB8AC3E}">
        <p14:creationId xmlns:p14="http://schemas.microsoft.com/office/powerpoint/2010/main" val="2708199973"/>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49B4A8AB-3549-C62F-E432-8E03F6AFC229}"/>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85D6F1B1-B9B5-6926-6987-BA0954BD1309}"/>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1105C9AA-55A9-0FBB-5312-ABB7DF84412B}"/>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 use them in every section of the report output, here is a quick example.</a:t>
            </a:r>
            <a:endParaRPr dirty="0"/>
          </a:p>
        </p:txBody>
      </p:sp>
      <p:sp>
        <p:nvSpPr>
          <p:cNvPr id="410" name="Google Shape;410;g144cc24d06d_1_222:notes">
            <a:extLst>
              <a:ext uri="{FF2B5EF4-FFF2-40B4-BE49-F238E27FC236}">
                <a16:creationId xmlns:a16="http://schemas.microsoft.com/office/drawing/2014/main" id="{CC28F338-1A1B-3D7F-D44E-85E9F3F69C39}"/>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133</a:t>
            </a:fld>
            <a:endParaRPr/>
          </a:p>
        </p:txBody>
      </p:sp>
    </p:spTree>
    <p:extLst>
      <p:ext uri="{BB962C8B-B14F-4D97-AF65-F5344CB8AC3E}">
        <p14:creationId xmlns:p14="http://schemas.microsoft.com/office/powerpoint/2010/main" val="1949671829"/>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9D4137D1-B38D-E80F-019D-0F9BE31406D5}"/>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E1098E1B-DFAE-625E-A59E-AFE98948488D}"/>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8A1CC4B0-E851-CD4B-E8DA-F9BA2D05A1B5}"/>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Generation</a:t>
            </a:r>
          </a:p>
          <a:p>
            <a:pPr marL="0" lvl="0" indent="0" algn="l" rtl="0">
              <a:spcBef>
                <a:spcPts val="0"/>
              </a:spcBef>
              <a:spcAft>
                <a:spcPts val="0"/>
              </a:spcAft>
              <a:buNone/>
            </a:pPr>
            <a:r>
              <a:rPr lang="en-US" dirty="0"/>
              <a:t>Graphs and Exploration</a:t>
            </a:r>
            <a:endParaRPr dirty="0"/>
          </a:p>
        </p:txBody>
      </p:sp>
      <p:sp>
        <p:nvSpPr>
          <p:cNvPr id="410" name="Google Shape;410;g144cc24d06d_1_222:notes">
            <a:extLst>
              <a:ext uri="{FF2B5EF4-FFF2-40B4-BE49-F238E27FC236}">
                <a16:creationId xmlns:a16="http://schemas.microsoft.com/office/drawing/2014/main" id="{4BDBBF1D-7942-258E-505E-9F4AAC760756}"/>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134</a:t>
            </a:fld>
            <a:endParaRPr/>
          </a:p>
        </p:txBody>
      </p:sp>
    </p:spTree>
    <p:extLst>
      <p:ext uri="{BB962C8B-B14F-4D97-AF65-F5344CB8AC3E}">
        <p14:creationId xmlns:p14="http://schemas.microsoft.com/office/powerpoint/2010/main" val="859725961"/>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AB730DB4-9DC1-BBDB-CC4A-0B5E7123FA96}"/>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70464E89-49DC-DED8-402F-5972FF55AB9D}"/>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2C364DA5-38A8-183F-22A4-D01368FAD6CF}"/>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Generation</a:t>
            </a:r>
          </a:p>
          <a:p>
            <a:pPr marL="0" lvl="0" indent="0" algn="l" rtl="0">
              <a:spcBef>
                <a:spcPts val="0"/>
              </a:spcBef>
              <a:spcAft>
                <a:spcPts val="0"/>
              </a:spcAft>
              <a:buNone/>
            </a:pPr>
            <a:r>
              <a:rPr lang="en-US" dirty="0"/>
              <a:t>Graphs and Exploration</a:t>
            </a:r>
            <a:endParaRPr dirty="0"/>
          </a:p>
        </p:txBody>
      </p:sp>
      <p:sp>
        <p:nvSpPr>
          <p:cNvPr id="410" name="Google Shape;410;g144cc24d06d_1_222:notes">
            <a:extLst>
              <a:ext uri="{FF2B5EF4-FFF2-40B4-BE49-F238E27FC236}">
                <a16:creationId xmlns:a16="http://schemas.microsoft.com/office/drawing/2014/main" id="{57925A01-1092-EFF5-07F3-DF0EDEBFAAC2}"/>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135</a:t>
            </a:fld>
            <a:endParaRPr/>
          </a:p>
        </p:txBody>
      </p:sp>
    </p:spTree>
    <p:extLst>
      <p:ext uri="{BB962C8B-B14F-4D97-AF65-F5344CB8AC3E}">
        <p14:creationId xmlns:p14="http://schemas.microsoft.com/office/powerpoint/2010/main" val="2050816910"/>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2F0DC074-EB72-D17D-C14A-A49D40FC550D}"/>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0D5A5AFA-B816-E905-1C81-473CE0C6DC02}"/>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A2ECA802-B882-876B-1B71-179F445DC7D5}"/>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 started by just experimenting with prompts.</a:t>
            </a:r>
            <a:endParaRPr dirty="0"/>
          </a:p>
        </p:txBody>
      </p:sp>
      <p:sp>
        <p:nvSpPr>
          <p:cNvPr id="410" name="Google Shape;410;g144cc24d06d_1_222:notes">
            <a:extLst>
              <a:ext uri="{FF2B5EF4-FFF2-40B4-BE49-F238E27FC236}">
                <a16:creationId xmlns:a16="http://schemas.microsoft.com/office/drawing/2014/main" id="{1F09651B-1038-68A5-DABE-8BC6607E72A0}"/>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136</a:t>
            </a:fld>
            <a:endParaRPr/>
          </a:p>
        </p:txBody>
      </p:sp>
    </p:spTree>
    <p:extLst>
      <p:ext uri="{BB962C8B-B14F-4D97-AF65-F5344CB8AC3E}">
        <p14:creationId xmlns:p14="http://schemas.microsoft.com/office/powerpoint/2010/main" val="711974457"/>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66805C28-7D9A-C274-AB0F-50AA1F47DB4A}"/>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A9AE2E67-27A2-5C80-2A29-46132DDED882}"/>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A4D065D3-10CE-7457-14C1-6375EBAB5098}"/>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Which has half decent results.</a:t>
            </a:r>
          </a:p>
          <a:p>
            <a:pPr marL="0" lvl="0" indent="0" algn="l" rtl="0">
              <a:spcBef>
                <a:spcPts val="0"/>
              </a:spcBef>
              <a:spcAft>
                <a:spcPts val="0"/>
              </a:spcAft>
              <a:buNone/>
            </a:pPr>
            <a:r>
              <a:rPr lang="en-US" dirty="0"/>
              <a:t>You can provide real data sets, and it will graph them for you nicely with a little direction.</a:t>
            </a:r>
            <a:endParaRPr dirty="0"/>
          </a:p>
        </p:txBody>
      </p:sp>
      <p:sp>
        <p:nvSpPr>
          <p:cNvPr id="410" name="Google Shape;410;g144cc24d06d_1_222:notes">
            <a:extLst>
              <a:ext uri="{FF2B5EF4-FFF2-40B4-BE49-F238E27FC236}">
                <a16:creationId xmlns:a16="http://schemas.microsoft.com/office/drawing/2014/main" id="{9FB528DE-54FE-CA6C-8BBA-6B020016B85B}"/>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137</a:t>
            </a:fld>
            <a:endParaRPr/>
          </a:p>
        </p:txBody>
      </p:sp>
    </p:spTree>
    <p:extLst>
      <p:ext uri="{BB962C8B-B14F-4D97-AF65-F5344CB8AC3E}">
        <p14:creationId xmlns:p14="http://schemas.microsoft.com/office/powerpoint/2010/main" val="3785460574"/>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F7038D07-ADD4-FE34-8711-4F9AE8C1B42B}"/>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91A31279-2206-C609-BE3E-1A92F7674280}"/>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5197C20E-72D6-E724-DF22-C00213780A8C}"/>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From there I was able to quickly branch out to the functionality I have added to PowerHuntShares v2.</a:t>
            </a:r>
          </a:p>
          <a:p>
            <a:pPr marL="0" lvl="0" indent="0" algn="l" rtl="0">
              <a:spcBef>
                <a:spcPts val="0"/>
              </a:spcBef>
              <a:spcAft>
                <a:spcPts val="0"/>
              </a:spcAft>
              <a:buNone/>
            </a:pPr>
            <a:r>
              <a:rPr lang="en-US" dirty="0"/>
              <a:t>Not design to be a attack path graph. </a:t>
            </a:r>
          </a:p>
          <a:p>
            <a:pPr marL="0" lvl="0" indent="0" algn="l" rtl="0">
              <a:spcBef>
                <a:spcPts val="0"/>
              </a:spcBef>
              <a:spcAft>
                <a:spcPts val="0"/>
              </a:spcAft>
              <a:buNone/>
            </a:pPr>
            <a:r>
              <a:rPr lang="en-US" dirty="0"/>
              <a:t>Intended for share exploration and for story telling.</a:t>
            </a:r>
          </a:p>
          <a:p>
            <a:pPr marL="0" lvl="0" indent="0" algn="l" rtl="0">
              <a:spcBef>
                <a:spcPts val="0"/>
              </a:spcBef>
              <a:spcAft>
                <a:spcPts val="0"/>
              </a:spcAft>
              <a:buNone/>
            </a:pPr>
            <a:r>
              <a:rPr lang="en-US" dirty="0"/>
              <a:t>--</a:t>
            </a:r>
            <a:br>
              <a:rPr lang="en-US" dirty="0"/>
            </a:br>
            <a:r>
              <a:rPr lang="en-US" dirty="0"/>
              <a:t>Explore paths</a:t>
            </a:r>
          </a:p>
          <a:p>
            <a:pPr marL="0" lvl="0" indent="0" algn="l" rtl="0">
              <a:spcBef>
                <a:spcPts val="0"/>
              </a:spcBef>
              <a:spcAft>
                <a:spcPts val="0"/>
              </a:spcAft>
              <a:buNone/>
            </a:pPr>
            <a:r>
              <a:rPr lang="en-US" dirty="0"/>
              <a:t>Explore data and relationships</a:t>
            </a:r>
          </a:p>
          <a:p>
            <a:pPr marL="0" lvl="0" indent="0" algn="l" rtl="0">
              <a:spcBef>
                <a:spcPts val="0"/>
              </a:spcBef>
              <a:spcAft>
                <a:spcPts val="0"/>
              </a:spcAft>
              <a:buNone/>
            </a:pPr>
            <a:r>
              <a:rPr lang="en-US" dirty="0"/>
              <a:t>Link through share names, folder hashes, owners, to find interesting things.</a:t>
            </a:r>
          </a:p>
          <a:p>
            <a:pPr marL="0" lvl="0" indent="0" algn="l" rtl="0">
              <a:spcBef>
                <a:spcPts val="0"/>
              </a:spcBef>
              <a:spcAft>
                <a:spcPts val="0"/>
              </a:spcAft>
              <a:buNone/>
            </a:pPr>
            <a:r>
              <a:rPr lang="en-US" dirty="0"/>
              <a:t>Filter and sort layout to tell stories</a:t>
            </a:r>
          </a:p>
          <a:p>
            <a:pPr marL="0" lvl="0" indent="0" algn="l" rtl="0">
              <a:spcBef>
                <a:spcPts val="0"/>
              </a:spcBef>
              <a:spcAft>
                <a:spcPts val="0"/>
              </a:spcAft>
              <a:buNone/>
            </a:pPr>
            <a:r>
              <a:rPr lang="en-US" dirty="0"/>
              <a:t>PowerShell -&gt; Array Data Set -&gt; JavaScript with styles and actions. </a:t>
            </a:r>
          </a:p>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DE4320AC-723A-C23E-E2B3-6684FB3F8E7A}"/>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138</a:t>
            </a:fld>
            <a:endParaRPr/>
          </a:p>
        </p:txBody>
      </p:sp>
    </p:spTree>
    <p:extLst>
      <p:ext uri="{BB962C8B-B14F-4D97-AF65-F5344CB8AC3E}">
        <p14:creationId xmlns:p14="http://schemas.microsoft.com/office/powerpoint/2010/main" val="651757704"/>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4CA9906F-2B19-923A-E2E6-904379900722}"/>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39F32E2E-3F42-8D69-7718-59FB11AC3E25}"/>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9E92A1CD-AF69-D8BB-9836-DADA83EADCBB}"/>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From there I was able to quickly branch out to the functionality I have added to PowerHuntShares v2.</a:t>
            </a:r>
          </a:p>
          <a:p>
            <a:pPr marL="0" lvl="0" indent="0" algn="l" rtl="0">
              <a:spcBef>
                <a:spcPts val="0"/>
              </a:spcBef>
              <a:spcAft>
                <a:spcPts val="0"/>
              </a:spcAft>
              <a:buNone/>
            </a:pPr>
            <a:r>
              <a:rPr lang="en-US" dirty="0"/>
              <a:t>Not design to be a attack path graph. </a:t>
            </a:r>
          </a:p>
          <a:p>
            <a:pPr marL="0" lvl="0" indent="0" algn="l" rtl="0">
              <a:spcBef>
                <a:spcPts val="0"/>
              </a:spcBef>
              <a:spcAft>
                <a:spcPts val="0"/>
              </a:spcAft>
              <a:buNone/>
            </a:pPr>
            <a:r>
              <a:rPr lang="en-US" dirty="0"/>
              <a:t>Intended for share exploration and for story telling.</a:t>
            </a:r>
          </a:p>
          <a:p>
            <a:pPr marL="0" lvl="0" indent="0" algn="l" rtl="0">
              <a:spcBef>
                <a:spcPts val="0"/>
              </a:spcBef>
              <a:spcAft>
                <a:spcPts val="0"/>
              </a:spcAft>
              <a:buNone/>
            </a:pPr>
            <a:r>
              <a:rPr lang="en-US" dirty="0"/>
              <a:t>--</a:t>
            </a:r>
            <a:br>
              <a:rPr lang="en-US" dirty="0"/>
            </a:br>
            <a:r>
              <a:rPr lang="en-US" dirty="0"/>
              <a:t>Explore paths</a:t>
            </a:r>
          </a:p>
          <a:p>
            <a:pPr marL="0" lvl="0" indent="0" algn="l" rtl="0">
              <a:spcBef>
                <a:spcPts val="0"/>
              </a:spcBef>
              <a:spcAft>
                <a:spcPts val="0"/>
              </a:spcAft>
              <a:buNone/>
            </a:pPr>
            <a:r>
              <a:rPr lang="en-US" dirty="0"/>
              <a:t>Explore data and relationships</a:t>
            </a:r>
          </a:p>
          <a:p>
            <a:pPr marL="0" lvl="0" indent="0" algn="l" rtl="0">
              <a:spcBef>
                <a:spcPts val="0"/>
              </a:spcBef>
              <a:spcAft>
                <a:spcPts val="0"/>
              </a:spcAft>
              <a:buNone/>
            </a:pPr>
            <a:r>
              <a:rPr lang="en-US" dirty="0"/>
              <a:t>Link through share names, folder hashes, owners, to find interesting things.</a:t>
            </a:r>
          </a:p>
          <a:p>
            <a:pPr marL="0" lvl="0" indent="0" algn="l" rtl="0">
              <a:spcBef>
                <a:spcPts val="0"/>
              </a:spcBef>
              <a:spcAft>
                <a:spcPts val="0"/>
              </a:spcAft>
              <a:buNone/>
            </a:pPr>
            <a:r>
              <a:rPr lang="en-US" dirty="0"/>
              <a:t>Filter and sort layout to tell stories</a:t>
            </a:r>
          </a:p>
          <a:p>
            <a:pPr marL="0" lvl="0" indent="0" algn="l" rtl="0">
              <a:spcBef>
                <a:spcPts val="0"/>
              </a:spcBef>
              <a:spcAft>
                <a:spcPts val="0"/>
              </a:spcAft>
              <a:buNone/>
            </a:pPr>
            <a:r>
              <a:rPr lang="en-US" dirty="0"/>
              <a:t>PowerShell -&gt; Array Data Set -&gt; JavaScript with styles and actions. </a:t>
            </a:r>
          </a:p>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9A7D3144-7594-B205-F77B-16D48C7023A5}"/>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139</a:t>
            </a:fld>
            <a:endParaRPr/>
          </a:p>
        </p:txBody>
      </p:sp>
    </p:spTree>
    <p:extLst>
      <p:ext uri="{BB962C8B-B14F-4D97-AF65-F5344CB8AC3E}">
        <p14:creationId xmlns:p14="http://schemas.microsoft.com/office/powerpoint/2010/main" val="1541029549"/>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C24A35D4-5616-E88E-F956-B8010F8AC301}"/>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EB0F287A-3BE8-EF35-8720-6DD431C964A9}"/>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16923BFE-8D4B-B3C7-FA5D-A690B757F7C1}"/>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Page rank, betweenness, other algorithms </a:t>
            </a:r>
            <a:endParaRPr dirty="0"/>
          </a:p>
        </p:txBody>
      </p:sp>
      <p:sp>
        <p:nvSpPr>
          <p:cNvPr id="410" name="Google Shape;410;g144cc24d06d_1_222:notes">
            <a:extLst>
              <a:ext uri="{FF2B5EF4-FFF2-40B4-BE49-F238E27FC236}">
                <a16:creationId xmlns:a16="http://schemas.microsoft.com/office/drawing/2014/main" id="{8F7BA437-A571-EBDF-A3AB-40B79CAF07FF}"/>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140</a:t>
            </a:fld>
            <a:endParaRPr/>
          </a:p>
        </p:txBody>
      </p:sp>
    </p:spTree>
    <p:extLst>
      <p:ext uri="{BB962C8B-B14F-4D97-AF65-F5344CB8AC3E}">
        <p14:creationId xmlns:p14="http://schemas.microsoft.com/office/powerpoint/2010/main" val="25293987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C992341F-F2AD-8DB9-FE5B-98763103D1DE}"/>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C95BCD83-06EE-6FDF-61E0-1A3F419F4A27}"/>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49C05C1B-37CE-D23F-C20C-1126BB3EEDA2}"/>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D4122C34-F7A1-4E9C-C704-CA6EC1A3872B}"/>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15</a:t>
            </a:fld>
            <a:endParaRPr/>
          </a:p>
        </p:txBody>
      </p:sp>
    </p:spTree>
    <p:extLst>
      <p:ext uri="{BB962C8B-B14F-4D97-AF65-F5344CB8AC3E}">
        <p14:creationId xmlns:p14="http://schemas.microsoft.com/office/powerpoint/2010/main" val="1485601437"/>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F20E3D4F-E14C-294D-F5D7-5A0D0EBD9A89}"/>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495A9B77-8681-35B6-E08F-D63F786F2E53}"/>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57A307B8-B575-F601-E07F-D3FFFFBD881E}"/>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https://neo4j.com/blog/graph-data-science/graph-algorithms-neo4j-pagerank/</a:t>
            </a:r>
          </a:p>
          <a:p>
            <a:pPr marL="0" lvl="0" indent="0" algn="l" rtl="0">
              <a:spcBef>
                <a:spcPts val="0"/>
              </a:spcBef>
              <a:spcAft>
                <a:spcPts val="0"/>
              </a:spcAft>
              <a:buNone/>
            </a:pPr>
            <a:r>
              <a:rPr lang="en-US" dirty="0"/>
              <a:t>What are the most influential nodes and why?</a:t>
            </a:r>
          </a:p>
          <a:p>
            <a:pPr marL="0" lvl="0" indent="0" algn="l" rtl="0">
              <a:spcBef>
                <a:spcPts val="0"/>
              </a:spcBef>
              <a:spcAft>
                <a:spcPts val="0"/>
              </a:spcAft>
              <a:buNone/>
            </a:pPr>
            <a:r>
              <a:rPr lang="en-US" dirty="0"/>
              <a:t>Node that have a lot of followers, but don’t follow many have higher ranking, and the pass on some of that weight to people they follow.</a:t>
            </a:r>
          </a:p>
          <a:p>
            <a:pPr marL="0" lvl="0" indent="0" algn="l" rtl="0">
              <a:spcBef>
                <a:spcPts val="0"/>
              </a:spcBef>
              <a:spcAft>
                <a:spcPts val="0"/>
              </a:spcAft>
              <a:buNone/>
            </a:pPr>
            <a:r>
              <a:rPr lang="en-US" dirty="0"/>
              <a:t>Owners mostly. But owners can tell us something about how the share was created, trusted installer, administrator, </a:t>
            </a:r>
            <a:r>
              <a:rPr lang="en-US" dirty="0" err="1"/>
              <a:t>nt</a:t>
            </a:r>
            <a:r>
              <a:rPr lang="en-US" dirty="0"/>
              <a:t> service, </a:t>
            </a:r>
            <a:r>
              <a:rPr lang="en-US" dirty="0" err="1"/>
              <a:t>nt</a:t>
            </a:r>
            <a:r>
              <a:rPr lang="en-US" dirty="0"/>
              <a:t> system, etc. Can reflect person or process</a:t>
            </a:r>
            <a:endParaRPr dirty="0"/>
          </a:p>
        </p:txBody>
      </p:sp>
      <p:sp>
        <p:nvSpPr>
          <p:cNvPr id="410" name="Google Shape;410;g144cc24d06d_1_222:notes">
            <a:extLst>
              <a:ext uri="{FF2B5EF4-FFF2-40B4-BE49-F238E27FC236}">
                <a16:creationId xmlns:a16="http://schemas.microsoft.com/office/drawing/2014/main" id="{8B38305E-A998-EA64-E45F-7C6B0C2F117C}"/>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141</a:t>
            </a:fld>
            <a:endParaRPr/>
          </a:p>
        </p:txBody>
      </p:sp>
    </p:spTree>
    <p:extLst>
      <p:ext uri="{BB962C8B-B14F-4D97-AF65-F5344CB8AC3E}">
        <p14:creationId xmlns:p14="http://schemas.microsoft.com/office/powerpoint/2010/main" val="4260204457"/>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B64986E7-4337-749B-EC18-B752460CE52D}"/>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7B3F7FF3-222A-F1CE-DAAC-CD2758207660}"/>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EE1B1908-0F77-2F6C-8EF9-47471B718245}"/>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https://neo4j.com/blog/graph-data-science/graph-algorithms-neo4j-pagerank/</a:t>
            </a:r>
          </a:p>
          <a:p>
            <a:pPr marL="0" lvl="0" indent="0" algn="l" rtl="0">
              <a:spcBef>
                <a:spcPts val="0"/>
              </a:spcBef>
              <a:spcAft>
                <a:spcPts val="0"/>
              </a:spcAft>
              <a:buNone/>
            </a:pPr>
            <a:r>
              <a:rPr lang="en-US" dirty="0"/>
              <a:t>What are the most influential nodes and why?</a:t>
            </a:r>
          </a:p>
          <a:p>
            <a:pPr marL="0" lvl="0" indent="0" algn="l" rtl="0">
              <a:spcBef>
                <a:spcPts val="0"/>
              </a:spcBef>
              <a:spcAft>
                <a:spcPts val="0"/>
              </a:spcAft>
              <a:buNone/>
            </a:pPr>
            <a:r>
              <a:rPr lang="en-US" dirty="0"/>
              <a:t>Node that have a lot of followers, but don’t follow many have higher ranking, and the pass on some of that weight to people they follow.</a:t>
            </a:r>
          </a:p>
          <a:p>
            <a:pPr marL="0" lvl="0" indent="0" algn="l" rtl="0">
              <a:spcBef>
                <a:spcPts val="0"/>
              </a:spcBef>
              <a:spcAft>
                <a:spcPts val="0"/>
              </a:spcAft>
              <a:buNone/>
            </a:pPr>
            <a:r>
              <a:rPr lang="en-US" dirty="0"/>
              <a:t>Owners mostly. But owners can tell us something about how the share was created, trusted installer, administrator, </a:t>
            </a:r>
            <a:r>
              <a:rPr lang="en-US" dirty="0" err="1"/>
              <a:t>nt</a:t>
            </a:r>
            <a:r>
              <a:rPr lang="en-US" dirty="0"/>
              <a:t> service, </a:t>
            </a:r>
            <a:r>
              <a:rPr lang="en-US" dirty="0" err="1"/>
              <a:t>nt</a:t>
            </a:r>
            <a:r>
              <a:rPr lang="en-US" dirty="0"/>
              <a:t> system, etc. Can reflect person or process</a:t>
            </a:r>
            <a:endParaRPr dirty="0"/>
          </a:p>
        </p:txBody>
      </p:sp>
      <p:sp>
        <p:nvSpPr>
          <p:cNvPr id="410" name="Google Shape;410;g144cc24d06d_1_222:notes">
            <a:extLst>
              <a:ext uri="{FF2B5EF4-FFF2-40B4-BE49-F238E27FC236}">
                <a16:creationId xmlns:a16="http://schemas.microsoft.com/office/drawing/2014/main" id="{8B4C0FD6-080D-E70D-38DB-8E17400015F3}"/>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142</a:t>
            </a:fld>
            <a:endParaRPr/>
          </a:p>
        </p:txBody>
      </p:sp>
    </p:spTree>
    <p:extLst>
      <p:ext uri="{BB962C8B-B14F-4D97-AF65-F5344CB8AC3E}">
        <p14:creationId xmlns:p14="http://schemas.microsoft.com/office/powerpoint/2010/main" val="891203792"/>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DCE728F9-D8FC-57A6-A6D3-9FD581ABA557}"/>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45BC0759-0C21-E4CD-6F4F-D9DB5BF5FD1E}"/>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8FB907D8-96AB-86A8-39AF-C1D229B9C316}"/>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https://neo4j.com/blog/graph-data-science/graph-algorithms-neo4j-pagerank/</a:t>
            </a:r>
          </a:p>
          <a:p>
            <a:pPr marL="0" lvl="0" indent="0" algn="l" rtl="0">
              <a:spcBef>
                <a:spcPts val="0"/>
              </a:spcBef>
              <a:spcAft>
                <a:spcPts val="0"/>
              </a:spcAft>
              <a:buNone/>
            </a:pPr>
            <a:r>
              <a:rPr lang="en-US" dirty="0"/>
              <a:t>What are the most influential nodes and why?</a:t>
            </a:r>
          </a:p>
          <a:p>
            <a:pPr marL="0" lvl="0" indent="0" algn="l" rtl="0">
              <a:spcBef>
                <a:spcPts val="0"/>
              </a:spcBef>
              <a:spcAft>
                <a:spcPts val="0"/>
              </a:spcAft>
              <a:buNone/>
            </a:pPr>
            <a:r>
              <a:rPr lang="en-US" dirty="0"/>
              <a:t>Node that have a lot of followers, but don’t follow many have higher ranking, and the pass on some of that weight to people they follow.</a:t>
            </a:r>
          </a:p>
          <a:p>
            <a:pPr marL="0" lvl="0" indent="0" algn="l" rtl="0">
              <a:spcBef>
                <a:spcPts val="0"/>
              </a:spcBef>
              <a:spcAft>
                <a:spcPts val="0"/>
              </a:spcAft>
              <a:buNone/>
            </a:pPr>
            <a:r>
              <a:rPr lang="en-US" dirty="0"/>
              <a:t>Owners mostly. But owners can tell us something about how the share was created, trusted installer, administrator, </a:t>
            </a:r>
            <a:r>
              <a:rPr lang="en-US" dirty="0" err="1"/>
              <a:t>nt</a:t>
            </a:r>
            <a:r>
              <a:rPr lang="en-US" dirty="0"/>
              <a:t> service, </a:t>
            </a:r>
            <a:r>
              <a:rPr lang="en-US" dirty="0" err="1"/>
              <a:t>nt</a:t>
            </a:r>
            <a:r>
              <a:rPr lang="en-US" dirty="0"/>
              <a:t> system, etc. Can reflect person or process</a:t>
            </a:r>
            <a:endParaRPr dirty="0"/>
          </a:p>
        </p:txBody>
      </p:sp>
      <p:sp>
        <p:nvSpPr>
          <p:cNvPr id="410" name="Google Shape;410;g144cc24d06d_1_222:notes">
            <a:extLst>
              <a:ext uri="{FF2B5EF4-FFF2-40B4-BE49-F238E27FC236}">
                <a16:creationId xmlns:a16="http://schemas.microsoft.com/office/drawing/2014/main" id="{59DBF2AC-1F4A-5583-E941-FB98399A9486}"/>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143</a:t>
            </a:fld>
            <a:endParaRPr/>
          </a:p>
        </p:txBody>
      </p:sp>
    </p:spTree>
    <p:extLst>
      <p:ext uri="{BB962C8B-B14F-4D97-AF65-F5344CB8AC3E}">
        <p14:creationId xmlns:p14="http://schemas.microsoft.com/office/powerpoint/2010/main" val="3461149521"/>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5B748E98-4599-F0CD-7B2F-EFE13E2C03F2}"/>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41358833-D3E9-1F06-971C-CC1A5BAD7869}"/>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95B5B764-C792-CF72-A3F0-7516712B2321}"/>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https://neo4j.com/blog/graph-data-science/graph-algorithms-neo4j-pagerank/</a:t>
            </a:r>
          </a:p>
          <a:p>
            <a:pPr marL="0" lvl="0" indent="0" algn="l" rtl="0">
              <a:spcBef>
                <a:spcPts val="0"/>
              </a:spcBef>
              <a:spcAft>
                <a:spcPts val="0"/>
              </a:spcAft>
              <a:buNone/>
            </a:pPr>
            <a:r>
              <a:rPr lang="en-US" dirty="0"/>
              <a:t>What are the most influential nodes and why?</a:t>
            </a:r>
          </a:p>
          <a:p>
            <a:pPr marL="0" lvl="0" indent="0" algn="l" rtl="0">
              <a:spcBef>
                <a:spcPts val="0"/>
              </a:spcBef>
              <a:spcAft>
                <a:spcPts val="0"/>
              </a:spcAft>
              <a:buNone/>
            </a:pPr>
            <a:r>
              <a:rPr lang="en-US" dirty="0"/>
              <a:t>Node that have a lot of followers, but don’t follow many have higher ranking, and the pass on some of that weight to people they follow.</a:t>
            </a:r>
          </a:p>
          <a:p>
            <a:pPr marL="0" lvl="0" indent="0" algn="l" rtl="0">
              <a:spcBef>
                <a:spcPts val="0"/>
              </a:spcBef>
              <a:spcAft>
                <a:spcPts val="0"/>
              </a:spcAft>
              <a:buNone/>
            </a:pPr>
            <a:r>
              <a:rPr lang="en-US" dirty="0"/>
              <a:t>Owners mostly. But owners can tell us something about how the share was created, trusted installer, administrator, </a:t>
            </a:r>
            <a:r>
              <a:rPr lang="en-US" dirty="0" err="1"/>
              <a:t>nt</a:t>
            </a:r>
            <a:r>
              <a:rPr lang="en-US" dirty="0"/>
              <a:t> service, </a:t>
            </a:r>
            <a:r>
              <a:rPr lang="en-US" dirty="0" err="1"/>
              <a:t>nt</a:t>
            </a:r>
            <a:r>
              <a:rPr lang="en-US" dirty="0"/>
              <a:t> system, etc. Can reflect person or process</a:t>
            </a:r>
            <a:endParaRPr dirty="0"/>
          </a:p>
        </p:txBody>
      </p:sp>
      <p:sp>
        <p:nvSpPr>
          <p:cNvPr id="410" name="Google Shape;410;g144cc24d06d_1_222:notes">
            <a:extLst>
              <a:ext uri="{FF2B5EF4-FFF2-40B4-BE49-F238E27FC236}">
                <a16:creationId xmlns:a16="http://schemas.microsoft.com/office/drawing/2014/main" id="{F8029279-9690-9A11-DC96-938777DD03AE}"/>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144</a:t>
            </a:fld>
            <a:endParaRPr/>
          </a:p>
        </p:txBody>
      </p:sp>
    </p:spTree>
    <p:extLst>
      <p:ext uri="{BB962C8B-B14F-4D97-AF65-F5344CB8AC3E}">
        <p14:creationId xmlns:p14="http://schemas.microsoft.com/office/powerpoint/2010/main" val="695722753"/>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A170D6B2-CA1D-7232-4CD6-9027C8B2C906}"/>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8CAF34E3-0E7B-B973-1F74-25F01C78C9F8}"/>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9E60C478-A199-ADB7-5353-D6BEB94D7830}"/>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https://neo4j.com/blog/graph-data-science/graph-algorithms-neo4j-pagerank/</a:t>
            </a:r>
          </a:p>
          <a:p>
            <a:pPr marL="0" lvl="0" indent="0" algn="l" rtl="0">
              <a:spcBef>
                <a:spcPts val="0"/>
              </a:spcBef>
              <a:spcAft>
                <a:spcPts val="0"/>
              </a:spcAft>
              <a:buNone/>
            </a:pPr>
            <a:r>
              <a:rPr lang="en-US" dirty="0"/>
              <a:t>What are the most influential nodes and why?</a:t>
            </a:r>
          </a:p>
          <a:p>
            <a:pPr marL="0" lvl="0" indent="0" algn="l" rtl="0">
              <a:spcBef>
                <a:spcPts val="0"/>
              </a:spcBef>
              <a:spcAft>
                <a:spcPts val="0"/>
              </a:spcAft>
              <a:buNone/>
            </a:pPr>
            <a:r>
              <a:rPr lang="en-US" dirty="0"/>
              <a:t>Node that have a lot of followers, but don’t follow many have higher ranking, and the pass on some of that weight to people they follow.</a:t>
            </a:r>
          </a:p>
          <a:p>
            <a:pPr marL="0" lvl="0" indent="0" algn="l" rtl="0">
              <a:spcBef>
                <a:spcPts val="0"/>
              </a:spcBef>
              <a:spcAft>
                <a:spcPts val="0"/>
              </a:spcAft>
              <a:buNone/>
            </a:pPr>
            <a:r>
              <a:rPr lang="en-US" dirty="0"/>
              <a:t>Owners mostly. But owners can tell us something about how the share was created, trusted installer, administrator, </a:t>
            </a:r>
            <a:r>
              <a:rPr lang="en-US" dirty="0" err="1"/>
              <a:t>nt</a:t>
            </a:r>
            <a:r>
              <a:rPr lang="en-US" dirty="0"/>
              <a:t> service, </a:t>
            </a:r>
            <a:r>
              <a:rPr lang="en-US" dirty="0" err="1"/>
              <a:t>nt</a:t>
            </a:r>
            <a:r>
              <a:rPr lang="en-US" dirty="0"/>
              <a:t> system, etc. Can reflect person or process</a:t>
            </a:r>
            <a:endParaRPr dirty="0"/>
          </a:p>
        </p:txBody>
      </p:sp>
      <p:sp>
        <p:nvSpPr>
          <p:cNvPr id="410" name="Google Shape;410;g144cc24d06d_1_222:notes">
            <a:extLst>
              <a:ext uri="{FF2B5EF4-FFF2-40B4-BE49-F238E27FC236}">
                <a16:creationId xmlns:a16="http://schemas.microsoft.com/office/drawing/2014/main" id="{7299FFC1-8713-C778-5800-B29CB54BFCAD}"/>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145</a:t>
            </a:fld>
            <a:endParaRPr/>
          </a:p>
        </p:txBody>
      </p:sp>
    </p:spTree>
    <p:extLst>
      <p:ext uri="{BB962C8B-B14F-4D97-AF65-F5344CB8AC3E}">
        <p14:creationId xmlns:p14="http://schemas.microsoft.com/office/powerpoint/2010/main" val="926984503"/>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A7E3E612-BB8D-F602-7380-CF137B1F9C27}"/>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D3809E62-7265-F9C2-4759-AF5CCA780882}"/>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48D98F33-295B-EAF1-1E52-653F4C155889}"/>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https://neo4j.com/docs/graph-data-science/current/algorithms/betweenness-centrality/</a:t>
            </a:r>
          </a:p>
          <a:p>
            <a:pPr marL="0" lvl="0" indent="0" algn="l" rtl="0">
              <a:spcBef>
                <a:spcPts val="0"/>
              </a:spcBef>
              <a:spcAft>
                <a:spcPts val="0"/>
              </a:spcAft>
              <a:buNone/>
            </a:pPr>
            <a:r>
              <a:rPr lang="en-US" dirty="0"/>
              <a:t>Any shortest path from </a:t>
            </a:r>
            <a:r>
              <a:rPr lang="en-US" b="1" dirty="0"/>
              <a:t>A or B</a:t>
            </a:r>
            <a:r>
              <a:rPr lang="en-US" dirty="0"/>
              <a:t> to </a:t>
            </a:r>
            <a:r>
              <a:rPr lang="en-US" b="1" dirty="0"/>
              <a:t>D, E, F, or G</a:t>
            </a:r>
            <a:r>
              <a:rPr lang="en-US" dirty="0"/>
              <a:t> has to pass through </a:t>
            </a:r>
            <a:r>
              <a:rPr lang="en-US" b="1" dirty="0"/>
              <a:t>C</a:t>
            </a:r>
            <a:r>
              <a:rPr lang="en-US" dirty="0"/>
              <a:t>.</a:t>
            </a:r>
          </a:p>
          <a:p>
            <a:pPr marL="0" lvl="0" indent="0" algn="l" rtl="0">
              <a:spcBef>
                <a:spcPts val="0"/>
              </a:spcBef>
              <a:spcAft>
                <a:spcPts val="0"/>
              </a:spcAft>
              <a:buNone/>
            </a:pPr>
            <a:r>
              <a:rPr lang="en-US" dirty="0"/>
              <a:t>Reduce paths to high value targets.</a:t>
            </a:r>
          </a:p>
        </p:txBody>
      </p:sp>
      <p:sp>
        <p:nvSpPr>
          <p:cNvPr id="410" name="Google Shape;410;g144cc24d06d_1_222:notes">
            <a:extLst>
              <a:ext uri="{FF2B5EF4-FFF2-40B4-BE49-F238E27FC236}">
                <a16:creationId xmlns:a16="http://schemas.microsoft.com/office/drawing/2014/main" id="{E3CBE88A-4895-FD17-B57B-4A44B5D440E3}"/>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146</a:t>
            </a:fld>
            <a:endParaRPr/>
          </a:p>
        </p:txBody>
      </p:sp>
    </p:spTree>
    <p:extLst>
      <p:ext uri="{BB962C8B-B14F-4D97-AF65-F5344CB8AC3E}">
        <p14:creationId xmlns:p14="http://schemas.microsoft.com/office/powerpoint/2010/main" val="2024444824"/>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02092868-A9F8-466B-E76E-FA51579B4445}"/>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65C0979B-E842-DFBC-E8B8-8B13A36205AB}"/>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2F4EF367-AB07-2A0D-950F-6F416A8DE58B}"/>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https://neo4j.com/docs/graph-data-science/current/algorithms/betweenness-centrality/</a:t>
            </a:r>
          </a:p>
          <a:p>
            <a:pPr marL="0" lvl="0" indent="0" algn="l" rtl="0">
              <a:spcBef>
                <a:spcPts val="0"/>
              </a:spcBef>
              <a:spcAft>
                <a:spcPts val="0"/>
              </a:spcAft>
              <a:buNone/>
            </a:pPr>
            <a:r>
              <a:rPr lang="en-US" dirty="0"/>
              <a:t>Any shortest path from </a:t>
            </a:r>
            <a:r>
              <a:rPr lang="en-US" b="1" dirty="0"/>
              <a:t>A or B</a:t>
            </a:r>
            <a:r>
              <a:rPr lang="en-US" dirty="0"/>
              <a:t> to </a:t>
            </a:r>
            <a:r>
              <a:rPr lang="en-US" b="1" dirty="0"/>
              <a:t>D, E, F, or G</a:t>
            </a:r>
            <a:r>
              <a:rPr lang="en-US" dirty="0"/>
              <a:t> has to pass through </a:t>
            </a:r>
            <a:r>
              <a:rPr lang="en-US" b="1" dirty="0"/>
              <a:t>C</a:t>
            </a:r>
            <a:r>
              <a:rPr lang="en-US" dirty="0"/>
              <a:t>.</a:t>
            </a:r>
          </a:p>
        </p:txBody>
      </p:sp>
      <p:sp>
        <p:nvSpPr>
          <p:cNvPr id="410" name="Google Shape;410;g144cc24d06d_1_222:notes">
            <a:extLst>
              <a:ext uri="{FF2B5EF4-FFF2-40B4-BE49-F238E27FC236}">
                <a16:creationId xmlns:a16="http://schemas.microsoft.com/office/drawing/2014/main" id="{DDF0DD3F-5129-C1F2-8864-83EF9A5541B3}"/>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147</a:t>
            </a:fld>
            <a:endParaRPr/>
          </a:p>
        </p:txBody>
      </p:sp>
    </p:spTree>
    <p:extLst>
      <p:ext uri="{BB962C8B-B14F-4D97-AF65-F5344CB8AC3E}">
        <p14:creationId xmlns:p14="http://schemas.microsoft.com/office/powerpoint/2010/main" val="1864034179"/>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B606A28A-2F0E-4661-D93F-B4918C613271}"/>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DD515A3F-410D-392F-1B29-2BF105625C92}"/>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2B5F344C-5411-C4C2-15C4-D3584AEE3438}"/>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https://neo4j.com/docs/graph-data-science/current/algorithms/betweenness-centrality/</a:t>
            </a:r>
          </a:p>
          <a:p>
            <a:pPr marL="0" lvl="0" indent="0" algn="l" rtl="0">
              <a:spcBef>
                <a:spcPts val="0"/>
              </a:spcBef>
              <a:spcAft>
                <a:spcPts val="0"/>
              </a:spcAft>
              <a:buNone/>
            </a:pPr>
            <a:r>
              <a:rPr lang="en-US" dirty="0"/>
              <a:t>Any shortest path from </a:t>
            </a:r>
            <a:r>
              <a:rPr lang="en-US" b="1" dirty="0"/>
              <a:t>A or B</a:t>
            </a:r>
            <a:r>
              <a:rPr lang="en-US" dirty="0"/>
              <a:t> to </a:t>
            </a:r>
            <a:r>
              <a:rPr lang="en-US" b="1" dirty="0"/>
              <a:t>D, E, F, or G</a:t>
            </a:r>
            <a:r>
              <a:rPr lang="en-US" dirty="0"/>
              <a:t> has to pass through </a:t>
            </a:r>
            <a:r>
              <a:rPr lang="en-US" b="1" dirty="0"/>
              <a:t>C</a:t>
            </a:r>
            <a:r>
              <a:rPr lang="en-US" dirty="0"/>
              <a:t>.</a:t>
            </a:r>
          </a:p>
        </p:txBody>
      </p:sp>
      <p:sp>
        <p:nvSpPr>
          <p:cNvPr id="410" name="Google Shape;410;g144cc24d06d_1_222:notes">
            <a:extLst>
              <a:ext uri="{FF2B5EF4-FFF2-40B4-BE49-F238E27FC236}">
                <a16:creationId xmlns:a16="http://schemas.microsoft.com/office/drawing/2014/main" id="{11FB0B8F-8EC2-C1FD-E5F8-F83F03F505E2}"/>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148</a:t>
            </a:fld>
            <a:endParaRPr/>
          </a:p>
        </p:txBody>
      </p:sp>
    </p:spTree>
    <p:extLst>
      <p:ext uri="{BB962C8B-B14F-4D97-AF65-F5344CB8AC3E}">
        <p14:creationId xmlns:p14="http://schemas.microsoft.com/office/powerpoint/2010/main" val="1936747611"/>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19D3588F-79E3-5A42-4732-77F02EF0877A}"/>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79211803-DE06-D6BE-9648-5554B1046BB0}"/>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0418027F-2072-78B6-A902-783C29FE7DE8}"/>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https://neo4j.com/docs/graph-data-science/current/algorithms/betweenness-centrality/</a:t>
            </a:r>
          </a:p>
          <a:p>
            <a:pPr marL="0" lvl="0" indent="0" algn="l" rtl="0">
              <a:spcBef>
                <a:spcPts val="0"/>
              </a:spcBef>
              <a:spcAft>
                <a:spcPts val="0"/>
              </a:spcAft>
              <a:buNone/>
            </a:pPr>
            <a:r>
              <a:rPr lang="en-US" dirty="0"/>
              <a:t>Any shortest path from </a:t>
            </a:r>
            <a:r>
              <a:rPr lang="en-US" b="1" dirty="0"/>
              <a:t>A or B</a:t>
            </a:r>
            <a:r>
              <a:rPr lang="en-US" dirty="0"/>
              <a:t> to </a:t>
            </a:r>
            <a:r>
              <a:rPr lang="en-US" b="1" dirty="0"/>
              <a:t>D, E, F, or G</a:t>
            </a:r>
            <a:r>
              <a:rPr lang="en-US" dirty="0"/>
              <a:t> has to pass through </a:t>
            </a:r>
            <a:r>
              <a:rPr lang="en-US" b="1" dirty="0"/>
              <a:t>C</a:t>
            </a:r>
            <a:r>
              <a:rPr lang="en-US" dirty="0"/>
              <a:t>.</a:t>
            </a:r>
          </a:p>
        </p:txBody>
      </p:sp>
      <p:sp>
        <p:nvSpPr>
          <p:cNvPr id="410" name="Google Shape;410;g144cc24d06d_1_222:notes">
            <a:extLst>
              <a:ext uri="{FF2B5EF4-FFF2-40B4-BE49-F238E27FC236}">
                <a16:creationId xmlns:a16="http://schemas.microsoft.com/office/drawing/2014/main" id="{1C648D85-9918-80DF-6F89-9FA0CEE7EED2}"/>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149</a:t>
            </a:fld>
            <a:endParaRPr/>
          </a:p>
        </p:txBody>
      </p:sp>
    </p:spTree>
    <p:extLst>
      <p:ext uri="{BB962C8B-B14F-4D97-AF65-F5344CB8AC3E}">
        <p14:creationId xmlns:p14="http://schemas.microsoft.com/office/powerpoint/2010/main" val="1088467910"/>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32CD41A1-3AB8-33E0-028F-7CF747EF095E}"/>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8EE83408-05F1-875C-3823-EE32B34ED224}"/>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4D6CF3F3-DCFB-1549-A2B6-573600F01AD2}"/>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EE907D54-07E4-8BB8-1E54-8D36879229AB}"/>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150</a:t>
            </a:fld>
            <a:endParaRPr/>
          </a:p>
        </p:txBody>
      </p:sp>
    </p:spTree>
    <p:extLst>
      <p:ext uri="{BB962C8B-B14F-4D97-AF65-F5344CB8AC3E}">
        <p14:creationId xmlns:p14="http://schemas.microsoft.com/office/powerpoint/2010/main" val="31933388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E0E17FA9-F68A-A753-52CF-EB79B37113BD}"/>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11BE8E84-8B4A-1BF1-8C9F-A7B894D28F21}"/>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B66690BB-94E8-A597-FE39-ECAB0B218AD4}"/>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Managing share permissions is hard at scale. So, let’s take a moment to talk about how they work.</a:t>
            </a:r>
          </a:p>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3B9A72B2-3577-A0E7-DA73-475B7308D838}"/>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16</a:t>
            </a:fld>
            <a:endParaRPr/>
          </a:p>
        </p:txBody>
      </p:sp>
    </p:spTree>
    <p:extLst>
      <p:ext uri="{BB962C8B-B14F-4D97-AF65-F5344CB8AC3E}">
        <p14:creationId xmlns:p14="http://schemas.microsoft.com/office/powerpoint/2010/main" val="1438729900"/>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350C32C8-F9F4-FF72-B87F-680C6FB18579}"/>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FF4158B8-244B-C349-0CF3-90BF50FDF875}"/>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03470576-212C-8A8E-9A78-CAA96785C1E0}"/>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9372FEBD-1988-DE2C-0C1A-4529B9FD956C}"/>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151</a:t>
            </a:fld>
            <a:endParaRPr/>
          </a:p>
        </p:txBody>
      </p:sp>
    </p:spTree>
    <p:extLst>
      <p:ext uri="{BB962C8B-B14F-4D97-AF65-F5344CB8AC3E}">
        <p14:creationId xmlns:p14="http://schemas.microsoft.com/office/powerpoint/2010/main" val="772815937"/>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a:extLst>
            <a:ext uri="{FF2B5EF4-FFF2-40B4-BE49-F238E27FC236}">
              <a16:creationId xmlns:a16="http://schemas.microsoft.com/office/drawing/2014/main" id="{466A0624-7321-BE91-B7BB-CD4A623102AE}"/>
            </a:ext>
          </a:extLst>
        </p:cNvPr>
        <p:cNvGrpSpPr/>
        <p:nvPr/>
      </p:nvGrpSpPr>
      <p:grpSpPr>
        <a:xfrm>
          <a:off x="0" y="0"/>
          <a:ext cx="0" cy="0"/>
          <a:chOff x="0" y="0"/>
          <a:chExt cx="0" cy="0"/>
        </a:xfrm>
      </p:grpSpPr>
      <p:sp>
        <p:nvSpPr>
          <p:cNvPr id="342" name="Google Shape;342;g144cc24d06d_1_320:notes">
            <a:extLst>
              <a:ext uri="{FF2B5EF4-FFF2-40B4-BE49-F238E27FC236}">
                <a16:creationId xmlns:a16="http://schemas.microsoft.com/office/drawing/2014/main" id="{438A8241-D0C6-DB70-475F-76F45DF0306C}"/>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3" name="Google Shape;343;g144cc24d06d_1_320:notes">
            <a:extLst>
              <a:ext uri="{FF2B5EF4-FFF2-40B4-BE49-F238E27FC236}">
                <a16:creationId xmlns:a16="http://schemas.microsoft.com/office/drawing/2014/main" id="{0348D328-8956-1DC7-0B32-9C99FA9AA45F}"/>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44" name="Google Shape;344;g144cc24d06d_1_320:notes">
            <a:extLst>
              <a:ext uri="{FF2B5EF4-FFF2-40B4-BE49-F238E27FC236}">
                <a16:creationId xmlns:a16="http://schemas.microsoft.com/office/drawing/2014/main" id="{9C5AABF8-47FB-D842-B9BD-55AD2515C445}"/>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152</a:t>
            </a:fld>
            <a:endParaRPr/>
          </a:p>
        </p:txBody>
      </p:sp>
    </p:spTree>
    <p:extLst>
      <p:ext uri="{BB962C8B-B14F-4D97-AF65-F5344CB8AC3E}">
        <p14:creationId xmlns:p14="http://schemas.microsoft.com/office/powerpoint/2010/main" val="164619775"/>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5">
          <a:extLst>
            <a:ext uri="{FF2B5EF4-FFF2-40B4-BE49-F238E27FC236}">
              <a16:creationId xmlns:a16="http://schemas.microsoft.com/office/drawing/2014/main" id="{DEC82DF0-51C2-8657-AEBC-58DB4ACC6A27}"/>
            </a:ext>
          </a:extLst>
        </p:cNvPr>
        <p:cNvGrpSpPr/>
        <p:nvPr/>
      </p:nvGrpSpPr>
      <p:grpSpPr>
        <a:xfrm>
          <a:off x="0" y="0"/>
          <a:ext cx="0" cy="0"/>
          <a:chOff x="0" y="0"/>
          <a:chExt cx="0" cy="0"/>
        </a:xfrm>
      </p:grpSpPr>
      <p:sp>
        <p:nvSpPr>
          <p:cNvPr id="466" name="Google Shape;466;g14593a2b403_0_74:notes">
            <a:extLst>
              <a:ext uri="{FF2B5EF4-FFF2-40B4-BE49-F238E27FC236}">
                <a16:creationId xmlns:a16="http://schemas.microsoft.com/office/drawing/2014/main" id="{D121FFDD-B84B-A22C-A3E5-4D094996F6F1}"/>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7" name="Google Shape;467;g14593a2b403_0_74:notes">
            <a:extLst>
              <a:ext uri="{FF2B5EF4-FFF2-40B4-BE49-F238E27FC236}">
                <a16:creationId xmlns:a16="http://schemas.microsoft.com/office/drawing/2014/main" id="{C2E28C1A-7D30-D815-0CB5-0B780A4DF391}"/>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68" name="Google Shape;468;g14593a2b403_0_74:notes">
            <a:extLst>
              <a:ext uri="{FF2B5EF4-FFF2-40B4-BE49-F238E27FC236}">
                <a16:creationId xmlns:a16="http://schemas.microsoft.com/office/drawing/2014/main" id="{2F8DEAE3-348C-25FB-1DB9-F13C1CE12CB5}"/>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153</a:t>
            </a:fld>
            <a:endParaRPr/>
          </a:p>
        </p:txBody>
      </p:sp>
    </p:spTree>
    <p:extLst>
      <p:ext uri="{BB962C8B-B14F-4D97-AF65-F5344CB8AC3E}">
        <p14:creationId xmlns:p14="http://schemas.microsoft.com/office/powerpoint/2010/main" val="460049156"/>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D9AAD98D-1B99-FB74-C074-96329604CD90}"/>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8AADF412-C259-0883-0067-990BA6BDFB0D}"/>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91DE5755-3460-71D3-D6A7-75122E2A2AB0}"/>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Most administrator don’t know every share in their environment.</a:t>
            </a:r>
            <a:endParaRPr dirty="0"/>
          </a:p>
        </p:txBody>
      </p:sp>
      <p:sp>
        <p:nvSpPr>
          <p:cNvPr id="410" name="Google Shape;410;g144cc24d06d_1_222:notes">
            <a:extLst>
              <a:ext uri="{FF2B5EF4-FFF2-40B4-BE49-F238E27FC236}">
                <a16:creationId xmlns:a16="http://schemas.microsoft.com/office/drawing/2014/main" id="{81C81FC4-264F-0455-076F-DE9E82F51E07}"/>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154</a:t>
            </a:fld>
            <a:endParaRPr/>
          </a:p>
        </p:txBody>
      </p:sp>
    </p:spTree>
    <p:extLst>
      <p:ext uri="{BB962C8B-B14F-4D97-AF65-F5344CB8AC3E}">
        <p14:creationId xmlns:p14="http://schemas.microsoft.com/office/powerpoint/2010/main" val="4282605632"/>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1"/>
        <p:cNvGrpSpPr/>
        <p:nvPr/>
      </p:nvGrpSpPr>
      <p:grpSpPr>
        <a:xfrm>
          <a:off x="0" y="0"/>
          <a:ext cx="0" cy="0"/>
          <a:chOff x="0" y="0"/>
          <a:chExt cx="0" cy="0"/>
        </a:xfrm>
      </p:grpSpPr>
      <p:sp>
        <p:nvSpPr>
          <p:cNvPr id="502" name="Google Shape;502;g14593a2b0e6_0_1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3" name="Google Shape;503;g14593a2b0e6_0_15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04" name="Google Shape;504;g14593a2b0e6_0_15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155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1A2F9E47-E831-732A-5A9F-59827FFC2803}"/>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02922265-C8A2-73B8-BD5E-B733B14E854F}"/>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C0C7367B-CAF4-CFFD-2511-EDCCF79C39D6}"/>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Leave privileges wins.</a:t>
            </a:r>
            <a:endParaRPr dirty="0"/>
          </a:p>
        </p:txBody>
      </p:sp>
      <p:sp>
        <p:nvSpPr>
          <p:cNvPr id="410" name="Google Shape;410;g144cc24d06d_1_222:notes">
            <a:extLst>
              <a:ext uri="{FF2B5EF4-FFF2-40B4-BE49-F238E27FC236}">
                <a16:creationId xmlns:a16="http://schemas.microsoft.com/office/drawing/2014/main" id="{3A73A056-BA0A-AC7A-FE7B-91F8AB46918C}"/>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17</a:t>
            </a:fld>
            <a:endParaRPr/>
          </a:p>
        </p:txBody>
      </p:sp>
    </p:spTree>
    <p:extLst>
      <p:ext uri="{BB962C8B-B14F-4D97-AF65-F5344CB8AC3E}">
        <p14:creationId xmlns:p14="http://schemas.microsoft.com/office/powerpoint/2010/main" val="977481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CCC41EC5-79AC-1079-128D-4E4658E7E4E6}"/>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DACBA576-6514-EA88-B8C2-6987DF8E6D5E}"/>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50B02BBE-B824-1508-5FFE-A12917D45D00}"/>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Leave privileges wins again!</a:t>
            </a:r>
          </a:p>
        </p:txBody>
      </p:sp>
      <p:sp>
        <p:nvSpPr>
          <p:cNvPr id="410" name="Google Shape;410;g144cc24d06d_1_222:notes">
            <a:extLst>
              <a:ext uri="{FF2B5EF4-FFF2-40B4-BE49-F238E27FC236}">
                <a16:creationId xmlns:a16="http://schemas.microsoft.com/office/drawing/2014/main" id="{47E72608-0EBB-6919-FC32-9C8B1220FDBB}"/>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18</a:t>
            </a:fld>
            <a:endParaRPr/>
          </a:p>
        </p:txBody>
      </p:sp>
    </p:spTree>
    <p:extLst>
      <p:ext uri="{BB962C8B-B14F-4D97-AF65-F5344CB8AC3E}">
        <p14:creationId xmlns:p14="http://schemas.microsoft.com/office/powerpoint/2010/main" val="18655369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CC80AB46-1EF6-1807-B427-3DD0F2C97AFB}"/>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D18DB3CD-163B-3AFC-EBAB-77F91FB5EC81}"/>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8312DE28-E1EE-A351-5E7F-D5ABB4F91306}"/>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b="0" i="0" dirty="0">
                <a:solidFill>
                  <a:srgbClr val="111111"/>
                </a:solidFill>
                <a:effectLst/>
                <a:latin typeface="Systemia" pitchFamily="50" charset="0"/>
              </a:rPr>
              <a:t>Let’s talk about when least privilege aren’t what they seem.</a:t>
            </a:r>
          </a:p>
          <a:p>
            <a:pPr marL="0" lvl="0" indent="0" algn="l" rtl="0">
              <a:spcBef>
                <a:spcPts val="0"/>
              </a:spcBef>
              <a:spcAft>
                <a:spcPts val="0"/>
              </a:spcAft>
              <a:buNone/>
            </a:pPr>
            <a:endParaRPr lang="en-US" b="0" i="0" dirty="0">
              <a:solidFill>
                <a:srgbClr val="111111"/>
              </a:solidFill>
              <a:effectLst/>
              <a:latin typeface="Systemia" pitchFamily="50" charset="0"/>
            </a:endParaRPr>
          </a:p>
          <a:p>
            <a:pPr marL="228600" lvl="0" indent="-228600" algn="l" rtl="0">
              <a:spcBef>
                <a:spcPts val="0"/>
              </a:spcBef>
              <a:spcAft>
                <a:spcPts val="0"/>
              </a:spcAft>
              <a:buAutoNum type="arabicPeriod"/>
            </a:pPr>
            <a:r>
              <a:rPr lang="en-US" b="0" i="0" dirty="0">
                <a:solidFill>
                  <a:srgbClr val="111111"/>
                </a:solidFill>
                <a:effectLst/>
                <a:latin typeface="Systemia" pitchFamily="50" charset="0"/>
              </a:rPr>
              <a:t>Local file containing a script you want everyone to run.</a:t>
            </a:r>
          </a:p>
          <a:p>
            <a:pPr marL="228600" lvl="0" indent="-228600" algn="l" rtl="0">
              <a:spcBef>
                <a:spcPts val="0"/>
              </a:spcBef>
              <a:spcAft>
                <a:spcPts val="0"/>
              </a:spcAft>
              <a:buAutoNum type="arabicPeriod"/>
            </a:pPr>
            <a:r>
              <a:rPr lang="en-US" b="0" i="0" dirty="0">
                <a:solidFill>
                  <a:srgbClr val="111111"/>
                </a:solidFill>
                <a:effectLst/>
                <a:latin typeface="Systemia" pitchFamily="50" charset="0"/>
              </a:rPr>
              <a:t>You create a share and allow everyone read access.</a:t>
            </a:r>
          </a:p>
          <a:p>
            <a:pPr marL="228600" lvl="0" indent="-228600" algn="l" rtl="0">
              <a:spcBef>
                <a:spcPts val="0"/>
              </a:spcBef>
              <a:spcAft>
                <a:spcPts val="0"/>
              </a:spcAft>
              <a:buAutoNum type="arabicPeriod"/>
            </a:pPr>
            <a:r>
              <a:rPr lang="en-US" b="0" i="0" dirty="0">
                <a:solidFill>
                  <a:srgbClr val="111111"/>
                </a:solidFill>
                <a:effectLst/>
                <a:latin typeface="Systemia" pitchFamily="50" charset="0"/>
              </a:rPr>
              <a:t>Builtin\User - When a system is not joined to the domain, it doesn’t do much in the way of influencing access. </a:t>
            </a:r>
          </a:p>
          <a:p>
            <a:pPr marL="228600" marR="0" lvl="0" indent="-228600" algn="l" defTabSz="914400" rtl="0" eaLnBrk="1" fontAlgn="auto" latinLnBrk="0" hangingPunct="1">
              <a:lnSpc>
                <a:spcPct val="100000"/>
              </a:lnSpc>
              <a:spcBef>
                <a:spcPts val="0"/>
              </a:spcBef>
              <a:spcAft>
                <a:spcPts val="0"/>
              </a:spcAft>
              <a:buClr>
                <a:srgbClr val="000000"/>
              </a:buClr>
              <a:buSzPts val="1400"/>
              <a:buFont typeface="Arial"/>
              <a:buAutoNum type="arabicPeriod"/>
              <a:tabLst/>
              <a:defRPr/>
            </a:pPr>
            <a:r>
              <a:rPr lang="en-US" b="0" i="0" dirty="0">
                <a:solidFill>
                  <a:srgbClr val="111111"/>
                </a:solidFill>
                <a:effectLst/>
                <a:latin typeface="Systemia" pitchFamily="50" charset="0"/>
              </a:rPr>
              <a:t>Builtin\User - When a system </a:t>
            </a:r>
            <a:r>
              <a:rPr lang="en-US" b="0" i="1" dirty="0">
                <a:solidFill>
                  <a:srgbClr val="111111"/>
                </a:solidFill>
                <a:effectLst/>
                <a:latin typeface="Systemia" pitchFamily="50" charset="0"/>
              </a:rPr>
              <a:t>is </a:t>
            </a:r>
            <a:r>
              <a:rPr lang="en-US" b="0" i="0" dirty="0">
                <a:solidFill>
                  <a:srgbClr val="111111"/>
                </a:solidFill>
                <a:effectLst/>
                <a:latin typeface="Systemia" pitchFamily="50" charset="0"/>
              </a:rPr>
              <a:t>joined to an Active Directory domain, Authenticated Users implicitly includes the “Domain Users” and “Domain Computers” groups.</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b="0" i="0" dirty="0">
                <a:solidFill>
                  <a:srgbClr val="111111"/>
                </a:solidFill>
                <a:effectLst/>
                <a:latin typeface="Systemia" pitchFamily="50" charset="0"/>
              </a:rPr>
              <a:t> </a:t>
            </a:r>
          </a:p>
          <a:p>
            <a:pPr marL="0" lvl="0" indent="0" algn="l" rtl="0">
              <a:spcBef>
                <a:spcPts val="0"/>
              </a:spcBef>
              <a:spcAft>
                <a:spcPts val="0"/>
              </a:spcAft>
              <a:buNone/>
            </a:pPr>
            <a:r>
              <a:rPr lang="en-US" b="0" i="0" dirty="0">
                <a:solidFill>
                  <a:srgbClr val="111111"/>
                </a:solidFill>
                <a:effectLst/>
                <a:latin typeface="Systemia" pitchFamily="50" charset="0"/>
              </a:rPr>
              <a:t>For example, an IT administrator may think they’re only providing remote share access to the Builtin\Users group, when in fact they are giving it to everyone on the domain. </a:t>
            </a:r>
          </a:p>
          <a:p>
            <a:pPr marL="0" lvl="0" indent="0" algn="l" rtl="0">
              <a:spcBef>
                <a:spcPts val="0"/>
              </a:spcBef>
              <a:spcAft>
                <a:spcPts val="0"/>
              </a:spcAft>
              <a:buNone/>
            </a:pPr>
            <a:r>
              <a:rPr lang="en-US" b="0" i="0" dirty="0">
                <a:solidFill>
                  <a:srgbClr val="111111"/>
                </a:solidFill>
                <a:effectLst/>
                <a:latin typeface="Systemia" pitchFamily="50" charset="0"/>
              </a:rPr>
              <a:t>The lesson here is that a small misunderstanding around local and domain group relationships can lead to unauthorized access and potential risk. </a:t>
            </a:r>
            <a:endParaRPr dirty="0"/>
          </a:p>
        </p:txBody>
      </p:sp>
      <p:sp>
        <p:nvSpPr>
          <p:cNvPr id="410" name="Google Shape;410;g144cc24d06d_1_222:notes">
            <a:extLst>
              <a:ext uri="{FF2B5EF4-FFF2-40B4-BE49-F238E27FC236}">
                <a16:creationId xmlns:a16="http://schemas.microsoft.com/office/drawing/2014/main" id="{F90BDCFB-0A2D-30E2-3C46-361F6E2F8BE2}"/>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19</a:t>
            </a:fld>
            <a:endParaRPr/>
          </a:p>
        </p:txBody>
      </p:sp>
    </p:spTree>
    <p:extLst>
      <p:ext uri="{BB962C8B-B14F-4D97-AF65-F5344CB8AC3E}">
        <p14:creationId xmlns:p14="http://schemas.microsoft.com/office/powerpoint/2010/main" val="4447725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58E8CE00-F7AB-B630-071F-6824EE69018B}"/>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A85BAE92-7E06-1DB3-EE68-1B35ECF798A8}"/>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6B2AB1E7-4758-E623-46EB-B68188843225}"/>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Let’s talk about a couple RCE scenarios and see what those look like.</a:t>
            </a:r>
            <a:endParaRPr dirty="0"/>
          </a:p>
        </p:txBody>
      </p:sp>
      <p:sp>
        <p:nvSpPr>
          <p:cNvPr id="410" name="Google Shape;410;g144cc24d06d_1_222:notes">
            <a:extLst>
              <a:ext uri="{FF2B5EF4-FFF2-40B4-BE49-F238E27FC236}">
                <a16:creationId xmlns:a16="http://schemas.microsoft.com/office/drawing/2014/main" id="{289D4428-EF3D-E487-EC98-6F8CBC86FC7D}"/>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20</a:t>
            </a:fld>
            <a:endParaRPr/>
          </a:p>
        </p:txBody>
      </p:sp>
    </p:spTree>
    <p:extLst>
      <p:ext uri="{BB962C8B-B14F-4D97-AF65-F5344CB8AC3E}">
        <p14:creationId xmlns:p14="http://schemas.microsoft.com/office/powerpoint/2010/main" val="39292050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2336F70E-D89A-76C4-D080-82929848937F}"/>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08FAA37D-5434-8CE7-8DA4-D7102D704BBA}"/>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F5D59634-1E1E-773A-6A05-3F461D21AAD9}"/>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Understanding the problem has always been an important part of findings solutions for me so we are going to start story about how we go here</a:t>
            </a:r>
          </a:p>
          <a:p>
            <a:pPr marL="0" lvl="0" indent="0" algn="l" rtl="0">
              <a:spcBef>
                <a:spcPts val="0"/>
              </a:spcBef>
              <a:spcAft>
                <a:spcPts val="0"/>
              </a:spcAft>
              <a:buNone/>
            </a:pPr>
            <a:r>
              <a:rPr lang="en-US" dirty="0"/>
              <a:t>Then we will explore what PowerHuntShares is, how the v2 version works under the hood, and cover some of the features/analysis techniques still in development.</a:t>
            </a:r>
            <a:endParaRPr dirty="0"/>
          </a:p>
        </p:txBody>
      </p:sp>
      <p:sp>
        <p:nvSpPr>
          <p:cNvPr id="410" name="Google Shape;410;g144cc24d06d_1_222:notes">
            <a:extLst>
              <a:ext uri="{FF2B5EF4-FFF2-40B4-BE49-F238E27FC236}">
                <a16:creationId xmlns:a16="http://schemas.microsoft.com/office/drawing/2014/main" id="{6AB0F401-1C43-8580-1144-DD99A5F1AFFD}"/>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3</a:t>
            </a:fld>
            <a:endParaRPr/>
          </a:p>
        </p:txBody>
      </p:sp>
    </p:spTree>
    <p:extLst>
      <p:ext uri="{BB962C8B-B14F-4D97-AF65-F5344CB8AC3E}">
        <p14:creationId xmlns:p14="http://schemas.microsoft.com/office/powerpoint/2010/main" val="6837755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F90AB5C7-7267-99C5-B63C-48C2661D2D64}"/>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D8D25358-26B6-F057-92EA-705FD5991250}"/>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3E2E3099-3D7F-A0CC-CB07-9F999ED14545}"/>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228600" lvl="0" indent="-228600" algn="l" rtl="0">
              <a:spcBef>
                <a:spcPts val="0"/>
              </a:spcBef>
              <a:spcAft>
                <a:spcPts val="0"/>
              </a:spcAft>
              <a:buAutoNum type="arabicPeriod"/>
            </a:pPr>
            <a:r>
              <a:rPr lang="en-US" dirty="0"/>
              <a:t>Attacker gets access to the environment.</a:t>
            </a:r>
          </a:p>
          <a:p>
            <a:pPr marL="228600" lvl="0" indent="-228600" algn="l" rtl="0">
              <a:spcBef>
                <a:spcPts val="0"/>
              </a:spcBef>
              <a:spcAft>
                <a:spcPts val="0"/>
              </a:spcAft>
              <a:buAutoNum type="arabicPeriod"/>
            </a:pPr>
            <a:r>
              <a:rPr lang="en-US" dirty="0"/>
              <a:t>Attacker Compromises a domain user or computer.</a:t>
            </a:r>
          </a:p>
          <a:p>
            <a:pPr marL="228600" lvl="0" indent="-228600" algn="l" rtl="0">
              <a:spcBef>
                <a:spcPts val="0"/>
              </a:spcBef>
              <a:spcAft>
                <a:spcPts val="0"/>
              </a:spcAft>
              <a:buAutoNum type="arabicPeriod"/>
            </a:pPr>
            <a:r>
              <a:rPr lang="en-US" dirty="0"/>
              <a:t>Attacker reads web.config from web root that contains SQL Server credentials.</a:t>
            </a:r>
          </a:p>
          <a:p>
            <a:pPr marL="228600" lvl="0" indent="-228600" algn="l" rtl="0">
              <a:spcBef>
                <a:spcPts val="0"/>
              </a:spcBef>
              <a:spcAft>
                <a:spcPts val="0"/>
              </a:spcAft>
              <a:buAutoNum type="arabicPeriod"/>
            </a:pPr>
            <a:r>
              <a:rPr lang="en-US" dirty="0"/>
              <a:t>Attacker uses SQL Server </a:t>
            </a:r>
            <a:r>
              <a:rPr lang="en-US" dirty="0" err="1"/>
              <a:t>sa</a:t>
            </a:r>
            <a:r>
              <a:rPr lang="en-US" dirty="0"/>
              <a:t> credentials to log into the SQL Server and execute code as the SQL Server service account.</a:t>
            </a:r>
          </a:p>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01AE0C5F-2B8F-0142-6335-04B165AF3E16}"/>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21</a:t>
            </a:fld>
            <a:endParaRPr/>
          </a:p>
        </p:txBody>
      </p:sp>
    </p:spTree>
    <p:extLst>
      <p:ext uri="{BB962C8B-B14F-4D97-AF65-F5344CB8AC3E}">
        <p14:creationId xmlns:p14="http://schemas.microsoft.com/office/powerpoint/2010/main" val="36948619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19AAE4DD-4874-6350-8FF4-7697772EF0E5}"/>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1E465716-505C-ED53-361F-CE41B10FD8B3}"/>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CAA13B04-8410-BCFC-4805-80D6B6DD2ABC}"/>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228600" lvl="0" indent="-228600" algn="l" rtl="0">
              <a:spcBef>
                <a:spcPts val="0"/>
              </a:spcBef>
              <a:spcAft>
                <a:spcPts val="0"/>
              </a:spcAft>
              <a:buAutoNum type="arabicPeriod"/>
            </a:pPr>
            <a:r>
              <a:rPr lang="en-US" dirty="0"/>
              <a:t>Attacker gets access to the environment.</a:t>
            </a:r>
          </a:p>
          <a:p>
            <a:pPr marL="228600" lvl="0" indent="-228600" algn="l" rtl="0">
              <a:spcBef>
                <a:spcPts val="0"/>
              </a:spcBef>
              <a:spcAft>
                <a:spcPts val="0"/>
              </a:spcAft>
              <a:buAutoNum type="arabicPeriod"/>
            </a:pPr>
            <a:r>
              <a:rPr lang="en-US" dirty="0"/>
              <a:t>Attacker compromises a domain user or computer.</a:t>
            </a:r>
          </a:p>
          <a:p>
            <a:pPr marL="228600" lvl="0" indent="-228600" algn="l" rtl="0">
              <a:spcBef>
                <a:spcPts val="0"/>
              </a:spcBef>
              <a:spcAft>
                <a:spcPts val="0"/>
              </a:spcAft>
              <a:buAutoNum type="arabicPeriod"/>
            </a:pPr>
            <a:r>
              <a:rPr lang="en-US" dirty="0"/>
              <a:t>Attack finds system that provides Domain Users write permissions to C$.</a:t>
            </a:r>
          </a:p>
          <a:p>
            <a:pPr marL="228600" lvl="0" indent="-228600" algn="l" rtl="0">
              <a:spcBef>
                <a:spcPts val="0"/>
              </a:spcBef>
              <a:spcAft>
                <a:spcPts val="0"/>
              </a:spcAft>
              <a:buAutoNum type="arabicPeriod"/>
            </a:pPr>
            <a:r>
              <a:rPr lang="en-US" dirty="0"/>
              <a:t>Attacker uploads a file to the C$.</a:t>
            </a:r>
          </a:p>
          <a:p>
            <a:pPr marL="228600" lvl="0" indent="-228600" algn="l" rtl="0">
              <a:spcBef>
                <a:spcPts val="0"/>
              </a:spcBef>
              <a:spcAft>
                <a:spcPts val="0"/>
              </a:spcAft>
              <a:buAutoNum type="arabicPeriod"/>
            </a:pPr>
            <a:r>
              <a:rPr lang="en-US" dirty="0"/>
              <a:t>Depending on technique, the code/file gets executed in the context of an elevated service account.</a:t>
            </a:r>
            <a:endParaRPr dirty="0"/>
          </a:p>
        </p:txBody>
      </p:sp>
      <p:sp>
        <p:nvSpPr>
          <p:cNvPr id="410" name="Google Shape;410;g144cc24d06d_1_222:notes">
            <a:extLst>
              <a:ext uri="{FF2B5EF4-FFF2-40B4-BE49-F238E27FC236}">
                <a16:creationId xmlns:a16="http://schemas.microsoft.com/office/drawing/2014/main" id="{29084358-D595-D290-8717-8888B999BB94}"/>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22</a:t>
            </a:fld>
            <a:endParaRPr/>
          </a:p>
        </p:txBody>
      </p:sp>
    </p:spTree>
    <p:extLst>
      <p:ext uri="{BB962C8B-B14F-4D97-AF65-F5344CB8AC3E}">
        <p14:creationId xmlns:p14="http://schemas.microsoft.com/office/powerpoint/2010/main" val="33530034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ECA4A03D-BE4F-22D1-2FE3-E2BB5A395072}"/>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1D11CC3C-F740-A562-8FE9-3ABEE3DC0D45}"/>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595EC593-51F2-BD9E-16E8-1AEE914CE767}"/>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68A3EB89-7A30-71CE-7970-C650356A24C1}"/>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23</a:t>
            </a:fld>
            <a:endParaRPr/>
          </a:p>
        </p:txBody>
      </p:sp>
    </p:spTree>
    <p:extLst>
      <p:ext uri="{BB962C8B-B14F-4D97-AF65-F5344CB8AC3E}">
        <p14:creationId xmlns:p14="http://schemas.microsoft.com/office/powerpoint/2010/main" val="6859109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C134F5A8-11F2-0A0B-C123-8C7E6CC1361C}"/>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0CA9AD89-8205-6417-2A42-D9DD24F5CD9A}"/>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41651FCB-04B9-71DC-9FC3-C1072BA561AD}"/>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short answer is data analysis!</a:t>
            </a:r>
            <a:endParaRPr dirty="0"/>
          </a:p>
        </p:txBody>
      </p:sp>
      <p:sp>
        <p:nvSpPr>
          <p:cNvPr id="410" name="Google Shape;410;g144cc24d06d_1_222:notes">
            <a:extLst>
              <a:ext uri="{FF2B5EF4-FFF2-40B4-BE49-F238E27FC236}">
                <a16:creationId xmlns:a16="http://schemas.microsoft.com/office/drawing/2014/main" id="{9D994EBA-1528-0733-2327-12951F1EADAC}"/>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24</a:t>
            </a:fld>
            <a:endParaRPr/>
          </a:p>
        </p:txBody>
      </p:sp>
    </p:spTree>
    <p:extLst>
      <p:ext uri="{BB962C8B-B14F-4D97-AF65-F5344CB8AC3E}">
        <p14:creationId xmlns:p14="http://schemas.microsoft.com/office/powerpoint/2010/main" val="36362615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9CFDE594-12B4-72B7-C290-12421D6EB93E}"/>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FD4CBB65-A79E-05E1-6727-B51CDE9C936F}"/>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A488CCA6-A616-BD50-9E72-CD276C2992DB}"/>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839B6CBB-AFC2-971B-1C9F-A8E95B459032}"/>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25</a:t>
            </a:fld>
            <a:endParaRPr/>
          </a:p>
        </p:txBody>
      </p:sp>
    </p:spTree>
    <p:extLst>
      <p:ext uri="{BB962C8B-B14F-4D97-AF65-F5344CB8AC3E}">
        <p14:creationId xmlns:p14="http://schemas.microsoft.com/office/powerpoint/2010/main" val="24713440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5">
          <a:extLst>
            <a:ext uri="{FF2B5EF4-FFF2-40B4-BE49-F238E27FC236}">
              <a16:creationId xmlns:a16="http://schemas.microsoft.com/office/drawing/2014/main" id="{224944FF-0D69-FD01-595B-A31246DE1E4D}"/>
            </a:ext>
          </a:extLst>
        </p:cNvPr>
        <p:cNvGrpSpPr/>
        <p:nvPr/>
      </p:nvGrpSpPr>
      <p:grpSpPr>
        <a:xfrm>
          <a:off x="0" y="0"/>
          <a:ext cx="0" cy="0"/>
          <a:chOff x="0" y="0"/>
          <a:chExt cx="0" cy="0"/>
        </a:xfrm>
      </p:grpSpPr>
      <p:sp>
        <p:nvSpPr>
          <p:cNvPr id="466" name="Google Shape;466;g14593a2b403_0_74:notes">
            <a:extLst>
              <a:ext uri="{FF2B5EF4-FFF2-40B4-BE49-F238E27FC236}">
                <a16:creationId xmlns:a16="http://schemas.microsoft.com/office/drawing/2014/main" id="{DD372D74-8B27-DE27-BAC4-3B72BEA1A3BC}"/>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7" name="Google Shape;467;g14593a2b403_0_74:notes">
            <a:extLst>
              <a:ext uri="{FF2B5EF4-FFF2-40B4-BE49-F238E27FC236}">
                <a16:creationId xmlns:a16="http://schemas.microsoft.com/office/drawing/2014/main" id="{2A445332-1EF3-7B7A-6CA4-4EC07055D0D1}"/>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68" name="Google Shape;468;g14593a2b403_0_74:notes">
            <a:extLst>
              <a:ext uri="{FF2B5EF4-FFF2-40B4-BE49-F238E27FC236}">
                <a16:creationId xmlns:a16="http://schemas.microsoft.com/office/drawing/2014/main" id="{AA4D9C75-75E5-8B92-8093-3FE841665249}"/>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26</a:t>
            </a:fld>
            <a:endParaRPr/>
          </a:p>
        </p:txBody>
      </p:sp>
    </p:spTree>
    <p:extLst>
      <p:ext uri="{BB962C8B-B14F-4D97-AF65-F5344CB8AC3E}">
        <p14:creationId xmlns:p14="http://schemas.microsoft.com/office/powerpoint/2010/main" val="21524227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BDD66E30-43B2-8552-0EFC-F05896DB3585}"/>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0DE3F5D2-08D5-C8C4-F9F8-E6F37F4EC337}"/>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B1F43E89-4E95-643B-C16B-FD8D458B227E}"/>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Today we’ll coverage some of the new thing that I worked on in PowerHuntShares v2.</a:t>
            </a:r>
            <a:endParaRPr dirty="0"/>
          </a:p>
        </p:txBody>
      </p:sp>
      <p:sp>
        <p:nvSpPr>
          <p:cNvPr id="410" name="Google Shape;410;g144cc24d06d_1_222:notes">
            <a:extLst>
              <a:ext uri="{FF2B5EF4-FFF2-40B4-BE49-F238E27FC236}">
                <a16:creationId xmlns:a16="http://schemas.microsoft.com/office/drawing/2014/main" id="{3F1B547D-BBF9-138D-14B1-4C66DBACFB7C}"/>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27</a:t>
            </a:fld>
            <a:endParaRPr/>
          </a:p>
        </p:txBody>
      </p:sp>
    </p:spTree>
    <p:extLst>
      <p:ext uri="{BB962C8B-B14F-4D97-AF65-F5344CB8AC3E}">
        <p14:creationId xmlns:p14="http://schemas.microsoft.com/office/powerpoint/2010/main" val="40177378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EC989B9E-A982-A82D-B75F-41A785A4B6EA}"/>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C5F09DE4-839A-9481-7145-7983FE618989}"/>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2CBC374A-5658-0670-049B-12E6D6B3A05D}"/>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BCF28001-8414-D169-FD12-16EDF8EB1B1F}"/>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28</a:t>
            </a:fld>
            <a:endParaRPr/>
          </a:p>
        </p:txBody>
      </p:sp>
    </p:spTree>
    <p:extLst>
      <p:ext uri="{BB962C8B-B14F-4D97-AF65-F5344CB8AC3E}">
        <p14:creationId xmlns:p14="http://schemas.microsoft.com/office/powerpoint/2010/main" val="37531263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C06B9EC3-B920-0BB0-B111-754154402C79}"/>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036CD6D7-89F3-EF7A-0C52-699775887468}"/>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B7BE345A-2BD7-09BC-ADEE-BEAC4149FB81}"/>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This is the only thing I set out to do in </a:t>
            </a:r>
            <a:r>
              <a:rPr lang="en-US" dirty="0" err="1"/>
              <a:t>PowerHuntShare</a:t>
            </a:r>
            <a:r>
              <a:rPr lang="en-US" dirty="0"/>
              <a:t> v2, but that was a more interesting journey than I thought it would be.</a:t>
            </a:r>
            <a:endParaRPr dirty="0"/>
          </a:p>
        </p:txBody>
      </p:sp>
      <p:sp>
        <p:nvSpPr>
          <p:cNvPr id="410" name="Google Shape;410;g144cc24d06d_1_222:notes">
            <a:extLst>
              <a:ext uri="{FF2B5EF4-FFF2-40B4-BE49-F238E27FC236}">
                <a16:creationId xmlns:a16="http://schemas.microsoft.com/office/drawing/2014/main" id="{D1C57AE4-7360-C6CC-4C58-4C82B771866C}"/>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29</a:t>
            </a:fld>
            <a:endParaRPr/>
          </a:p>
        </p:txBody>
      </p:sp>
    </p:spTree>
    <p:extLst>
      <p:ext uri="{BB962C8B-B14F-4D97-AF65-F5344CB8AC3E}">
        <p14:creationId xmlns:p14="http://schemas.microsoft.com/office/powerpoint/2010/main" val="21037143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BA1F04B2-A33D-8590-42EB-6EB7127F5F15}"/>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3EA93540-8F0A-732C-BC13-B7F4E5922AA9}"/>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0FA1F90F-6F4C-2B55-8E39-653E4226EC50}"/>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Consolidate remediations</a:t>
            </a:r>
          </a:p>
          <a:p>
            <a:pPr marL="0" lvl="0" indent="0" algn="l" rtl="0">
              <a:spcBef>
                <a:spcPts val="0"/>
              </a:spcBef>
              <a:spcAft>
                <a:spcPts val="0"/>
              </a:spcAft>
              <a:buNone/>
            </a:pPr>
            <a:r>
              <a:rPr lang="en-US" dirty="0"/>
              <a:t>Prioritize remediations</a:t>
            </a:r>
            <a:endParaRPr dirty="0"/>
          </a:p>
        </p:txBody>
      </p:sp>
      <p:sp>
        <p:nvSpPr>
          <p:cNvPr id="410" name="Google Shape;410;g144cc24d06d_1_222:notes">
            <a:extLst>
              <a:ext uri="{FF2B5EF4-FFF2-40B4-BE49-F238E27FC236}">
                <a16:creationId xmlns:a16="http://schemas.microsoft.com/office/drawing/2014/main" id="{D51D395A-4E09-5012-9B7C-68788EDC4692}"/>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30</a:t>
            </a:fld>
            <a:endParaRPr/>
          </a:p>
        </p:txBody>
      </p:sp>
    </p:spTree>
    <p:extLst>
      <p:ext uri="{BB962C8B-B14F-4D97-AF65-F5344CB8AC3E}">
        <p14:creationId xmlns:p14="http://schemas.microsoft.com/office/powerpoint/2010/main" val="14795760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5">
          <a:extLst>
            <a:ext uri="{FF2B5EF4-FFF2-40B4-BE49-F238E27FC236}">
              <a16:creationId xmlns:a16="http://schemas.microsoft.com/office/drawing/2014/main" id="{B80F4895-3A9E-92E8-6F3E-87971EF30EAD}"/>
            </a:ext>
          </a:extLst>
        </p:cNvPr>
        <p:cNvGrpSpPr/>
        <p:nvPr/>
      </p:nvGrpSpPr>
      <p:grpSpPr>
        <a:xfrm>
          <a:off x="0" y="0"/>
          <a:ext cx="0" cy="0"/>
          <a:chOff x="0" y="0"/>
          <a:chExt cx="0" cy="0"/>
        </a:xfrm>
      </p:grpSpPr>
      <p:sp>
        <p:nvSpPr>
          <p:cNvPr id="466" name="Google Shape;466;g14593a2b403_0_74:notes">
            <a:extLst>
              <a:ext uri="{FF2B5EF4-FFF2-40B4-BE49-F238E27FC236}">
                <a16:creationId xmlns:a16="http://schemas.microsoft.com/office/drawing/2014/main" id="{1D0CE0F5-7E91-F1FF-86CD-B64655AF6AC7}"/>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7" name="Google Shape;467;g14593a2b403_0_74:notes">
            <a:extLst>
              <a:ext uri="{FF2B5EF4-FFF2-40B4-BE49-F238E27FC236}">
                <a16:creationId xmlns:a16="http://schemas.microsoft.com/office/drawing/2014/main" id="{AED249D9-B0C3-05D7-A85F-02832A34A267}"/>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68" name="Google Shape;468;g14593a2b403_0_74:notes">
            <a:extLst>
              <a:ext uri="{FF2B5EF4-FFF2-40B4-BE49-F238E27FC236}">
                <a16:creationId xmlns:a16="http://schemas.microsoft.com/office/drawing/2014/main" id="{DB6A6D82-3093-60C9-B5C9-849064FB5517}"/>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4</a:t>
            </a:fld>
            <a:endParaRPr/>
          </a:p>
        </p:txBody>
      </p:sp>
    </p:spTree>
    <p:extLst>
      <p:ext uri="{BB962C8B-B14F-4D97-AF65-F5344CB8AC3E}">
        <p14:creationId xmlns:p14="http://schemas.microsoft.com/office/powerpoint/2010/main" val="182190063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7B5C6FDC-C96F-FE60-EA64-8B48D0B616AC}"/>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E54685FD-807C-0D4C-E4FC-99EA7262D7A5}"/>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2547845E-0421-F219-3EC6-35709A90A944}"/>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200" dirty="0">
                <a:solidFill>
                  <a:schemeClr val="tx2">
                    <a:lumMod val="25000"/>
                  </a:schemeClr>
                </a:solidFill>
                <a:latin typeface="+mn-lt"/>
              </a:rPr>
              <a:t>Do I have the data I need to answer my questions?</a:t>
            </a:r>
          </a:p>
          <a:p>
            <a:pPr marL="0" lvl="0" indent="0" algn="l" rtl="0">
              <a:spcBef>
                <a:spcPts val="0"/>
              </a:spcBef>
              <a:spcAft>
                <a:spcPts val="0"/>
              </a:spcAft>
              <a:buNone/>
            </a:pPr>
            <a:r>
              <a:rPr lang="en-US" sz="1200" dirty="0">
                <a:solidFill>
                  <a:schemeClr val="tx2">
                    <a:lumMod val="25000"/>
                  </a:schemeClr>
                </a:solidFill>
                <a:latin typeface="+mn-lt"/>
              </a:rPr>
              <a:t>The collection process was pretty basic and essentially a wrapper around a few lightly modified </a:t>
            </a:r>
            <a:r>
              <a:rPr lang="en-US" sz="1200" dirty="0" err="1">
                <a:solidFill>
                  <a:schemeClr val="tx2">
                    <a:lumMod val="25000"/>
                  </a:schemeClr>
                </a:solidFill>
                <a:latin typeface="+mn-lt"/>
              </a:rPr>
              <a:t>PowerView</a:t>
            </a:r>
            <a:r>
              <a:rPr lang="en-US" sz="1200" dirty="0">
                <a:solidFill>
                  <a:schemeClr val="tx2">
                    <a:lumMod val="25000"/>
                  </a:schemeClr>
                </a:solidFill>
                <a:latin typeface="+mn-lt"/>
              </a:rPr>
              <a:t>.</a:t>
            </a:r>
            <a:endParaRPr dirty="0"/>
          </a:p>
        </p:txBody>
      </p:sp>
      <p:sp>
        <p:nvSpPr>
          <p:cNvPr id="410" name="Google Shape;410;g144cc24d06d_1_222:notes">
            <a:extLst>
              <a:ext uri="{FF2B5EF4-FFF2-40B4-BE49-F238E27FC236}">
                <a16:creationId xmlns:a16="http://schemas.microsoft.com/office/drawing/2014/main" id="{27489A03-760D-F1E0-615A-A1B6BC497A57}"/>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31</a:t>
            </a:fld>
            <a:endParaRPr/>
          </a:p>
        </p:txBody>
      </p:sp>
    </p:spTree>
    <p:extLst>
      <p:ext uri="{BB962C8B-B14F-4D97-AF65-F5344CB8AC3E}">
        <p14:creationId xmlns:p14="http://schemas.microsoft.com/office/powerpoint/2010/main" val="299889493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a:extLst>
            <a:ext uri="{FF2B5EF4-FFF2-40B4-BE49-F238E27FC236}">
              <a16:creationId xmlns:a16="http://schemas.microsoft.com/office/drawing/2014/main" id="{051667D7-9996-1BE9-25A1-9F201E17E603}"/>
            </a:ext>
          </a:extLst>
        </p:cNvPr>
        <p:cNvGrpSpPr/>
        <p:nvPr/>
      </p:nvGrpSpPr>
      <p:grpSpPr>
        <a:xfrm>
          <a:off x="0" y="0"/>
          <a:ext cx="0" cy="0"/>
          <a:chOff x="0" y="0"/>
          <a:chExt cx="0" cy="0"/>
        </a:xfrm>
      </p:grpSpPr>
      <p:sp>
        <p:nvSpPr>
          <p:cNvPr id="342" name="Google Shape;342;g144cc24d06d_1_320:notes">
            <a:extLst>
              <a:ext uri="{FF2B5EF4-FFF2-40B4-BE49-F238E27FC236}">
                <a16:creationId xmlns:a16="http://schemas.microsoft.com/office/drawing/2014/main" id="{EBD1BE2D-5709-E14E-CD79-7DABC73460DE}"/>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3" name="Google Shape;343;g144cc24d06d_1_320:notes">
            <a:extLst>
              <a:ext uri="{FF2B5EF4-FFF2-40B4-BE49-F238E27FC236}">
                <a16:creationId xmlns:a16="http://schemas.microsoft.com/office/drawing/2014/main" id="{EB7D9A16-0EA3-308D-BDAF-F70CB71D7A8A}"/>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Setup</a:t>
            </a:r>
            <a:endParaRPr dirty="0"/>
          </a:p>
        </p:txBody>
      </p:sp>
      <p:sp>
        <p:nvSpPr>
          <p:cNvPr id="344" name="Google Shape;344;g144cc24d06d_1_320:notes">
            <a:extLst>
              <a:ext uri="{FF2B5EF4-FFF2-40B4-BE49-F238E27FC236}">
                <a16:creationId xmlns:a16="http://schemas.microsoft.com/office/drawing/2014/main" id="{A8360D2E-44C2-B424-B2E7-8F63BA7EB21B}"/>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32</a:t>
            </a:fld>
            <a:endParaRPr/>
          </a:p>
        </p:txBody>
      </p:sp>
    </p:spTree>
    <p:extLst>
      <p:ext uri="{BB962C8B-B14F-4D97-AF65-F5344CB8AC3E}">
        <p14:creationId xmlns:p14="http://schemas.microsoft.com/office/powerpoint/2010/main" val="287195714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a:extLst>
            <a:ext uri="{FF2B5EF4-FFF2-40B4-BE49-F238E27FC236}">
              <a16:creationId xmlns:a16="http://schemas.microsoft.com/office/drawing/2014/main" id="{2C69F18A-61B2-5180-C76F-A1D7A8A31170}"/>
            </a:ext>
          </a:extLst>
        </p:cNvPr>
        <p:cNvGrpSpPr/>
        <p:nvPr/>
      </p:nvGrpSpPr>
      <p:grpSpPr>
        <a:xfrm>
          <a:off x="0" y="0"/>
          <a:ext cx="0" cy="0"/>
          <a:chOff x="0" y="0"/>
          <a:chExt cx="0" cy="0"/>
        </a:xfrm>
      </p:grpSpPr>
      <p:sp>
        <p:nvSpPr>
          <p:cNvPr id="342" name="Google Shape;342;g144cc24d06d_1_320:notes">
            <a:extLst>
              <a:ext uri="{FF2B5EF4-FFF2-40B4-BE49-F238E27FC236}">
                <a16:creationId xmlns:a16="http://schemas.microsoft.com/office/drawing/2014/main" id="{C75AD13F-146C-9118-AB6A-8E9B0BF567B2}"/>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3" name="Google Shape;343;g144cc24d06d_1_320:notes">
            <a:extLst>
              <a:ext uri="{FF2B5EF4-FFF2-40B4-BE49-F238E27FC236}">
                <a16:creationId xmlns:a16="http://schemas.microsoft.com/office/drawing/2014/main" id="{2693910B-0F15-302F-904E-05BC09FE42BB}"/>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Basic output</a:t>
            </a:r>
            <a:endParaRPr dirty="0"/>
          </a:p>
        </p:txBody>
      </p:sp>
      <p:sp>
        <p:nvSpPr>
          <p:cNvPr id="344" name="Google Shape;344;g144cc24d06d_1_320:notes">
            <a:extLst>
              <a:ext uri="{FF2B5EF4-FFF2-40B4-BE49-F238E27FC236}">
                <a16:creationId xmlns:a16="http://schemas.microsoft.com/office/drawing/2014/main" id="{63A8BDE8-3903-0C8F-78FB-22770B5B9A65}"/>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33</a:t>
            </a:fld>
            <a:endParaRPr/>
          </a:p>
        </p:txBody>
      </p:sp>
    </p:spTree>
    <p:extLst>
      <p:ext uri="{BB962C8B-B14F-4D97-AF65-F5344CB8AC3E}">
        <p14:creationId xmlns:p14="http://schemas.microsoft.com/office/powerpoint/2010/main" val="253144397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a:extLst>
            <a:ext uri="{FF2B5EF4-FFF2-40B4-BE49-F238E27FC236}">
              <a16:creationId xmlns:a16="http://schemas.microsoft.com/office/drawing/2014/main" id="{202918C1-6B7C-A800-CC69-1FA0BFFB82B7}"/>
            </a:ext>
          </a:extLst>
        </p:cNvPr>
        <p:cNvGrpSpPr/>
        <p:nvPr/>
      </p:nvGrpSpPr>
      <p:grpSpPr>
        <a:xfrm>
          <a:off x="0" y="0"/>
          <a:ext cx="0" cy="0"/>
          <a:chOff x="0" y="0"/>
          <a:chExt cx="0" cy="0"/>
        </a:xfrm>
      </p:grpSpPr>
      <p:sp>
        <p:nvSpPr>
          <p:cNvPr id="342" name="Google Shape;342;g144cc24d06d_1_320:notes">
            <a:extLst>
              <a:ext uri="{FF2B5EF4-FFF2-40B4-BE49-F238E27FC236}">
                <a16:creationId xmlns:a16="http://schemas.microsoft.com/office/drawing/2014/main" id="{1CF18FE4-766F-329C-118A-DF80D28965E3}"/>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3" name="Google Shape;343;g144cc24d06d_1_320:notes">
            <a:extLst>
              <a:ext uri="{FF2B5EF4-FFF2-40B4-BE49-F238E27FC236}">
                <a16:creationId xmlns:a16="http://schemas.microsoft.com/office/drawing/2014/main" id="{ADE7E43B-482E-6F44-F058-5F83040D82C8}"/>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Basic output</a:t>
            </a:r>
          </a:p>
        </p:txBody>
      </p:sp>
      <p:sp>
        <p:nvSpPr>
          <p:cNvPr id="344" name="Google Shape;344;g144cc24d06d_1_320:notes">
            <a:extLst>
              <a:ext uri="{FF2B5EF4-FFF2-40B4-BE49-F238E27FC236}">
                <a16:creationId xmlns:a16="http://schemas.microsoft.com/office/drawing/2014/main" id="{7263BA47-158E-2453-12EA-77B64655F4FC}"/>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34</a:t>
            </a:fld>
            <a:endParaRPr/>
          </a:p>
        </p:txBody>
      </p:sp>
    </p:spTree>
    <p:extLst>
      <p:ext uri="{BB962C8B-B14F-4D97-AF65-F5344CB8AC3E}">
        <p14:creationId xmlns:p14="http://schemas.microsoft.com/office/powerpoint/2010/main" val="178134277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a:extLst>
            <a:ext uri="{FF2B5EF4-FFF2-40B4-BE49-F238E27FC236}">
              <a16:creationId xmlns:a16="http://schemas.microsoft.com/office/drawing/2014/main" id="{764B9578-D154-74D8-F680-F93C7D9A7F84}"/>
            </a:ext>
          </a:extLst>
        </p:cNvPr>
        <p:cNvGrpSpPr/>
        <p:nvPr/>
      </p:nvGrpSpPr>
      <p:grpSpPr>
        <a:xfrm>
          <a:off x="0" y="0"/>
          <a:ext cx="0" cy="0"/>
          <a:chOff x="0" y="0"/>
          <a:chExt cx="0" cy="0"/>
        </a:xfrm>
      </p:grpSpPr>
      <p:sp>
        <p:nvSpPr>
          <p:cNvPr id="342" name="Google Shape;342;g144cc24d06d_1_320:notes">
            <a:extLst>
              <a:ext uri="{FF2B5EF4-FFF2-40B4-BE49-F238E27FC236}">
                <a16:creationId xmlns:a16="http://schemas.microsoft.com/office/drawing/2014/main" id="{1944BCE4-D0AC-1A94-3701-3C89A240BA5A}"/>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3" name="Google Shape;343;g144cc24d06d_1_320:notes">
            <a:extLst>
              <a:ext uri="{FF2B5EF4-FFF2-40B4-BE49-F238E27FC236}">
                <a16:creationId xmlns:a16="http://schemas.microsoft.com/office/drawing/2014/main" id="{23404F4D-EC3B-B908-562E-BA1AACF54491}"/>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Basic output</a:t>
            </a:r>
          </a:p>
          <a:p>
            <a:pPr marL="0" lvl="0" indent="0" algn="l" rtl="0">
              <a:spcBef>
                <a:spcPts val="0"/>
              </a:spcBef>
              <a:spcAft>
                <a:spcPts val="0"/>
              </a:spcAft>
              <a:buNone/>
            </a:pPr>
            <a:r>
              <a:rPr lang="en-US" dirty="0"/>
              <a:t>Boring! What’s happening under the hood?</a:t>
            </a:r>
          </a:p>
        </p:txBody>
      </p:sp>
      <p:sp>
        <p:nvSpPr>
          <p:cNvPr id="344" name="Google Shape;344;g144cc24d06d_1_320:notes">
            <a:extLst>
              <a:ext uri="{FF2B5EF4-FFF2-40B4-BE49-F238E27FC236}">
                <a16:creationId xmlns:a16="http://schemas.microsoft.com/office/drawing/2014/main" id="{8E3326F6-4013-D4EB-FA7E-48727B2BCC8F}"/>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35</a:t>
            </a:fld>
            <a:endParaRPr/>
          </a:p>
        </p:txBody>
      </p:sp>
    </p:spTree>
    <p:extLst>
      <p:ext uri="{BB962C8B-B14F-4D97-AF65-F5344CB8AC3E}">
        <p14:creationId xmlns:p14="http://schemas.microsoft.com/office/powerpoint/2010/main" val="12408509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a:extLst>
            <a:ext uri="{FF2B5EF4-FFF2-40B4-BE49-F238E27FC236}">
              <a16:creationId xmlns:a16="http://schemas.microsoft.com/office/drawing/2014/main" id="{E625A722-6A99-4F19-9809-79BC874786AB}"/>
            </a:ext>
          </a:extLst>
        </p:cNvPr>
        <p:cNvGrpSpPr/>
        <p:nvPr/>
      </p:nvGrpSpPr>
      <p:grpSpPr>
        <a:xfrm>
          <a:off x="0" y="0"/>
          <a:ext cx="0" cy="0"/>
          <a:chOff x="0" y="0"/>
          <a:chExt cx="0" cy="0"/>
        </a:xfrm>
      </p:grpSpPr>
      <p:sp>
        <p:nvSpPr>
          <p:cNvPr id="342" name="Google Shape;342;g144cc24d06d_1_320:notes">
            <a:extLst>
              <a:ext uri="{FF2B5EF4-FFF2-40B4-BE49-F238E27FC236}">
                <a16:creationId xmlns:a16="http://schemas.microsoft.com/office/drawing/2014/main" id="{6BF28A77-029C-5846-8DBA-A5B954F15F08}"/>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3" name="Google Shape;343;g144cc24d06d_1_320:notes">
            <a:extLst>
              <a:ext uri="{FF2B5EF4-FFF2-40B4-BE49-F238E27FC236}">
                <a16:creationId xmlns:a16="http://schemas.microsoft.com/office/drawing/2014/main" id="{F1F6CDF2-06C6-FB1D-BF62-5D48E49379DE}"/>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Basic output</a:t>
            </a:r>
          </a:p>
          <a:p>
            <a:pPr marL="0" lvl="0" indent="0" algn="l" rtl="0">
              <a:spcBef>
                <a:spcPts val="0"/>
              </a:spcBef>
              <a:spcAft>
                <a:spcPts val="0"/>
              </a:spcAft>
              <a:buNone/>
            </a:pPr>
            <a:r>
              <a:rPr lang="en-US" dirty="0"/>
              <a:t>Boring! What’s happening under the hood?</a:t>
            </a:r>
          </a:p>
        </p:txBody>
      </p:sp>
      <p:sp>
        <p:nvSpPr>
          <p:cNvPr id="344" name="Google Shape;344;g144cc24d06d_1_320:notes">
            <a:extLst>
              <a:ext uri="{FF2B5EF4-FFF2-40B4-BE49-F238E27FC236}">
                <a16:creationId xmlns:a16="http://schemas.microsoft.com/office/drawing/2014/main" id="{250AC1DC-58D5-48FE-33C9-17A323BC13E0}"/>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36</a:t>
            </a:fld>
            <a:endParaRPr/>
          </a:p>
        </p:txBody>
      </p:sp>
    </p:spTree>
    <p:extLst>
      <p:ext uri="{BB962C8B-B14F-4D97-AF65-F5344CB8AC3E}">
        <p14:creationId xmlns:p14="http://schemas.microsoft.com/office/powerpoint/2010/main" val="136678658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8BCB2F6A-3410-B661-096D-4FD922188C68}"/>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498B4916-B378-D0B0-095E-25679C07F97D}"/>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F4697594-4CF6-F635-2160-1342BAFB6DA8}"/>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200" dirty="0">
                <a:solidFill>
                  <a:schemeClr val="tx2">
                    <a:lumMod val="25000"/>
                  </a:schemeClr>
                </a:solidFill>
                <a:latin typeface="+mn-lt"/>
              </a:rPr>
              <a:t>Do I have the data I need to answer my questions?</a:t>
            </a:r>
          </a:p>
          <a:p>
            <a:pPr marL="0" lvl="0" indent="0" algn="l" rtl="0">
              <a:spcBef>
                <a:spcPts val="0"/>
              </a:spcBef>
              <a:spcAft>
                <a:spcPts val="0"/>
              </a:spcAft>
              <a:buNone/>
            </a:pPr>
            <a:r>
              <a:rPr lang="en-US" sz="1200" dirty="0">
                <a:solidFill>
                  <a:schemeClr val="tx2">
                    <a:lumMod val="25000"/>
                  </a:schemeClr>
                </a:solidFill>
                <a:latin typeface="+mn-lt"/>
              </a:rPr>
              <a:t>The collection process was pretty basic and essentially a wrapper around a few lightly modified </a:t>
            </a:r>
            <a:r>
              <a:rPr lang="en-US" sz="1200" dirty="0" err="1">
                <a:solidFill>
                  <a:schemeClr val="tx2">
                    <a:lumMod val="25000"/>
                  </a:schemeClr>
                </a:solidFill>
                <a:latin typeface="+mn-lt"/>
              </a:rPr>
              <a:t>PowerView</a:t>
            </a:r>
            <a:r>
              <a:rPr lang="en-US" sz="1200" dirty="0">
                <a:solidFill>
                  <a:schemeClr val="tx2">
                    <a:lumMod val="25000"/>
                  </a:schemeClr>
                </a:solidFill>
                <a:latin typeface="+mn-lt"/>
              </a:rPr>
              <a:t>.</a:t>
            </a:r>
            <a:endParaRPr dirty="0"/>
          </a:p>
        </p:txBody>
      </p:sp>
      <p:sp>
        <p:nvSpPr>
          <p:cNvPr id="410" name="Google Shape;410;g144cc24d06d_1_222:notes">
            <a:extLst>
              <a:ext uri="{FF2B5EF4-FFF2-40B4-BE49-F238E27FC236}">
                <a16:creationId xmlns:a16="http://schemas.microsoft.com/office/drawing/2014/main" id="{1E7D694B-620D-09BC-A7FF-04F89150AA8E}"/>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37</a:t>
            </a:fld>
            <a:endParaRPr/>
          </a:p>
        </p:txBody>
      </p:sp>
    </p:spTree>
    <p:extLst>
      <p:ext uri="{BB962C8B-B14F-4D97-AF65-F5344CB8AC3E}">
        <p14:creationId xmlns:p14="http://schemas.microsoft.com/office/powerpoint/2010/main" val="381353936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3F7729A1-BB8F-69B2-98F1-EB05B4D587D7}"/>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5C8E36C0-C8A5-A3F7-E175-4F8FACD6B17C}"/>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98C1F43A-AD38-701E-3B03-64FFAB404059}"/>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B3A2C73F-EB63-367C-C713-18EAF56E5339}"/>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38</a:t>
            </a:fld>
            <a:endParaRPr/>
          </a:p>
        </p:txBody>
      </p:sp>
    </p:spTree>
    <p:extLst>
      <p:ext uri="{BB962C8B-B14F-4D97-AF65-F5344CB8AC3E}">
        <p14:creationId xmlns:p14="http://schemas.microsoft.com/office/powerpoint/2010/main" val="220012707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77890DF3-C33A-3BA2-2C5D-42497BCCC9F2}"/>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8012EBB2-7775-A1FC-F598-8EC46BDF43F0}"/>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8A27BDF9-A593-E5BC-4581-3ED9F9B1B31F}"/>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AA14BACF-F9CC-1B6C-82DA-FBCE4F91D75C}"/>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39</a:t>
            </a:fld>
            <a:endParaRPr/>
          </a:p>
        </p:txBody>
      </p:sp>
    </p:spTree>
    <p:extLst>
      <p:ext uri="{BB962C8B-B14F-4D97-AF65-F5344CB8AC3E}">
        <p14:creationId xmlns:p14="http://schemas.microsoft.com/office/powerpoint/2010/main" val="345973187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3208F2DB-FF6E-0C64-DC40-21615AEAFA23}"/>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49E405E7-99B1-E2A2-D2ED-FF667824365D}"/>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53A833C2-EBC9-6677-7FF3-F5C0582987FB}"/>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EF0BFE1F-AD3A-836F-C912-0BE9D78A32DB}"/>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40</a:t>
            </a:fld>
            <a:endParaRPr/>
          </a:p>
        </p:txBody>
      </p:sp>
    </p:spTree>
    <p:extLst>
      <p:ext uri="{BB962C8B-B14F-4D97-AF65-F5344CB8AC3E}">
        <p14:creationId xmlns:p14="http://schemas.microsoft.com/office/powerpoint/2010/main" val="11654998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45F0455D-BEF8-9529-A151-3AA205B6C646}"/>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85C0E921-857B-D31F-786B-7279CCA94E57}"/>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94E00A12-DFDF-03BD-C62F-7840B03CD0B2}"/>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Just starting out.</a:t>
            </a:r>
            <a:endParaRPr dirty="0"/>
          </a:p>
        </p:txBody>
      </p:sp>
      <p:sp>
        <p:nvSpPr>
          <p:cNvPr id="410" name="Google Shape;410;g144cc24d06d_1_222:notes">
            <a:extLst>
              <a:ext uri="{FF2B5EF4-FFF2-40B4-BE49-F238E27FC236}">
                <a16:creationId xmlns:a16="http://schemas.microsoft.com/office/drawing/2014/main" id="{DF0D9CCD-8282-1D04-8029-08228AEDC945}"/>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5</a:t>
            </a:fld>
            <a:endParaRPr/>
          </a:p>
        </p:txBody>
      </p:sp>
    </p:spTree>
    <p:extLst>
      <p:ext uri="{BB962C8B-B14F-4D97-AF65-F5344CB8AC3E}">
        <p14:creationId xmlns:p14="http://schemas.microsoft.com/office/powerpoint/2010/main" val="13044498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11EE6FE6-91B0-B12D-7F43-4A740B7C03DB}"/>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EAF57927-759F-1B58-5848-5D9174395DBB}"/>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C1840A9E-7717-8B0B-8A7C-01034B2BC567}"/>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6AC9B0FF-A6E0-0089-E64A-C9EEBE77D83F}"/>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41</a:t>
            </a:fld>
            <a:endParaRPr/>
          </a:p>
        </p:txBody>
      </p:sp>
    </p:spTree>
    <p:extLst>
      <p:ext uri="{BB962C8B-B14F-4D97-AF65-F5344CB8AC3E}">
        <p14:creationId xmlns:p14="http://schemas.microsoft.com/office/powerpoint/2010/main" val="403820671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A7654A16-39FF-2FB5-4492-899F5A8B5FE1}"/>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66FC52E2-C5C8-43DC-266E-4B9A5316A7E0}"/>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C0C9E2C1-FA29-5699-4AF4-881358F486B8}"/>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766BD656-EC5F-60E0-A827-7012E15403C5}"/>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42</a:t>
            </a:fld>
            <a:endParaRPr/>
          </a:p>
        </p:txBody>
      </p:sp>
    </p:spTree>
    <p:extLst>
      <p:ext uri="{BB962C8B-B14F-4D97-AF65-F5344CB8AC3E}">
        <p14:creationId xmlns:p14="http://schemas.microsoft.com/office/powerpoint/2010/main" val="195650162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9D7EA284-06D8-2577-E4FA-99E6468BAB0D}"/>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91E8A88A-A3A0-562E-88C4-091D6AF95073}"/>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9C8688D5-03FB-E54C-4409-B1D0AADE2589}"/>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5520528D-A2B2-7FC5-543F-C244FD35A709}"/>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43</a:t>
            </a:fld>
            <a:endParaRPr/>
          </a:p>
        </p:txBody>
      </p:sp>
    </p:spTree>
    <p:extLst>
      <p:ext uri="{BB962C8B-B14F-4D97-AF65-F5344CB8AC3E}">
        <p14:creationId xmlns:p14="http://schemas.microsoft.com/office/powerpoint/2010/main" val="138552939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66C2E47E-E425-B3F1-B69F-E11E5E4BB9EC}"/>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C70051EF-1FCC-496F-D6B8-12C73508B1A4}"/>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601CC548-925F-ED61-19E1-DCDF6F90AC09}"/>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759D3071-A299-FD6D-BF3D-D89A0F7FC305}"/>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44</a:t>
            </a:fld>
            <a:endParaRPr/>
          </a:p>
        </p:txBody>
      </p:sp>
    </p:spTree>
    <p:extLst>
      <p:ext uri="{BB962C8B-B14F-4D97-AF65-F5344CB8AC3E}">
        <p14:creationId xmlns:p14="http://schemas.microsoft.com/office/powerpoint/2010/main" val="242603473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68C0AD60-7C49-ABA1-37EF-F6AA9BFBF05C}"/>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73A4D2BD-5A19-3E0F-CBA1-232442EDFEBB}"/>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7F01C54C-CEBC-FF68-4FDB-D7635AE90891}"/>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A9A11F4D-AA0C-4204-49D7-6B7287A5BA24}"/>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45</a:t>
            </a:fld>
            <a:endParaRPr/>
          </a:p>
        </p:txBody>
      </p:sp>
    </p:spTree>
    <p:extLst>
      <p:ext uri="{BB962C8B-B14F-4D97-AF65-F5344CB8AC3E}">
        <p14:creationId xmlns:p14="http://schemas.microsoft.com/office/powerpoint/2010/main" val="27033249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28E247C8-27EC-8DC9-FFB3-1577653D2E1A}"/>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EBB7FB0C-DEC2-ECAE-4A59-14FCC977E3E2}"/>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53E43912-C998-7236-4008-3F4947285079}"/>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stand-alone parsers and sample configurations have been made available in the repository.</a:t>
            </a:r>
            <a:endParaRPr dirty="0"/>
          </a:p>
        </p:txBody>
      </p:sp>
      <p:sp>
        <p:nvSpPr>
          <p:cNvPr id="410" name="Google Shape;410;g144cc24d06d_1_222:notes">
            <a:extLst>
              <a:ext uri="{FF2B5EF4-FFF2-40B4-BE49-F238E27FC236}">
                <a16:creationId xmlns:a16="http://schemas.microsoft.com/office/drawing/2014/main" id="{EBB6FF8E-A388-607D-78F8-36CB729FF311}"/>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46</a:t>
            </a:fld>
            <a:endParaRPr/>
          </a:p>
        </p:txBody>
      </p:sp>
    </p:spTree>
    <p:extLst>
      <p:ext uri="{BB962C8B-B14F-4D97-AF65-F5344CB8AC3E}">
        <p14:creationId xmlns:p14="http://schemas.microsoft.com/office/powerpoint/2010/main" val="40368700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CA0302CE-2A22-3D79-558D-3453924A1FE8}"/>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306B1877-F8DF-EAAB-FA18-074CE7B72D1E}"/>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C29CFED7-450E-2D95-CD7F-509A2594EA37}"/>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6AAED4BA-A1F4-4FBC-13D3-A51BFD11E911}"/>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47</a:t>
            </a:fld>
            <a:endParaRPr/>
          </a:p>
        </p:txBody>
      </p:sp>
    </p:spTree>
    <p:extLst>
      <p:ext uri="{BB962C8B-B14F-4D97-AF65-F5344CB8AC3E}">
        <p14:creationId xmlns:p14="http://schemas.microsoft.com/office/powerpoint/2010/main" val="69578364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13C0DD85-88E5-0D27-A9AA-F1C59D858B82}"/>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DBD25F24-C072-BB07-C2E8-3B5A50565411}"/>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6EDAF358-BC61-23E9-B52F-39F99B218C0C}"/>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CD8D28E1-DA9E-CA45-7E45-332FC42674BF}"/>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48</a:t>
            </a:fld>
            <a:endParaRPr/>
          </a:p>
        </p:txBody>
      </p:sp>
    </p:spTree>
    <p:extLst>
      <p:ext uri="{BB962C8B-B14F-4D97-AF65-F5344CB8AC3E}">
        <p14:creationId xmlns:p14="http://schemas.microsoft.com/office/powerpoint/2010/main" val="93022325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9E87ED79-F320-1485-D511-99E9A7D308DE}"/>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C0508CCC-B286-75E9-3171-330852C44ACD}"/>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EC36592C-9AD3-66EE-A03B-F4D232A04CB3}"/>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1C0A7ECB-E821-002D-1CD4-B42EBCE6E2FD}"/>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49</a:t>
            </a:fld>
            <a:endParaRPr/>
          </a:p>
        </p:txBody>
      </p:sp>
    </p:spTree>
    <p:extLst>
      <p:ext uri="{BB962C8B-B14F-4D97-AF65-F5344CB8AC3E}">
        <p14:creationId xmlns:p14="http://schemas.microsoft.com/office/powerpoint/2010/main" val="324496836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4BE1F9CF-F4E0-540F-F6E6-4479BBE041F1}"/>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A30754A8-99E7-E0D3-5DAA-3442797C499A}"/>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CB5066EC-1CF3-1926-EA31-3BC1804F9B06}"/>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033CA47A-9E7A-5442-15FB-D2C55CADA159}"/>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50</a:t>
            </a:fld>
            <a:endParaRPr/>
          </a:p>
        </p:txBody>
      </p:sp>
    </p:spTree>
    <p:extLst>
      <p:ext uri="{BB962C8B-B14F-4D97-AF65-F5344CB8AC3E}">
        <p14:creationId xmlns:p14="http://schemas.microsoft.com/office/powerpoint/2010/main" val="4310340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68C012D2-FA0F-C311-B2FE-ADECB0C7EA2F}"/>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06E4EECF-8601-1C6E-B939-77A4DEFB8780}"/>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B5DBC039-2724-269B-EFF4-3EA0116BA1CD}"/>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All alone with my own documents.</a:t>
            </a:r>
            <a:endParaRPr dirty="0"/>
          </a:p>
        </p:txBody>
      </p:sp>
      <p:sp>
        <p:nvSpPr>
          <p:cNvPr id="410" name="Google Shape;410;g144cc24d06d_1_222:notes">
            <a:extLst>
              <a:ext uri="{FF2B5EF4-FFF2-40B4-BE49-F238E27FC236}">
                <a16:creationId xmlns:a16="http://schemas.microsoft.com/office/drawing/2014/main" id="{D73AF395-8F81-F6B1-26A6-A529A9B15C0D}"/>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6</a:t>
            </a:fld>
            <a:endParaRPr/>
          </a:p>
        </p:txBody>
      </p:sp>
    </p:spTree>
    <p:extLst>
      <p:ext uri="{BB962C8B-B14F-4D97-AF65-F5344CB8AC3E}">
        <p14:creationId xmlns:p14="http://schemas.microsoft.com/office/powerpoint/2010/main" val="194871718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1303C7EE-0B1C-A293-1654-8CE4248FBD00}"/>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2FC88AA2-AE7A-FDD7-00FB-F5A838316F5B}"/>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65BA9E6E-4E94-4A98-7E04-394911377517}"/>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Most administrator don’t know every share in their environment.</a:t>
            </a:r>
            <a:endParaRPr dirty="0"/>
          </a:p>
        </p:txBody>
      </p:sp>
      <p:sp>
        <p:nvSpPr>
          <p:cNvPr id="410" name="Google Shape;410;g144cc24d06d_1_222:notes">
            <a:extLst>
              <a:ext uri="{FF2B5EF4-FFF2-40B4-BE49-F238E27FC236}">
                <a16:creationId xmlns:a16="http://schemas.microsoft.com/office/drawing/2014/main" id="{9BF5FAAB-C391-CAF2-1215-B77FBF0DDDDB}"/>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51</a:t>
            </a:fld>
            <a:endParaRPr/>
          </a:p>
        </p:txBody>
      </p:sp>
    </p:spTree>
    <p:extLst>
      <p:ext uri="{BB962C8B-B14F-4D97-AF65-F5344CB8AC3E}">
        <p14:creationId xmlns:p14="http://schemas.microsoft.com/office/powerpoint/2010/main" val="169314071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FDC200DE-281D-DEC3-D733-B21F5E6E460E}"/>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08113D7B-9D59-807E-4629-8B32BFB3E564}"/>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59802936-983C-4EBD-47AF-59BEB73150E4}"/>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10" name="Google Shape;410;g144cc24d06d_1_222:notes">
            <a:extLst>
              <a:ext uri="{FF2B5EF4-FFF2-40B4-BE49-F238E27FC236}">
                <a16:creationId xmlns:a16="http://schemas.microsoft.com/office/drawing/2014/main" id="{AE388A23-3B30-A93E-2CAD-E9E3DFB5B6D5}"/>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52</a:t>
            </a:fld>
            <a:endParaRPr/>
          </a:p>
        </p:txBody>
      </p:sp>
    </p:spTree>
    <p:extLst>
      <p:ext uri="{BB962C8B-B14F-4D97-AF65-F5344CB8AC3E}">
        <p14:creationId xmlns:p14="http://schemas.microsoft.com/office/powerpoint/2010/main" val="314032276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06E99FAF-850D-7819-2FAD-6F23EC1EEE1C}"/>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78E4DDE9-9806-40F2-9FC3-DE753E6C5969}"/>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8B645A97-DBAA-F427-22B2-1D0DF5E7AA76}"/>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10" name="Google Shape;410;g144cc24d06d_1_222:notes">
            <a:extLst>
              <a:ext uri="{FF2B5EF4-FFF2-40B4-BE49-F238E27FC236}">
                <a16:creationId xmlns:a16="http://schemas.microsoft.com/office/drawing/2014/main" id="{FF215161-D441-A7E4-DAED-054A303F7659}"/>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53</a:t>
            </a:fld>
            <a:endParaRPr/>
          </a:p>
        </p:txBody>
      </p:sp>
    </p:spTree>
    <p:extLst>
      <p:ext uri="{BB962C8B-B14F-4D97-AF65-F5344CB8AC3E}">
        <p14:creationId xmlns:p14="http://schemas.microsoft.com/office/powerpoint/2010/main" val="208910698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6FF24640-678A-F290-49B6-459D6D64AC68}"/>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7B039FCA-B8F2-388C-65EE-513326741DEB}"/>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CA9C0DD8-1DDD-36DA-9C3A-86D15026A343}"/>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E8900D9B-634D-185D-CCBB-743F757ECC93}"/>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54</a:t>
            </a:fld>
            <a:endParaRPr/>
          </a:p>
        </p:txBody>
      </p:sp>
    </p:spTree>
    <p:extLst>
      <p:ext uri="{BB962C8B-B14F-4D97-AF65-F5344CB8AC3E}">
        <p14:creationId xmlns:p14="http://schemas.microsoft.com/office/powerpoint/2010/main" val="140629796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5BB2C4C2-5147-BCEC-DAC6-C0E569201CE8}"/>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A1A90E7B-17B3-B031-97A0-7366FC804738}"/>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5D8C8A37-A884-19F0-91F8-F679C324B9B5}"/>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7559A36E-D27D-9C9C-FCE6-C4C7E29E0DBD}"/>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55</a:t>
            </a:fld>
            <a:endParaRPr/>
          </a:p>
        </p:txBody>
      </p:sp>
    </p:spTree>
    <p:extLst>
      <p:ext uri="{BB962C8B-B14F-4D97-AF65-F5344CB8AC3E}">
        <p14:creationId xmlns:p14="http://schemas.microsoft.com/office/powerpoint/2010/main" val="338379289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3854E276-FB8F-00C0-4074-4BA688FBBB33}"/>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52DC8D4D-6702-0BB8-67E2-9EE40C6154AD}"/>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00B6F96A-FE07-1C38-E35D-1C89BF002A55}"/>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667259CA-7A13-FA47-2559-DFE7732171A3}"/>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56</a:t>
            </a:fld>
            <a:endParaRPr/>
          </a:p>
        </p:txBody>
      </p:sp>
    </p:spTree>
    <p:extLst>
      <p:ext uri="{BB962C8B-B14F-4D97-AF65-F5344CB8AC3E}">
        <p14:creationId xmlns:p14="http://schemas.microsoft.com/office/powerpoint/2010/main" val="357336575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E391C74A-C225-0159-3476-A147C2D13CCB}"/>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55C43140-80FA-3DD2-FD05-3AFCFCC05163}"/>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D60FA6C2-4CD4-9B2B-BD72-A90B68E2DBB9}"/>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1C490285-A9E4-C5EE-96BD-3D4850ED3B91}"/>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57</a:t>
            </a:fld>
            <a:endParaRPr/>
          </a:p>
        </p:txBody>
      </p:sp>
    </p:spTree>
    <p:extLst>
      <p:ext uri="{BB962C8B-B14F-4D97-AF65-F5344CB8AC3E}">
        <p14:creationId xmlns:p14="http://schemas.microsoft.com/office/powerpoint/2010/main" val="293557455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5DE2A562-80D1-2242-E013-0F812CC67192}"/>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E4E6B6C9-DC39-60C9-139F-B25A937B9DD7}"/>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FF53FB94-A32C-6C13-D150-010262DC16DA}"/>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D895A93C-ABB0-F29D-5309-FAE8386D69A5}"/>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58</a:t>
            </a:fld>
            <a:endParaRPr/>
          </a:p>
        </p:txBody>
      </p:sp>
    </p:spTree>
    <p:extLst>
      <p:ext uri="{BB962C8B-B14F-4D97-AF65-F5344CB8AC3E}">
        <p14:creationId xmlns:p14="http://schemas.microsoft.com/office/powerpoint/2010/main" val="60097471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EBDF7897-1305-853F-333D-67E9D52DF6BB}"/>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C166261B-D63E-65A7-4D9B-11BA6F6BE030}"/>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8FDF9E81-04CF-A26A-90C0-115BB9E2A91E}"/>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4DA3C83B-5D8A-1638-989D-48F06077CCFE}"/>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59</a:t>
            </a:fld>
            <a:endParaRPr/>
          </a:p>
        </p:txBody>
      </p:sp>
    </p:spTree>
    <p:extLst>
      <p:ext uri="{BB962C8B-B14F-4D97-AF65-F5344CB8AC3E}">
        <p14:creationId xmlns:p14="http://schemas.microsoft.com/office/powerpoint/2010/main" val="140666515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a:extLst>
            <a:ext uri="{FF2B5EF4-FFF2-40B4-BE49-F238E27FC236}">
              <a16:creationId xmlns:a16="http://schemas.microsoft.com/office/drawing/2014/main" id="{7F1D16A8-A94A-44D0-4FA7-DB1839A89EB1}"/>
            </a:ext>
          </a:extLst>
        </p:cNvPr>
        <p:cNvGrpSpPr/>
        <p:nvPr/>
      </p:nvGrpSpPr>
      <p:grpSpPr>
        <a:xfrm>
          <a:off x="0" y="0"/>
          <a:ext cx="0" cy="0"/>
          <a:chOff x="0" y="0"/>
          <a:chExt cx="0" cy="0"/>
        </a:xfrm>
      </p:grpSpPr>
      <p:sp>
        <p:nvSpPr>
          <p:cNvPr id="342" name="Google Shape;342;g144cc24d06d_1_320:notes">
            <a:extLst>
              <a:ext uri="{FF2B5EF4-FFF2-40B4-BE49-F238E27FC236}">
                <a16:creationId xmlns:a16="http://schemas.microsoft.com/office/drawing/2014/main" id="{6E93514E-9EE9-197A-CFCA-EB2A5FC0F748}"/>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3" name="Google Shape;343;g144cc24d06d_1_320:notes">
            <a:extLst>
              <a:ext uri="{FF2B5EF4-FFF2-40B4-BE49-F238E27FC236}">
                <a16:creationId xmlns:a16="http://schemas.microsoft.com/office/drawing/2014/main" id="{342AA7D6-653B-C8F7-0B08-9511611EEA35}"/>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44" name="Google Shape;344;g144cc24d06d_1_320:notes">
            <a:extLst>
              <a:ext uri="{FF2B5EF4-FFF2-40B4-BE49-F238E27FC236}">
                <a16:creationId xmlns:a16="http://schemas.microsoft.com/office/drawing/2014/main" id="{4D474B54-DFD9-7FF1-87EF-F3FB5F4B1B8B}"/>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60</a:t>
            </a:fld>
            <a:endParaRPr/>
          </a:p>
        </p:txBody>
      </p:sp>
    </p:spTree>
    <p:extLst>
      <p:ext uri="{BB962C8B-B14F-4D97-AF65-F5344CB8AC3E}">
        <p14:creationId xmlns:p14="http://schemas.microsoft.com/office/powerpoint/2010/main" val="35504054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A934A28A-E7F7-B1F7-AACC-75B6F0BA2D47}"/>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C8D4D2AC-F238-836D-E6CD-4B481F262EF0}"/>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274B4528-E711-E8B0-FB7E-FD21AA1978F6}"/>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Someone creates a share on their own system to centralize documents.</a:t>
            </a:r>
            <a:endParaRPr dirty="0"/>
          </a:p>
        </p:txBody>
      </p:sp>
      <p:sp>
        <p:nvSpPr>
          <p:cNvPr id="410" name="Google Shape;410;g144cc24d06d_1_222:notes">
            <a:extLst>
              <a:ext uri="{FF2B5EF4-FFF2-40B4-BE49-F238E27FC236}">
                <a16:creationId xmlns:a16="http://schemas.microsoft.com/office/drawing/2014/main" id="{D1AE9080-05F9-A7BB-E5F5-33B1D05F62AF}"/>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7</a:t>
            </a:fld>
            <a:endParaRPr/>
          </a:p>
        </p:txBody>
      </p:sp>
    </p:spTree>
    <p:extLst>
      <p:ext uri="{BB962C8B-B14F-4D97-AF65-F5344CB8AC3E}">
        <p14:creationId xmlns:p14="http://schemas.microsoft.com/office/powerpoint/2010/main" val="351348179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139791EB-297B-AF9C-0CB9-D9497EE5B7CB}"/>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7A818E1B-6E94-4F6E-3650-37DDD08A0EB7}"/>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9B714B85-600A-8699-FA3F-633D013D5BCD}"/>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B60962D6-DDEC-D30E-2ECD-5F0B4A2B777E}"/>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61</a:t>
            </a:fld>
            <a:endParaRPr/>
          </a:p>
        </p:txBody>
      </p:sp>
    </p:spTree>
    <p:extLst>
      <p:ext uri="{BB962C8B-B14F-4D97-AF65-F5344CB8AC3E}">
        <p14:creationId xmlns:p14="http://schemas.microsoft.com/office/powerpoint/2010/main" val="325747299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307C6252-C3AD-1435-6D7C-D62671622E88}"/>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FC790B31-8664-29FD-CBAD-32855B2B8C6E}"/>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7C339F3D-E1D2-B3FB-E68A-1CA20431CF4D}"/>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3ADB5158-7671-3C0B-CEA5-3EE01DB069A3}"/>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62</a:t>
            </a:fld>
            <a:endParaRPr/>
          </a:p>
        </p:txBody>
      </p:sp>
    </p:spTree>
    <p:extLst>
      <p:ext uri="{BB962C8B-B14F-4D97-AF65-F5344CB8AC3E}">
        <p14:creationId xmlns:p14="http://schemas.microsoft.com/office/powerpoint/2010/main" val="320951757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6DC9F50C-D957-A447-684E-E8C9C04A97D2}"/>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55DFE239-7891-181F-6ACF-E08D659A1EE3}"/>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E1979EC2-B29D-E65D-2CBF-9D68F8DDB196}"/>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F509C0FA-16E8-246C-66D7-4D2F94D11910}"/>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63</a:t>
            </a:fld>
            <a:endParaRPr/>
          </a:p>
        </p:txBody>
      </p:sp>
    </p:spTree>
    <p:extLst>
      <p:ext uri="{BB962C8B-B14F-4D97-AF65-F5344CB8AC3E}">
        <p14:creationId xmlns:p14="http://schemas.microsoft.com/office/powerpoint/2010/main" val="245099400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BC2679BA-9FFA-02E9-D4B9-A4E53CFBDBA1}"/>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2CB63FDD-74CA-E5EC-51B6-B5BABB29DBB5}"/>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796A47F2-7604-3FCC-A3A9-7E322024FC24}"/>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6F9785AF-08CC-6CAC-2981-F02EC9EBB6A0}"/>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64</a:t>
            </a:fld>
            <a:endParaRPr/>
          </a:p>
        </p:txBody>
      </p:sp>
    </p:spTree>
    <p:extLst>
      <p:ext uri="{BB962C8B-B14F-4D97-AF65-F5344CB8AC3E}">
        <p14:creationId xmlns:p14="http://schemas.microsoft.com/office/powerpoint/2010/main" val="120537457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3C5E581B-58EA-96DD-9C21-F3CFAC389D15}"/>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8CF9BAAE-DC6F-A640-D2CD-1F72F7DF65A7}"/>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031509C9-D0AA-A7B9-FF24-24B7E568C270}"/>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C3D4E34E-4BB5-3757-5EFA-D80AB50518BC}"/>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65</a:t>
            </a:fld>
            <a:endParaRPr/>
          </a:p>
        </p:txBody>
      </p:sp>
    </p:spTree>
    <p:extLst>
      <p:ext uri="{BB962C8B-B14F-4D97-AF65-F5344CB8AC3E}">
        <p14:creationId xmlns:p14="http://schemas.microsoft.com/office/powerpoint/2010/main" val="19564957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34C9C4A5-1242-FDD4-E0FB-BC5FD5F17727}"/>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4C769D8D-3DF3-4756-B61E-C7000D2FDCAA}"/>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ED183410-9B6B-4177-D755-192F99CB3BCD}"/>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0B7829C3-FC3C-8849-052B-196D7389AC5D}"/>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66</a:t>
            </a:fld>
            <a:endParaRPr/>
          </a:p>
        </p:txBody>
      </p:sp>
    </p:spTree>
    <p:extLst>
      <p:ext uri="{BB962C8B-B14F-4D97-AF65-F5344CB8AC3E}">
        <p14:creationId xmlns:p14="http://schemas.microsoft.com/office/powerpoint/2010/main" val="283520843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FC48AFD2-229B-A446-21C4-A9680C976FE6}"/>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B2CEDB0C-AA1A-AF45-1C5F-F0D7E2DA4B10}"/>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DA19D2FD-D183-34EB-88F4-CB3E41B5D7DB}"/>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F8935057-59BC-BABC-07AA-DAAA6604A744}"/>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67</a:t>
            </a:fld>
            <a:endParaRPr/>
          </a:p>
        </p:txBody>
      </p:sp>
    </p:spTree>
    <p:extLst>
      <p:ext uri="{BB962C8B-B14F-4D97-AF65-F5344CB8AC3E}">
        <p14:creationId xmlns:p14="http://schemas.microsoft.com/office/powerpoint/2010/main" val="123388435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D514D837-194A-FEC8-7672-2394315A8563}"/>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B23E6CC0-9F76-29B5-93A7-3886C2062883}"/>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73EC661F-865F-DBA9-ECDE-BF09BB048FAF}"/>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98A5C0F9-B65E-6F60-927D-C6B67C94C2D9}"/>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68</a:t>
            </a:fld>
            <a:endParaRPr/>
          </a:p>
        </p:txBody>
      </p:sp>
    </p:spTree>
    <p:extLst>
      <p:ext uri="{BB962C8B-B14F-4D97-AF65-F5344CB8AC3E}">
        <p14:creationId xmlns:p14="http://schemas.microsoft.com/office/powerpoint/2010/main" val="370479066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DE16F75B-FF2B-54D6-DBF7-EFDCF3F1D25D}"/>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D460EB71-0579-7CC8-9274-762A113D6F6A}"/>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7BEADCD5-736F-5B77-51FB-D60EE196EC0D}"/>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52F04F78-045A-2210-9AD3-BB97E4832DBA}"/>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69</a:t>
            </a:fld>
            <a:endParaRPr/>
          </a:p>
        </p:txBody>
      </p:sp>
    </p:spTree>
    <p:extLst>
      <p:ext uri="{BB962C8B-B14F-4D97-AF65-F5344CB8AC3E}">
        <p14:creationId xmlns:p14="http://schemas.microsoft.com/office/powerpoint/2010/main" val="10650197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6FDE5E45-3C7E-2896-04AC-B551A015F0B0}"/>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A0E61FB6-F727-F9D1-68C5-3FF7E7AE3356}"/>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090ACEAA-2867-98D7-8818-575FC64058AD}"/>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6DA15ABF-52A2-A5CD-241E-8EEBCAFF3549}"/>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70</a:t>
            </a:fld>
            <a:endParaRPr/>
          </a:p>
        </p:txBody>
      </p:sp>
    </p:spTree>
    <p:extLst>
      <p:ext uri="{BB962C8B-B14F-4D97-AF65-F5344CB8AC3E}">
        <p14:creationId xmlns:p14="http://schemas.microsoft.com/office/powerpoint/2010/main" val="9074523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471879CA-297D-F94C-0AE6-532321A9A1F2}"/>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06464114-B2C1-DC93-47B6-DFE2E62A5508}"/>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49BF6388-6828-DEB4-0D39-7DE72C8C07C3}"/>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New </a:t>
            </a:r>
            <a:r>
              <a:rPr lang="en-US" dirty="0" err="1"/>
              <a:t>devops</a:t>
            </a:r>
            <a:r>
              <a:rPr lang="en-US" dirty="0"/>
              <a:t> spins up their own database server with a wide-open backup folders that stored all their database back ups.</a:t>
            </a:r>
          </a:p>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0C4D096D-B616-EF12-BD2A-F85343391EBB}"/>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8</a:t>
            </a:fld>
            <a:endParaRPr/>
          </a:p>
        </p:txBody>
      </p:sp>
    </p:spTree>
    <p:extLst>
      <p:ext uri="{BB962C8B-B14F-4D97-AF65-F5344CB8AC3E}">
        <p14:creationId xmlns:p14="http://schemas.microsoft.com/office/powerpoint/2010/main" val="128936358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8C7C6728-FA10-9E76-526A-E5CD7A9CF748}"/>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4F295697-36D0-C7B2-D17A-90FE4FF8704B}"/>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F4C38970-731A-64F4-AC97-6105DB87B017}"/>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1B717EE4-B0EA-D2ED-C2F7-D0BB02C1E8BC}"/>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71</a:t>
            </a:fld>
            <a:endParaRPr/>
          </a:p>
        </p:txBody>
      </p:sp>
    </p:spTree>
    <p:extLst>
      <p:ext uri="{BB962C8B-B14F-4D97-AF65-F5344CB8AC3E}">
        <p14:creationId xmlns:p14="http://schemas.microsoft.com/office/powerpoint/2010/main" val="102075247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26ECC6D2-5EC9-D09C-1118-C11789B10A3A}"/>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0F634365-BA10-AAF5-7CB3-9CFF8C22B87F}"/>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13C76DB5-8283-D710-F69F-211CE0D1AB1F}"/>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b="1" dirty="0"/>
              <a:t>Worst:</a:t>
            </a:r>
            <a:r>
              <a:rPr lang="en-US" dirty="0"/>
              <a:t>  What’s wrong, people, process, or technology?</a:t>
            </a:r>
          </a:p>
          <a:p>
            <a:pPr marL="0" lvl="0" indent="0" algn="l" rtl="0">
              <a:spcBef>
                <a:spcPts val="0"/>
              </a:spcBef>
              <a:spcAft>
                <a:spcPts val="0"/>
              </a:spcAft>
              <a:buNone/>
            </a:pPr>
            <a:r>
              <a:rPr lang="en-US" b="1" dirty="0"/>
              <a:t>Better:   </a:t>
            </a:r>
            <a:r>
              <a:rPr lang="en-US" dirty="0"/>
              <a:t>Is something right, or did we do something wrong?</a:t>
            </a:r>
            <a:endParaRPr dirty="0"/>
          </a:p>
        </p:txBody>
      </p:sp>
      <p:sp>
        <p:nvSpPr>
          <p:cNvPr id="410" name="Google Shape;410;g144cc24d06d_1_222:notes">
            <a:extLst>
              <a:ext uri="{FF2B5EF4-FFF2-40B4-BE49-F238E27FC236}">
                <a16:creationId xmlns:a16="http://schemas.microsoft.com/office/drawing/2014/main" id="{5B4942B4-0BD1-97DC-479E-FCF5653F5EEC}"/>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72</a:t>
            </a:fld>
            <a:endParaRPr/>
          </a:p>
        </p:txBody>
      </p:sp>
    </p:spTree>
    <p:extLst>
      <p:ext uri="{BB962C8B-B14F-4D97-AF65-F5344CB8AC3E}">
        <p14:creationId xmlns:p14="http://schemas.microsoft.com/office/powerpoint/2010/main" val="205327481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F9033FE4-94FA-7973-8BAD-1F6FE81DAE52}"/>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9162E3EB-2B8C-BAE7-EC44-6961C439FCFC}"/>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FEB2790D-EF42-BBB0-AD3E-4C16BF9D870B}"/>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98BDC3AD-2CE8-B77B-A2D7-07596D50BBF7}"/>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73</a:t>
            </a:fld>
            <a:endParaRPr/>
          </a:p>
        </p:txBody>
      </p:sp>
    </p:spTree>
    <p:extLst>
      <p:ext uri="{BB962C8B-B14F-4D97-AF65-F5344CB8AC3E}">
        <p14:creationId xmlns:p14="http://schemas.microsoft.com/office/powerpoint/2010/main" val="209910460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E63388BB-E2FB-76B5-FB5D-060EB0F457B8}"/>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F71A2B1B-53A6-048C-B639-0C67D22A3045}"/>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96F4B9BC-E7EA-C9D7-C023-275F9224244A}"/>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https://dotnet.microsoft.com/en-us/apps/ai/ml-dotnet</a:t>
            </a:r>
            <a:endParaRPr dirty="0"/>
          </a:p>
        </p:txBody>
      </p:sp>
      <p:sp>
        <p:nvSpPr>
          <p:cNvPr id="410" name="Google Shape;410;g144cc24d06d_1_222:notes">
            <a:extLst>
              <a:ext uri="{FF2B5EF4-FFF2-40B4-BE49-F238E27FC236}">
                <a16:creationId xmlns:a16="http://schemas.microsoft.com/office/drawing/2014/main" id="{CBABED32-5E4E-A291-B122-E042790334BE}"/>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74</a:t>
            </a:fld>
            <a:endParaRPr/>
          </a:p>
        </p:txBody>
      </p:sp>
    </p:spTree>
    <p:extLst>
      <p:ext uri="{BB962C8B-B14F-4D97-AF65-F5344CB8AC3E}">
        <p14:creationId xmlns:p14="http://schemas.microsoft.com/office/powerpoint/2010/main" val="258875657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8D9A814B-B076-DE3B-B8C0-682DBB5603F2}"/>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45C45822-77F9-2468-B9C1-3D1B65B3E9E1}"/>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F1C8806D-780F-934F-A998-E29266D9219F}"/>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52203DD4-FC63-01CA-AB7D-030A75CBFE5B}"/>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75</a:t>
            </a:fld>
            <a:endParaRPr/>
          </a:p>
        </p:txBody>
      </p:sp>
    </p:spTree>
    <p:extLst>
      <p:ext uri="{BB962C8B-B14F-4D97-AF65-F5344CB8AC3E}">
        <p14:creationId xmlns:p14="http://schemas.microsoft.com/office/powerpoint/2010/main" val="351212230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64B1D729-627A-0CBA-FE0A-A2230FF36AD2}"/>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AD7F5525-E36D-B4F6-9FBB-405A048B8D58}"/>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60FEFD67-4294-C871-FD8E-C13B26FF5CDE}"/>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DD028491-915E-B5FD-743C-6C7798E2D440}"/>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76</a:t>
            </a:fld>
            <a:endParaRPr/>
          </a:p>
        </p:txBody>
      </p:sp>
    </p:spTree>
    <p:extLst>
      <p:ext uri="{BB962C8B-B14F-4D97-AF65-F5344CB8AC3E}">
        <p14:creationId xmlns:p14="http://schemas.microsoft.com/office/powerpoint/2010/main" val="68331152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2B869A52-ECBB-A7EB-60B9-EE2D1F6F6AE4}"/>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63B43786-59CE-687F-0391-D2E66976914A}"/>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ED6D2AF0-B616-8CCB-F5DD-D39D331DBB1B}"/>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291A18D9-94AE-6412-027B-6484A5946589}"/>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77</a:t>
            </a:fld>
            <a:endParaRPr/>
          </a:p>
        </p:txBody>
      </p:sp>
    </p:spTree>
    <p:extLst>
      <p:ext uri="{BB962C8B-B14F-4D97-AF65-F5344CB8AC3E}">
        <p14:creationId xmlns:p14="http://schemas.microsoft.com/office/powerpoint/2010/main" val="349553917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08A885E2-B104-4212-2B8D-4447FD6BCD72}"/>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6B3B4850-E409-7DAC-F8AF-61781B56D6A3}"/>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D801A39F-C18E-1569-EE5B-ABAD6C45FE8F}"/>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35CB217C-023E-A255-4020-0BC524B0BF5A}"/>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78</a:t>
            </a:fld>
            <a:endParaRPr/>
          </a:p>
        </p:txBody>
      </p:sp>
    </p:spTree>
    <p:extLst>
      <p:ext uri="{BB962C8B-B14F-4D97-AF65-F5344CB8AC3E}">
        <p14:creationId xmlns:p14="http://schemas.microsoft.com/office/powerpoint/2010/main" val="63576007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1F7010E4-00E7-DD5B-770C-D5F691670407}"/>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19EFE531-2448-E5F5-3342-7908080FDC09}"/>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4FB7AC4D-D5CA-5E82-4C58-FE8BAF2C790E}"/>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5475B1F6-8772-11D5-792C-151210B24D85}"/>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79</a:t>
            </a:fld>
            <a:endParaRPr/>
          </a:p>
        </p:txBody>
      </p:sp>
    </p:spTree>
    <p:extLst>
      <p:ext uri="{BB962C8B-B14F-4D97-AF65-F5344CB8AC3E}">
        <p14:creationId xmlns:p14="http://schemas.microsoft.com/office/powerpoint/2010/main" val="370637382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1CC6ED55-1942-0A5B-C983-FE9D46BDED1B}"/>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B20448AE-126F-78DE-4F01-473BF6F535A1}"/>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3A25269F-6D31-5BCC-E1F2-C485C0AFC5AB}"/>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0983F596-2AA4-7EF5-BC23-DC7AF8E2A1EA}"/>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80</a:t>
            </a:fld>
            <a:endParaRPr/>
          </a:p>
        </p:txBody>
      </p:sp>
    </p:spTree>
    <p:extLst>
      <p:ext uri="{BB962C8B-B14F-4D97-AF65-F5344CB8AC3E}">
        <p14:creationId xmlns:p14="http://schemas.microsoft.com/office/powerpoint/2010/main" val="41146858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03FF413B-D30F-139B-23E1-FAA0EF7E78E1}"/>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B6EB166A-372C-EC62-CE99-90213D86D67E}"/>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42F7166A-7C2C-9317-D7C9-1D41140C9937}"/>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The problem is many of the shares were configured with excessive privileges because they lacked an understanding of security, they followed insecure vendor installation guides, or because they just wanted to make their lives easy.</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The result…</a:t>
            </a:r>
          </a:p>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12640193-3FE4-AE93-667D-945CCADA5BFE}"/>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9</a:t>
            </a:fld>
            <a:endParaRPr/>
          </a:p>
        </p:txBody>
      </p:sp>
    </p:spTree>
    <p:extLst>
      <p:ext uri="{BB962C8B-B14F-4D97-AF65-F5344CB8AC3E}">
        <p14:creationId xmlns:p14="http://schemas.microsoft.com/office/powerpoint/2010/main" val="27909883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AF4C93E6-86E2-ED20-1083-FF46E43E37B6}"/>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4B990B6E-6BA1-DCFC-7AA4-CF8FDEB4787E}"/>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4450BCAA-2000-8D56-5965-7652B6CB6AF0}"/>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B98C5459-8CFC-CEBA-6842-964E9823130E}"/>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81</a:t>
            </a:fld>
            <a:endParaRPr/>
          </a:p>
        </p:txBody>
      </p:sp>
    </p:spTree>
    <p:extLst>
      <p:ext uri="{BB962C8B-B14F-4D97-AF65-F5344CB8AC3E}">
        <p14:creationId xmlns:p14="http://schemas.microsoft.com/office/powerpoint/2010/main" val="152496712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2699BC87-77B3-C1D8-3B60-C8F766268CFD}"/>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17F049C4-999B-3CD6-B159-9E17122E53C0}"/>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7E620019-DD46-B0F1-12AB-E374DBFD8004}"/>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208221FA-0E78-4CB5-E6B9-11E457A833AF}"/>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82</a:t>
            </a:fld>
            <a:endParaRPr/>
          </a:p>
        </p:txBody>
      </p:sp>
    </p:spTree>
    <p:extLst>
      <p:ext uri="{BB962C8B-B14F-4D97-AF65-F5344CB8AC3E}">
        <p14:creationId xmlns:p14="http://schemas.microsoft.com/office/powerpoint/2010/main" val="93121520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84FA5BC5-CEF0-DEA0-01F3-2167CC94DBD0}"/>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DF30A075-B1B9-4C36-832F-AF69DF217A91}"/>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8E609FE6-042E-AF62-236C-2992CFF7583B}"/>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ED06D551-4DA8-90F8-8BC7-AF9353C63963}"/>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83</a:t>
            </a:fld>
            <a:endParaRPr/>
          </a:p>
        </p:txBody>
      </p:sp>
    </p:spTree>
    <p:extLst>
      <p:ext uri="{BB962C8B-B14F-4D97-AF65-F5344CB8AC3E}">
        <p14:creationId xmlns:p14="http://schemas.microsoft.com/office/powerpoint/2010/main" val="4213505066"/>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0485AC49-FB90-F7C5-9AEA-E9C62E8B545C}"/>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C4502EAD-F015-CB37-437F-382064A17B2C}"/>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9AE7D653-5EC4-CB55-AB81-171BDDE9B418}"/>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54E53430-EFF2-4C11-0ED9-6FB6F9A1DE0F}"/>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84</a:t>
            </a:fld>
            <a:endParaRPr/>
          </a:p>
        </p:txBody>
      </p:sp>
    </p:spTree>
    <p:extLst>
      <p:ext uri="{BB962C8B-B14F-4D97-AF65-F5344CB8AC3E}">
        <p14:creationId xmlns:p14="http://schemas.microsoft.com/office/powerpoint/2010/main" val="172208198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29396007-5AC6-FAAD-644F-57BCAABF14B7}"/>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BD046E3D-8473-B126-9899-A4E691CAC6E0}"/>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7AFB573A-C9C7-AC30-4A5B-AE50F93EC266}"/>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373FA5E8-56FA-5DCB-29B9-4B369BA69EEA}"/>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85</a:t>
            </a:fld>
            <a:endParaRPr/>
          </a:p>
        </p:txBody>
      </p:sp>
    </p:spTree>
    <p:extLst>
      <p:ext uri="{BB962C8B-B14F-4D97-AF65-F5344CB8AC3E}">
        <p14:creationId xmlns:p14="http://schemas.microsoft.com/office/powerpoint/2010/main" val="88280367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3EB16ACD-25BC-80D3-D37C-174329E40A79}"/>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18BD3F39-B237-E0F2-5523-F6E17ACC8592}"/>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65E3CEC9-F8E3-FBD7-D892-189F54D7B5AB}"/>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EA9020CC-833B-5C30-35DC-5FE4C7148B63}"/>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86</a:t>
            </a:fld>
            <a:endParaRPr/>
          </a:p>
        </p:txBody>
      </p:sp>
    </p:spTree>
    <p:extLst>
      <p:ext uri="{BB962C8B-B14F-4D97-AF65-F5344CB8AC3E}">
        <p14:creationId xmlns:p14="http://schemas.microsoft.com/office/powerpoint/2010/main" val="359977450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0812FE75-252B-93F3-CA33-2C20DE3872A4}"/>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48318593-A281-1C84-1BE0-9D041A11AC1A}"/>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401694DD-83D1-56F5-208A-419AE1C39058}"/>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E81DD018-DC79-F740-D501-D0D5A709B4DD}"/>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87</a:t>
            </a:fld>
            <a:endParaRPr/>
          </a:p>
        </p:txBody>
      </p:sp>
    </p:spTree>
    <p:extLst>
      <p:ext uri="{BB962C8B-B14F-4D97-AF65-F5344CB8AC3E}">
        <p14:creationId xmlns:p14="http://schemas.microsoft.com/office/powerpoint/2010/main" val="86778956"/>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B247473E-2596-4F39-A61F-B70EB41E1734}"/>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4E2EB1B7-8976-C6E3-88EE-6DE7C11E6F9C}"/>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F80E484E-151A-CC6F-2AEA-6C19AB097ACB}"/>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3854C3B1-88B2-285F-B8BC-4BD5891AD303}"/>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88</a:t>
            </a:fld>
            <a:endParaRPr/>
          </a:p>
        </p:txBody>
      </p:sp>
    </p:spTree>
    <p:extLst>
      <p:ext uri="{BB962C8B-B14F-4D97-AF65-F5344CB8AC3E}">
        <p14:creationId xmlns:p14="http://schemas.microsoft.com/office/powerpoint/2010/main" val="306410677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89478514-251F-68F1-FF6D-7BC2C74E9AA4}"/>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FC3E6E61-E072-0C90-DF01-9FE0A4F567EC}"/>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7BDD6FE9-AFF6-66D8-7ED2-E89716CEE87A}"/>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Example that are common:</a:t>
            </a:r>
          </a:p>
          <a:p>
            <a:pPr marL="0" lvl="0" indent="0" algn="l" rtl="0">
              <a:spcBef>
                <a:spcPts val="0"/>
              </a:spcBef>
              <a:spcAft>
                <a:spcPts val="0"/>
              </a:spcAft>
              <a:buNone/>
            </a:pPr>
            <a:r>
              <a:rPr lang="en-US" dirty="0"/>
              <a:t>Backup folders.</a:t>
            </a:r>
          </a:p>
          <a:p>
            <a:pPr marL="0" lvl="0" indent="0" algn="l" rtl="0">
              <a:spcBef>
                <a:spcPts val="0"/>
              </a:spcBef>
              <a:spcAft>
                <a:spcPts val="0"/>
              </a:spcAft>
              <a:buNone/>
            </a:pPr>
            <a:r>
              <a:rPr lang="en-US" dirty="0"/>
              <a:t>Dev folders.</a:t>
            </a:r>
          </a:p>
          <a:p>
            <a:pPr marL="0" lvl="0" indent="0" algn="l" rtl="0">
              <a:spcBef>
                <a:spcPts val="0"/>
              </a:spcBef>
              <a:spcAft>
                <a:spcPts val="0"/>
              </a:spcAft>
              <a:buNone/>
            </a:pPr>
            <a:r>
              <a:rPr lang="en-US" dirty="0"/>
              <a:t>Default drives.</a:t>
            </a:r>
            <a:endParaRPr dirty="0"/>
          </a:p>
        </p:txBody>
      </p:sp>
      <p:sp>
        <p:nvSpPr>
          <p:cNvPr id="410" name="Google Shape;410;g144cc24d06d_1_222:notes">
            <a:extLst>
              <a:ext uri="{FF2B5EF4-FFF2-40B4-BE49-F238E27FC236}">
                <a16:creationId xmlns:a16="http://schemas.microsoft.com/office/drawing/2014/main" id="{16CEE874-72E3-5B2E-0267-78F9FA662716}"/>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89</a:t>
            </a:fld>
            <a:endParaRPr/>
          </a:p>
        </p:txBody>
      </p:sp>
    </p:spTree>
    <p:extLst>
      <p:ext uri="{BB962C8B-B14F-4D97-AF65-F5344CB8AC3E}">
        <p14:creationId xmlns:p14="http://schemas.microsoft.com/office/powerpoint/2010/main" val="3035424386"/>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900BCDDE-23A9-6F5B-9B79-921E90F62150}"/>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82DD0DB7-BAD9-2108-D746-5C73F80E1751}"/>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FD447525-E3A9-524F-4331-289931DC8109}"/>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Merkle Trees follow a hierarchal node edge model.</a:t>
            </a:r>
          </a:p>
          <a:p>
            <a:pPr marL="0" lvl="0" indent="0" algn="l" rtl="0">
              <a:spcBef>
                <a:spcPts val="0"/>
              </a:spcBef>
              <a:spcAft>
                <a:spcPts val="0"/>
              </a:spcAft>
              <a:buNone/>
            </a:pPr>
            <a:r>
              <a:rPr lang="en-US" dirty="0"/>
              <a:t>The items are call leaf nodes.</a:t>
            </a:r>
          </a:p>
          <a:p>
            <a:pPr marL="0" lvl="0" indent="0" algn="l" rtl="0">
              <a:spcBef>
                <a:spcPts val="0"/>
              </a:spcBef>
              <a:spcAft>
                <a:spcPts val="0"/>
              </a:spcAft>
              <a:buNone/>
            </a:pPr>
            <a:r>
              <a:rPr lang="en-US" dirty="0"/>
              <a:t>The hashes are called hash nodes.</a:t>
            </a:r>
          </a:p>
          <a:p>
            <a:pPr marL="0" lvl="0" indent="0" algn="l" rtl="0">
              <a:spcBef>
                <a:spcPts val="0"/>
              </a:spcBef>
              <a:spcAft>
                <a:spcPts val="0"/>
              </a:spcAft>
              <a:buNone/>
            </a:pPr>
            <a:r>
              <a:rPr lang="en-US" dirty="0"/>
              <a:t>The root is call the root</a:t>
            </a:r>
          </a:p>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D922A604-9662-154B-E6CF-81772986DDB8}"/>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90</a:t>
            </a:fld>
            <a:endParaRPr/>
          </a:p>
        </p:txBody>
      </p:sp>
    </p:spTree>
    <p:extLst>
      <p:ext uri="{BB962C8B-B14F-4D97-AF65-F5344CB8AC3E}">
        <p14:creationId xmlns:p14="http://schemas.microsoft.com/office/powerpoint/2010/main" val="30560732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431D1A42-AA29-8104-251C-F780750D9447}"/>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71875510-2F2A-D677-615D-D1FD24A5599B}"/>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3F194616-2B57-A715-8DCD-80284FCD15C0}"/>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A ransomware threat actors opportunistically targets them because one of their web servers suffered from a zero day being used in a campaign. </a:t>
            </a:r>
          </a:p>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B41FDE3B-E2AC-4AC1-B0A5-D687891A57D3}"/>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10</a:t>
            </a:fld>
            <a:endParaRPr/>
          </a:p>
        </p:txBody>
      </p:sp>
    </p:spTree>
    <p:extLst>
      <p:ext uri="{BB962C8B-B14F-4D97-AF65-F5344CB8AC3E}">
        <p14:creationId xmlns:p14="http://schemas.microsoft.com/office/powerpoint/2010/main" val="2750230055"/>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EDDEFBC7-FF6A-FE0B-70AA-D5580FFAC555}"/>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A3F520C6-1F7D-C885-17E5-765EC6084BEC}"/>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ABE3FC1B-D7D6-5829-B4AF-67E7FBE6C3C6}"/>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Merkle Trees follow a hierarchal node edge model.</a:t>
            </a:r>
          </a:p>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F96FDFC1-EC0A-D4F9-6B78-885C26721A27}"/>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91</a:t>
            </a:fld>
            <a:endParaRPr/>
          </a:p>
        </p:txBody>
      </p:sp>
    </p:spTree>
    <p:extLst>
      <p:ext uri="{BB962C8B-B14F-4D97-AF65-F5344CB8AC3E}">
        <p14:creationId xmlns:p14="http://schemas.microsoft.com/office/powerpoint/2010/main" val="3755654355"/>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F83D2149-A962-1AE6-4AC9-79E4F234353A}"/>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A43F0B41-709F-09AF-EFB2-E793A9EE2893}"/>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9B69D698-F457-46D6-258E-B62FFFAC7AAD}"/>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top node is called the “root” node.</a:t>
            </a:r>
          </a:p>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2FB89C7F-4206-9150-2C5D-18E0AFA8853B}"/>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92</a:t>
            </a:fld>
            <a:endParaRPr/>
          </a:p>
        </p:txBody>
      </p:sp>
    </p:spTree>
    <p:extLst>
      <p:ext uri="{BB962C8B-B14F-4D97-AF65-F5344CB8AC3E}">
        <p14:creationId xmlns:p14="http://schemas.microsoft.com/office/powerpoint/2010/main" val="2250510175"/>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ACC6D529-6108-EEA3-75FF-567AC41E1616}"/>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DFA62C2B-B2D8-EFBB-2F69-301FBCADCC81}"/>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F19AD2EE-707E-EC16-6244-F0454661CAFB}"/>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Nodes containing one or more children are called “parent” nodes.</a:t>
            </a:r>
          </a:p>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CC266041-1BA5-28D6-B288-87552567239B}"/>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93</a:t>
            </a:fld>
            <a:endParaRPr/>
          </a:p>
        </p:txBody>
      </p:sp>
    </p:spTree>
    <p:extLst>
      <p:ext uri="{BB962C8B-B14F-4D97-AF65-F5344CB8AC3E}">
        <p14:creationId xmlns:p14="http://schemas.microsoft.com/office/powerpoint/2010/main" val="420427360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322033F0-DBE0-4F60-47F1-368BCA5843A7}"/>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C341AE25-7DFD-9FA3-9847-247E7F813F0C}"/>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5E6259F1-1355-465F-D6AF-66351C2CA9C3}"/>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Nodes containing one or more children are called “parent” nodes.</a:t>
            </a:r>
          </a:p>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453ABBEC-F4A9-460C-8010-AD41E8941E7C}"/>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94</a:t>
            </a:fld>
            <a:endParaRPr/>
          </a:p>
        </p:txBody>
      </p:sp>
    </p:spTree>
    <p:extLst>
      <p:ext uri="{BB962C8B-B14F-4D97-AF65-F5344CB8AC3E}">
        <p14:creationId xmlns:p14="http://schemas.microsoft.com/office/powerpoint/2010/main" val="309093395"/>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C21E3049-5828-1F0D-10E9-550582149859}"/>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296B933D-7C3E-AF9B-20E7-3C4DF98EAB50}"/>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0C11D42A-C29B-4DFF-863B-6146EADCC1A9}"/>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Leaf nodes have no children.</a:t>
            </a:r>
          </a:p>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5D042217-0B9F-B322-1D6C-0B77E2C129C7}"/>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95</a:t>
            </a:fld>
            <a:endParaRPr/>
          </a:p>
        </p:txBody>
      </p:sp>
    </p:spTree>
    <p:extLst>
      <p:ext uri="{BB962C8B-B14F-4D97-AF65-F5344CB8AC3E}">
        <p14:creationId xmlns:p14="http://schemas.microsoft.com/office/powerpoint/2010/main" val="4086421296"/>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C35ED80B-5A91-54B0-51E5-8FC78E7021B8}"/>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BDC796A2-CC19-CA0A-EC5F-B9E62107CF2F}"/>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DBC36B5D-F20E-69DD-6793-EF19BCAB7809}"/>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Hashing works from the bottom up.</a:t>
            </a:r>
          </a:p>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F67E3045-DC2E-72FC-342E-1F0F65972437}"/>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96</a:t>
            </a:fld>
            <a:endParaRPr/>
          </a:p>
        </p:txBody>
      </p:sp>
    </p:spTree>
    <p:extLst>
      <p:ext uri="{BB962C8B-B14F-4D97-AF65-F5344CB8AC3E}">
        <p14:creationId xmlns:p14="http://schemas.microsoft.com/office/powerpoint/2010/main" val="806715234"/>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EA26BACD-BFD8-E4A8-5550-43AB942B9DB9}"/>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E806645C-9FA5-E141-A6D2-0F3008FC53A3}"/>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F55E0E76-6893-067F-4A36-4BE5D111E5DD}"/>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Hashing works from the bottom up.</a:t>
            </a:r>
          </a:p>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B51236B4-EB56-1227-C788-C58143186BA0}"/>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97</a:t>
            </a:fld>
            <a:endParaRPr/>
          </a:p>
        </p:txBody>
      </p:sp>
    </p:spTree>
    <p:extLst>
      <p:ext uri="{BB962C8B-B14F-4D97-AF65-F5344CB8AC3E}">
        <p14:creationId xmlns:p14="http://schemas.microsoft.com/office/powerpoint/2010/main" val="3265311003"/>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D687BFCA-2D1D-D966-A942-EDCD401BABB4}"/>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73EEEE6E-310C-39E6-28F7-E9A325FE4AD2}"/>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3E946C80-E9B1-F518-CFFA-28B946F548C9}"/>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Hashing works from the bottom up.</a:t>
            </a:r>
          </a:p>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0DBEF50D-DF3D-7493-7CB4-41450EC6DA17}"/>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98</a:t>
            </a:fld>
            <a:endParaRPr/>
          </a:p>
        </p:txBody>
      </p:sp>
    </p:spTree>
    <p:extLst>
      <p:ext uri="{BB962C8B-B14F-4D97-AF65-F5344CB8AC3E}">
        <p14:creationId xmlns:p14="http://schemas.microsoft.com/office/powerpoint/2010/main" val="960369146"/>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54FD8CB4-01F0-EEF6-C448-16AD9A7FA35C}"/>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CA337B41-8939-69C0-0FA0-EAA952AAC31A}"/>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50875F61-DC98-A5B7-F012-B307DC3CEE07}"/>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Hashing works from the bottom up.</a:t>
            </a:r>
          </a:p>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754EE1D8-0D83-9377-451B-815FBA8C2491}"/>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99</a:t>
            </a:fld>
            <a:endParaRPr/>
          </a:p>
        </p:txBody>
      </p:sp>
    </p:spTree>
    <p:extLst>
      <p:ext uri="{BB962C8B-B14F-4D97-AF65-F5344CB8AC3E}">
        <p14:creationId xmlns:p14="http://schemas.microsoft.com/office/powerpoint/2010/main" val="23498888"/>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a:extLst>
            <a:ext uri="{FF2B5EF4-FFF2-40B4-BE49-F238E27FC236}">
              <a16:creationId xmlns:a16="http://schemas.microsoft.com/office/drawing/2014/main" id="{0458FC49-EB3C-CC9B-B528-2D2A742F2A13}"/>
            </a:ext>
          </a:extLst>
        </p:cNvPr>
        <p:cNvGrpSpPr/>
        <p:nvPr/>
      </p:nvGrpSpPr>
      <p:grpSpPr>
        <a:xfrm>
          <a:off x="0" y="0"/>
          <a:ext cx="0" cy="0"/>
          <a:chOff x="0" y="0"/>
          <a:chExt cx="0" cy="0"/>
        </a:xfrm>
      </p:grpSpPr>
      <p:sp>
        <p:nvSpPr>
          <p:cNvPr id="408" name="Google Shape;408;g144cc24d06d_1_222:notes">
            <a:extLst>
              <a:ext uri="{FF2B5EF4-FFF2-40B4-BE49-F238E27FC236}">
                <a16:creationId xmlns:a16="http://schemas.microsoft.com/office/drawing/2014/main" id="{C7C35577-7D8B-CFBD-E917-B0C504AF7771}"/>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44cc24d06d_1_222:notes">
            <a:extLst>
              <a:ext uri="{FF2B5EF4-FFF2-40B4-BE49-F238E27FC236}">
                <a16:creationId xmlns:a16="http://schemas.microsoft.com/office/drawing/2014/main" id="{7543DE3F-E244-F9F8-1C93-A28368CDC7B7}"/>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Hashing works from the bottom up.</a:t>
            </a:r>
          </a:p>
          <a:p>
            <a:pPr marL="0" lvl="0" indent="0" algn="l" rtl="0">
              <a:spcBef>
                <a:spcPts val="0"/>
              </a:spcBef>
              <a:spcAft>
                <a:spcPts val="0"/>
              </a:spcAft>
              <a:buNone/>
            </a:pPr>
            <a:endParaRPr dirty="0"/>
          </a:p>
        </p:txBody>
      </p:sp>
      <p:sp>
        <p:nvSpPr>
          <p:cNvPr id="410" name="Google Shape;410;g144cc24d06d_1_222:notes">
            <a:extLst>
              <a:ext uri="{FF2B5EF4-FFF2-40B4-BE49-F238E27FC236}">
                <a16:creationId xmlns:a16="http://schemas.microsoft.com/office/drawing/2014/main" id="{E1DD371E-2982-5917-EAF0-E3818C7F185B}"/>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100</a:t>
            </a:fld>
            <a:endParaRPr/>
          </a:p>
        </p:txBody>
      </p:sp>
    </p:spTree>
    <p:extLst>
      <p:ext uri="{BB962C8B-B14F-4D97-AF65-F5344CB8AC3E}">
        <p14:creationId xmlns:p14="http://schemas.microsoft.com/office/powerpoint/2010/main" val="114113511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1_Presentation Title Slide" preserve="1" userDrawn="1">
  <p:cSld name="Cover">
    <p:bg>
      <p:bgPr>
        <a:blipFill dpi="0" rotWithShape="1">
          <a:blip r:embed="rId2">
            <a:lum/>
          </a:blip>
          <a:srcRect/>
          <a:stretch>
            <a:fillRect/>
          </a:stretch>
        </a:blipFill>
        <a:effectLst/>
      </p:bgPr>
    </p:bg>
    <p:spTree>
      <p:nvGrpSpPr>
        <p:cNvPr id="1" name="Shape 26"/>
        <p:cNvGrpSpPr/>
        <p:nvPr/>
      </p:nvGrpSpPr>
      <p:grpSpPr>
        <a:xfrm>
          <a:off x="0" y="0"/>
          <a:ext cx="0" cy="0"/>
          <a:chOff x="0" y="0"/>
          <a:chExt cx="0" cy="0"/>
        </a:xfrm>
      </p:grpSpPr>
      <p:sp>
        <p:nvSpPr>
          <p:cNvPr id="28" name="Google Shape;28;p4"/>
          <p:cNvSpPr txBox="1">
            <a:spLocks noGrp="1"/>
          </p:cNvSpPr>
          <p:nvPr>
            <p:ph type="ctrTitle"/>
          </p:nvPr>
        </p:nvSpPr>
        <p:spPr>
          <a:xfrm>
            <a:off x="685788" y="2818354"/>
            <a:ext cx="10840200" cy="666000"/>
          </a:xfrm>
          <a:prstGeom prst="rect">
            <a:avLst/>
          </a:prstGeom>
          <a:noFill/>
          <a:ln>
            <a:noFill/>
          </a:ln>
        </p:spPr>
        <p:txBody>
          <a:bodyPr spcFirstLastPara="1" wrap="square" lIns="91425" tIns="45700" rIns="91425" bIns="45700" anchor="b" anchorCtr="0">
            <a:normAutofit/>
          </a:bodyPr>
          <a:lstStyle>
            <a:lvl1pPr lvl="0">
              <a:lnSpc>
                <a:spcPct val="90000"/>
              </a:lnSpc>
              <a:spcBef>
                <a:spcPts val="0"/>
              </a:spcBef>
              <a:spcAft>
                <a:spcPts val="0"/>
              </a:spcAft>
              <a:buClr>
                <a:schemeClr val="lt1"/>
              </a:buClr>
              <a:buSzPts val="5000"/>
              <a:buNone/>
              <a:defRPr sz="5000" b="0" i="0">
                <a:solidFill>
                  <a:srgbClr val="00B36B"/>
                </a:solidFill>
                <a:latin typeface="Arial" panose="020B0604020202020204" pitchFamily="34" charset="0"/>
                <a:cs typeface="Arial" panose="020B0604020202020204" pitchFamily="34" charset="0"/>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sp>
        <p:nvSpPr>
          <p:cNvPr id="29" name="Google Shape;29;p4"/>
          <p:cNvSpPr txBox="1">
            <a:spLocks noGrp="1"/>
          </p:cNvSpPr>
          <p:nvPr>
            <p:ph type="subTitle" idx="1"/>
          </p:nvPr>
        </p:nvSpPr>
        <p:spPr>
          <a:xfrm>
            <a:off x="685799" y="3524004"/>
            <a:ext cx="10716000" cy="420000"/>
          </a:xfrm>
          <a:prstGeom prst="rect">
            <a:avLst/>
          </a:prstGeom>
          <a:noFill/>
          <a:ln>
            <a:noFill/>
          </a:ln>
        </p:spPr>
        <p:txBody>
          <a:bodyPr spcFirstLastPara="1" wrap="square" lIns="91425" tIns="45700" rIns="91425" bIns="45700" anchor="t" anchorCtr="0">
            <a:normAutofit/>
          </a:bodyPr>
          <a:lstStyle>
            <a:lvl1pPr lvl="0">
              <a:lnSpc>
                <a:spcPct val="115000"/>
              </a:lnSpc>
              <a:spcBef>
                <a:spcPts val="1000"/>
              </a:spcBef>
              <a:spcAft>
                <a:spcPts val="0"/>
              </a:spcAft>
              <a:buClr>
                <a:srgbClr val="769B9B"/>
              </a:buClr>
              <a:buSzPts val="2200"/>
              <a:buFont typeface="Sora Medium"/>
              <a:buNone/>
              <a:defRPr sz="2200" b="0" i="0">
                <a:solidFill>
                  <a:schemeClr val="bg1"/>
                </a:solidFill>
                <a:latin typeface="Arial" panose="020B0604020202020204" pitchFamily="34" charset="0"/>
                <a:ea typeface="Arial" panose="020B0604020202020204" pitchFamily="34" charset="0"/>
                <a:cs typeface="Arial" panose="020B0604020202020204" pitchFamily="34" charset="0"/>
                <a:sym typeface="Sora Medium"/>
              </a:defRPr>
            </a:lvl1pPr>
            <a:lvl2pPr lvl="1" algn="ctr">
              <a:lnSpc>
                <a:spcPct val="90000"/>
              </a:lnSpc>
              <a:spcBef>
                <a:spcPts val="500"/>
              </a:spcBef>
              <a:spcAft>
                <a:spcPts val="0"/>
              </a:spcAft>
              <a:buClr>
                <a:schemeClr val="lt1"/>
              </a:buClr>
              <a:buSzPts val="2000"/>
              <a:buNone/>
              <a:defRPr sz="2000"/>
            </a:lvl2pPr>
            <a:lvl3pPr lvl="2" algn="ctr">
              <a:lnSpc>
                <a:spcPct val="90000"/>
              </a:lnSpc>
              <a:spcBef>
                <a:spcPts val="500"/>
              </a:spcBef>
              <a:spcAft>
                <a:spcPts val="0"/>
              </a:spcAft>
              <a:buClr>
                <a:schemeClr val="lt1"/>
              </a:buClr>
              <a:buSzPts val="1800"/>
              <a:buNone/>
              <a:defRPr sz="1800"/>
            </a:lvl3pPr>
            <a:lvl4pPr lvl="3" algn="ctr">
              <a:lnSpc>
                <a:spcPct val="90000"/>
              </a:lnSpc>
              <a:spcBef>
                <a:spcPts val="500"/>
              </a:spcBef>
              <a:spcAft>
                <a:spcPts val="0"/>
              </a:spcAft>
              <a:buClr>
                <a:schemeClr val="lt1"/>
              </a:buClr>
              <a:buSzPts val="1600"/>
              <a:buNone/>
              <a:defRPr sz="1600"/>
            </a:lvl4pPr>
            <a:lvl5pPr lvl="4" algn="ctr">
              <a:lnSpc>
                <a:spcPct val="90000"/>
              </a:lnSpc>
              <a:spcBef>
                <a:spcPts val="500"/>
              </a:spcBef>
              <a:spcAft>
                <a:spcPts val="0"/>
              </a:spcAft>
              <a:buClr>
                <a:schemeClr val="lt1"/>
              </a:buClr>
              <a:buSzPts val="1600"/>
              <a:buNone/>
              <a:defRPr sz="1600"/>
            </a:lvl5pPr>
            <a:lvl6pPr lvl="5" algn="ctr">
              <a:lnSpc>
                <a:spcPct val="90000"/>
              </a:lnSpc>
              <a:spcBef>
                <a:spcPts val="500"/>
              </a:spcBef>
              <a:spcAft>
                <a:spcPts val="0"/>
              </a:spcAft>
              <a:buClr>
                <a:schemeClr val="lt1"/>
              </a:buClr>
              <a:buSzPts val="1600"/>
              <a:buNone/>
              <a:defRPr sz="1600"/>
            </a:lvl6pPr>
            <a:lvl7pPr lvl="6" algn="ctr">
              <a:lnSpc>
                <a:spcPct val="90000"/>
              </a:lnSpc>
              <a:spcBef>
                <a:spcPts val="500"/>
              </a:spcBef>
              <a:spcAft>
                <a:spcPts val="0"/>
              </a:spcAft>
              <a:buClr>
                <a:schemeClr val="lt1"/>
              </a:buClr>
              <a:buSzPts val="1600"/>
              <a:buNone/>
              <a:defRPr sz="1600"/>
            </a:lvl7pPr>
            <a:lvl8pPr lvl="7" algn="ctr">
              <a:lnSpc>
                <a:spcPct val="90000"/>
              </a:lnSpc>
              <a:spcBef>
                <a:spcPts val="500"/>
              </a:spcBef>
              <a:spcAft>
                <a:spcPts val="0"/>
              </a:spcAft>
              <a:buClr>
                <a:schemeClr val="lt1"/>
              </a:buClr>
              <a:buSzPts val="1600"/>
              <a:buNone/>
              <a:defRPr sz="1600"/>
            </a:lvl8pPr>
            <a:lvl9pPr lvl="8" algn="ctr">
              <a:lnSpc>
                <a:spcPct val="90000"/>
              </a:lnSpc>
              <a:spcBef>
                <a:spcPts val="500"/>
              </a:spcBef>
              <a:spcAft>
                <a:spcPts val="0"/>
              </a:spcAft>
              <a:buClr>
                <a:schemeClr val="lt1"/>
              </a:buClr>
              <a:buSzPts val="1600"/>
              <a:buNone/>
              <a:defRPr sz="1600"/>
            </a:lvl9pPr>
          </a:lstStyle>
          <a:p>
            <a:endParaRPr dirty="0"/>
          </a:p>
        </p:txBody>
      </p:sp>
      <p:sp>
        <p:nvSpPr>
          <p:cNvPr id="31" name="Google Shape;31;p4"/>
          <p:cNvSpPr txBox="1">
            <a:spLocks noGrp="1"/>
          </p:cNvSpPr>
          <p:nvPr>
            <p:ph type="subTitle" idx="2"/>
          </p:nvPr>
        </p:nvSpPr>
        <p:spPr>
          <a:xfrm>
            <a:off x="685788" y="5354334"/>
            <a:ext cx="5544300" cy="420000"/>
          </a:xfrm>
          <a:prstGeom prst="rect">
            <a:avLst/>
          </a:prstGeom>
          <a:noFill/>
          <a:ln>
            <a:noFill/>
          </a:ln>
        </p:spPr>
        <p:txBody>
          <a:bodyPr spcFirstLastPara="1" wrap="square" lIns="91425" tIns="45700" rIns="91425" bIns="45700" anchor="t" anchorCtr="0">
            <a:normAutofit/>
          </a:bodyPr>
          <a:lstStyle>
            <a:lvl1pPr lvl="0" rtl="0">
              <a:lnSpc>
                <a:spcPct val="115000"/>
              </a:lnSpc>
              <a:spcBef>
                <a:spcPts val="1000"/>
              </a:spcBef>
              <a:spcAft>
                <a:spcPts val="0"/>
              </a:spcAft>
              <a:buClr>
                <a:schemeClr val="lt1"/>
              </a:buClr>
              <a:buSzPts val="1400"/>
              <a:buFont typeface="Sora"/>
              <a:buNone/>
              <a:defRPr sz="1400" b="0" i="0">
                <a:solidFill>
                  <a:schemeClr val="lt1"/>
                </a:solidFill>
                <a:latin typeface="Arial" panose="020B0604020202020204" pitchFamily="34" charset="0"/>
                <a:ea typeface="Arial" panose="020B0604020202020204" pitchFamily="34" charset="0"/>
                <a:cs typeface="Arial" panose="020B0604020202020204" pitchFamily="34" charset="0"/>
                <a:sym typeface="Sora"/>
              </a:defRPr>
            </a:lvl1pPr>
            <a:lvl2pPr lvl="1" algn="ctr" rtl="0">
              <a:lnSpc>
                <a:spcPct val="90000"/>
              </a:lnSpc>
              <a:spcBef>
                <a:spcPts val="500"/>
              </a:spcBef>
              <a:spcAft>
                <a:spcPts val="0"/>
              </a:spcAft>
              <a:buClr>
                <a:schemeClr val="lt1"/>
              </a:buClr>
              <a:buSzPts val="2000"/>
              <a:buNone/>
              <a:defRPr sz="2000"/>
            </a:lvl2pPr>
            <a:lvl3pPr lvl="2" algn="ctr" rtl="0">
              <a:lnSpc>
                <a:spcPct val="90000"/>
              </a:lnSpc>
              <a:spcBef>
                <a:spcPts val="500"/>
              </a:spcBef>
              <a:spcAft>
                <a:spcPts val="0"/>
              </a:spcAft>
              <a:buClr>
                <a:schemeClr val="lt1"/>
              </a:buClr>
              <a:buSzPts val="1800"/>
              <a:buNone/>
              <a:defRPr sz="1800"/>
            </a:lvl3pPr>
            <a:lvl4pPr lvl="3" algn="ctr" rtl="0">
              <a:lnSpc>
                <a:spcPct val="90000"/>
              </a:lnSpc>
              <a:spcBef>
                <a:spcPts val="500"/>
              </a:spcBef>
              <a:spcAft>
                <a:spcPts val="0"/>
              </a:spcAft>
              <a:buClr>
                <a:schemeClr val="lt1"/>
              </a:buClr>
              <a:buSzPts val="1600"/>
              <a:buNone/>
              <a:defRPr sz="1600"/>
            </a:lvl4pPr>
            <a:lvl5pPr lvl="4" algn="ctr" rtl="0">
              <a:lnSpc>
                <a:spcPct val="90000"/>
              </a:lnSpc>
              <a:spcBef>
                <a:spcPts val="500"/>
              </a:spcBef>
              <a:spcAft>
                <a:spcPts val="0"/>
              </a:spcAft>
              <a:buClr>
                <a:schemeClr val="lt1"/>
              </a:buClr>
              <a:buSzPts val="1600"/>
              <a:buNone/>
              <a:defRPr sz="1600"/>
            </a:lvl5pPr>
            <a:lvl6pPr lvl="5" algn="ctr" rtl="0">
              <a:lnSpc>
                <a:spcPct val="90000"/>
              </a:lnSpc>
              <a:spcBef>
                <a:spcPts val="500"/>
              </a:spcBef>
              <a:spcAft>
                <a:spcPts val="0"/>
              </a:spcAft>
              <a:buClr>
                <a:schemeClr val="lt1"/>
              </a:buClr>
              <a:buSzPts val="1600"/>
              <a:buNone/>
              <a:defRPr sz="1600"/>
            </a:lvl6pPr>
            <a:lvl7pPr lvl="6" algn="ctr" rtl="0">
              <a:lnSpc>
                <a:spcPct val="90000"/>
              </a:lnSpc>
              <a:spcBef>
                <a:spcPts val="500"/>
              </a:spcBef>
              <a:spcAft>
                <a:spcPts val="0"/>
              </a:spcAft>
              <a:buClr>
                <a:schemeClr val="lt1"/>
              </a:buClr>
              <a:buSzPts val="1600"/>
              <a:buNone/>
              <a:defRPr sz="1600"/>
            </a:lvl7pPr>
            <a:lvl8pPr lvl="7" algn="ctr" rtl="0">
              <a:lnSpc>
                <a:spcPct val="90000"/>
              </a:lnSpc>
              <a:spcBef>
                <a:spcPts val="500"/>
              </a:spcBef>
              <a:spcAft>
                <a:spcPts val="0"/>
              </a:spcAft>
              <a:buClr>
                <a:schemeClr val="lt1"/>
              </a:buClr>
              <a:buSzPts val="1600"/>
              <a:buNone/>
              <a:defRPr sz="1600"/>
            </a:lvl8pPr>
            <a:lvl9pPr lvl="8" algn="ctr" rtl="0">
              <a:lnSpc>
                <a:spcPct val="90000"/>
              </a:lnSpc>
              <a:spcBef>
                <a:spcPts val="500"/>
              </a:spcBef>
              <a:spcAft>
                <a:spcPts val="0"/>
              </a:spcAft>
              <a:buClr>
                <a:schemeClr val="lt1"/>
              </a:buClr>
              <a:buSzPts val="1600"/>
              <a:buNone/>
              <a:defRPr sz="1600"/>
            </a:lvl9pPr>
          </a:lstStyle>
          <a:p>
            <a:endParaRPr dirty="0"/>
          </a:p>
        </p:txBody>
      </p:sp>
      <p:pic>
        <p:nvPicPr>
          <p:cNvPr id="3" name="Graphic 2">
            <a:extLst>
              <a:ext uri="{FF2B5EF4-FFF2-40B4-BE49-F238E27FC236}">
                <a16:creationId xmlns:a16="http://schemas.microsoft.com/office/drawing/2014/main" id="{DCB533E7-43A8-69BC-D5AB-B7C5555E17E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685788" y="759307"/>
            <a:ext cx="2760825" cy="648718"/>
          </a:xfrm>
          <a:prstGeom prst="rect">
            <a:avLst/>
          </a:prstGeom>
        </p:spPr>
      </p:pic>
      <p:sp>
        <p:nvSpPr>
          <p:cNvPr id="6" name="Text Placeholder 5">
            <a:extLst>
              <a:ext uri="{FF2B5EF4-FFF2-40B4-BE49-F238E27FC236}">
                <a16:creationId xmlns:a16="http://schemas.microsoft.com/office/drawing/2014/main" id="{9EA239E5-0F8F-01F9-CB70-2D7CE55642E1}"/>
              </a:ext>
            </a:extLst>
          </p:cNvPr>
          <p:cNvSpPr>
            <a:spLocks noGrp="1"/>
          </p:cNvSpPr>
          <p:nvPr>
            <p:ph type="body" sz="quarter" idx="10" hasCustomPrompt="1"/>
          </p:nvPr>
        </p:nvSpPr>
        <p:spPr>
          <a:xfrm>
            <a:off x="685800" y="5774334"/>
            <a:ext cx="5544288" cy="454025"/>
          </a:xfrm>
          <a:prstGeom prst="rect">
            <a:avLst/>
          </a:prstGeom>
        </p:spPr>
        <p:txBody>
          <a:bodyPr/>
          <a:lstStyle>
            <a:lvl1pPr>
              <a:defRPr sz="1200">
                <a:solidFill>
                  <a:srgbClr val="00B36B"/>
                </a:solidFill>
              </a:defRPr>
            </a:lvl1pPr>
          </a:lstStyle>
          <a:p>
            <a:pPr lvl="0"/>
            <a:r>
              <a:rPr lang="en-US" dirty="0"/>
              <a:t>Company name</a:t>
            </a:r>
          </a:p>
        </p:txBody>
      </p:sp>
    </p:spTree>
  </p:cSld>
  <p:clrMapOvr>
    <a:masterClrMapping/>
  </p:clrMapOvr>
  <p:extLst>
    <p:ext uri="{DCECCB84-F9BA-43D5-87BE-67443E8EF086}">
      <p15:sldGuideLst xmlns:p15="http://schemas.microsoft.com/office/powerpoint/2012/main">
        <p15:guide id="1" pos="432">
          <p15:clr>
            <a:srgbClr val="FA7B17"/>
          </p15:clr>
        </p15:guide>
        <p15:guide id="2" pos="3840">
          <p15:clr>
            <a:srgbClr val="FA7B17"/>
          </p15:clr>
        </p15:guide>
        <p15:guide id="3" orient="horz" pos="2160">
          <p15:clr>
            <a:srgbClr val="FA7B17"/>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Features - Two Rows - Light" preserve="1">
  <p:cSld name="OBJECT_2_1_1_1_1">
    <p:bg>
      <p:bgPr>
        <a:blipFill dpi="0" rotWithShape="1">
          <a:blip r:embed="rId2">
            <a:lum/>
          </a:blip>
          <a:srcRect/>
          <a:stretch>
            <a:fillRect/>
          </a:stretch>
        </a:blipFill>
        <a:effectLst/>
      </p:bgPr>
    </p:bg>
    <p:spTree>
      <p:nvGrpSpPr>
        <p:cNvPr id="1" name="Shape 122"/>
        <p:cNvGrpSpPr/>
        <p:nvPr/>
      </p:nvGrpSpPr>
      <p:grpSpPr>
        <a:xfrm>
          <a:off x="0" y="0"/>
          <a:ext cx="0" cy="0"/>
          <a:chOff x="0" y="0"/>
          <a:chExt cx="0" cy="0"/>
        </a:xfrm>
      </p:grpSpPr>
      <p:sp>
        <p:nvSpPr>
          <p:cNvPr id="125" name="Google Shape;125;p17"/>
          <p:cNvSpPr txBox="1">
            <a:spLocks noGrp="1"/>
          </p:cNvSpPr>
          <p:nvPr>
            <p:ph type="title"/>
          </p:nvPr>
        </p:nvSpPr>
        <p:spPr>
          <a:xfrm>
            <a:off x="838199" y="662500"/>
            <a:ext cx="10515600" cy="4584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SzPts val="4000"/>
              <a:buFont typeface="Sora"/>
              <a:buNone/>
              <a:defRPr sz="4000" b="0" i="0">
                <a:latin typeface="Arial" panose="020B0604020202020204" pitchFamily="34" charset="0"/>
                <a:ea typeface="Arial" panose="020B0604020202020204" pitchFamily="34" charset="0"/>
                <a:cs typeface="Arial" panose="020B0604020202020204" pitchFamily="34" charset="0"/>
                <a:sym typeface="Sora"/>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dirty="0"/>
          </a:p>
        </p:txBody>
      </p:sp>
      <p:sp>
        <p:nvSpPr>
          <p:cNvPr id="126" name="Google Shape;126;p17"/>
          <p:cNvSpPr txBox="1">
            <a:spLocks noGrp="1"/>
          </p:cNvSpPr>
          <p:nvPr>
            <p:ph type="body" idx="1"/>
          </p:nvPr>
        </p:nvSpPr>
        <p:spPr>
          <a:xfrm>
            <a:off x="1706475" y="2204200"/>
            <a:ext cx="2516700" cy="1369800"/>
          </a:xfrm>
          <a:prstGeom prst="rect">
            <a:avLst/>
          </a:prstGeom>
          <a:noFill/>
          <a:ln>
            <a:noFill/>
          </a:ln>
        </p:spPr>
        <p:txBody>
          <a:bodyPr spcFirstLastPara="1" wrap="square" lIns="91425" tIns="45700" rIns="91425" bIns="45700" anchor="t" anchorCtr="0">
            <a:normAutofit/>
          </a:bodyPr>
          <a:lstStyle>
            <a:lvl1pPr marL="457200" lvl="0" indent="-279400" algn="l" rtl="0">
              <a:lnSpc>
                <a:spcPct val="115000"/>
              </a:lnSpc>
              <a:spcBef>
                <a:spcPts val="1000"/>
              </a:spcBef>
              <a:spcAft>
                <a:spcPts val="0"/>
              </a:spcAft>
              <a:buSzPts val="800"/>
              <a:buFont typeface="Arial"/>
              <a:buChar char="•"/>
              <a:defRPr sz="1200" b="0" i="0">
                <a:latin typeface="Arial" panose="020B0604020202020204" pitchFamily="34" charset="0"/>
                <a:ea typeface="Arial" panose="020B0604020202020204" pitchFamily="34" charset="0"/>
                <a:cs typeface="Arial" panose="020B0604020202020204" pitchFamily="34" charset="0"/>
                <a:sym typeface="Arial"/>
              </a:defRPr>
            </a:lvl1pPr>
            <a:lvl2pPr marL="914400" lvl="1" indent="-317500" algn="l" rtl="0">
              <a:lnSpc>
                <a:spcPct val="115000"/>
              </a:lnSpc>
              <a:spcBef>
                <a:spcPts val="500"/>
              </a:spcBef>
              <a:spcAft>
                <a:spcPts val="0"/>
              </a:spcAft>
              <a:buSzPts val="1400"/>
              <a:buFont typeface="Arial"/>
              <a:buChar char="•"/>
              <a:defRPr sz="1400">
                <a:latin typeface="Arial"/>
                <a:ea typeface="Arial"/>
                <a:cs typeface="Arial"/>
                <a:sym typeface="Arial"/>
              </a:defRPr>
            </a:lvl2pPr>
            <a:lvl3pPr marL="1371600" lvl="2" indent="-317500" algn="l" rtl="0">
              <a:lnSpc>
                <a:spcPct val="115000"/>
              </a:lnSpc>
              <a:spcBef>
                <a:spcPts val="500"/>
              </a:spcBef>
              <a:spcAft>
                <a:spcPts val="0"/>
              </a:spcAft>
              <a:buSzPts val="1400"/>
              <a:buFont typeface="Arial"/>
              <a:buChar char="•"/>
              <a:defRPr sz="1400">
                <a:latin typeface="Arial"/>
                <a:ea typeface="Arial"/>
                <a:cs typeface="Arial"/>
                <a:sym typeface="Arial"/>
              </a:defRPr>
            </a:lvl3pPr>
            <a:lvl4pPr marL="1828800" lvl="3" indent="-311150" algn="l" rtl="0">
              <a:lnSpc>
                <a:spcPct val="115000"/>
              </a:lnSpc>
              <a:spcBef>
                <a:spcPts val="500"/>
              </a:spcBef>
              <a:spcAft>
                <a:spcPts val="0"/>
              </a:spcAft>
              <a:buSzPts val="1300"/>
              <a:buFont typeface="Arial"/>
              <a:buChar char="•"/>
              <a:defRPr sz="1300">
                <a:latin typeface="Arial"/>
                <a:ea typeface="Arial"/>
                <a:cs typeface="Arial"/>
                <a:sym typeface="Arial"/>
              </a:defRPr>
            </a:lvl4pPr>
            <a:lvl5pPr marL="2286000" lvl="4" indent="-317500" algn="l" rtl="0">
              <a:lnSpc>
                <a:spcPct val="115000"/>
              </a:lnSpc>
              <a:spcBef>
                <a:spcPts val="500"/>
              </a:spcBef>
              <a:spcAft>
                <a:spcPts val="0"/>
              </a:spcAft>
              <a:buSzPts val="1400"/>
              <a:buFont typeface="Arial"/>
              <a:buChar char="•"/>
              <a:defRPr sz="1400">
                <a:latin typeface="Arial"/>
                <a:ea typeface="Arial"/>
                <a:cs typeface="Arial"/>
                <a:sym typeface="Arial"/>
              </a:defRPr>
            </a:lvl5pPr>
            <a:lvl6pPr marL="2743200" lvl="5" indent="-317500" algn="l" rtl="0">
              <a:lnSpc>
                <a:spcPct val="115000"/>
              </a:lnSpc>
              <a:spcBef>
                <a:spcPts val="500"/>
              </a:spcBef>
              <a:spcAft>
                <a:spcPts val="0"/>
              </a:spcAft>
              <a:buSzPts val="1400"/>
              <a:buFont typeface="Arial"/>
              <a:buChar char="•"/>
              <a:defRPr sz="1400">
                <a:latin typeface="Arial"/>
                <a:ea typeface="Arial"/>
                <a:cs typeface="Arial"/>
                <a:sym typeface="Arial"/>
              </a:defRPr>
            </a:lvl6pPr>
            <a:lvl7pPr marL="3200400" lvl="6" indent="-304800" algn="l" rtl="0">
              <a:lnSpc>
                <a:spcPct val="115000"/>
              </a:lnSpc>
              <a:spcBef>
                <a:spcPts val="500"/>
              </a:spcBef>
              <a:spcAft>
                <a:spcPts val="0"/>
              </a:spcAft>
              <a:buSzPts val="1200"/>
              <a:buFont typeface="Arial"/>
              <a:buChar char="•"/>
              <a:defRPr sz="1200">
                <a:latin typeface="Arial"/>
                <a:ea typeface="Arial"/>
                <a:cs typeface="Arial"/>
                <a:sym typeface="Arial"/>
              </a:defRPr>
            </a:lvl7pPr>
            <a:lvl8pPr marL="3657600" lvl="7" indent="-304800" algn="l" rtl="0">
              <a:lnSpc>
                <a:spcPct val="115000"/>
              </a:lnSpc>
              <a:spcBef>
                <a:spcPts val="500"/>
              </a:spcBef>
              <a:spcAft>
                <a:spcPts val="0"/>
              </a:spcAft>
              <a:buSzPts val="1200"/>
              <a:buFont typeface="Arial"/>
              <a:buChar char="•"/>
              <a:defRPr sz="1200">
                <a:latin typeface="Arial"/>
                <a:ea typeface="Arial"/>
                <a:cs typeface="Arial"/>
                <a:sym typeface="Arial"/>
              </a:defRPr>
            </a:lvl8pPr>
            <a:lvl9pPr marL="4114800" lvl="8" indent="-304800" algn="l" rtl="0">
              <a:lnSpc>
                <a:spcPct val="115000"/>
              </a:lnSpc>
              <a:spcBef>
                <a:spcPts val="500"/>
              </a:spcBef>
              <a:spcAft>
                <a:spcPts val="0"/>
              </a:spcAft>
              <a:buSzPts val="1200"/>
              <a:buFont typeface="Arial"/>
              <a:buChar char="•"/>
              <a:defRPr sz="1200">
                <a:latin typeface="Arial"/>
                <a:ea typeface="Arial"/>
                <a:cs typeface="Arial"/>
                <a:sym typeface="Arial"/>
              </a:defRPr>
            </a:lvl9pPr>
          </a:lstStyle>
          <a:p>
            <a:endParaRPr dirty="0"/>
          </a:p>
        </p:txBody>
      </p:sp>
      <p:sp>
        <p:nvSpPr>
          <p:cNvPr id="127" name="Google Shape;127;p17"/>
          <p:cNvSpPr txBox="1">
            <a:spLocks noGrp="1"/>
          </p:cNvSpPr>
          <p:nvPr>
            <p:ph type="subTitle" idx="2"/>
          </p:nvPr>
        </p:nvSpPr>
        <p:spPr>
          <a:xfrm>
            <a:off x="1706475" y="1518400"/>
            <a:ext cx="2516700" cy="685800"/>
          </a:xfrm>
          <a:prstGeom prst="rect">
            <a:avLst/>
          </a:prstGeom>
        </p:spPr>
        <p:txBody>
          <a:bodyPr spcFirstLastPara="1" wrap="square" lIns="91425" tIns="45700" rIns="91425" bIns="45700" anchor="t" anchorCtr="0">
            <a:normAutofit/>
          </a:bodyPr>
          <a:lstStyle>
            <a:lvl1pPr lvl="0" rtl="0">
              <a:lnSpc>
                <a:spcPct val="100000"/>
              </a:lnSpc>
              <a:spcBef>
                <a:spcPts val="1000"/>
              </a:spcBef>
              <a:spcAft>
                <a:spcPts val="0"/>
              </a:spcAft>
              <a:buClr>
                <a:schemeClr val="dk2"/>
              </a:buClr>
              <a:buSzPts val="1400"/>
              <a:buFont typeface="Sora"/>
              <a:buNone/>
              <a:defRPr sz="1600" b="1" i="0">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lvl="1" rtl="0">
              <a:spcBef>
                <a:spcPts val="500"/>
              </a:spcBef>
              <a:spcAft>
                <a:spcPts val="0"/>
              </a:spcAft>
              <a:buSzPts val="2200"/>
              <a:buNone/>
              <a:defRPr/>
            </a:lvl2pPr>
            <a:lvl3pPr lvl="2" rtl="0">
              <a:spcBef>
                <a:spcPts val="500"/>
              </a:spcBef>
              <a:spcAft>
                <a:spcPts val="0"/>
              </a:spcAft>
              <a:buSzPts val="2000"/>
              <a:buNone/>
              <a:defRPr/>
            </a:lvl3pPr>
            <a:lvl4pPr lvl="3" rtl="0">
              <a:spcBef>
                <a:spcPts val="500"/>
              </a:spcBef>
              <a:spcAft>
                <a:spcPts val="0"/>
              </a:spcAft>
              <a:buSzPts val="1800"/>
              <a:buNone/>
              <a:defRPr/>
            </a:lvl4pPr>
            <a:lvl5pPr lvl="4" rtl="0">
              <a:spcBef>
                <a:spcPts val="500"/>
              </a:spcBef>
              <a:spcAft>
                <a:spcPts val="0"/>
              </a:spcAft>
              <a:buSzPts val="1800"/>
              <a:buNone/>
              <a:defRPr/>
            </a:lvl5pPr>
            <a:lvl6pPr lvl="5" rtl="0">
              <a:spcBef>
                <a:spcPts val="500"/>
              </a:spcBef>
              <a:spcAft>
                <a:spcPts val="0"/>
              </a:spcAft>
              <a:buSzPts val="1600"/>
              <a:buNone/>
              <a:defRPr/>
            </a:lvl6pPr>
            <a:lvl7pPr lvl="6" rtl="0">
              <a:spcBef>
                <a:spcPts val="500"/>
              </a:spcBef>
              <a:spcAft>
                <a:spcPts val="0"/>
              </a:spcAft>
              <a:buSzPts val="1600"/>
              <a:buNone/>
              <a:defRPr/>
            </a:lvl7pPr>
            <a:lvl8pPr lvl="7" rtl="0">
              <a:spcBef>
                <a:spcPts val="500"/>
              </a:spcBef>
              <a:spcAft>
                <a:spcPts val="0"/>
              </a:spcAft>
              <a:buSzPts val="1400"/>
              <a:buNone/>
              <a:defRPr/>
            </a:lvl8pPr>
            <a:lvl9pPr lvl="8" rtl="0">
              <a:spcBef>
                <a:spcPts val="500"/>
              </a:spcBef>
              <a:spcAft>
                <a:spcPts val="0"/>
              </a:spcAft>
              <a:buSzPts val="1400"/>
              <a:buNone/>
              <a:defRPr/>
            </a:lvl9pPr>
          </a:lstStyle>
          <a:p>
            <a:endParaRPr dirty="0"/>
          </a:p>
        </p:txBody>
      </p:sp>
      <p:sp>
        <p:nvSpPr>
          <p:cNvPr id="128" name="Google Shape;128;p17"/>
          <p:cNvSpPr>
            <a:spLocks noGrp="1"/>
          </p:cNvSpPr>
          <p:nvPr>
            <p:ph type="pic" idx="3"/>
          </p:nvPr>
        </p:nvSpPr>
        <p:spPr>
          <a:xfrm>
            <a:off x="952225" y="1518377"/>
            <a:ext cx="535500" cy="535500"/>
          </a:xfrm>
          <a:prstGeom prst="rect">
            <a:avLst/>
          </a:prstGeom>
          <a:noFill/>
          <a:ln>
            <a:noFill/>
          </a:ln>
        </p:spPr>
      </p:sp>
      <p:sp>
        <p:nvSpPr>
          <p:cNvPr id="129" name="Google Shape;129;p17"/>
          <p:cNvSpPr txBox="1">
            <a:spLocks noGrp="1"/>
          </p:cNvSpPr>
          <p:nvPr>
            <p:ph type="body" idx="4"/>
          </p:nvPr>
        </p:nvSpPr>
        <p:spPr>
          <a:xfrm>
            <a:off x="5237975" y="2204200"/>
            <a:ext cx="2516700" cy="1369800"/>
          </a:xfrm>
          <a:prstGeom prst="rect">
            <a:avLst/>
          </a:prstGeom>
          <a:noFill/>
          <a:ln>
            <a:noFill/>
          </a:ln>
        </p:spPr>
        <p:txBody>
          <a:bodyPr spcFirstLastPara="1" wrap="square" lIns="91425" tIns="45700" rIns="91425" bIns="45700" anchor="t" anchorCtr="0">
            <a:normAutofit/>
          </a:bodyPr>
          <a:lstStyle>
            <a:lvl1pPr marL="457200" lvl="0" indent="-279400" algn="l" rtl="0">
              <a:lnSpc>
                <a:spcPct val="115000"/>
              </a:lnSpc>
              <a:spcBef>
                <a:spcPts val="1000"/>
              </a:spcBef>
              <a:spcAft>
                <a:spcPts val="0"/>
              </a:spcAft>
              <a:buSzPts val="800"/>
              <a:buFont typeface="Arial"/>
              <a:buChar char="•"/>
              <a:defRPr sz="1200" b="0" i="0">
                <a:latin typeface="Arial" panose="020B0604020202020204" pitchFamily="34" charset="0"/>
                <a:ea typeface="Arial" panose="020B0604020202020204" pitchFamily="34" charset="0"/>
                <a:cs typeface="Arial" panose="020B0604020202020204" pitchFamily="34" charset="0"/>
                <a:sym typeface="Arial"/>
              </a:defRPr>
            </a:lvl1pPr>
            <a:lvl2pPr marL="914400" lvl="1" indent="-317500" algn="l" rtl="0">
              <a:lnSpc>
                <a:spcPct val="115000"/>
              </a:lnSpc>
              <a:spcBef>
                <a:spcPts val="500"/>
              </a:spcBef>
              <a:spcAft>
                <a:spcPts val="0"/>
              </a:spcAft>
              <a:buSzPts val="1400"/>
              <a:buFont typeface="Arial"/>
              <a:buChar char="•"/>
              <a:defRPr sz="1400">
                <a:latin typeface="Arial"/>
                <a:ea typeface="Arial"/>
                <a:cs typeface="Arial"/>
                <a:sym typeface="Arial"/>
              </a:defRPr>
            </a:lvl2pPr>
            <a:lvl3pPr marL="1371600" lvl="2" indent="-317500" algn="l" rtl="0">
              <a:lnSpc>
                <a:spcPct val="115000"/>
              </a:lnSpc>
              <a:spcBef>
                <a:spcPts val="500"/>
              </a:spcBef>
              <a:spcAft>
                <a:spcPts val="0"/>
              </a:spcAft>
              <a:buSzPts val="1400"/>
              <a:buFont typeface="Arial"/>
              <a:buChar char="•"/>
              <a:defRPr sz="1400">
                <a:latin typeface="Arial"/>
                <a:ea typeface="Arial"/>
                <a:cs typeface="Arial"/>
                <a:sym typeface="Arial"/>
              </a:defRPr>
            </a:lvl3pPr>
            <a:lvl4pPr marL="1828800" lvl="3" indent="-311150" algn="l" rtl="0">
              <a:lnSpc>
                <a:spcPct val="115000"/>
              </a:lnSpc>
              <a:spcBef>
                <a:spcPts val="500"/>
              </a:spcBef>
              <a:spcAft>
                <a:spcPts val="0"/>
              </a:spcAft>
              <a:buSzPts val="1300"/>
              <a:buFont typeface="Arial"/>
              <a:buChar char="•"/>
              <a:defRPr sz="1300">
                <a:latin typeface="Arial"/>
                <a:ea typeface="Arial"/>
                <a:cs typeface="Arial"/>
                <a:sym typeface="Arial"/>
              </a:defRPr>
            </a:lvl4pPr>
            <a:lvl5pPr marL="2286000" lvl="4" indent="-317500" algn="l" rtl="0">
              <a:lnSpc>
                <a:spcPct val="115000"/>
              </a:lnSpc>
              <a:spcBef>
                <a:spcPts val="500"/>
              </a:spcBef>
              <a:spcAft>
                <a:spcPts val="0"/>
              </a:spcAft>
              <a:buSzPts val="1400"/>
              <a:buFont typeface="Arial"/>
              <a:buChar char="•"/>
              <a:defRPr sz="1400">
                <a:latin typeface="Arial"/>
                <a:ea typeface="Arial"/>
                <a:cs typeface="Arial"/>
                <a:sym typeface="Arial"/>
              </a:defRPr>
            </a:lvl5pPr>
            <a:lvl6pPr marL="2743200" lvl="5" indent="-317500" algn="l" rtl="0">
              <a:lnSpc>
                <a:spcPct val="115000"/>
              </a:lnSpc>
              <a:spcBef>
                <a:spcPts val="500"/>
              </a:spcBef>
              <a:spcAft>
                <a:spcPts val="0"/>
              </a:spcAft>
              <a:buSzPts val="1400"/>
              <a:buFont typeface="Arial"/>
              <a:buChar char="•"/>
              <a:defRPr sz="1400">
                <a:latin typeface="Arial"/>
                <a:ea typeface="Arial"/>
                <a:cs typeface="Arial"/>
                <a:sym typeface="Arial"/>
              </a:defRPr>
            </a:lvl6pPr>
            <a:lvl7pPr marL="3200400" lvl="6" indent="-304800" algn="l" rtl="0">
              <a:lnSpc>
                <a:spcPct val="115000"/>
              </a:lnSpc>
              <a:spcBef>
                <a:spcPts val="500"/>
              </a:spcBef>
              <a:spcAft>
                <a:spcPts val="0"/>
              </a:spcAft>
              <a:buSzPts val="1200"/>
              <a:buFont typeface="Arial"/>
              <a:buChar char="•"/>
              <a:defRPr sz="1200">
                <a:latin typeface="Arial"/>
                <a:ea typeface="Arial"/>
                <a:cs typeface="Arial"/>
                <a:sym typeface="Arial"/>
              </a:defRPr>
            </a:lvl7pPr>
            <a:lvl8pPr marL="3657600" lvl="7" indent="-304800" algn="l" rtl="0">
              <a:lnSpc>
                <a:spcPct val="115000"/>
              </a:lnSpc>
              <a:spcBef>
                <a:spcPts val="500"/>
              </a:spcBef>
              <a:spcAft>
                <a:spcPts val="0"/>
              </a:spcAft>
              <a:buSzPts val="1200"/>
              <a:buFont typeface="Arial"/>
              <a:buChar char="•"/>
              <a:defRPr sz="1200">
                <a:latin typeface="Arial"/>
                <a:ea typeface="Arial"/>
                <a:cs typeface="Arial"/>
                <a:sym typeface="Arial"/>
              </a:defRPr>
            </a:lvl8pPr>
            <a:lvl9pPr marL="4114800" lvl="8" indent="-304800" algn="l" rtl="0">
              <a:lnSpc>
                <a:spcPct val="115000"/>
              </a:lnSpc>
              <a:spcBef>
                <a:spcPts val="500"/>
              </a:spcBef>
              <a:spcAft>
                <a:spcPts val="0"/>
              </a:spcAft>
              <a:buSzPts val="1200"/>
              <a:buFont typeface="Arial"/>
              <a:buChar char="•"/>
              <a:defRPr sz="1200">
                <a:latin typeface="Arial"/>
                <a:ea typeface="Arial"/>
                <a:cs typeface="Arial"/>
                <a:sym typeface="Arial"/>
              </a:defRPr>
            </a:lvl9pPr>
          </a:lstStyle>
          <a:p>
            <a:endParaRPr dirty="0"/>
          </a:p>
        </p:txBody>
      </p:sp>
      <p:sp>
        <p:nvSpPr>
          <p:cNvPr id="130" name="Google Shape;130;p17"/>
          <p:cNvSpPr txBox="1">
            <a:spLocks noGrp="1"/>
          </p:cNvSpPr>
          <p:nvPr>
            <p:ph type="subTitle" idx="5"/>
          </p:nvPr>
        </p:nvSpPr>
        <p:spPr>
          <a:xfrm>
            <a:off x="5237983" y="1518400"/>
            <a:ext cx="2516700" cy="685800"/>
          </a:xfrm>
          <a:prstGeom prst="rect">
            <a:avLst/>
          </a:prstGeom>
        </p:spPr>
        <p:txBody>
          <a:bodyPr spcFirstLastPara="1" wrap="square" lIns="91425" tIns="45700" rIns="91425" bIns="45700" anchor="t" anchorCtr="0">
            <a:normAutofit/>
          </a:bodyPr>
          <a:lstStyle>
            <a:lvl1pPr lvl="0" rtl="0">
              <a:lnSpc>
                <a:spcPct val="100000"/>
              </a:lnSpc>
              <a:spcBef>
                <a:spcPts val="1000"/>
              </a:spcBef>
              <a:spcAft>
                <a:spcPts val="0"/>
              </a:spcAft>
              <a:buClr>
                <a:schemeClr val="dk2"/>
              </a:buClr>
              <a:buSzPts val="1400"/>
              <a:buFont typeface="Sora"/>
              <a:buNone/>
              <a:defRPr sz="1600" b="1" i="0">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lvl="1" rtl="0">
              <a:spcBef>
                <a:spcPts val="500"/>
              </a:spcBef>
              <a:spcAft>
                <a:spcPts val="0"/>
              </a:spcAft>
              <a:buSzPts val="2200"/>
              <a:buNone/>
              <a:defRPr/>
            </a:lvl2pPr>
            <a:lvl3pPr lvl="2" rtl="0">
              <a:spcBef>
                <a:spcPts val="500"/>
              </a:spcBef>
              <a:spcAft>
                <a:spcPts val="0"/>
              </a:spcAft>
              <a:buSzPts val="2000"/>
              <a:buNone/>
              <a:defRPr/>
            </a:lvl3pPr>
            <a:lvl4pPr lvl="3" rtl="0">
              <a:spcBef>
                <a:spcPts val="500"/>
              </a:spcBef>
              <a:spcAft>
                <a:spcPts val="0"/>
              </a:spcAft>
              <a:buSzPts val="1800"/>
              <a:buNone/>
              <a:defRPr/>
            </a:lvl4pPr>
            <a:lvl5pPr lvl="4" rtl="0">
              <a:spcBef>
                <a:spcPts val="500"/>
              </a:spcBef>
              <a:spcAft>
                <a:spcPts val="0"/>
              </a:spcAft>
              <a:buSzPts val="1800"/>
              <a:buNone/>
              <a:defRPr/>
            </a:lvl5pPr>
            <a:lvl6pPr lvl="5" rtl="0">
              <a:spcBef>
                <a:spcPts val="500"/>
              </a:spcBef>
              <a:spcAft>
                <a:spcPts val="0"/>
              </a:spcAft>
              <a:buSzPts val="1600"/>
              <a:buNone/>
              <a:defRPr/>
            </a:lvl6pPr>
            <a:lvl7pPr lvl="6" rtl="0">
              <a:spcBef>
                <a:spcPts val="500"/>
              </a:spcBef>
              <a:spcAft>
                <a:spcPts val="0"/>
              </a:spcAft>
              <a:buSzPts val="1600"/>
              <a:buNone/>
              <a:defRPr/>
            </a:lvl7pPr>
            <a:lvl8pPr lvl="7" rtl="0">
              <a:spcBef>
                <a:spcPts val="500"/>
              </a:spcBef>
              <a:spcAft>
                <a:spcPts val="0"/>
              </a:spcAft>
              <a:buSzPts val="1400"/>
              <a:buNone/>
              <a:defRPr/>
            </a:lvl8pPr>
            <a:lvl9pPr lvl="8" rtl="0">
              <a:spcBef>
                <a:spcPts val="500"/>
              </a:spcBef>
              <a:spcAft>
                <a:spcPts val="0"/>
              </a:spcAft>
              <a:buSzPts val="1400"/>
              <a:buNone/>
              <a:defRPr/>
            </a:lvl9pPr>
          </a:lstStyle>
          <a:p>
            <a:endParaRPr dirty="0"/>
          </a:p>
        </p:txBody>
      </p:sp>
      <p:sp>
        <p:nvSpPr>
          <p:cNvPr id="131" name="Google Shape;131;p17"/>
          <p:cNvSpPr>
            <a:spLocks noGrp="1"/>
          </p:cNvSpPr>
          <p:nvPr>
            <p:ph type="pic" idx="6"/>
          </p:nvPr>
        </p:nvSpPr>
        <p:spPr>
          <a:xfrm>
            <a:off x="4483733" y="1518377"/>
            <a:ext cx="535500" cy="535500"/>
          </a:xfrm>
          <a:prstGeom prst="rect">
            <a:avLst/>
          </a:prstGeom>
          <a:noFill/>
          <a:ln>
            <a:noFill/>
          </a:ln>
        </p:spPr>
      </p:sp>
      <p:sp>
        <p:nvSpPr>
          <p:cNvPr id="132" name="Google Shape;132;p17"/>
          <p:cNvSpPr txBox="1">
            <a:spLocks noGrp="1"/>
          </p:cNvSpPr>
          <p:nvPr>
            <p:ph type="body" idx="7"/>
          </p:nvPr>
        </p:nvSpPr>
        <p:spPr>
          <a:xfrm>
            <a:off x="8760900" y="2204200"/>
            <a:ext cx="2516700" cy="1369800"/>
          </a:xfrm>
          <a:prstGeom prst="rect">
            <a:avLst/>
          </a:prstGeom>
          <a:noFill/>
          <a:ln>
            <a:noFill/>
          </a:ln>
        </p:spPr>
        <p:txBody>
          <a:bodyPr spcFirstLastPara="1" wrap="square" lIns="91425" tIns="45700" rIns="91425" bIns="45700" anchor="t" anchorCtr="0">
            <a:normAutofit/>
          </a:bodyPr>
          <a:lstStyle>
            <a:lvl1pPr marL="457200" lvl="0" indent="-279400" algn="l" rtl="0">
              <a:lnSpc>
                <a:spcPct val="115000"/>
              </a:lnSpc>
              <a:spcBef>
                <a:spcPts val="1000"/>
              </a:spcBef>
              <a:spcAft>
                <a:spcPts val="0"/>
              </a:spcAft>
              <a:buSzPts val="800"/>
              <a:buFont typeface="Arial"/>
              <a:buChar char="•"/>
              <a:defRPr sz="1200" b="0" i="0">
                <a:latin typeface="Arial" panose="020B0604020202020204" pitchFamily="34" charset="0"/>
                <a:ea typeface="Arial" panose="020B0604020202020204" pitchFamily="34" charset="0"/>
                <a:cs typeface="Arial" panose="020B0604020202020204" pitchFamily="34" charset="0"/>
                <a:sym typeface="Arial"/>
              </a:defRPr>
            </a:lvl1pPr>
            <a:lvl2pPr marL="914400" lvl="1" indent="-317500" algn="l" rtl="0">
              <a:lnSpc>
                <a:spcPct val="115000"/>
              </a:lnSpc>
              <a:spcBef>
                <a:spcPts val="500"/>
              </a:spcBef>
              <a:spcAft>
                <a:spcPts val="0"/>
              </a:spcAft>
              <a:buSzPts val="1400"/>
              <a:buFont typeface="Arial"/>
              <a:buChar char="•"/>
              <a:defRPr sz="1400">
                <a:latin typeface="Arial"/>
                <a:ea typeface="Arial"/>
                <a:cs typeface="Arial"/>
                <a:sym typeface="Arial"/>
              </a:defRPr>
            </a:lvl2pPr>
            <a:lvl3pPr marL="1371600" lvl="2" indent="-317500" algn="l" rtl="0">
              <a:lnSpc>
                <a:spcPct val="115000"/>
              </a:lnSpc>
              <a:spcBef>
                <a:spcPts val="500"/>
              </a:spcBef>
              <a:spcAft>
                <a:spcPts val="0"/>
              </a:spcAft>
              <a:buSzPts val="1400"/>
              <a:buFont typeface="Arial"/>
              <a:buChar char="•"/>
              <a:defRPr sz="1400">
                <a:latin typeface="Arial"/>
                <a:ea typeface="Arial"/>
                <a:cs typeface="Arial"/>
                <a:sym typeface="Arial"/>
              </a:defRPr>
            </a:lvl3pPr>
            <a:lvl4pPr marL="1828800" lvl="3" indent="-311150" algn="l" rtl="0">
              <a:lnSpc>
                <a:spcPct val="115000"/>
              </a:lnSpc>
              <a:spcBef>
                <a:spcPts val="500"/>
              </a:spcBef>
              <a:spcAft>
                <a:spcPts val="0"/>
              </a:spcAft>
              <a:buSzPts val="1300"/>
              <a:buFont typeface="Arial"/>
              <a:buChar char="•"/>
              <a:defRPr sz="1300">
                <a:latin typeface="Arial"/>
                <a:ea typeface="Arial"/>
                <a:cs typeface="Arial"/>
                <a:sym typeface="Arial"/>
              </a:defRPr>
            </a:lvl4pPr>
            <a:lvl5pPr marL="2286000" lvl="4" indent="-317500" algn="l" rtl="0">
              <a:lnSpc>
                <a:spcPct val="115000"/>
              </a:lnSpc>
              <a:spcBef>
                <a:spcPts val="500"/>
              </a:spcBef>
              <a:spcAft>
                <a:spcPts val="0"/>
              </a:spcAft>
              <a:buSzPts val="1400"/>
              <a:buFont typeface="Arial"/>
              <a:buChar char="•"/>
              <a:defRPr sz="1400">
                <a:latin typeface="Arial"/>
                <a:ea typeface="Arial"/>
                <a:cs typeface="Arial"/>
                <a:sym typeface="Arial"/>
              </a:defRPr>
            </a:lvl5pPr>
            <a:lvl6pPr marL="2743200" lvl="5" indent="-317500" algn="l" rtl="0">
              <a:lnSpc>
                <a:spcPct val="115000"/>
              </a:lnSpc>
              <a:spcBef>
                <a:spcPts val="500"/>
              </a:spcBef>
              <a:spcAft>
                <a:spcPts val="0"/>
              </a:spcAft>
              <a:buSzPts val="1400"/>
              <a:buFont typeface="Arial"/>
              <a:buChar char="•"/>
              <a:defRPr sz="1400">
                <a:latin typeface="Arial"/>
                <a:ea typeface="Arial"/>
                <a:cs typeface="Arial"/>
                <a:sym typeface="Arial"/>
              </a:defRPr>
            </a:lvl6pPr>
            <a:lvl7pPr marL="3200400" lvl="6" indent="-304800" algn="l" rtl="0">
              <a:lnSpc>
                <a:spcPct val="115000"/>
              </a:lnSpc>
              <a:spcBef>
                <a:spcPts val="500"/>
              </a:spcBef>
              <a:spcAft>
                <a:spcPts val="0"/>
              </a:spcAft>
              <a:buSzPts val="1200"/>
              <a:buFont typeface="Arial"/>
              <a:buChar char="•"/>
              <a:defRPr sz="1200">
                <a:latin typeface="Arial"/>
                <a:ea typeface="Arial"/>
                <a:cs typeface="Arial"/>
                <a:sym typeface="Arial"/>
              </a:defRPr>
            </a:lvl7pPr>
            <a:lvl8pPr marL="3657600" lvl="7" indent="-304800" algn="l" rtl="0">
              <a:lnSpc>
                <a:spcPct val="115000"/>
              </a:lnSpc>
              <a:spcBef>
                <a:spcPts val="500"/>
              </a:spcBef>
              <a:spcAft>
                <a:spcPts val="0"/>
              </a:spcAft>
              <a:buSzPts val="1200"/>
              <a:buFont typeface="Arial"/>
              <a:buChar char="•"/>
              <a:defRPr sz="1200">
                <a:latin typeface="Arial"/>
                <a:ea typeface="Arial"/>
                <a:cs typeface="Arial"/>
                <a:sym typeface="Arial"/>
              </a:defRPr>
            </a:lvl8pPr>
            <a:lvl9pPr marL="4114800" lvl="8" indent="-304800" algn="l" rtl="0">
              <a:lnSpc>
                <a:spcPct val="115000"/>
              </a:lnSpc>
              <a:spcBef>
                <a:spcPts val="500"/>
              </a:spcBef>
              <a:spcAft>
                <a:spcPts val="0"/>
              </a:spcAft>
              <a:buSzPts val="1200"/>
              <a:buFont typeface="Arial"/>
              <a:buChar char="•"/>
              <a:defRPr sz="1200">
                <a:latin typeface="Arial"/>
                <a:ea typeface="Arial"/>
                <a:cs typeface="Arial"/>
                <a:sym typeface="Arial"/>
              </a:defRPr>
            </a:lvl9pPr>
          </a:lstStyle>
          <a:p>
            <a:endParaRPr dirty="0"/>
          </a:p>
        </p:txBody>
      </p:sp>
      <p:sp>
        <p:nvSpPr>
          <p:cNvPr id="133" name="Google Shape;133;p17"/>
          <p:cNvSpPr txBox="1">
            <a:spLocks noGrp="1"/>
          </p:cNvSpPr>
          <p:nvPr>
            <p:ph type="subTitle" idx="8"/>
          </p:nvPr>
        </p:nvSpPr>
        <p:spPr>
          <a:xfrm>
            <a:off x="8760900" y="1518400"/>
            <a:ext cx="2516700" cy="685800"/>
          </a:xfrm>
          <a:prstGeom prst="rect">
            <a:avLst/>
          </a:prstGeom>
        </p:spPr>
        <p:txBody>
          <a:bodyPr spcFirstLastPara="1" wrap="square" lIns="91425" tIns="45700" rIns="91425" bIns="45700" anchor="t" anchorCtr="0">
            <a:normAutofit/>
          </a:bodyPr>
          <a:lstStyle>
            <a:lvl1pPr lvl="0" rtl="0">
              <a:lnSpc>
                <a:spcPct val="100000"/>
              </a:lnSpc>
              <a:spcBef>
                <a:spcPts val="1000"/>
              </a:spcBef>
              <a:spcAft>
                <a:spcPts val="0"/>
              </a:spcAft>
              <a:buClr>
                <a:schemeClr val="dk2"/>
              </a:buClr>
              <a:buSzPts val="1400"/>
              <a:buFont typeface="Sora"/>
              <a:buNone/>
              <a:defRPr sz="1600" b="1" i="0">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lvl="1" rtl="0">
              <a:spcBef>
                <a:spcPts val="500"/>
              </a:spcBef>
              <a:spcAft>
                <a:spcPts val="0"/>
              </a:spcAft>
              <a:buSzPts val="2200"/>
              <a:buNone/>
              <a:defRPr/>
            </a:lvl2pPr>
            <a:lvl3pPr lvl="2" rtl="0">
              <a:spcBef>
                <a:spcPts val="500"/>
              </a:spcBef>
              <a:spcAft>
                <a:spcPts val="0"/>
              </a:spcAft>
              <a:buSzPts val="2000"/>
              <a:buNone/>
              <a:defRPr/>
            </a:lvl3pPr>
            <a:lvl4pPr lvl="3" rtl="0">
              <a:spcBef>
                <a:spcPts val="500"/>
              </a:spcBef>
              <a:spcAft>
                <a:spcPts val="0"/>
              </a:spcAft>
              <a:buSzPts val="1800"/>
              <a:buNone/>
              <a:defRPr/>
            </a:lvl4pPr>
            <a:lvl5pPr lvl="4" rtl="0">
              <a:spcBef>
                <a:spcPts val="500"/>
              </a:spcBef>
              <a:spcAft>
                <a:spcPts val="0"/>
              </a:spcAft>
              <a:buSzPts val="1800"/>
              <a:buNone/>
              <a:defRPr/>
            </a:lvl5pPr>
            <a:lvl6pPr lvl="5" rtl="0">
              <a:spcBef>
                <a:spcPts val="500"/>
              </a:spcBef>
              <a:spcAft>
                <a:spcPts val="0"/>
              </a:spcAft>
              <a:buSzPts val="1600"/>
              <a:buNone/>
              <a:defRPr/>
            </a:lvl6pPr>
            <a:lvl7pPr lvl="6" rtl="0">
              <a:spcBef>
                <a:spcPts val="500"/>
              </a:spcBef>
              <a:spcAft>
                <a:spcPts val="0"/>
              </a:spcAft>
              <a:buSzPts val="1600"/>
              <a:buNone/>
              <a:defRPr/>
            </a:lvl7pPr>
            <a:lvl8pPr lvl="7" rtl="0">
              <a:spcBef>
                <a:spcPts val="500"/>
              </a:spcBef>
              <a:spcAft>
                <a:spcPts val="0"/>
              </a:spcAft>
              <a:buSzPts val="1400"/>
              <a:buNone/>
              <a:defRPr/>
            </a:lvl8pPr>
            <a:lvl9pPr lvl="8" rtl="0">
              <a:spcBef>
                <a:spcPts val="500"/>
              </a:spcBef>
              <a:spcAft>
                <a:spcPts val="0"/>
              </a:spcAft>
              <a:buSzPts val="1400"/>
              <a:buNone/>
              <a:defRPr/>
            </a:lvl9pPr>
          </a:lstStyle>
          <a:p>
            <a:endParaRPr dirty="0"/>
          </a:p>
        </p:txBody>
      </p:sp>
      <p:sp>
        <p:nvSpPr>
          <p:cNvPr id="134" name="Google Shape;134;p17"/>
          <p:cNvSpPr>
            <a:spLocks noGrp="1"/>
          </p:cNvSpPr>
          <p:nvPr>
            <p:ph type="pic" idx="9"/>
          </p:nvPr>
        </p:nvSpPr>
        <p:spPr>
          <a:xfrm>
            <a:off x="8006650" y="1518377"/>
            <a:ext cx="535500" cy="535500"/>
          </a:xfrm>
          <a:prstGeom prst="rect">
            <a:avLst/>
          </a:prstGeom>
          <a:noFill/>
          <a:ln>
            <a:noFill/>
          </a:ln>
        </p:spPr>
      </p:sp>
      <p:sp>
        <p:nvSpPr>
          <p:cNvPr id="135" name="Google Shape;135;p17"/>
          <p:cNvSpPr txBox="1">
            <a:spLocks noGrp="1"/>
          </p:cNvSpPr>
          <p:nvPr>
            <p:ph type="body" idx="13"/>
          </p:nvPr>
        </p:nvSpPr>
        <p:spPr>
          <a:xfrm>
            <a:off x="1706475" y="4642600"/>
            <a:ext cx="2516700" cy="1369800"/>
          </a:xfrm>
          <a:prstGeom prst="rect">
            <a:avLst/>
          </a:prstGeom>
          <a:noFill/>
          <a:ln>
            <a:noFill/>
          </a:ln>
        </p:spPr>
        <p:txBody>
          <a:bodyPr spcFirstLastPara="1" wrap="square" lIns="91425" tIns="45700" rIns="91425" bIns="45700" anchor="t" anchorCtr="0">
            <a:normAutofit/>
          </a:bodyPr>
          <a:lstStyle>
            <a:lvl1pPr marL="457200" lvl="0" indent="-279400" algn="l" rtl="0">
              <a:lnSpc>
                <a:spcPct val="115000"/>
              </a:lnSpc>
              <a:spcBef>
                <a:spcPts val="1000"/>
              </a:spcBef>
              <a:spcAft>
                <a:spcPts val="0"/>
              </a:spcAft>
              <a:buSzPts val="800"/>
              <a:buFont typeface="Arial"/>
              <a:buChar char="•"/>
              <a:defRPr sz="1200" b="0" i="0">
                <a:latin typeface="Arial" panose="020B0604020202020204" pitchFamily="34" charset="0"/>
                <a:ea typeface="Arial" panose="020B0604020202020204" pitchFamily="34" charset="0"/>
                <a:cs typeface="Arial" panose="020B0604020202020204" pitchFamily="34" charset="0"/>
                <a:sym typeface="Arial"/>
              </a:defRPr>
            </a:lvl1pPr>
            <a:lvl2pPr marL="914400" lvl="1" indent="-317500" algn="l" rtl="0">
              <a:lnSpc>
                <a:spcPct val="115000"/>
              </a:lnSpc>
              <a:spcBef>
                <a:spcPts val="500"/>
              </a:spcBef>
              <a:spcAft>
                <a:spcPts val="0"/>
              </a:spcAft>
              <a:buSzPts val="1400"/>
              <a:buFont typeface="Arial"/>
              <a:buChar char="•"/>
              <a:defRPr sz="1400">
                <a:latin typeface="Arial"/>
                <a:ea typeface="Arial"/>
                <a:cs typeface="Arial"/>
                <a:sym typeface="Arial"/>
              </a:defRPr>
            </a:lvl2pPr>
            <a:lvl3pPr marL="1371600" lvl="2" indent="-317500" algn="l" rtl="0">
              <a:lnSpc>
                <a:spcPct val="115000"/>
              </a:lnSpc>
              <a:spcBef>
                <a:spcPts val="500"/>
              </a:spcBef>
              <a:spcAft>
                <a:spcPts val="0"/>
              </a:spcAft>
              <a:buSzPts val="1400"/>
              <a:buFont typeface="Arial"/>
              <a:buChar char="•"/>
              <a:defRPr sz="1400">
                <a:latin typeface="Arial"/>
                <a:ea typeface="Arial"/>
                <a:cs typeface="Arial"/>
                <a:sym typeface="Arial"/>
              </a:defRPr>
            </a:lvl3pPr>
            <a:lvl4pPr marL="1828800" lvl="3" indent="-311150" algn="l" rtl="0">
              <a:lnSpc>
                <a:spcPct val="115000"/>
              </a:lnSpc>
              <a:spcBef>
                <a:spcPts val="500"/>
              </a:spcBef>
              <a:spcAft>
                <a:spcPts val="0"/>
              </a:spcAft>
              <a:buSzPts val="1300"/>
              <a:buFont typeface="Arial"/>
              <a:buChar char="•"/>
              <a:defRPr sz="1300">
                <a:latin typeface="Arial"/>
                <a:ea typeface="Arial"/>
                <a:cs typeface="Arial"/>
                <a:sym typeface="Arial"/>
              </a:defRPr>
            </a:lvl4pPr>
            <a:lvl5pPr marL="2286000" lvl="4" indent="-317500" algn="l" rtl="0">
              <a:lnSpc>
                <a:spcPct val="115000"/>
              </a:lnSpc>
              <a:spcBef>
                <a:spcPts val="500"/>
              </a:spcBef>
              <a:spcAft>
                <a:spcPts val="0"/>
              </a:spcAft>
              <a:buSzPts val="1400"/>
              <a:buFont typeface="Arial"/>
              <a:buChar char="•"/>
              <a:defRPr sz="1400">
                <a:latin typeface="Arial"/>
                <a:ea typeface="Arial"/>
                <a:cs typeface="Arial"/>
                <a:sym typeface="Arial"/>
              </a:defRPr>
            </a:lvl5pPr>
            <a:lvl6pPr marL="2743200" lvl="5" indent="-317500" algn="l" rtl="0">
              <a:lnSpc>
                <a:spcPct val="115000"/>
              </a:lnSpc>
              <a:spcBef>
                <a:spcPts val="500"/>
              </a:spcBef>
              <a:spcAft>
                <a:spcPts val="0"/>
              </a:spcAft>
              <a:buSzPts val="1400"/>
              <a:buFont typeface="Arial"/>
              <a:buChar char="•"/>
              <a:defRPr sz="1400">
                <a:latin typeface="Arial"/>
                <a:ea typeface="Arial"/>
                <a:cs typeface="Arial"/>
                <a:sym typeface="Arial"/>
              </a:defRPr>
            </a:lvl6pPr>
            <a:lvl7pPr marL="3200400" lvl="6" indent="-304800" algn="l" rtl="0">
              <a:lnSpc>
                <a:spcPct val="115000"/>
              </a:lnSpc>
              <a:spcBef>
                <a:spcPts val="500"/>
              </a:spcBef>
              <a:spcAft>
                <a:spcPts val="0"/>
              </a:spcAft>
              <a:buSzPts val="1200"/>
              <a:buFont typeface="Arial"/>
              <a:buChar char="•"/>
              <a:defRPr sz="1200">
                <a:latin typeface="Arial"/>
                <a:ea typeface="Arial"/>
                <a:cs typeface="Arial"/>
                <a:sym typeface="Arial"/>
              </a:defRPr>
            </a:lvl7pPr>
            <a:lvl8pPr marL="3657600" lvl="7" indent="-304800" algn="l" rtl="0">
              <a:lnSpc>
                <a:spcPct val="115000"/>
              </a:lnSpc>
              <a:spcBef>
                <a:spcPts val="500"/>
              </a:spcBef>
              <a:spcAft>
                <a:spcPts val="0"/>
              </a:spcAft>
              <a:buSzPts val="1200"/>
              <a:buFont typeface="Arial"/>
              <a:buChar char="•"/>
              <a:defRPr sz="1200">
                <a:latin typeface="Arial"/>
                <a:ea typeface="Arial"/>
                <a:cs typeface="Arial"/>
                <a:sym typeface="Arial"/>
              </a:defRPr>
            </a:lvl8pPr>
            <a:lvl9pPr marL="4114800" lvl="8" indent="-304800" algn="l" rtl="0">
              <a:lnSpc>
                <a:spcPct val="115000"/>
              </a:lnSpc>
              <a:spcBef>
                <a:spcPts val="500"/>
              </a:spcBef>
              <a:spcAft>
                <a:spcPts val="0"/>
              </a:spcAft>
              <a:buSzPts val="1200"/>
              <a:buFont typeface="Arial"/>
              <a:buChar char="•"/>
              <a:defRPr sz="1200">
                <a:latin typeface="Arial"/>
                <a:ea typeface="Arial"/>
                <a:cs typeface="Arial"/>
                <a:sym typeface="Arial"/>
              </a:defRPr>
            </a:lvl9pPr>
          </a:lstStyle>
          <a:p>
            <a:endParaRPr dirty="0"/>
          </a:p>
        </p:txBody>
      </p:sp>
      <p:sp>
        <p:nvSpPr>
          <p:cNvPr id="136" name="Google Shape;136;p17"/>
          <p:cNvSpPr txBox="1">
            <a:spLocks noGrp="1"/>
          </p:cNvSpPr>
          <p:nvPr>
            <p:ph type="subTitle" idx="14"/>
          </p:nvPr>
        </p:nvSpPr>
        <p:spPr>
          <a:xfrm>
            <a:off x="1706475" y="3956800"/>
            <a:ext cx="2516700" cy="685800"/>
          </a:xfrm>
          <a:prstGeom prst="rect">
            <a:avLst/>
          </a:prstGeom>
        </p:spPr>
        <p:txBody>
          <a:bodyPr spcFirstLastPara="1" wrap="square" lIns="91425" tIns="45700" rIns="91425" bIns="45700" anchor="t" anchorCtr="0">
            <a:normAutofit/>
          </a:bodyPr>
          <a:lstStyle>
            <a:lvl1pPr lvl="0" rtl="0">
              <a:lnSpc>
                <a:spcPct val="100000"/>
              </a:lnSpc>
              <a:spcBef>
                <a:spcPts val="1000"/>
              </a:spcBef>
              <a:spcAft>
                <a:spcPts val="0"/>
              </a:spcAft>
              <a:buClr>
                <a:schemeClr val="dk2"/>
              </a:buClr>
              <a:buSzPts val="1400"/>
              <a:buFont typeface="Sora"/>
              <a:buNone/>
              <a:defRPr sz="1600" b="1" i="0">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lvl="1" rtl="0">
              <a:spcBef>
                <a:spcPts val="500"/>
              </a:spcBef>
              <a:spcAft>
                <a:spcPts val="0"/>
              </a:spcAft>
              <a:buSzPts val="2200"/>
              <a:buNone/>
              <a:defRPr/>
            </a:lvl2pPr>
            <a:lvl3pPr lvl="2" rtl="0">
              <a:spcBef>
                <a:spcPts val="500"/>
              </a:spcBef>
              <a:spcAft>
                <a:spcPts val="0"/>
              </a:spcAft>
              <a:buSzPts val="2000"/>
              <a:buNone/>
              <a:defRPr/>
            </a:lvl3pPr>
            <a:lvl4pPr lvl="3" rtl="0">
              <a:spcBef>
                <a:spcPts val="500"/>
              </a:spcBef>
              <a:spcAft>
                <a:spcPts val="0"/>
              </a:spcAft>
              <a:buSzPts val="1800"/>
              <a:buNone/>
              <a:defRPr/>
            </a:lvl4pPr>
            <a:lvl5pPr lvl="4" rtl="0">
              <a:spcBef>
                <a:spcPts val="500"/>
              </a:spcBef>
              <a:spcAft>
                <a:spcPts val="0"/>
              </a:spcAft>
              <a:buSzPts val="1800"/>
              <a:buNone/>
              <a:defRPr/>
            </a:lvl5pPr>
            <a:lvl6pPr lvl="5" rtl="0">
              <a:spcBef>
                <a:spcPts val="500"/>
              </a:spcBef>
              <a:spcAft>
                <a:spcPts val="0"/>
              </a:spcAft>
              <a:buSzPts val="1600"/>
              <a:buNone/>
              <a:defRPr/>
            </a:lvl6pPr>
            <a:lvl7pPr lvl="6" rtl="0">
              <a:spcBef>
                <a:spcPts val="500"/>
              </a:spcBef>
              <a:spcAft>
                <a:spcPts val="0"/>
              </a:spcAft>
              <a:buSzPts val="1600"/>
              <a:buNone/>
              <a:defRPr/>
            </a:lvl7pPr>
            <a:lvl8pPr lvl="7" rtl="0">
              <a:spcBef>
                <a:spcPts val="500"/>
              </a:spcBef>
              <a:spcAft>
                <a:spcPts val="0"/>
              </a:spcAft>
              <a:buSzPts val="1400"/>
              <a:buNone/>
              <a:defRPr/>
            </a:lvl8pPr>
            <a:lvl9pPr lvl="8" rtl="0">
              <a:spcBef>
                <a:spcPts val="500"/>
              </a:spcBef>
              <a:spcAft>
                <a:spcPts val="0"/>
              </a:spcAft>
              <a:buSzPts val="1400"/>
              <a:buNone/>
              <a:defRPr/>
            </a:lvl9pPr>
          </a:lstStyle>
          <a:p>
            <a:endParaRPr dirty="0"/>
          </a:p>
        </p:txBody>
      </p:sp>
      <p:sp>
        <p:nvSpPr>
          <p:cNvPr id="137" name="Google Shape;137;p17"/>
          <p:cNvSpPr>
            <a:spLocks noGrp="1"/>
          </p:cNvSpPr>
          <p:nvPr>
            <p:ph type="pic" idx="15"/>
          </p:nvPr>
        </p:nvSpPr>
        <p:spPr>
          <a:xfrm>
            <a:off x="952225" y="3956777"/>
            <a:ext cx="535500" cy="535500"/>
          </a:xfrm>
          <a:prstGeom prst="rect">
            <a:avLst/>
          </a:prstGeom>
          <a:noFill/>
          <a:ln>
            <a:noFill/>
          </a:ln>
        </p:spPr>
      </p:sp>
      <p:sp>
        <p:nvSpPr>
          <p:cNvPr id="138" name="Google Shape;138;p17"/>
          <p:cNvSpPr txBox="1">
            <a:spLocks noGrp="1"/>
          </p:cNvSpPr>
          <p:nvPr>
            <p:ph type="body" idx="16"/>
          </p:nvPr>
        </p:nvSpPr>
        <p:spPr>
          <a:xfrm>
            <a:off x="5237975" y="4642600"/>
            <a:ext cx="2516700" cy="1369800"/>
          </a:xfrm>
          <a:prstGeom prst="rect">
            <a:avLst/>
          </a:prstGeom>
          <a:noFill/>
          <a:ln>
            <a:noFill/>
          </a:ln>
        </p:spPr>
        <p:txBody>
          <a:bodyPr spcFirstLastPara="1" wrap="square" lIns="91425" tIns="45700" rIns="91425" bIns="45700" anchor="t" anchorCtr="0">
            <a:normAutofit/>
          </a:bodyPr>
          <a:lstStyle>
            <a:lvl1pPr marL="457200" lvl="0" indent="-279400" algn="l" rtl="0">
              <a:lnSpc>
                <a:spcPct val="115000"/>
              </a:lnSpc>
              <a:spcBef>
                <a:spcPts val="1000"/>
              </a:spcBef>
              <a:spcAft>
                <a:spcPts val="0"/>
              </a:spcAft>
              <a:buSzPts val="800"/>
              <a:buFont typeface="Arial"/>
              <a:buChar char="•"/>
              <a:defRPr sz="1200" b="0" i="0">
                <a:latin typeface="Arial" panose="020B0604020202020204" pitchFamily="34" charset="0"/>
                <a:ea typeface="Arial" panose="020B0604020202020204" pitchFamily="34" charset="0"/>
                <a:cs typeface="Arial" panose="020B0604020202020204" pitchFamily="34" charset="0"/>
                <a:sym typeface="Arial"/>
              </a:defRPr>
            </a:lvl1pPr>
            <a:lvl2pPr marL="914400" lvl="1" indent="-317500" algn="l" rtl="0">
              <a:lnSpc>
                <a:spcPct val="115000"/>
              </a:lnSpc>
              <a:spcBef>
                <a:spcPts val="500"/>
              </a:spcBef>
              <a:spcAft>
                <a:spcPts val="0"/>
              </a:spcAft>
              <a:buSzPts val="1400"/>
              <a:buFont typeface="Arial"/>
              <a:buChar char="•"/>
              <a:defRPr sz="1400">
                <a:latin typeface="Arial"/>
                <a:ea typeface="Arial"/>
                <a:cs typeface="Arial"/>
                <a:sym typeface="Arial"/>
              </a:defRPr>
            </a:lvl2pPr>
            <a:lvl3pPr marL="1371600" lvl="2" indent="-317500" algn="l" rtl="0">
              <a:lnSpc>
                <a:spcPct val="115000"/>
              </a:lnSpc>
              <a:spcBef>
                <a:spcPts val="500"/>
              </a:spcBef>
              <a:spcAft>
                <a:spcPts val="0"/>
              </a:spcAft>
              <a:buSzPts val="1400"/>
              <a:buFont typeface="Arial"/>
              <a:buChar char="•"/>
              <a:defRPr sz="1400">
                <a:latin typeface="Arial"/>
                <a:ea typeface="Arial"/>
                <a:cs typeface="Arial"/>
                <a:sym typeface="Arial"/>
              </a:defRPr>
            </a:lvl3pPr>
            <a:lvl4pPr marL="1828800" lvl="3" indent="-311150" algn="l" rtl="0">
              <a:lnSpc>
                <a:spcPct val="115000"/>
              </a:lnSpc>
              <a:spcBef>
                <a:spcPts val="500"/>
              </a:spcBef>
              <a:spcAft>
                <a:spcPts val="0"/>
              </a:spcAft>
              <a:buSzPts val="1300"/>
              <a:buFont typeface="Arial"/>
              <a:buChar char="•"/>
              <a:defRPr sz="1300">
                <a:latin typeface="Arial"/>
                <a:ea typeface="Arial"/>
                <a:cs typeface="Arial"/>
                <a:sym typeface="Arial"/>
              </a:defRPr>
            </a:lvl4pPr>
            <a:lvl5pPr marL="2286000" lvl="4" indent="-317500" algn="l" rtl="0">
              <a:lnSpc>
                <a:spcPct val="115000"/>
              </a:lnSpc>
              <a:spcBef>
                <a:spcPts val="500"/>
              </a:spcBef>
              <a:spcAft>
                <a:spcPts val="0"/>
              </a:spcAft>
              <a:buSzPts val="1400"/>
              <a:buFont typeface="Arial"/>
              <a:buChar char="•"/>
              <a:defRPr sz="1400">
                <a:latin typeface="Arial"/>
                <a:ea typeface="Arial"/>
                <a:cs typeface="Arial"/>
                <a:sym typeface="Arial"/>
              </a:defRPr>
            </a:lvl5pPr>
            <a:lvl6pPr marL="2743200" lvl="5" indent="-317500" algn="l" rtl="0">
              <a:lnSpc>
                <a:spcPct val="115000"/>
              </a:lnSpc>
              <a:spcBef>
                <a:spcPts val="500"/>
              </a:spcBef>
              <a:spcAft>
                <a:spcPts val="0"/>
              </a:spcAft>
              <a:buSzPts val="1400"/>
              <a:buFont typeface="Arial"/>
              <a:buChar char="•"/>
              <a:defRPr sz="1400">
                <a:latin typeface="Arial"/>
                <a:ea typeface="Arial"/>
                <a:cs typeface="Arial"/>
                <a:sym typeface="Arial"/>
              </a:defRPr>
            </a:lvl6pPr>
            <a:lvl7pPr marL="3200400" lvl="6" indent="-304800" algn="l" rtl="0">
              <a:lnSpc>
                <a:spcPct val="115000"/>
              </a:lnSpc>
              <a:spcBef>
                <a:spcPts val="500"/>
              </a:spcBef>
              <a:spcAft>
                <a:spcPts val="0"/>
              </a:spcAft>
              <a:buSzPts val="1200"/>
              <a:buFont typeface="Arial"/>
              <a:buChar char="•"/>
              <a:defRPr sz="1200">
                <a:latin typeface="Arial"/>
                <a:ea typeface="Arial"/>
                <a:cs typeface="Arial"/>
                <a:sym typeface="Arial"/>
              </a:defRPr>
            </a:lvl7pPr>
            <a:lvl8pPr marL="3657600" lvl="7" indent="-304800" algn="l" rtl="0">
              <a:lnSpc>
                <a:spcPct val="115000"/>
              </a:lnSpc>
              <a:spcBef>
                <a:spcPts val="500"/>
              </a:spcBef>
              <a:spcAft>
                <a:spcPts val="0"/>
              </a:spcAft>
              <a:buSzPts val="1200"/>
              <a:buFont typeface="Arial"/>
              <a:buChar char="•"/>
              <a:defRPr sz="1200">
                <a:latin typeface="Arial"/>
                <a:ea typeface="Arial"/>
                <a:cs typeface="Arial"/>
                <a:sym typeface="Arial"/>
              </a:defRPr>
            </a:lvl8pPr>
            <a:lvl9pPr marL="4114800" lvl="8" indent="-304800" algn="l" rtl="0">
              <a:lnSpc>
                <a:spcPct val="115000"/>
              </a:lnSpc>
              <a:spcBef>
                <a:spcPts val="500"/>
              </a:spcBef>
              <a:spcAft>
                <a:spcPts val="0"/>
              </a:spcAft>
              <a:buSzPts val="1200"/>
              <a:buFont typeface="Arial"/>
              <a:buChar char="•"/>
              <a:defRPr sz="1200">
                <a:latin typeface="Arial"/>
                <a:ea typeface="Arial"/>
                <a:cs typeface="Arial"/>
                <a:sym typeface="Arial"/>
              </a:defRPr>
            </a:lvl9pPr>
          </a:lstStyle>
          <a:p>
            <a:endParaRPr dirty="0"/>
          </a:p>
        </p:txBody>
      </p:sp>
      <p:sp>
        <p:nvSpPr>
          <p:cNvPr id="139" name="Google Shape;139;p17"/>
          <p:cNvSpPr txBox="1">
            <a:spLocks noGrp="1"/>
          </p:cNvSpPr>
          <p:nvPr>
            <p:ph type="subTitle" idx="17"/>
          </p:nvPr>
        </p:nvSpPr>
        <p:spPr>
          <a:xfrm>
            <a:off x="5237983" y="3956800"/>
            <a:ext cx="2516700" cy="685800"/>
          </a:xfrm>
          <a:prstGeom prst="rect">
            <a:avLst/>
          </a:prstGeom>
        </p:spPr>
        <p:txBody>
          <a:bodyPr spcFirstLastPara="1" wrap="square" lIns="91425" tIns="45700" rIns="91425" bIns="45700" anchor="t" anchorCtr="0">
            <a:normAutofit/>
          </a:bodyPr>
          <a:lstStyle>
            <a:lvl1pPr lvl="0" rtl="0">
              <a:lnSpc>
                <a:spcPct val="100000"/>
              </a:lnSpc>
              <a:spcBef>
                <a:spcPts val="1000"/>
              </a:spcBef>
              <a:spcAft>
                <a:spcPts val="0"/>
              </a:spcAft>
              <a:buClr>
                <a:schemeClr val="dk2"/>
              </a:buClr>
              <a:buSzPts val="1400"/>
              <a:buFont typeface="Sora"/>
              <a:buNone/>
              <a:defRPr sz="1600" b="1" i="0">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lvl="1" rtl="0">
              <a:spcBef>
                <a:spcPts val="500"/>
              </a:spcBef>
              <a:spcAft>
                <a:spcPts val="0"/>
              </a:spcAft>
              <a:buSzPts val="2200"/>
              <a:buNone/>
              <a:defRPr/>
            </a:lvl2pPr>
            <a:lvl3pPr lvl="2" rtl="0">
              <a:spcBef>
                <a:spcPts val="500"/>
              </a:spcBef>
              <a:spcAft>
                <a:spcPts val="0"/>
              </a:spcAft>
              <a:buSzPts val="2000"/>
              <a:buNone/>
              <a:defRPr/>
            </a:lvl3pPr>
            <a:lvl4pPr lvl="3" rtl="0">
              <a:spcBef>
                <a:spcPts val="500"/>
              </a:spcBef>
              <a:spcAft>
                <a:spcPts val="0"/>
              </a:spcAft>
              <a:buSzPts val="1800"/>
              <a:buNone/>
              <a:defRPr/>
            </a:lvl4pPr>
            <a:lvl5pPr lvl="4" rtl="0">
              <a:spcBef>
                <a:spcPts val="500"/>
              </a:spcBef>
              <a:spcAft>
                <a:spcPts val="0"/>
              </a:spcAft>
              <a:buSzPts val="1800"/>
              <a:buNone/>
              <a:defRPr/>
            </a:lvl5pPr>
            <a:lvl6pPr lvl="5" rtl="0">
              <a:spcBef>
                <a:spcPts val="500"/>
              </a:spcBef>
              <a:spcAft>
                <a:spcPts val="0"/>
              </a:spcAft>
              <a:buSzPts val="1600"/>
              <a:buNone/>
              <a:defRPr/>
            </a:lvl6pPr>
            <a:lvl7pPr lvl="6" rtl="0">
              <a:spcBef>
                <a:spcPts val="500"/>
              </a:spcBef>
              <a:spcAft>
                <a:spcPts val="0"/>
              </a:spcAft>
              <a:buSzPts val="1600"/>
              <a:buNone/>
              <a:defRPr/>
            </a:lvl7pPr>
            <a:lvl8pPr lvl="7" rtl="0">
              <a:spcBef>
                <a:spcPts val="500"/>
              </a:spcBef>
              <a:spcAft>
                <a:spcPts val="0"/>
              </a:spcAft>
              <a:buSzPts val="1400"/>
              <a:buNone/>
              <a:defRPr/>
            </a:lvl8pPr>
            <a:lvl9pPr lvl="8" rtl="0">
              <a:spcBef>
                <a:spcPts val="500"/>
              </a:spcBef>
              <a:spcAft>
                <a:spcPts val="0"/>
              </a:spcAft>
              <a:buSzPts val="1400"/>
              <a:buNone/>
              <a:defRPr/>
            </a:lvl9pPr>
          </a:lstStyle>
          <a:p>
            <a:endParaRPr dirty="0"/>
          </a:p>
        </p:txBody>
      </p:sp>
      <p:sp>
        <p:nvSpPr>
          <p:cNvPr id="140" name="Google Shape;140;p17"/>
          <p:cNvSpPr>
            <a:spLocks noGrp="1"/>
          </p:cNvSpPr>
          <p:nvPr>
            <p:ph type="pic" idx="18"/>
          </p:nvPr>
        </p:nvSpPr>
        <p:spPr>
          <a:xfrm>
            <a:off x="4483733" y="3956777"/>
            <a:ext cx="535500" cy="535500"/>
          </a:xfrm>
          <a:prstGeom prst="rect">
            <a:avLst/>
          </a:prstGeom>
          <a:noFill/>
          <a:ln>
            <a:noFill/>
          </a:ln>
        </p:spPr>
      </p:sp>
      <p:sp>
        <p:nvSpPr>
          <p:cNvPr id="141" name="Google Shape;141;p17"/>
          <p:cNvSpPr txBox="1">
            <a:spLocks noGrp="1"/>
          </p:cNvSpPr>
          <p:nvPr>
            <p:ph type="body" idx="19"/>
          </p:nvPr>
        </p:nvSpPr>
        <p:spPr>
          <a:xfrm>
            <a:off x="8760900" y="4642600"/>
            <a:ext cx="2516700" cy="1369800"/>
          </a:xfrm>
          <a:prstGeom prst="rect">
            <a:avLst/>
          </a:prstGeom>
          <a:noFill/>
          <a:ln>
            <a:noFill/>
          </a:ln>
        </p:spPr>
        <p:txBody>
          <a:bodyPr spcFirstLastPara="1" wrap="square" lIns="91425" tIns="45700" rIns="91425" bIns="45700" anchor="t" anchorCtr="0">
            <a:normAutofit/>
          </a:bodyPr>
          <a:lstStyle>
            <a:lvl1pPr marL="457200" lvl="0" indent="-279400" algn="l" rtl="0">
              <a:lnSpc>
                <a:spcPct val="115000"/>
              </a:lnSpc>
              <a:spcBef>
                <a:spcPts val="1000"/>
              </a:spcBef>
              <a:spcAft>
                <a:spcPts val="0"/>
              </a:spcAft>
              <a:buSzPts val="800"/>
              <a:buFont typeface="Arial"/>
              <a:buChar char="•"/>
              <a:defRPr sz="1200" b="0" i="0">
                <a:latin typeface="Arial" panose="020B0604020202020204" pitchFamily="34" charset="0"/>
                <a:ea typeface="Arial" panose="020B0604020202020204" pitchFamily="34" charset="0"/>
                <a:cs typeface="Arial" panose="020B0604020202020204" pitchFamily="34" charset="0"/>
                <a:sym typeface="Arial"/>
              </a:defRPr>
            </a:lvl1pPr>
            <a:lvl2pPr marL="914400" lvl="1" indent="-317500" algn="l" rtl="0">
              <a:lnSpc>
                <a:spcPct val="115000"/>
              </a:lnSpc>
              <a:spcBef>
                <a:spcPts val="500"/>
              </a:spcBef>
              <a:spcAft>
                <a:spcPts val="0"/>
              </a:spcAft>
              <a:buSzPts val="1400"/>
              <a:buFont typeface="Arial"/>
              <a:buChar char="•"/>
              <a:defRPr sz="1400">
                <a:latin typeface="Arial"/>
                <a:ea typeface="Arial"/>
                <a:cs typeface="Arial"/>
                <a:sym typeface="Arial"/>
              </a:defRPr>
            </a:lvl2pPr>
            <a:lvl3pPr marL="1371600" lvl="2" indent="-317500" algn="l" rtl="0">
              <a:lnSpc>
                <a:spcPct val="115000"/>
              </a:lnSpc>
              <a:spcBef>
                <a:spcPts val="500"/>
              </a:spcBef>
              <a:spcAft>
                <a:spcPts val="0"/>
              </a:spcAft>
              <a:buSzPts val="1400"/>
              <a:buFont typeface="Arial"/>
              <a:buChar char="•"/>
              <a:defRPr sz="1400">
                <a:latin typeface="Arial"/>
                <a:ea typeface="Arial"/>
                <a:cs typeface="Arial"/>
                <a:sym typeface="Arial"/>
              </a:defRPr>
            </a:lvl3pPr>
            <a:lvl4pPr marL="1828800" lvl="3" indent="-311150" algn="l" rtl="0">
              <a:lnSpc>
                <a:spcPct val="115000"/>
              </a:lnSpc>
              <a:spcBef>
                <a:spcPts val="500"/>
              </a:spcBef>
              <a:spcAft>
                <a:spcPts val="0"/>
              </a:spcAft>
              <a:buSzPts val="1300"/>
              <a:buFont typeface="Arial"/>
              <a:buChar char="•"/>
              <a:defRPr sz="1300">
                <a:latin typeface="Arial"/>
                <a:ea typeface="Arial"/>
                <a:cs typeface="Arial"/>
                <a:sym typeface="Arial"/>
              </a:defRPr>
            </a:lvl4pPr>
            <a:lvl5pPr marL="2286000" lvl="4" indent="-317500" algn="l" rtl="0">
              <a:lnSpc>
                <a:spcPct val="115000"/>
              </a:lnSpc>
              <a:spcBef>
                <a:spcPts val="500"/>
              </a:spcBef>
              <a:spcAft>
                <a:spcPts val="0"/>
              </a:spcAft>
              <a:buSzPts val="1400"/>
              <a:buFont typeface="Arial"/>
              <a:buChar char="•"/>
              <a:defRPr sz="1400">
                <a:latin typeface="Arial"/>
                <a:ea typeface="Arial"/>
                <a:cs typeface="Arial"/>
                <a:sym typeface="Arial"/>
              </a:defRPr>
            </a:lvl5pPr>
            <a:lvl6pPr marL="2743200" lvl="5" indent="-317500" algn="l" rtl="0">
              <a:lnSpc>
                <a:spcPct val="115000"/>
              </a:lnSpc>
              <a:spcBef>
                <a:spcPts val="500"/>
              </a:spcBef>
              <a:spcAft>
                <a:spcPts val="0"/>
              </a:spcAft>
              <a:buSzPts val="1400"/>
              <a:buFont typeface="Arial"/>
              <a:buChar char="•"/>
              <a:defRPr sz="1400">
                <a:latin typeface="Arial"/>
                <a:ea typeface="Arial"/>
                <a:cs typeface="Arial"/>
                <a:sym typeface="Arial"/>
              </a:defRPr>
            </a:lvl6pPr>
            <a:lvl7pPr marL="3200400" lvl="6" indent="-304800" algn="l" rtl="0">
              <a:lnSpc>
                <a:spcPct val="115000"/>
              </a:lnSpc>
              <a:spcBef>
                <a:spcPts val="500"/>
              </a:spcBef>
              <a:spcAft>
                <a:spcPts val="0"/>
              </a:spcAft>
              <a:buSzPts val="1200"/>
              <a:buFont typeface="Arial"/>
              <a:buChar char="•"/>
              <a:defRPr sz="1200">
                <a:latin typeface="Arial"/>
                <a:ea typeface="Arial"/>
                <a:cs typeface="Arial"/>
                <a:sym typeface="Arial"/>
              </a:defRPr>
            </a:lvl7pPr>
            <a:lvl8pPr marL="3657600" lvl="7" indent="-304800" algn="l" rtl="0">
              <a:lnSpc>
                <a:spcPct val="115000"/>
              </a:lnSpc>
              <a:spcBef>
                <a:spcPts val="500"/>
              </a:spcBef>
              <a:spcAft>
                <a:spcPts val="0"/>
              </a:spcAft>
              <a:buSzPts val="1200"/>
              <a:buFont typeface="Arial"/>
              <a:buChar char="•"/>
              <a:defRPr sz="1200">
                <a:latin typeface="Arial"/>
                <a:ea typeface="Arial"/>
                <a:cs typeface="Arial"/>
                <a:sym typeface="Arial"/>
              </a:defRPr>
            </a:lvl8pPr>
            <a:lvl9pPr marL="4114800" lvl="8" indent="-304800" algn="l" rtl="0">
              <a:lnSpc>
                <a:spcPct val="115000"/>
              </a:lnSpc>
              <a:spcBef>
                <a:spcPts val="500"/>
              </a:spcBef>
              <a:spcAft>
                <a:spcPts val="0"/>
              </a:spcAft>
              <a:buSzPts val="1200"/>
              <a:buFont typeface="Arial"/>
              <a:buChar char="•"/>
              <a:defRPr sz="1200">
                <a:latin typeface="Arial"/>
                <a:ea typeface="Arial"/>
                <a:cs typeface="Arial"/>
                <a:sym typeface="Arial"/>
              </a:defRPr>
            </a:lvl9pPr>
          </a:lstStyle>
          <a:p>
            <a:endParaRPr dirty="0"/>
          </a:p>
        </p:txBody>
      </p:sp>
      <p:sp>
        <p:nvSpPr>
          <p:cNvPr id="142" name="Google Shape;142;p17"/>
          <p:cNvSpPr txBox="1">
            <a:spLocks noGrp="1"/>
          </p:cNvSpPr>
          <p:nvPr>
            <p:ph type="subTitle" idx="20"/>
          </p:nvPr>
        </p:nvSpPr>
        <p:spPr>
          <a:xfrm>
            <a:off x="8760900" y="3956800"/>
            <a:ext cx="2516700" cy="685800"/>
          </a:xfrm>
          <a:prstGeom prst="rect">
            <a:avLst/>
          </a:prstGeom>
        </p:spPr>
        <p:txBody>
          <a:bodyPr spcFirstLastPara="1" wrap="square" lIns="91425" tIns="45700" rIns="91425" bIns="45700" anchor="t" anchorCtr="0">
            <a:normAutofit/>
          </a:bodyPr>
          <a:lstStyle>
            <a:lvl1pPr lvl="0" rtl="0">
              <a:lnSpc>
                <a:spcPct val="100000"/>
              </a:lnSpc>
              <a:spcBef>
                <a:spcPts val="1000"/>
              </a:spcBef>
              <a:spcAft>
                <a:spcPts val="0"/>
              </a:spcAft>
              <a:buClr>
                <a:schemeClr val="dk2"/>
              </a:buClr>
              <a:buSzPts val="1400"/>
              <a:buFont typeface="Sora"/>
              <a:buNone/>
              <a:defRPr sz="1600" b="1" i="0">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lvl="1" rtl="0">
              <a:spcBef>
                <a:spcPts val="500"/>
              </a:spcBef>
              <a:spcAft>
                <a:spcPts val="0"/>
              </a:spcAft>
              <a:buSzPts val="2200"/>
              <a:buNone/>
              <a:defRPr/>
            </a:lvl2pPr>
            <a:lvl3pPr lvl="2" rtl="0">
              <a:spcBef>
                <a:spcPts val="500"/>
              </a:spcBef>
              <a:spcAft>
                <a:spcPts val="0"/>
              </a:spcAft>
              <a:buSzPts val="2000"/>
              <a:buNone/>
              <a:defRPr/>
            </a:lvl3pPr>
            <a:lvl4pPr lvl="3" rtl="0">
              <a:spcBef>
                <a:spcPts val="500"/>
              </a:spcBef>
              <a:spcAft>
                <a:spcPts val="0"/>
              </a:spcAft>
              <a:buSzPts val="1800"/>
              <a:buNone/>
              <a:defRPr/>
            </a:lvl4pPr>
            <a:lvl5pPr lvl="4" rtl="0">
              <a:spcBef>
                <a:spcPts val="500"/>
              </a:spcBef>
              <a:spcAft>
                <a:spcPts val="0"/>
              </a:spcAft>
              <a:buSzPts val="1800"/>
              <a:buNone/>
              <a:defRPr/>
            </a:lvl5pPr>
            <a:lvl6pPr lvl="5" rtl="0">
              <a:spcBef>
                <a:spcPts val="500"/>
              </a:spcBef>
              <a:spcAft>
                <a:spcPts val="0"/>
              </a:spcAft>
              <a:buSzPts val="1600"/>
              <a:buNone/>
              <a:defRPr/>
            </a:lvl6pPr>
            <a:lvl7pPr lvl="6" rtl="0">
              <a:spcBef>
                <a:spcPts val="500"/>
              </a:spcBef>
              <a:spcAft>
                <a:spcPts val="0"/>
              </a:spcAft>
              <a:buSzPts val="1600"/>
              <a:buNone/>
              <a:defRPr/>
            </a:lvl7pPr>
            <a:lvl8pPr lvl="7" rtl="0">
              <a:spcBef>
                <a:spcPts val="500"/>
              </a:spcBef>
              <a:spcAft>
                <a:spcPts val="0"/>
              </a:spcAft>
              <a:buSzPts val="1400"/>
              <a:buNone/>
              <a:defRPr/>
            </a:lvl8pPr>
            <a:lvl9pPr lvl="8" rtl="0">
              <a:spcBef>
                <a:spcPts val="500"/>
              </a:spcBef>
              <a:spcAft>
                <a:spcPts val="0"/>
              </a:spcAft>
              <a:buSzPts val="1400"/>
              <a:buNone/>
              <a:defRPr/>
            </a:lvl9pPr>
          </a:lstStyle>
          <a:p>
            <a:endParaRPr dirty="0"/>
          </a:p>
        </p:txBody>
      </p:sp>
      <p:sp>
        <p:nvSpPr>
          <p:cNvPr id="143" name="Google Shape;143;p17"/>
          <p:cNvSpPr>
            <a:spLocks noGrp="1"/>
          </p:cNvSpPr>
          <p:nvPr>
            <p:ph type="pic" idx="21"/>
          </p:nvPr>
        </p:nvSpPr>
        <p:spPr>
          <a:xfrm>
            <a:off x="8006650" y="3956777"/>
            <a:ext cx="535500" cy="535500"/>
          </a:xfrm>
          <a:prstGeom prst="rect">
            <a:avLst/>
          </a:prstGeom>
          <a:noFill/>
          <a:ln>
            <a:noFill/>
          </a:ln>
        </p:spPr>
      </p:sp>
      <p:sp>
        <p:nvSpPr>
          <p:cNvPr id="2" name="Slide Number Placeholder 2">
            <a:extLst>
              <a:ext uri="{FF2B5EF4-FFF2-40B4-BE49-F238E27FC236}">
                <a16:creationId xmlns:a16="http://schemas.microsoft.com/office/drawing/2014/main" id="{D6D8FC36-8702-EBB7-BE91-9DA7A8999351}"/>
              </a:ext>
            </a:extLst>
          </p:cNvPr>
          <p:cNvSpPr>
            <a:spLocks noGrp="1"/>
          </p:cNvSpPr>
          <p:nvPr>
            <p:ph type="sldNum" idx="10"/>
          </p:nvPr>
        </p:nvSpPr>
        <p:spPr>
          <a:xfrm>
            <a:off x="9255136" y="6492875"/>
            <a:ext cx="2743200" cy="228600"/>
          </a:xfrm>
        </p:spPr>
        <p:txBody>
          <a:bodyPr/>
          <a:lstStyle/>
          <a:p>
            <a:fld id="{00000000-1234-1234-1234-123412341234}" type="slidenum">
              <a:rPr lang="en-US" smtClean="0"/>
              <a:pPr/>
              <a:t>‹#›</a:t>
            </a:fld>
            <a:endParaRPr lang="en-US" dirty="0"/>
          </a:p>
        </p:txBody>
      </p:sp>
    </p:spTree>
  </p:cSld>
  <p:clrMapOvr>
    <a:masterClrMapping/>
  </p:clrMapOvr>
  <p:extLst>
    <p:ext uri="{DCECCB84-F9BA-43D5-87BE-67443E8EF086}">
      <p15:sldGuideLst xmlns:p15="http://schemas.microsoft.com/office/powerpoint/2012/main">
        <p15:guide id="1" pos="3840">
          <p15:clr>
            <a:srgbClr val="FA7B17"/>
          </p15:clr>
        </p15:guide>
        <p15:guide id="2" orient="horz" pos="2160">
          <p15:clr>
            <a:srgbClr val="FA7B17"/>
          </p15:clr>
        </p15:guide>
        <p15:guide id="3" pos="504">
          <p15:clr>
            <a:srgbClr val="FA7B17"/>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Two Images 1" preserve="1">
  <p:cSld name="OBJECT_1_1">
    <p:spTree>
      <p:nvGrpSpPr>
        <p:cNvPr id="1" name="Shape 166"/>
        <p:cNvGrpSpPr/>
        <p:nvPr/>
      </p:nvGrpSpPr>
      <p:grpSpPr>
        <a:xfrm>
          <a:off x="0" y="0"/>
          <a:ext cx="0" cy="0"/>
          <a:chOff x="0" y="0"/>
          <a:chExt cx="0" cy="0"/>
        </a:xfrm>
      </p:grpSpPr>
      <p:sp>
        <p:nvSpPr>
          <p:cNvPr id="169" name="Google Shape;169;p19"/>
          <p:cNvSpPr>
            <a:spLocks noGrp="1"/>
          </p:cNvSpPr>
          <p:nvPr>
            <p:ph type="pic" idx="2"/>
          </p:nvPr>
        </p:nvSpPr>
        <p:spPr>
          <a:xfrm>
            <a:off x="836600" y="1727269"/>
            <a:ext cx="5035800" cy="4127400"/>
          </a:xfrm>
          <a:prstGeom prst="rect">
            <a:avLst/>
          </a:prstGeom>
          <a:noFill/>
          <a:ln>
            <a:noFill/>
          </a:ln>
        </p:spPr>
      </p:sp>
      <p:sp>
        <p:nvSpPr>
          <p:cNvPr id="170" name="Google Shape;170;p19"/>
          <p:cNvSpPr>
            <a:spLocks noGrp="1"/>
          </p:cNvSpPr>
          <p:nvPr>
            <p:ph type="pic" idx="3"/>
          </p:nvPr>
        </p:nvSpPr>
        <p:spPr>
          <a:xfrm>
            <a:off x="6147750" y="1727258"/>
            <a:ext cx="5035800" cy="4127400"/>
          </a:xfrm>
          <a:prstGeom prst="rect">
            <a:avLst/>
          </a:prstGeom>
          <a:noFill/>
          <a:ln>
            <a:noFill/>
          </a:ln>
        </p:spPr>
      </p:sp>
      <p:sp>
        <p:nvSpPr>
          <p:cNvPr id="171" name="Google Shape;171;p19"/>
          <p:cNvSpPr txBox="1">
            <a:spLocks noGrp="1"/>
          </p:cNvSpPr>
          <p:nvPr>
            <p:ph type="title"/>
          </p:nvPr>
        </p:nvSpPr>
        <p:spPr>
          <a:xfrm>
            <a:off x="838199" y="662500"/>
            <a:ext cx="10515600" cy="4584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SzPts val="4000"/>
              <a:buFont typeface="Sora"/>
              <a:buNone/>
              <a:defRPr sz="4000" b="0" i="0">
                <a:latin typeface="Arial" panose="020B0604020202020204" pitchFamily="34" charset="0"/>
                <a:ea typeface="Arial" panose="020B0604020202020204" pitchFamily="34" charset="0"/>
                <a:cs typeface="Arial" panose="020B0604020202020204" pitchFamily="34" charset="0"/>
                <a:sym typeface="Sora"/>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dirty="0"/>
          </a:p>
        </p:txBody>
      </p:sp>
      <p:sp>
        <p:nvSpPr>
          <p:cNvPr id="2" name="Slide Number Placeholder 2">
            <a:extLst>
              <a:ext uri="{FF2B5EF4-FFF2-40B4-BE49-F238E27FC236}">
                <a16:creationId xmlns:a16="http://schemas.microsoft.com/office/drawing/2014/main" id="{8F0D166A-8D3D-808A-64E6-1BA83A795A46}"/>
              </a:ext>
            </a:extLst>
          </p:cNvPr>
          <p:cNvSpPr>
            <a:spLocks noGrp="1"/>
          </p:cNvSpPr>
          <p:nvPr>
            <p:ph type="sldNum" idx="10"/>
          </p:nvPr>
        </p:nvSpPr>
        <p:spPr>
          <a:xfrm>
            <a:off x="9255136" y="6492875"/>
            <a:ext cx="2743200" cy="228600"/>
          </a:xfrm>
        </p:spPr>
        <p:txBody>
          <a:bodyPr/>
          <a:lstStyle/>
          <a:p>
            <a:fld id="{00000000-1234-1234-1234-123412341234}" type="slidenum">
              <a:rPr lang="en-US" smtClean="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omparison Color - Icon" preserve="1">
  <p:cSld name="OBJECT_WITH_CAPTION_TEXT_2">
    <p:bg>
      <p:bgPr>
        <a:blipFill dpi="0" rotWithShape="1">
          <a:blip r:embed="rId2">
            <a:lum/>
          </a:blip>
          <a:srcRect/>
          <a:stretch>
            <a:fillRect/>
          </a:stretch>
        </a:blipFill>
        <a:effectLst/>
      </p:bgPr>
    </p:bg>
    <p:spTree>
      <p:nvGrpSpPr>
        <p:cNvPr id="1" name="Shape 182"/>
        <p:cNvGrpSpPr/>
        <p:nvPr/>
      </p:nvGrpSpPr>
      <p:grpSpPr>
        <a:xfrm>
          <a:off x="0" y="0"/>
          <a:ext cx="0" cy="0"/>
          <a:chOff x="0" y="0"/>
          <a:chExt cx="0" cy="0"/>
        </a:xfrm>
      </p:grpSpPr>
      <p:sp>
        <p:nvSpPr>
          <p:cNvPr id="185" name="Google Shape;185;p21"/>
          <p:cNvSpPr txBox="1">
            <a:spLocks noGrp="1"/>
          </p:cNvSpPr>
          <p:nvPr>
            <p:ph type="body" idx="1"/>
          </p:nvPr>
        </p:nvSpPr>
        <p:spPr>
          <a:xfrm>
            <a:off x="1126273" y="3124200"/>
            <a:ext cx="4460400" cy="2286000"/>
          </a:xfrm>
          <a:prstGeom prst="rect">
            <a:avLst/>
          </a:prstGeom>
          <a:noFill/>
          <a:ln>
            <a:noFill/>
          </a:ln>
        </p:spPr>
        <p:txBody>
          <a:bodyPr spcFirstLastPara="1" wrap="square" lIns="91425" tIns="45700" rIns="91425" bIns="45700" anchor="t" anchorCtr="0">
            <a:normAutofit/>
          </a:bodyPr>
          <a:lstStyle>
            <a:lvl1pPr marL="457200" lvl="0" indent="-304800" algn="l" rtl="0">
              <a:lnSpc>
                <a:spcPct val="115000"/>
              </a:lnSpc>
              <a:spcBef>
                <a:spcPts val="1000"/>
              </a:spcBef>
              <a:spcAft>
                <a:spcPts val="0"/>
              </a:spcAft>
              <a:buClr>
                <a:schemeClr val="lt1"/>
              </a:buClr>
              <a:buSzPts val="1200"/>
              <a:buFont typeface="Arial"/>
              <a:buChar char="•"/>
              <a:defRPr sz="1800" b="0" i="0">
                <a:solidFill>
                  <a:schemeClr val="lt1"/>
                </a:solidFill>
                <a:latin typeface="Arial" panose="020B0604020202020204" pitchFamily="34" charset="0"/>
                <a:ea typeface="Arial" panose="020B0604020202020204" pitchFamily="34" charset="0"/>
                <a:cs typeface="Arial" panose="020B0604020202020204" pitchFamily="34" charset="0"/>
                <a:sym typeface="Arial"/>
              </a:defRPr>
            </a:lvl1pPr>
            <a:lvl2pPr marL="914400" lvl="1" indent="-342900" algn="l" rtl="0">
              <a:lnSpc>
                <a:spcPct val="115000"/>
              </a:lnSpc>
              <a:spcBef>
                <a:spcPts val="500"/>
              </a:spcBef>
              <a:spcAft>
                <a:spcPts val="0"/>
              </a:spcAft>
              <a:buClr>
                <a:schemeClr val="lt1"/>
              </a:buClr>
              <a:buSzPts val="1800"/>
              <a:buFont typeface="Arial"/>
              <a:buChar char="•"/>
              <a:defRPr sz="1800">
                <a:solidFill>
                  <a:schemeClr val="lt1"/>
                </a:solidFill>
                <a:latin typeface="Arial"/>
                <a:ea typeface="Arial"/>
                <a:cs typeface="Arial"/>
                <a:sym typeface="Arial"/>
              </a:defRPr>
            </a:lvl2pPr>
            <a:lvl3pPr marL="1371600" lvl="2" indent="-342900" algn="l" rtl="0">
              <a:lnSpc>
                <a:spcPct val="115000"/>
              </a:lnSpc>
              <a:spcBef>
                <a:spcPts val="500"/>
              </a:spcBef>
              <a:spcAft>
                <a:spcPts val="0"/>
              </a:spcAft>
              <a:buClr>
                <a:schemeClr val="lt1"/>
              </a:buClr>
              <a:buSzPts val="1800"/>
              <a:buFont typeface="Arial"/>
              <a:buChar char="•"/>
              <a:defRPr sz="1800">
                <a:solidFill>
                  <a:schemeClr val="lt1"/>
                </a:solidFill>
                <a:latin typeface="Arial"/>
                <a:ea typeface="Arial"/>
                <a:cs typeface="Arial"/>
                <a:sym typeface="Arial"/>
              </a:defRPr>
            </a:lvl3pPr>
            <a:lvl4pPr marL="1828800" lvl="3" indent="-342900" algn="l" rtl="0">
              <a:lnSpc>
                <a:spcPct val="115000"/>
              </a:lnSpc>
              <a:spcBef>
                <a:spcPts val="500"/>
              </a:spcBef>
              <a:spcAft>
                <a:spcPts val="0"/>
              </a:spcAft>
              <a:buClr>
                <a:schemeClr val="lt1"/>
              </a:buClr>
              <a:buSzPts val="1800"/>
              <a:buFont typeface="Arial"/>
              <a:buChar char="•"/>
              <a:defRPr>
                <a:solidFill>
                  <a:schemeClr val="lt1"/>
                </a:solidFill>
                <a:latin typeface="Arial"/>
                <a:ea typeface="Arial"/>
                <a:cs typeface="Arial"/>
                <a:sym typeface="Arial"/>
              </a:defRPr>
            </a:lvl4pPr>
            <a:lvl5pPr marL="2286000" lvl="4" indent="-342900" algn="l" rtl="0">
              <a:lnSpc>
                <a:spcPct val="115000"/>
              </a:lnSpc>
              <a:spcBef>
                <a:spcPts val="500"/>
              </a:spcBef>
              <a:spcAft>
                <a:spcPts val="0"/>
              </a:spcAft>
              <a:buClr>
                <a:schemeClr val="lt1"/>
              </a:buClr>
              <a:buSzPts val="1800"/>
              <a:buFont typeface="Arial"/>
              <a:buChar char="•"/>
              <a:defRPr>
                <a:solidFill>
                  <a:schemeClr val="lt1"/>
                </a:solidFill>
                <a:latin typeface="Arial"/>
                <a:ea typeface="Arial"/>
                <a:cs typeface="Arial"/>
                <a:sym typeface="Arial"/>
              </a:defRPr>
            </a:lvl5pPr>
            <a:lvl6pPr marL="2743200" lvl="5" indent="-330200" algn="l" rtl="0">
              <a:lnSpc>
                <a:spcPct val="115000"/>
              </a:lnSpc>
              <a:spcBef>
                <a:spcPts val="500"/>
              </a:spcBef>
              <a:spcAft>
                <a:spcPts val="0"/>
              </a:spcAft>
              <a:buClr>
                <a:schemeClr val="lt1"/>
              </a:buClr>
              <a:buSzPts val="1600"/>
              <a:buFont typeface="Arial"/>
              <a:buChar char="•"/>
              <a:defRPr>
                <a:solidFill>
                  <a:schemeClr val="lt1"/>
                </a:solidFill>
                <a:latin typeface="Arial"/>
                <a:ea typeface="Arial"/>
                <a:cs typeface="Arial"/>
                <a:sym typeface="Arial"/>
              </a:defRPr>
            </a:lvl6pPr>
            <a:lvl7pPr marL="3200400" lvl="6" indent="-330200" algn="l" rtl="0">
              <a:lnSpc>
                <a:spcPct val="115000"/>
              </a:lnSpc>
              <a:spcBef>
                <a:spcPts val="500"/>
              </a:spcBef>
              <a:spcAft>
                <a:spcPts val="0"/>
              </a:spcAft>
              <a:buClr>
                <a:schemeClr val="lt1"/>
              </a:buClr>
              <a:buSzPts val="1600"/>
              <a:buFont typeface="Arial"/>
              <a:buChar char="•"/>
              <a:defRPr>
                <a:solidFill>
                  <a:schemeClr val="lt1"/>
                </a:solidFill>
                <a:latin typeface="Arial"/>
                <a:ea typeface="Arial"/>
                <a:cs typeface="Arial"/>
                <a:sym typeface="Arial"/>
              </a:defRPr>
            </a:lvl7pPr>
            <a:lvl8pPr marL="3657600" lvl="7" indent="-317500" algn="l" rtl="0">
              <a:lnSpc>
                <a:spcPct val="115000"/>
              </a:lnSpc>
              <a:spcBef>
                <a:spcPts val="500"/>
              </a:spcBef>
              <a:spcAft>
                <a:spcPts val="0"/>
              </a:spcAft>
              <a:buClr>
                <a:schemeClr val="lt1"/>
              </a:buClr>
              <a:buSzPts val="1400"/>
              <a:buFont typeface="Arial"/>
              <a:buChar char="•"/>
              <a:defRPr>
                <a:solidFill>
                  <a:schemeClr val="lt1"/>
                </a:solidFill>
                <a:latin typeface="Arial"/>
                <a:ea typeface="Arial"/>
                <a:cs typeface="Arial"/>
                <a:sym typeface="Arial"/>
              </a:defRPr>
            </a:lvl8pPr>
            <a:lvl9pPr marL="4114800" lvl="8" indent="-317500" algn="l" rtl="0">
              <a:lnSpc>
                <a:spcPct val="115000"/>
              </a:lnSpc>
              <a:spcBef>
                <a:spcPts val="500"/>
              </a:spcBef>
              <a:spcAft>
                <a:spcPts val="0"/>
              </a:spcAft>
              <a:buClr>
                <a:schemeClr val="lt1"/>
              </a:buClr>
              <a:buSzPts val="1400"/>
              <a:buFont typeface="Arial"/>
              <a:buChar char="•"/>
              <a:defRPr>
                <a:solidFill>
                  <a:schemeClr val="lt1"/>
                </a:solidFill>
                <a:latin typeface="Arial"/>
                <a:ea typeface="Arial"/>
                <a:cs typeface="Arial"/>
                <a:sym typeface="Arial"/>
              </a:defRPr>
            </a:lvl9pPr>
          </a:lstStyle>
          <a:p>
            <a:endParaRPr dirty="0"/>
          </a:p>
        </p:txBody>
      </p:sp>
      <p:sp>
        <p:nvSpPr>
          <p:cNvPr id="186" name="Google Shape;186;p21"/>
          <p:cNvSpPr txBox="1">
            <a:spLocks noGrp="1"/>
          </p:cNvSpPr>
          <p:nvPr>
            <p:ph type="title"/>
          </p:nvPr>
        </p:nvSpPr>
        <p:spPr>
          <a:xfrm>
            <a:off x="838199" y="662500"/>
            <a:ext cx="10515600" cy="4584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SzPts val="4000"/>
              <a:buFont typeface="Sora"/>
              <a:buNone/>
              <a:defRPr sz="4000" b="0" i="0">
                <a:latin typeface="Arial" panose="020B0604020202020204" pitchFamily="34" charset="0"/>
                <a:ea typeface="Arial" panose="020B0604020202020204" pitchFamily="34" charset="0"/>
                <a:cs typeface="Arial" panose="020B0604020202020204" pitchFamily="34" charset="0"/>
                <a:sym typeface="Sora"/>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dirty="0"/>
          </a:p>
        </p:txBody>
      </p:sp>
      <p:sp>
        <p:nvSpPr>
          <p:cNvPr id="187" name="Google Shape;187;p21"/>
          <p:cNvSpPr txBox="1">
            <a:spLocks noGrp="1"/>
          </p:cNvSpPr>
          <p:nvPr>
            <p:ph type="body" idx="2"/>
          </p:nvPr>
        </p:nvSpPr>
        <p:spPr>
          <a:xfrm>
            <a:off x="6436198" y="3124200"/>
            <a:ext cx="4460400" cy="2286000"/>
          </a:xfrm>
          <a:prstGeom prst="rect">
            <a:avLst/>
          </a:prstGeom>
          <a:noFill/>
          <a:ln>
            <a:noFill/>
          </a:ln>
        </p:spPr>
        <p:txBody>
          <a:bodyPr spcFirstLastPara="1" wrap="square" lIns="91425" tIns="45700" rIns="91425" bIns="45700" anchor="t" anchorCtr="0">
            <a:normAutofit/>
          </a:bodyPr>
          <a:lstStyle>
            <a:lvl1pPr marL="457200" lvl="0" indent="-304800" algn="l" rtl="0">
              <a:lnSpc>
                <a:spcPct val="115000"/>
              </a:lnSpc>
              <a:spcBef>
                <a:spcPts val="1000"/>
              </a:spcBef>
              <a:spcAft>
                <a:spcPts val="0"/>
              </a:spcAft>
              <a:buClr>
                <a:schemeClr val="lt1"/>
              </a:buClr>
              <a:buSzPts val="1200"/>
              <a:buFont typeface="Arial"/>
              <a:buChar char="•"/>
              <a:defRPr sz="1800" b="0" i="0">
                <a:solidFill>
                  <a:schemeClr val="lt1"/>
                </a:solidFill>
                <a:latin typeface="Arial" panose="020B0604020202020204" pitchFamily="34" charset="0"/>
                <a:ea typeface="Arial" panose="020B0604020202020204" pitchFamily="34" charset="0"/>
                <a:cs typeface="Arial" panose="020B0604020202020204" pitchFamily="34" charset="0"/>
                <a:sym typeface="Arial"/>
              </a:defRPr>
            </a:lvl1pPr>
            <a:lvl2pPr marL="914400" lvl="1" indent="-342900" algn="l" rtl="0">
              <a:lnSpc>
                <a:spcPct val="115000"/>
              </a:lnSpc>
              <a:spcBef>
                <a:spcPts val="500"/>
              </a:spcBef>
              <a:spcAft>
                <a:spcPts val="0"/>
              </a:spcAft>
              <a:buClr>
                <a:schemeClr val="lt1"/>
              </a:buClr>
              <a:buSzPts val="1800"/>
              <a:buFont typeface="Arial"/>
              <a:buChar char="•"/>
              <a:defRPr sz="1800">
                <a:solidFill>
                  <a:schemeClr val="lt1"/>
                </a:solidFill>
                <a:latin typeface="Arial"/>
                <a:ea typeface="Arial"/>
                <a:cs typeface="Arial"/>
                <a:sym typeface="Arial"/>
              </a:defRPr>
            </a:lvl2pPr>
            <a:lvl3pPr marL="1371600" lvl="2" indent="-342900" algn="l" rtl="0">
              <a:lnSpc>
                <a:spcPct val="115000"/>
              </a:lnSpc>
              <a:spcBef>
                <a:spcPts val="500"/>
              </a:spcBef>
              <a:spcAft>
                <a:spcPts val="0"/>
              </a:spcAft>
              <a:buClr>
                <a:schemeClr val="lt1"/>
              </a:buClr>
              <a:buSzPts val="1800"/>
              <a:buFont typeface="Arial"/>
              <a:buChar char="•"/>
              <a:defRPr sz="1800">
                <a:solidFill>
                  <a:schemeClr val="lt1"/>
                </a:solidFill>
                <a:latin typeface="Arial"/>
                <a:ea typeface="Arial"/>
                <a:cs typeface="Arial"/>
                <a:sym typeface="Arial"/>
              </a:defRPr>
            </a:lvl3pPr>
            <a:lvl4pPr marL="1828800" lvl="3" indent="-342900" algn="l" rtl="0">
              <a:lnSpc>
                <a:spcPct val="115000"/>
              </a:lnSpc>
              <a:spcBef>
                <a:spcPts val="500"/>
              </a:spcBef>
              <a:spcAft>
                <a:spcPts val="0"/>
              </a:spcAft>
              <a:buClr>
                <a:schemeClr val="lt1"/>
              </a:buClr>
              <a:buSzPts val="1800"/>
              <a:buFont typeface="Arial"/>
              <a:buChar char="•"/>
              <a:defRPr>
                <a:solidFill>
                  <a:schemeClr val="lt1"/>
                </a:solidFill>
                <a:latin typeface="Arial"/>
                <a:ea typeface="Arial"/>
                <a:cs typeface="Arial"/>
                <a:sym typeface="Arial"/>
              </a:defRPr>
            </a:lvl4pPr>
            <a:lvl5pPr marL="2286000" lvl="4" indent="-342900" algn="l" rtl="0">
              <a:lnSpc>
                <a:spcPct val="115000"/>
              </a:lnSpc>
              <a:spcBef>
                <a:spcPts val="500"/>
              </a:spcBef>
              <a:spcAft>
                <a:spcPts val="0"/>
              </a:spcAft>
              <a:buClr>
                <a:schemeClr val="lt1"/>
              </a:buClr>
              <a:buSzPts val="1800"/>
              <a:buFont typeface="Arial"/>
              <a:buChar char="•"/>
              <a:defRPr>
                <a:solidFill>
                  <a:schemeClr val="lt1"/>
                </a:solidFill>
                <a:latin typeface="Arial"/>
                <a:ea typeface="Arial"/>
                <a:cs typeface="Arial"/>
                <a:sym typeface="Arial"/>
              </a:defRPr>
            </a:lvl5pPr>
            <a:lvl6pPr marL="2743200" lvl="5" indent="-330200" algn="l" rtl="0">
              <a:lnSpc>
                <a:spcPct val="115000"/>
              </a:lnSpc>
              <a:spcBef>
                <a:spcPts val="500"/>
              </a:spcBef>
              <a:spcAft>
                <a:spcPts val="0"/>
              </a:spcAft>
              <a:buClr>
                <a:schemeClr val="lt1"/>
              </a:buClr>
              <a:buSzPts val="1600"/>
              <a:buFont typeface="Arial"/>
              <a:buChar char="•"/>
              <a:defRPr>
                <a:solidFill>
                  <a:schemeClr val="lt1"/>
                </a:solidFill>
                <a:latin typeface="Arial"/>
                <a:ea typeface="Arial"/>
                <a:cs typeface="Arial"/>
                <a:sym typeface="Arial"/>
              </a:defRPr>
            </a:lvl6pPr>
            <a:lvl7pPr marL="3200400" lvl="6" indent="-330200" algn="l" rtl="0">
              <a:lnSpc>
                <a:spcPct val="115000"/>
              </a:lnSpc>
              <a:spcBef>
                <a:spcPts val="500"/>
              </a:spcBef>
              <a:spcAft>
                <a:spcPts val="0"/>
              </a:spcAft>
              <a:buClr>
                <a:schemeClr val="lt1"/>
              </a:buClr>
              <a:buSzPts val="1600"/>
              <a:buFont typeface="Arial"/>
              <a:buChar char="•"/>
              <a:defRPr>
                <a:solidFill>
                  <a:schemeClr val="lt1"/>
                </a:solidFill>
                <a:latin typeface="Arial"/>
                <a:ea typeface="Arial"/>
                <a:cs typeface="Arial"/>
                <a:sym typeface="Arial"/>
              </a:defRPr>
            </a:lvl7pPr>
            <a:lvl8pPr marL="3657600" lvl="7" indent="-317500" algn="l" rtl="0">
              <a:lnSpc>
                <a:spcPct val="115000"/>
              </a:lnSpc>
              <a:spcBef>
                <a:spcPts val="500"/>
              </a:spcBef>
              <a:spcAft>
                <a:spcPts val="0"/>
              </a:spcAft>
              <a:buClr>
                <a:schemeClr val="lt1"/>
              </a:buClr>
              <a:buSzPts val="1400"/>
              <a:buFont typeface="Arial"/>
              <a:buChar char="•"/>
              <a:defRPr>
                <a:solidFill>
                  <a:schemeClr val="lt1"/>
                </a:solidFill>
                <a:latin typeface="Arial"/>
                <a:ea typeface="Arial"/>
                <a:cs typeface="Arial"/>
                <a:sym typeface="Arial"/>
              </a:defRPr>
            </a:lvl8pPr>
            <a:lvl9pPr marL="4114800" lvl="8" indent="-317500" algn="l" rtl="0">
              <a:lnSpc>
                <a:spcPct val="115000"/>
              </a:lnSpc>
              <a:spcBef>
                <a:spcPts val="500"/>
              </a:spcBef>
              <a:spcAft>
                <a:spcPts val="0"/>
              </a:spcAft>
              <a:buClr>
                <a:schemeClr val="lt1"/>
              </a:buClr>
              <a:buSzPts val="1400"/>
              <a:buFont typeface="Arial"/>
              <a:buChar char="•"/>
              <a:defRPr>
                <a:solidFill>
                  <a:schemeClr val="lt1"/>
                </a:solidFill>
                <a:latin typeface="Arial"/>
                <a:ea typeface="Arial"/>
                <a:cs typeface="Arial"/>
                <a:sym typeface="Arial"/>
              </a:defRPr>
            </a:lvl9pPr>
          </a:lstStyle>
          <a:p>
            <a:endParaRPr dirty="0"/>
          </a:p>
        </p:txBody>
      </p:sp>
      <p:sp>
        <p:nvSpPr>
          <p:cNvPr id="188" name="Google Shape;188;p21"/>
          <p:cNvSpPr/>
          <p:nvPr/>
        </p:nvSpPr>
        <p:spPr>
          <a:xfrm>
            <a:off x="836600" y="1578151"/>
            <a:ext cx="5035800" cy="4254600"/>
          </a:xfrm>
          <a:prstGeom prst="rect">
            <a:avLst/>
          </a:prstGeom>
          <a:solidFill>
            <a:srgbClr val="5465FF"/>
          </a:solidFill>
          <a:ln>
            <a:noFill/>
          </a:ln>
          <a:effectLst>
            <a:outerShdw blurRad="127000" dist="50800" dir="5400000" algn="ctr" rotWithShape="0">
              <a:srgbClr val="000000">
                <a:alpha val="2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89" name="Google Shape;189;p21"/>
          <p:cNvSpPr txBox="1">
            <a:spLocks noGrp="1"/>
          </p:cNvSpPr>
          <p:nvPr>
            <p:ph type="subTitle" idx="3"/>
          </p:nvPr>
        </p:nvSpPr>
        <p:spPr>
          <a:xfrm>
            <a:off x="1126275" y="2775541"/>
            <a:ext cx="4460400" cy="464700"/>
          </a:xfrm>
          <a:prstGeom prst="rect">
            <a:avLst/>
          </a:prstGeom>
        </p:spPr>
        <p:txBody>
          <a:bodyPr spcFirstLastPara="1" wrap="square" lIns="91425" tIns="45700" rIns="91425" bIns="45700" anchor="t" anchorCtr="0">
            <a:normAutofit/>
          </a:bodyPr>
          <a:lstStyle>
            <a:lvl1pPr lvl="0" rtl="0">
              <a:spcBef>
                <a:spcPts val="1000"/>
              </a:spcBef>
              <a:spcAft>
                <a:spcPts val="0"/>
              </a:spcAft>
              <a:buClr>
                <a:schemeClr val="lt1"/>
              </a:buClr>
              <a:buSzPts val="2000"/>
              <a:buFont typeface="Sora"/>
              <a:buNone/>
              <a:defRPr sz="2000" b="1" i="0">
                <a:solidFill>
                  <a:schemeClr val="lt1"/>
                </a:solidFill>
                <a:latin typeface="Arial" panose="020B0604020202020204" pitchFamily="34" charset="0"/>
                <a:ea typeface="Arial" panose="020B0604020202020204" pitchFamily="34" charset="0"/>
                <a:cs typeface="Arial" panose="020B0604020202020204" pitchFamily="34" charset="0"/>
                <a:sym typeface="Sora"/>
              </a:defRPr>
            </a:lvl1pPr>
            <a:lvl2pPr lvl="1" rtl="0">
              <a:spcBef>
                <a:spcPts val="500"/>
              </a:spcBef>
              <a:spcAft>
                <a:spcPts val="0"/>
              </a:spcAft>
              <a:buSzPts val="2200"/>
              <a:buNone/>
              <a:defRPr/>
            </a:lvl2pPr>
            <a:lvl3pPr lvl="2" rtl="0">
              <a:spcBef>
                <a:spcPts val="500"/>
              </a:spcBef>
              <a:spcAft>
                <a:spcPts val="0"/>
              </a:spcAft>
              <a:buSzPts val="2000"/>
              <a:buNone/>
              <a:defRPr/>
            </a:lvl3pPr>
            <a:lvl4pPr lvl="3" rtl="0">
              <a:spcBef>
                <a:spcPts val="500"/>
              </a:spcBef>
              <a:spcAft>
                <a:spcPts val="0"/>
              </a:spcAft>
              <a:buSzPts val="1800"/>
              <a:buNone/>
              <a:defRPr/>
            </a:lvl4pPr>
            <a:lvl5pPr lvl="4" rtl="0">
              <a:spcBef>
                <a:spcPts val="500"/>
              </a:spcBef>
              <a:spcAft>
                <a:spcPts val="0"/>
              </a:spcAft>
              <a:buSzPts val="1800"/>
              <a:buNone/>
              <a:defRPr/>
            </a:lvl5pPr>
            <a:lvl6pPr lvl="5" rtl="0">
              <a:spcBef>
                <a:spcPts val="500"/>
              </a:spcBef>
              <a:spcAft>
                <a:spcPts val="0"/>
              </a:spcAft>
              <a:buSzPts val="1600"/>
              <a:buNone/>
              <a:defRPr/>
            </a:lvl6pPr>
            <a:lvl7pPr lvl="6" rtl="0">
              <a:spcBef>
                <a:spcPts val="500"/>
              </a:spcBef>
              <a:spcAft>
                <a:spcPts val="0"/>
              </a:spcAft>
              <a:buSzPts val="1600"/>
              <a:buNone/>
              <a:defRPr/>
            </a:lvl7pPr>
            <a:lvl8pPr lvl="7" rtl="0">
              <a:spcBef>
                <a:spcPts val="500"/>
              </a:spcBef>
              <a:spcAft>
                <a:spcPts val="0"/>
              </a:spcAft>
              <a:buSzPts val="1400"/>
              <a:buNone/>
              <a:defRPr/>
            </a:lvl8pPr>
            <a:lvl9pPr lvl="8" rtl="0">
              <a:spcBef>
                <a:spcPts val="500"/>
              </a:spcBef>
              <a:spcAft>
                <a:spcPts val="0"/>
              </a:spcAft>
              <a:buSzPts val="1400"/>
              <a:buNone/>
              <a:defRPr/>
            </a:lvl9pPr>
          </a:lstStyle>
          <a:p>
            <a:endParaRPr dirty="0"/>
          </a:p>
        </p:txBody>
      </p:sp>
      <p:sp>
        <p:nvSpPr>
          <p:cNvPr id="190" name="Google Shape;190;p21"/>
          <p:cNvSpPr/>
          <p:nvPr/>
        </p:nvSpPr>
        <p:spPr>
          <a:xfrm>
            <a:off x="6147750" y="1578174"/>
            <a:ext cx="5035800" cy="4254600"/>
          </a:xfrm>
          <a:prstGeom prst="rect">
            <a:avLst/>
          </a:prstGeom>
          <a:solidFill>
            <a:srgbClr val="00B36B"/>
          </a:solidFill>
          <a:ln>
            <a:noFill/>
          </a:ln>
          <a:effectLst>
            <a:outerShdw blurRad="127000" dist="50800" dir="5400000" algn="ctr" rotWithShape="0">
              <a:srgbClr val="000000">
                <a:alpha val="2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91" name="Google Shape;191;p21"/>
          <p:cNvSpPr>
            <a:spLocks noGrp="1"/>
          </p:cNvSpPr>
          <p:nvPr>
            <p:ph type="pic" idx="4"/>
          </p:nvPr>
        </p:nvSpPr>
        <p:spPr>
          <a:xfrm>
            <a:off x="1219200" y="1944841"/>
            <a:ext cx="685800" cy="685800"/>
          </a:xfrm>
          <a:prstGeom prst="rect">
            <a:avLst/>
          </a:prstGeom>
          <a:noFill/>
          <a:ln>
            <a:noFill/>
          </a:ln>
        </p:spPr>
      </p:sp>
      <p:sp>
        <p:nvSpPr>
          <p:cNvPr id="192" name="Google Shape;192;p21"/>
          <p:cNvSpPr txBox="1">
            <a:spLocks noGrp="1"/>
          </p:cNvSpPr>
          <p:nvPr>
            <p:ph type="subTitle" idx="5"/>
          </p:nvPr>
        </p:nvSpPr>
        <p:spPr>
          <a:xfrm>
            <a:off x="6436200" y="2775541"/>
            <a:ext cx="4460400" cy="464700"/>
          </a:xfrm>
          <a:prstGeom prst="rect">
            <a:avLst/>
          </a:prstGeom>
        </p:spPr>
        <p:txBody>
          <a:bodyPr spcFirstLastPara="1" wrap="square" lIns="91425" tIns="45700" rIns="91425" bIns="45700" anchor="t" anchorCtr="0">
            <a:normAutofit/>
          </a:bodyPr>
          <a:lstStyle>
            <a:lvl1pPr lvl="0" rtl="0">
              <a:spcBef>
                <a:spcPts val="1000"/>
              </a:spcBef>
              <a:spcAft>
                <a:spcPts val="0"/>
              </a:spcAft>
              <a:buClr>
                <a:schemeClr val="lt1"/>
              </a:buClr>
              <a:buSzPts val="2000"/>
              <a:buFont typeface="Sora"/>
              <a:buNone/>
              <a:defRPr sz="2000" b="1" i="0">
                <a:solidFill>
                  <a:schemeClr val="lt1"/>
                </a:solidFill>
                <a:latin typeface="Arial" panose="020B0604020202020204" pitchFamily="34" charset="0"/>
                <a:ea typeface="Arial" panose="020B0604020202020204" pitchFamily="34" charset="0"/>
                <a:cs typeface="Arial" panose="020B0604020202020204" pitchFamily="34" charset="0"/>
                <a:sym typeface="Sora"/>
              </a:defRPr>
            </a:lvl1pPr>
            <a:lvl2pPr lvl="1" rtl="0">
              <a:spcBef>
                <a:spcPts val="500"/>
              </a:spcBef>
              <a:spcAft>
                <a:spcPts val="0"/>
              </a:spcAft>
              <a:buSzPts val="2200"/>
              <a:buNone/>
              <a:defRPr/>
            </a:lvl2pPr>
            <a:lvl3pPr lvl="2" rtl="0">
              <a:spcBef>
                <a:spcPts val="500"/>
              </a:spcBef>
              <a:spcAft>
                <a:spcPts val="0"/>
              </a:spcAft>
              <a:buSzPts val="2000"/>
              <a:buNone/>
              <a:defRPr/>
            </a:lvl3pPr>
            <a:lvl4pPr lvl="3" rtl="0">
              <a:spcBef>
                <a:spcPts val="500"/>
              </a:spcBef>
              <a:spcAft>
                <a:spcPts val="0"/>
              </a:spcAft>
              <a:buSzPts val="1800"/>
              <a:buNone/>
              <a:defRPr/>
            </a:lvl4pPr>
            <a:lvl5pPr lvl="4" rtl="0">
              <a:spcBef>
                <a:spcPts val="500"/>
              </a:spcBef>
              <a:spcAft>
                <a:spcPts val="0"/>
              </a:spcAft>
              <a:buSzPts val="1800"/>
              <a:buNone/>
              <a:defRPr/>
            </a:lvl5pPr>
            <a:lvl6pPr lvl="5" rtl="0">
              <a:spcBef>
                <a:spcPts val="500"/>
              </a:spcBef>
              <a:spcAft>
                <a:spcPts val="0"/>
              </a:spcAft>
              <a:buSzPts val="1600"/>
              <a:buNone/>
              <a:defRPr/>
            </a:lvl6pPr>
            <a:lvl7pPr lvl="6" rtl="0">
              <a:spcBef>
                <a:spcPts val="500"/>
              </a:spcBef>
              <a:spcAft>
                <a:spcPts val="0"/>
              </a:spcAft>
              <a:buSzPts val="1600"/>
              <a:buNone/>
              <a:defRPr/>
            </a:lvl7pPr>
            <a:lvl8pPr lvl="7" rtl="0">
              <a:spcBef>
                <a:spcPts val="500"/>
              </a:spcBef>
              <a:spcAft>
                <a:spcPts val="0"/>
              </a:spcAft>
              <a:buSzPts val="1400"/>
              <a:buNone/>
              <a:defRPr/>
            </a:lvl8pPr>
            <a:lvl9pPr lvl="8" rtl="0">
              <a:spcBef>
                <a:spcPts val="500"/>
              </a:spcBef>
              <a:spcAft>
                <a:spcPts val="0"/>
              </a:spcAft>
              <a:buSzPts val="1400"/>
              <a:buNone/>
              <a:defRPr/>
            </a:lvl9pPr>
          </a:lstStyle>
          <a:p>
            <a:endParaRPr dirty="0"/>
          </a:p>
        </p:txBody>
      </p:sp>
      <p:sp>
        <p:nvSpPr>
          <p:cNvPr id="193" name="Google Shape;193;p21"/>
          <p:cNvSpPr>
            <a:spLocks noGrp="1"/>
          </p:cNvSpPr>
          <p:nvPr>
            <p:ph type="pic" idx="6"/>
          </p:nvPr>
        </p:nvSpPr>
        <p:spPr>
          <a:xfrm>
            <a:off x="6529125" y="1944841"/>
            <a:ext cx="685800" cy="685800"/>
          </a:xfrm>
          <a:prstGeom prst="rect">
            <a:avLst/>
          </a:prstGeom>
          <a:noFill/>
          <a:ln>
            <a:noFill/>
          </a:ln>
        </p:spPr>
      </p:sp>
      <p:sp>
        <p:nvSpPr>
          <p:cNvPr id="194" name="Google Shape;194;p21"/>
          <p:cNvSpPr txBox="1">
            <a:spLocks noGrp="1"/>
          </p:cNvSpPr>
          <p:nvPr>
            <p:ph type="body" idx="7"/>
          </p:nvPr>
        </p:nvSpPr>
        <p:spPr>
          <a:xfrm>
            <a:off x="1126273" y="3240241"/>
            <a:ext cx="4460400" cy="2286000"/>
          </a:xfrm>
          <a:prstGeom prst="rect">
            <a:avLst/>
          </a:prstGeom>
          <a:noFill/>
          <a:ln>
            <a:noFill/>
          </a:ln>
        </p:spPr>
        <p:txBody>
          <a:bodyPr spcFirstLastPara="1" wrap="square" lIns="91425" tIns="45700" rIns="91425" bIns="45700" anchor="t" anchorCtr="0">
            <a:normAutofit/>
          </a:bodyPr>
          <a:lstStyle>
            <a:lvl1pPr marL="457200" lvl="0" indent="-304800" algn="l" rtl="0">
              <a:lnSpc>
                <a:spcPct val="115000"/>
              </a:lnSpc>
              <a:spcBef>
                <a:spcPts val="1000"/>
              </a:spcBef>
              <a:spcAft>
                <a:spcPts val="0"/>
              </a:spcAft>
              <a:buClr>
                <a:schemeClr val="lt1"/>
              </a:buClr>
              <a:buSzPts val="1200"/>
              <a:buFont typeface="Arial"/>
              <a:buChar char="•"/>
              <a:defRPr sz="1400" b="0" i="0">
                <a:solidFill>
                  <a:schemeClr val="lt1"/>
                </a:solidFill>
                <a:latin typeface="Arial" panose="020B0604020202020204" pitchFamily="34" charset="0"/>
                <a:ea typeface="Arial" panose="020B0604020202020204" pitchFamily="34" charset="0"/>
                <a:cs typeface="Arial" panose="020B0604020202020204" pitchFamily="34" charset="0"/>
                <a:sym typeface="Arial"/>
              </a:defRPr>
            </a:lvl1pPr>
            <a:lvl2pPr marL="914400" lvl="1" indent="-342900" algn="l" rtl="0">
              <a:lnSpc>
                <a:spcPct val="115000"/>
              </a:lnSpc>
              <a:spcBef>
                <a:spcPts val="500"/>
              </a:spcBef>
              <a:spcAft>
                <a:spcPts val="0"/>
              </a:spcAft>
              <a:buClr>
                <a:schemeClr val="lt1"/>
              </a:buClr>
              <a:buSzPts val="1800"/>
              <a:buFont typeface="Arial"/>
              <a:buChar char="•"/>
              <a:defRPr sz="1800">
                <a:solidFill>
                  <a:schemeClr val="lt1"/>
                </a:solidFill>
                <a:latin typeface="Arial"/>
                <a:ea typeface="Arial"/>
                <a:cs typeface="Arial"/>
                <a:sym typeface="Arial"/>
              </a:defRPr>
            </a:lvl2pPr>
            <a:lvl3pPr marL="1371600" lvl="2" indent="-342900" algn="l" rtl="0">
              <a:lnSpc>
                <a:spcPct val="115000"/>
              </a:lnSpc>
              <a:spcBef>
                <a:spcPts val="500"/>
              </a:spcBef>
              <a:spcAft>
                <a:spcPts val="0"/>
              </a:spcAft>
              <a:buClr>
                <a:schemeClr val="lt1"/>
              </a:buClr>
              <a:buSzPts val="1800"/>
              <a:buFont typeface="Arial"/>
              <a:buChar char="•"/>
              <a:defRPr sz="1800">
                <a:solidFill>
                  <a:schemeClr val="lt1"/>
                </a:solidFill>
                <a:latin typeface="Arial"/>
                <a:ea typeface="Arial"/>
                <a:cs typeface="Arial"/>
                <a:sym typeface="Arial"/>
              </a:defRPr>
            </a:lvl3pPr>
            <a:lvl4pPr marL="1828800" lvl="3" indent="-342900" algn="l" rtl="0">
              <a:lnSpc>
                <a:spcPct val="115000"/>
              </a:lnSpc>
              <a:spcBef>
                <a:spcPts val="500"/>
              </a:spcBef>
              <a:spcAft>
                <a:spcPts val="0"/>
              </a:spcAft>
              <a:buClr>
                <a:schemeClr val="lt1"/>
              </a:buClr>
              <a:buSzPts val="1800"/>
              <a:buFont typeface="Arial"/>
              <a:buChar char="•"/>
              <a:defRPr>
                <a:solidFill>
                  <a:schemeClr val="lt1"/>
                </a:solidFill>
                <a:latin typeface="Arial"/>
                <a:ea typeface="Arial"/>
                <a:cs typeface="Arial"/>
                <a:sym typeface="Arial"/>
              </a:defRPr>
            </a:lvl4pPr>
            <a:lvl5pPr marL="2286000" lvl="4" indent="-342900" algn="l" rtl="0">
              <a:lnSpc>
                <a:spcPct val="115000"/>
              </a:lnSpc>
              <a:spcBef>
                <a:spcPts val="500"/>
              </a:spcBef>
              <a:spcAft>
                <a:spcPts val="0"/>
              </a:spcAft>
              <a:buClr>
                <a:schemeClr val="lt1"/>
              </a:buClr>
              <a:buSzPts val="1800"/>
              <a:buFont typeface="Arial"/>
              <a:buChar char="•"/>
              <a:defRPr>
                <a:solidFill>
                  <a:schemeClr val="lt1"/>
                </a:solidFill>
                <a:latin typeface="Arial"/>
                <a:ea typeface="Arial"/>
                <a:cs typeface="Arial"/>
                <a:sym typeface="Arial"/>
              </a:defRPr>
            </a:lvl5pPr>
            <a:lvl6pPr marL="2743200" lvl="5" indent="-330200" algn="l" rtl="0">
              <a:lnSpc>
                <a:spcPct val="115000"/>
              </a:lnSpc>
              <a:spcBef>
                <a:spcPts val="500"/>
              </a:spcBef>
              <a:spcAft>
                <a:spcPts val="0"/>
              </a:spcAft>
              <a:buClr>
                <a:schemeClr val="lt1"/>
              </a:buClr>
              <a:buSzPts val="1600"/>
              <a:buFont typeface="Arial"/>
              <a:buChar char="•"/>
              <a:defRPr>
                <a:solidFill>
                  <a:schemeClr val="lt1"/>
                </a:solidFill>
                <a:latin typeface="Arial"/>
                <a:ea typeface="Arial"/>
                <a:cs typeface="Arial"/>
                <a:sym typeface="Arial"/>
              </a:defRPr>
            </a:lvl6pPr>
            <a:lvl7pPr marL="3200400" lvl="6" indent="-330200" algn="l" rtl="0">
              <a:lnSpc>
                <a:spcPct val="115000"/>
              </a:lnSpc>
              <a:spcBef>
                <a:spcPts val="500"/>
              </a:spcBef>
              <a:spcAft>
                <a:spcPts val="0"/>
              </a:spcAft>
              <a:buClr>
                <a:schemeClr val="lt1"/>
              </a:buClr>
              <a:buSzPts val="1600"/>
              <a:buFont typeface="Arial"/>
              <a:buChar char="•"/>
              <a:defRPr>
                <a:solidFill>
                  <a:schemeClr val="lt1"/>
                </a:solidFill>
                <a:latin typeface="Arial"/>
                <a:ea typeface="Arial"/>
                <a:cs typeface="Arial"/>
                <a:sym typeface="Arial"/>
              </a:defRPr>
            </a:lvl7pPr>
            <a:lvl8pPr marL="3657600" lvl="7" indent="-317500" algn="l" rtl="0">
              <a:lnSpc>
                <a:spcPct val="115000"/>
              </a:lnSpc>
              <a:spcBef>
                <a:spcPts val="500"/>
              </a:spcBef>
              <a:spcAft>
                <a:spcPts val="0"/>
              </a:spcAft>
              <a:buClr>
                <a:schemeClr val="lt1"/>
              </a:buClr>
              <a:buSzPts val="1400"/>
              <a:buFont typeface="Arial"/>
              <a:buChar char="•"/>
              <a:defRPr>
                <a:solidFill>
                  <a:schemeClr val="lt1"/>
                </a:solidFill>
                <a:latin typeface="Arial"/>
                <a:ea typeface="Arial"/>
                <a:cs typeface="Arial"/>
                <a:sym typeface="Arial"/>
              </a:defRPr>
            </a:lvl8pPr>
            <a:lvl9pPr marL="4114800" lvl="8" indent="-317500" algn="l" rtl="0">
              <a:lnSpc>
                <a:spcPct val="115000"/>
              </a:lnSpc>
              <a:spcBef>
                <a:spcPts val="500"/>
              </a:spcBef>
              <a:spcAft>
                <a:spcPts val="0"/>
              </a:spcAft>
              <a:buClr>
                <a:schemeClr val="lt1"/>
              </a:buClr>
              <a:buSzPts val="1400"/>
              <a:buFont typeface="Arial"/>
              <a:buChar char="•"/>
              <a:defRPr>
                <a:solidFill>
                  <a:schemeClr val="lt1"/>
                </a:solidFill>
                <a:latin typeface="Arial"/>
                <a:ea typeface="Arial"/>
                <a:cs typeface="Arial"/>
                <a:sym typeface="Arial"/>
              </a:defRPr>
            </a:lvl9pPr>
          </a:lstStyle>
          <a:p>
            <a:endParaRPr dirty="0"/>
          </a:p>
        </p:txBody>
      </p:sp>
      <p:sp>
        <p:nvSpPr>
          <p:cNvPr id="195" name="Google Shape;195;p21"/>
          <p:cNvSpPr txBox="1">
            <a:spLocks noGrp="1"/>
          </p:cNvSpPr>
          <p:nvPr>
            <p:ph type="body" idx="8"/>
          </p:nvPr>
        </p:nvSpPr>
        <p:spPr>
          <a:xfrm>
            <a:off x="6436198" y="3240241"/>
            <a:ext cx="4460400" cy="2286000"/>
          </a:xfrm>
          <a:prstGeom prst="rect">
            <a:avLst/>
          </a:prstGeom>
          <a:noFill/>
          <a:ln>
            <a:noFill/>
          </a:ln>
        </p:spPr>
        <p:txBody>
          <a:bodyPr spcFirstLastPara="1" wrap="square" lIns="91425" tIns="45700" rIns="91425" bIns="45700" anchor="t" anchorCtr="0">
            <a:normAutofit/>
          </a:bodyPr>
          <a:lstStyle>
            <a:lvl1pPr marL="457200" lvl="0" indent="-304800" algn="l" rtl="0">
              <a:lnSpc>
                <a:spcPct val="115000"/>
              </a:lnSpc>
              <a:spcBef>
                <a:spcPts val="1000"/>
              </a:spcBef>
              <a:spcAft>
                <a:spcPts val="0"/>
              </a:spcAft>
              <a:buClr>
                <a:schemeClr val="lt1"/>
              </a:buClr>
              <a:buSzPts val="1200"/>
              <a:buFont typeface="Arial"/>
              <a:buChar char="•"/>
              <a:defRPr sz="1400" b="0" i="0">
                <a:solidFill>
                  <a:schemeClr val="lt1"/>
                </a:solidFill>
                <a:latin typeface="Arial" panose="020B0604020202020204" pitchFamily="34" charset="0"/>
                <a:ea typeface="Arial" panose="020B0604020202020204" pitchFamily="34" charset="0"/>
                <a:cs typeface="Arial" panose="020B0604020202020204" pitchFamily="34" charset="0"/>
                <a:sym typeface="Arial"/>
              </a:defRPr>
            </a:lvl1pPr>
            <a:lvl2pPr marL="914400" lvl="1" indent="-342900" algn="l" rtl="0">
              <a:lnSpc>
                <a:spcPct val="115000"/>
              </a:lnSpc>
              <a:spcBef>
                <a:spcPts val="500"/>
              </a:spcBef>
              <a:spcAft>
                <a:spcPts val="0"/>
              </a:spcAft>
              <a:buClr>
                <a:schemeClr val="lt1"/>
              </a:buClr>
              <a:buSzPts val="1800"/>
              <a:buFont typeface="Arial"/>
              <a:buChar char="•"/>
              <a:defRPr sz="1800">
                <a:solidFill>
                  <a:schemeClr val="lt1"/>
                </a:solidFill>
                <a:latin typeface="Arial"/>
                <a:ea typeface="Arial"/>
                <a:cs typeface="Arial"/>
                <a:sym typeface="Arial"/>
              </a:defRPr>
            </a:lvl2pPr>
            <a:lvl3pPr marL="1371600" lvl="2" indent="-342900" algn="l" rtl="0">
              <a:lnSpc>
                <a:spcPct val="115000"/>
              </a:lnSpc>
              <a:spcBef>
                <a:spcPts val="500"/>
              </a:spcBef>
              <a:spcAft>
                <a:spcPts val="0"/>
              </a:spcAft>
              <a:buClr>
                <a:schemeClr val="lt1"/>
              </a:buClr>
              <a:buSzPts val="1800"/>
              <a:buFont typeface="Arial"/>
              <a:buChar char="•"/>
              <a:defRPr sz="1800">
                <a:solidFill>
                  <a:schemeClr val="lt1"/>
                </a:solidFill>
                <a:latin typeface="Arial"/>
                <a:ea typeface="Arial"/>
                <a:cs typeface="Arial"/>
                <a:sym typeface="Arial"/>
              </a:defRPr>
            </a:lvl3pPr>
            <a:lvl4pPr marL="1828800" lvl="3" indent="-342900" algn="l" rtl="0">
              <a:lnSpc>
                <a:spcPct val="115000"/>
              </a:lnSpc>
              <a:spcBef>
                <a:spcPts val="500"/>
              </a:spcBef>
              <a:spcAft>
                <a:spcPts val="0"/>
              </a:spcAft>
              <a:buClr>
                <a:schemeClr val="lt1"/>
              </a:buClr>
              <a:buSzPts val="1800"/>
              <a:buFont typeface="Arial"/>
              <a:buChar char="•"/>
              <a:defRPr>
                <a:solidFill>
                  <a:schemeClr val="lt1"/>
                </a:solidFill>
                <a:latin typeface="Arial"/>
                <a:ea typeface="Arial"/>
                <a:cs typeface="Arial"/>
                <a:sym typeface="Arial"/>
              </a:defRPr>
            </a:lvl4pPr>
            <a:lvl5pPr marL="2286000" lvl="4" indent="-342900" algn="l" rtl="0">
              <a:lnSpc>
                <a:spcPct val="115000"/>
              </a:lnSpc>
              <a:spcBef>
                <a:spcPts val="500"/>
              </a:spcBef>
              <a:spcAft>
                <a:spcPts val="0"/>
              </a:spcAft>
              <a:buClr>
                <a:schemeClr val="lt1"/>
              </a:buClr>
              <a:buSzPts val="1800"/>
              <a:buFont typeface="Arial"/>
              <a:buChar char="•"/>
              <a:defRPr>
                <a:solidFill>
                  <a:schemeClr val="lt1"/>
                </a:solidFill>
                <a:latin typeface="Arial"/>
                <a:ea typeface="Arial"/>
                <a:cs typeface="Arial"/>
                <a:sym typeface="Arial"/>
              </a:defRPr>
            </a:lvl5pPr>
            <a:lvl6pPr marL="2743200" lvl="5" indent="-330200" algn="l" rtl="0">
              <a:lnSpc>
                <a:spcPct val="115000"/>
              </a:lnSpc>
              <a:spcBef>
                <a:spcPts val="500"/>
              </a:spcBef>
              <a:spcAft>
                <a:spcPts val="0"/>
              </a:spcAft>
              <a:buClr>
                <a:schemeClr val="lt1"/>
              </a:buClr>
              <a:buSzPts val="1600"/>
              <a:buFont typeface="Arial"/>
              <a:buChar char="•"/>
              <a:defRPr>
                <a:solidFill>
                  <a:schemeClr val="lt1"/>
                </a:solidFill>
                <a:latin typeface="Arial"/>
                <a:ea typeface="Arial"/>
                <a:cs typeface="Arial"/>
                <a:sym typeface="Arial"/>
              </a:defRPr>
            </a:lvl6pPr>
            <a:lvl7pPr marL="3200400" lvl="6" indent="-330200" algn="l" rtl="0">
              <a:lnSpc>
                <a:spcPct val="115000"/>
              </a:lnSpc>
              <a:spcBef>
                <a:spcPts val="500"/>
              </a:spcBef>
              <a:spcAft>
                <a:spcPts val="0"/>
              </a:spcAft>
              <a:buClr>
                <a:schemeClr val="lt1"/>
              </a:buClr>
              <a:buSzPts val="1600"/>
              <a:buFont typeface="Arial"/>
              <a:buChar char="•"/>
              <a:defRPr>
                <a:solidFill>
                  <a:schemeClr val="lt1"/>
                </a:solidFill>
                <a:latin typeface="Arial"/>
                <a:ea typeface="Arial"/>
                <a:cs typeface="Arial"/>
                <a:sym typeface="Arial"/>
              </a:defRPr>
            </a:lvl7pPr>
            <a:lvl8pPr marL="3657600" lvl="7" indent="-317500" algn="l" rtl="0">
              <a:lnSpc>
                <a:spcPct val="115000"/>
              </a:lnSpc>
              <a:spcBef>
                <a:spcPts val="500"/>
              </a:spcBef>
              <a:spcAft>
                <a:spcPts val="0"/>
              </a:spcAft>
              <a:buClr>
                <a:schemeClr val="lt1"/>
              </a:buClr>
              <a:buSzPts val="1400"/>
              <a:buFont typeface="Arial"/>
              <a:buChar char="•"/>
              <a:defRPr>
                <a:solidFill>
                  <a:schemeClr val="lt1"/>
                </a:solidFill>
                <a:latin typeface="Arial"/>
                <a:ea typeface="Arial"/>
                <a:cs typeface="Arial"/>
                <a:sym typeface="Arial"/>
              </a:defRPr>
            </a:lvl8pPr>
            <a:lvl9pPr marL="4114800" lvl="8" indent="-317500" algn="l" rtl="0">
              <a:lnSpc>
                <a:spcPct val="115000"/>
              </a:lnSpc>
              <a:spcBef>
                <a:spcPts val="500"/>
              </a:spcBef>
              <a:spcAft>
                <a:spcPts val="0"/>
              </a:spcAft>
              <a:buClr>
                <a:schemeClr val="lt1"/>
              </a:buClr>
              <a:buSzPts val="1400"/>
              <a:buFont typeface="Arial"/>
              <a:buChar char="•"/>
              <a:defRPr>
                <a:solidFill>
                  <a:schemeClr val="lt1"/>
                </a:solidFill>
                <a:latin typeface="Arial"/>
                <a:ea typeface="Arial"/>
                <a:cs typeface="Arial"/>
                <a:sym typeface="Arial"/>
              </a:defRPr>
            </a:lvl9pPr>
          </a:lstStyle>
          <a:p>
            <a:endParaRPr dirty="0"/>
          </a:p>
        </p:txBody>
      </p:sp>
      <p:sp>
        <p:nvSpPr>
          <p:cNvPr id="2" name="Slide Number Placeholder 2">
            <a:extLst>
              <a:ext uri="{FF2B5EF4-FFF2-40B4-BE49-F238E27FC236}">
                <a16:creationId xmlns:a16="http://schemas.microsoft.com/office/drawing/2014/main" id="{18D3077B-D5CF-1599-6FE1-F471CA904AAA}"/>
              </a:ext>
            </a:extLst>
          </p:cNvPr>
          <p:cNvSpPr>
            <a:spLocks noGrp="1"/>
          </p:cNvSpPr>
          <p:nvPr>
            <p:ph type="sldNum" idx="10"/>
          </p:nvPr>
        </p:nvSpPr>
        <p:spPr>
          <a:xfrm>
            <a:off x="9255136" y="6492875"/>
            <a:ext cx="2743200" cy="228600"/>
          </a:xfrm>
        </p:spPr>
        <p:txBody>
          <a:bodyPr/>
          <a:lstStyle/>
          <a:p>
            <a:fld id="{00000000-1234-1234-1234-123412341234}" type="slidenum">
              <a:rPr lang="en-US" smtClean="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Comparison Light - Icon" preserve="1">
  <p:cSld name="OBJECT_WITH_CAPTION_TEXT_2_1">
    <p:spTree>
      <p:nvGrpSpPr>
        <p:cNvPr id="1" name="Shape 196"/>
        <p:cNvGrpSpPr/>
        <p:nvPr/>
      </p:nvGrpSpPr>
      <p:grpSpPr>
        <a:xfrm>
          <a:off x="0" y="0"/>
          <a:ext cx="0" cy="0"/>
          <a:chOff x="0" y="0"/>
          <a:chExt cx="0" cy="0"/>
        </a:xfrm>
      </p:grpSpPr>
      <p:sp>
        <p:nvSpPr>
          <p:cNvPr id="199" name="Google Shape;199;p22"/>
          <p:cNvSpPr/>
          <p:nvPr/>
        </p:nvSpPr>
        <p:spPr>
          <a:xfrm>
            <a:off x="836600" y="1578151"/>
            <a:ext cx="5035800" cy="4254600"/>
          </a:xfrm>
          <a:prstGeom prst="rect">
            <a:avLst/>
          </a:prstGeom>
          <a:solidFill>
            <a:schemeClr val="lt2"/>
          </a:solidFill>
          <a:ln>
            <a:noFill/>
          </a:ln>
          <a:effectLst>
            <a:outerShdw blurRad="127000" dist="50800" dir="5400000" algn="ctr" rotWithShape="0">
              <a:srgbClr val="000000">
                <a:alpha val="2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200" name="Google Shape;200;p22"/>
          <p:cNvSpPr txBox="1">
            <a:spLocks noGrp="1"/>
          </p:cNvSpPr>
          <p:nvPr>
            <p:ph type="body" idx="1"/>
          </p:nvPr>
        </p:nvSpPr>
        <p:spPr>
          <a:xfrm>
            <a:off x="1126273" y="3240241"/>
            <a:ext cx="4460400" cy="2286000"/>
          </a:xfrm>
          <a:prstGeom prst="rect">
            <a:avLst/>
          </a:prstGeom>
          <a:noFill/>
          <a:ln>
            <a:noFill/>
          </a:ln>
        </p:spPr>
        <p:txBody>
          <a:bodyPr spcFirstLastPara="1" wrap="square" lIns="91425" tIns="45700" rIns="91425" bIns="45700" anchor="t" anchorCtr="0">
            <a:normAutofit/>
          </a:bodyPr>
          <a:lstStyle>
            <a:lvl1pPr marL="457200" lvl="0" indent="-304800" algn="l" rtl="0">
              <a:lnSpc>
                <a:spcPct val="115000"/>
              </a:lnSpc>
              <a:spcBef>
                <a:spcPts val="1000"/>
              </a:spcBef>
              <a:spcAft>
                <a:spcPts val="0"/>
              </a:spcAft>
              <a:buSzPts val="1200"/>
              <a:buFont typeface="Arial"/>
              <a:buChar char="•"/>
              <a:defRPr sz="1400" b="0" i="0">
                <a:latin typeface="Arial" panose="020B0604020202020204" pitchFamily="34" charset="0"/>
                <a:ea typeface="Arial" panose="020B0604020202020204" pitchFamily="34" charset="0"/>
                <a:cs typeface="Arial" panose="020B0604020202020204" pitchFamily="34" charset="0"/>
                <a:sym typeface="Arial"/>
              </a:defRPr>
            </a:lvl1pPr>
            <a:lvl2pPr marL="914400" lvl="1" indent="-342900" algn="l" rtl="0">
              <a:lnSpc>
                <a:spcPct val="115000"/>
              </a:lnSpc>
              <a:spcBef>
                <a:spcPts val="500"/>
              </a:spcBef>
              <a:spcAft>
                <a:spcPts val="0"/>
              </a:spcAft>
              <a:buSzPts val="1800"/>
              <a:buFont typeface="Arial"/>
              <a:buChar char="•"/>
              <a:defRPr sz="1800">
                <a:latin typeface="Arial"/>
                <a:ea typeface="Arial"/>
                <a:cs typeface="Arial"/>
                <a:sym typeface="Arial"/>
              </a:defRPr>
            </a:lvl2pPr>
            <a:lvl3pPr marL="1371600" lvl="2" indent="-342900" algn="l" rtl="0">
              <a:lnSpc>
                <a:spcPct val="115000"/>
              </a:lnSpc>
              <a:spcBef>
                <a:spcPts val="500"/>
              </a:spcBef>
              <a:spcAft>
                <a:spcPts val="0"/>
              </a:spcAft>
              <a:buSzPts val="1800"/>
              <a:buFont typeface="Arial"/>
              <a:buChar char="•"/>
              <a:defRPr sz="1800">
                <a:latin typeface="Arial"/>
                <a:ea typeface="Arial"/>
                <a:cs typeface="Arial"/>
                <a:sym typeface="Arial"/>
              </a:defRPr>
            </a:lvl3pPr>
            <a:lvl4pPr marL="1828800" lvl="3" indent="-342900" algn="l" rtl="0">
              <a:lnSpc>
                <a:spcPct val="115000"/>
              </a:lnSpc>
              <a:spcBef>
                <a:spcPts val="500"/>
              </a:spcBef>
              <a:spcAft>
                <a:spcPts val="0"/>
              </a:spcAft>
              <a:buSzPts val="1800"/>
              <a:buFont typeface="Arial"/>
              <a:buChar char="•"/>
              <a:defRPr>
                <a:latin typeface="Arial"/>
                <a:ea typeface="Arial"/>
                <a:cs typeface="Arial"/>
                <a:sym typeface="Arial"/>
              </a:defRPr>
            </a:lvl4pPr>
            <a:lvl5pPr marL="2286000" lvl="4" indent="-342900" algn="l" rtl="0">
              <a:lnSpc>
                <a:spcPct val="115000"/>
              </a:lnSpc>
              <a:spcBef>
                <a:spcPts val="500"/>
              </a:spcBef>
              <a:spcAft>
                <a:spcPts val="0"/>
              </a:spcAft>
              <a:buSzPts val="1800"/>
              <a:buFont typeface="Arial"/>
              <a:buChar char="•"/>
              <a:defRPr>
                <a:latin typeface="Arial"/>
                <a:ea typeface="Arial"/>
                <a:cs typeface="Arial"/>
                <a:sym typeface="Arial"/>
              </a:defRPr>
            </a:lvl5pPr>
            <a:lvl6pPr marL="2743200" lvl="5" indent="-330200" algn="l" rtl="0">
              <a:lnSpc>
                <a:spcPct val="115000"/>
              </a:lnSpc>
              <a:spcBef>
                <a:spcPts val="500"/>
              </a:spcBef>
              <a:spcAft>
                <a:spcPts val="0"/>
              </a:spcAft>
              <a:buSzPts val="1600"/>
              <a:buFont typeface="Arial"/>
              <a:buChar char="•"/>
              <a:defRPr>
                <a:latin typeface="Arial"/>
                <a:ea typeface="Arial"/>
                <a:cs typeface="Arial"/>
                <a:sym typeface="Arial"/>
              </a:defRPr>
            </a:lvl6pPr>
            <a:lvl7pPr marL="3200400" lvl="6" indent="-330200" algn="l" rtl="0">
              <a:lnSpc>
                <a:spcPct val="115000"/>
              </a:lnSpc>
              <a:spcBef>
                <a:spcPts val="500"/>
              </a:spcBef>
              <a:spcAft>
                <a:spcPts val="0"/>
              </a:spcAft>
              <a:buSzPts val="1600"/>
              <a:buFont typeface="Arial"/>
              <a:buChar char="•"/>
              <a:defRPr>
                <a:latin typeface="Arial"/>
                <a:ea typeface="Arial"/>
                <a:cs typeface="Arial"/>
                <a:sym typeface="Arial"/>
              </a:defRPr>
            </a:lvl7pPr>
            <a:lvl8pPr marL="3657600" lvl="7" indent="-317500" algn="l" rtl="0">
              <a:lnSpc>
                <a:spcPct val="115000"/>
              </a:lnSpc>
              <a:spcBef>
                <a:spcPts val="500"/>
              </a:spcBef>
              <a:spcAft>
                <a:spcPts val="0"/>
              </a:spcAft>
              <a:buSzPts val="1400"/>
              <a:buFont typeface="Arial"/>
              <a:buChar char="•"/>
              <a:defRPr>
                <a:latin typeface="Arial"/>
                <a:ea typeface="Arial"/>
                <a:cs typeface="Arial"/>
                <a:sym typeface="Arial"/>
              </a:defRPr>
            </a:lvl8pPr>
            <a:lvl9pPr marL="4114800" lvl="8" indent="-317500" algn="l" rtl="0">
              <a:lnSpc>
                <a:spcPct val="115000"/>
              </a:lnSpc>
              <a:spcBef>
                <a:spcPts val="500"/>
              </a:spcBef>
              <a:spcAft>
                <a:spcPts val="0"/>
              </a:spcAft>
              <a:buSzPts val="1400"/>
              <a:buFont typeface="Arial"/>
              <a:buChar char="•"/>
              <a:defRPr>
                <a:latin typeface="Arial"/>
                <a:ea typeface="Arial"/>
                <a:cs typeface="Arial"/>
                <a:sym typeface="Arial"/>
              </a:defRPr>
            </a:lvl9pPr>
          </a:lstStyle>
          <a:p>
            <a:endParaRPr dirty="0"/>
          </a:p>
        </p:txBody>
      </p:sp>
      <p:sp>
        <p:nvSpPr>
          <p:cNvPr id="201" name="Google Shape;201;p22"/>
          <p:cNvSpPr txBox="1">
            <a:spLocks noGrp="1"/>
          </p:cNvSpPr>
          <p:nvPr>
            <p:ph type="subTitle" idx="2"/>
          </p:nvPr>
        </p:nvSpPr>
        <p:spPr>
          <a:xfrm>
            <a:off x="1126275" y="2775541"/>
            <a:ext cx="4460400" cy="464700"/>
          </a:xfrm>
          <a:prstGeom prst="rect">
            <a:avLst/>
          </a:prstGeom>
        </p:spPr>
        <p:txBody>
          <a:bodyPr spcFirstLastPara="1" wrap="square" lIns="91425" tIns="45700" rIns="91425" bIns="45700" anchor="t" anchorCtr="0">
            <a:normAutofit/>
          </a:bodyPr>
          <a:lstStyle>
            <a:lvl1pPr lvl="0" rtl="0">
              <a:spcBef>
                <a:spcPts val="1000"/>
              </a:spcBef>
              <a:spcAft>
                <a:spcPts val="0"/>
              </a:spcAft>
              <a:buClr>
                <a:schemeClr val="dk2"/>
              </a:buClr>
              <a:buSzPts val="2000"/>
              <a:buFont typeface="Sora"/>
              <a:buNone/>
              <a:defRPr sz="2000" b="1" i="0">
                <a:solidFill>
                  <a:schemeClr val="dk2"/>
                </a:solidFill>
                <a:latin typeface="Arial" panose="020B0604020202020204" pitchFamily="34" charset="0"/>
                <a:ea typeface="Arial" panose="020B0604020202020204" pitchFamily="34" charset="0"/>
                <a:cs typeface="Arial" panose="020B0604020202020204" pitchFamily="34" charset="0"/>
                <a:sym typeface="Sora"/>
              </a:defRPr>
            </a:lvl1pPr>
            <a:lvl2pPr lvl="1" rtl="0">
              <a:spcBef>
                <a:spcPts val="500"/>
              </a:spcBef>
              <a:spcAft>
                <a:spcPts val="0"/>
              </a:spcAft>
              <a:buSzPts val="2200"/>
              <a:buNone/>
              <a:defRPr/>
            </a:lvl2pPr>
            <a:lvl3pPr lvl="2" rtl="0">
              <a:spcBef>
                <a:spcPts val="500"/>
              </a:spcBef>
              <a:spcAft>
                <a:spcPts val="0"/>
              </a:spcAft>
              <a:buSzPts val="2000"/>
              <a:buNone/>
              <a:defRPr/>
            </a:lvl3pPr>
            <a:lvl4pPr lvl="3" rtl="0">
              <a:spcBef>
                <a:spcPts val="500"/>
              </a:spcBef>
              <a:spcAft>
                <a:spcPts val="0"/>
              </a:spcAft>
              <a:buSzPts val="1800"/>
              <a:buNone/>
              <a:defRPr/>
            </a:lvl4pPr>
            <a:lvl5pPr lvl="4" rtl="0">
              <a:spcBef>
                <a:spcPts val="500"/>
              </a:spcBef>
              <a:spcAft>
                <a:spcPts val="0"/>
              </a:spcAft>
              <a:buSzPts val="1800"/>
              <a:buNone/>
              <a:defRPr/>
            </a:lvl5pPr>
            <a:lvl6pPr lvl="5" rtl="0">
              <a:spcBef>
                <a:spcPts val="500"/>
              </a:spcBef>
              <a:spcAft>
                <a:spcPts val="0"/>
              </a:spcAft>
              <a:buSzPts val="1600"/>
              <a:buNone/>
              <a:defRPr/>
            </a:lvl6pPr>
            <a:lvl7pPr lvl="6" rtl="0">
              <a:spcBef>
                <a:spcPts val="500"/>
              </a:spcBef>
              <a:spcAft>
                <a:spcPts val="0"/>
              </a:spcAft>
              <a:buSzPts val="1600"/>
              <a:buNone/>
              <a:defRPr/>
            </a:lvl7pPr>
            <a:lvl8pPr lvl="7" rtl="0">
              <a:spcBef>
                <a:spcPts val="500"/>
              </a:spcBef>
              <a:spcAft>
                <a:spcPts val="0"/>
              </a:spcAft>
              <a:buSzPts val="1400"/>
              <a:buNone/>
              <a:defRPr/>
            </a:lvl8pPr>
            <a:lvl9pPr lvl="8" rtl="0">
              <a:spcBef>
                <a:spcPts val="500"/>
              </a:spcBef>
              <a:spcAft>
                <a:spcPts val="0"/>
              </a:spcAft>
              <a:buSzPts val="1400"/>
              <a:buNone/>
              <a:defRPr/>
            </a:lvl9pPr>
          </a:lstStyle>
          <a:p>
            <a:endParaRPr dirty="0"/>
          </a:p>
        </p:txBody>
      </p:sp>
      <p:sp>
        <p:nvSpPr>
          <p:cNvPr id="202" name="Google Shape;202;p22"/>
          <p:cNvSpPr/>
          <p:nvPr/>
        </p:nvSpPr>
        <p:spPr>
          <a:xfrm>
            <a:off x="6147750" y="1578174"/>
            <a:ext cx="5035800" cy="4254600"/>
          </a:xfrm>
          <a:prstGeom prst="rect">
            <a:avLst/>
          </a:prstGeom>
          <a:solidFill>
            <a:schemeClr val="lt2"/>
          </a:solidFill>
          <a:ln>
            <a:noFill/>
          </a:ln>
          <a:effectLst>
            <a:outerShdw blurRad="127000" dist="50800" dir="5400000" algn="ctr" rotWithShape="0">
              <a:srgbClr val="000000">
                <a:alpha val="2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203" name="Google Shape;203;p22"/>
          <p:cNvSpPr txBox="1">
            <a:spLocks noGrp="1"/>
          </p:cNvSpPr>
          <p:nvPr>
            <p:ph type="title"/>
          </p:nvPr>
        </p:nvSpPr>
        <p:spPr>
          <a:xfrm>
            <a:off x="838199" y="662500"/>
            <a:ext cx="10515600" cy="4584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SzPts val="4000"/>
              <a:buFont typeface="Sora"/>
              <a:buNone/>
              <a:defRPr sz="4000" b="0" i="0">
                <a:latin typeface="Arial" panose="020B0604020202020204" pitchFamily="34" charset="0"/>
                <a:ea typeface="Arial" panose="020B0604020202020204" pitchFamily="34" charset="0"/>
                <a:cs typeface="Arial" panose="020B0604020202020204" pitchFamily="34" charset="0"/>
                <a:sym typeface="Sora"/>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dirty="0"/>
          </a:p>
        </p:txBody>
      </p:sp>
      <p:sp>
        <p:nvSpPr>
          <p:cNvPr id="204" name="Google Shape;204;p22"/>
          <p:cNvSpPr>
            <a:spLocks noGrp="1"/>
          </p:cNvSpPr>
          <p:nvPr>
            <p:ph type="pic" idx="3"/>
          </p:nvPr>
        </p:nvSpPr>
        <p:spPr>
          <a:xfrm>
            <a:off x="1219200" y="1944841"/>
            <a:ext cx="685800" cy="685800"/>
          </a:xfrm>
          <a:prstGeom prst="rect">
            <a:avLst/>
          </a:prstGeom>
          <a:noFill/>
          <a:ln>
            <a:noFill/>
          </a:ln>
        </p:spPr>
      </p:sp>
      <p:sp>
        <p:nvSpPr>
          <p:cNvPr id="205" name="Google Shape;205;p22"/>
          <p:cNvSpPr txBox="1">
            <a:spLocks noGrp="1"/>
          </p:cNvSpPr>
          <p:nvPr>
            <p:ph type="body" idx="4"/>
          </p:nvPr>
        </p:nvSpPr>
        <p:spPr>
          <a:xfrm>
            <a:off x="6436198" y="3240241"/>
            <a:ext cx="4460400" cy="2286000"/>
          </a:xfrm>
          <a:prstGeom prst="rect">
            <a:avLst/>
          </a:prstGeom>
          <a:noFill/>
          <a:ln>
            <a:noFill/>
          </a:ln>
        </p:spPr>
        <p:txBody>
          <a:bodyPr spcFirstLastPara="1" wrap="square" lIns="91425" tIns="45700" rIns="91425" bIns="45700" anchor="t" anchorCtr="0">
            <a:normAutofit/>
          </a:bodyPr>
          <a:lstStyle>
            <a:lvl1pPr marL="457200" lvl="0" indent="-304800" algn="l" rtl="0">
              <a:lnSpc>
                <a:spcPct val="115000"/>
              </a:lnSpc>
              <a:spcBef>
                <a:spcPts val="1000"/>
              </a:spcBef>
              <a:spcAft>
                <a:spcPts val="0"/>
              </a:spcAft>
              <a:buSzPts val="1200"/>
              <a:buFont typeface="Arial"/>
              <a:buChar char="•"/>
              <a:defRPr sz="1400" b="0" i="0">
                <a:latin typeface="Arial" panose="020B0604020202020204" pitchFamily="34" charset="0"/>
                <a:ea typeface="Arial" panose="020B0604020202020204" pitchFamily="34" charset="0"/>
                <a:cs typeface="Arial" panose="020B0604020202020204" pitchFamily="34" charset="0"/>
                <a:sym typeface="Arial"/>
              </a:defRPr>
            </a:lvl1pPr>
            <a:lvl2pPr marL="914400" lvl="1" indent="-342900" algn="l" rtl="0">
              <a:lnSpc>
                <a:spcPct val="115000"/>
              </a:lnSpc>
              <a:spcBef>
                <a:spcPts val="500"/>
              </a:spcBef>
              <a:spcAft>
                <a:spcPts val="0"/>
              </a:spcAft>
              <a:buSzPts val="1800"/>
              <a:buFont typeface="Arial"/>
              <a:buChar char="•"/>
              <a:defRPr sz="1800">
                <a:latin typeface="Arial"/>
                <a:ea typeface="Arial"/>
                <a:cs typeface="Arial"/>
                <a:sym typeface="Arial"/>
              </a:defRPr>
            </a:lvl2pPr>
            <a:lvl3pPr marL="1371600" lvl="2" indent="-342900" algn="l" rtl="0">
              <a:lnSpc>
                <a:spcPct val="115000"/>
              </a:lnSpc>
              <a:spcBef>
                <a:spcPts val="500"/>
              </a:spcBef>
              <a:spcAft>
                <a:spcPts val="0"/>
              </a:spcAft>
              <a:buSzPts val="1800"/>
              <a:buFont typeface="Arial"/>
              <a:buChar char="•"/>
              <a:defRPr sz="1800">
                <a:latin typeface="Arial"/>
                <a:ea typeface="Arial"/>
                <a:cs typeface="Arial"/>
                <a:sym typeface="Arial"/>
              </a:defRPr>
            </a:lvl3pPr>
            <a:lvl4pPr marL="1828800" lvl="3" indent="-342900" algn="l" rtl="0">
              <a:lnSpc>
                <a:spcPct val="115000"/>
              </a:lnSpc>
              <a:spcBef>
                <a:spcPts val="500"/>
              </a:spcBef>
              <a:spcAft>
                <a:spcPts val="0"/>
              </a:spcAft>
              <a:buSzPts val="1800"/>
              <a:buFont typeface="Arial"/>
              <a:buChar char="•"/>
              <a:defRPr>
                <a:latin typeface="Arial"/>
                <a:ea typeface="Arial"/>
                <a:cs typeface="Arial"/>
                <a:sym typeface="Arial"/>
              </a:defRPr>
            </a:lvl4pPr>
            <a:lvl5pPr marL="2286000" lvl="4" indent="-342900" algn="l" rtl="0">
              <a:lnSpc>
                <a:spcPct val="115000"/>
              </a:lnSpc>
              <a:spcBef>
                <a:spcPts val="500"/>
              </a:spcBef>
              <a:spcAft>
                <a:spcPts val="0"/>
              </a:spcAft>
              <a:buSzPts val="1800"/>
              <a:buFont typeface="Arial"/>
              <a:buChar char="•"/>
              <a:defRPr>
                <a:latin typeface="Arial"/>
                <a:ea typeface="Arial"/>
                <a:cs typeface="Arial"/>
                <a:sym typeface="Arial"/>
              </a:defRPr>
            </a:lvl5pPr>
            <a:lvl6pPr marL="2743200" lvl="5" indent="-330200" algn="l" rtl="0">
              <a:lnSpc>
                <a:spcPct val="115000"/>
              </a:lnSpc>
              <a:spcBef>
                <a:spcPts val="500"/>
              </a:spcBef>
              <a:spcAft>
                <a:spcPts val="0"/>
              </a:spcAft>
              <a:buSzPts val="1600"/>
              <a:buFont typeface="Arial"/>
              <a:buChar char="•"/>
              <a:defRPr>
                <a:latin typeface="Arial"/>
                <a:ea typeface="Arial"/>
                <a:cs typeface="Arial"/>
                <a:sym typeface="Arial"/>
              </a:defRPr>
            </a:lvl6pPr>
            <a:lvl7pPr marL="3200400" lvl="6" indent="-330200" algn="l" rtl="0">
              <a:lnSpc>
                <a:spcPct val="115000"/>
              </a:lnSpc>
              <a:spcBef>
                <a:spcPts val="500"/>
              </a:spcBef>
              <a:spcAft>
                <a:spcPts val="0"/>
              </a:spcAft>
              <a:buSzPts val="1600"/>
              <a:buFont typeface="Arial"/>
              <a:buChar char="•"/>
              <a:defRPr>
                <a:latin typeface="Arial"/>
                <a:ea typeface="Arial"/>
                <a:cs typeface="Arial"/>
                <a:sym typeface="Arial"/>
              </a:defRPr>
            </a:lvl7pPr>
            <a:lvl8pPr marL="3657600" lvl="7" indent="-317500" algn="l" rtl="0">
              <a:lnSpc>
                <a:spcPct val="115000"/>
              </a:lnSpc>
              <a:spcBef>
                <a:spcPts val="500"/>
              </a:spcBef>
              <a:spcAft>
                <a:spcPts val="0"/>
              </a:spcAft>
              <a:buSzPts val="1400"/>
              <a:buFont typeface="Arial"/>
              <a:buChar char="•"/>
              <a:defRPr>
                <a:latin typeface="Arial"/>
                <a:ea typeface="Arial"/>
                <a:cs typeface="Arial"/>
                <a:sym typeface="Arial"/>
              </a:defRPr>
            </a:lvl8pPr>
            <a:lvl9pPr marL="4114800" lvl="8" indent="-317500" algn="l" rtl="0">
              <a:lnSpc>
                <a:spcPct val="115000"/>
              </a:lnSpc>
              <a:spcBef>
                <a:spcPts val="500"/>
              </a:spcBef>
              <a:spcAft>
                <a:spcPts val="0"/>
              </a:spcAft>
              <a:buSzPts val="1400"/>
              <a:buFont typeface="Arial"/>
              <a:buChar char="•"/>
              <a:defRPr>
                <a:latin typeface="Arial"/>
                <a:ea typeface="Arial"/>
                <a:cs typeface="Arial"/>
                <a:sym typeface="Arial"/>
              </a:defRPr>
            </a:lvl9pPr>
          </a:lstStyle>
          <a:p>
            <a:endParaRPr dirty="0"/>
          </a:p>
        </p:txBody>
      </p:sp>
      <p:sp>
        <p:nvSpPr>
          <p:cNvPr id="206" name="Google Shape;206;p22"/>
          <p:cNvSpPr txBox="1">
            <a:spLocks noGrp="1"/>
          </p:cNvSpPr>
          <p:nvPr>
            <p:ph type="subTitle" idx="5"/>
          </p:nvPr>
        </p:nvSpPr>
        <p:spPr>
          <a:xfrm>
            <a:off x="6436200" y="2775541"/>
            <a:ext cx="4460400" cy="464700"/>
          </a:xfrm>
          <a:prstGeom prst="rect">
            <a:avLst/>
          </a:prstGeom>
        </p:spPr>
        <p:txBody>
          <a:bodyPr spcFirstLastPara="1" wrap="square" lIns="91425" tIns="45700" rIns="91425" bIns="45700" anchor="t" anchorCtr="0">
            <a:normAutofit/>
          </a:bodyPr>
          <a:lstStyle>
            <a:lvl1pPr lvl="0" rtl="0">
              <a:spcBef>
                <a:spcPts val="1000"/>
              </a:spcBef>
              <a:spcAft>
                <a:spcPts val="0"/>
              </a:spcAft>
              <a:buClr>
                <a:schemeClr val="dk2"/>
              </a:buClr>
              <a:buSzPts val="2000"/>
              <a:buFont typeface="Sora"/>
              <a:buNone/>
              <a:defRPr sz="2000" b="1" i="0">
                <a:solidFill>
                  <a:schemeClr val="dk2"/>
                </a:solidFill>
                <a:latin typeface="Arial" panose="020B0604020202020204" pitchFamily="34" charset="0"/>
                <a:ea typeface="Arial" panose="020B0604020202020204" pitchFamily="34" charset="0"/>
                <a:cs typeface="Arial" panose="020B0604020202020204" pitchFamily="34" charset="0"/>
                <a:sym typeface="Sora"/>
              </a:defRPr>
            </a:lvl1pPr>
            <a:lvl2pPr lvl="1" rtl="0">
              <a:spcBef>
                <a:spcPts val="500"/>
              </a:spcBef>
              <a:spcAft>
                <a:spcPts val="0"/>
              </a:spcAft>
              <a:buSzPts val="2200"/>
              <a:buNone/>
              <a:defRPr/>
            </a:lvl2pPr>
            <a:lvl3pPr lvl="2" rtl="0">
              <a:spcBef>
                <a:spcPts val="500"/>
              </a:spcBef>
              <a:spcAft>
                <a:spcPts val="0"/>
              </a:spcAft>
              <a:buSzPts val="2000"/>
              <a:buNone/>
              <a:defRPr/>
            </a:lvl3pPr>
            <a:lvl4pPr lvl="3" rtl="0">
              <a:spcBef>
                <a:spcPts val="500"/>
              </a:spcBef>
              <a:spcAft>
                <a:spcPts val="0"/>
              </a:spcAft>
              <a:buSzPts val="1800"/>
              <a:buNone/>
              <a:defRPr/>
            </a:lvl4pPr>
            <a:lvl5pPr lvl="4" rtl="0">
              <a:spcBef>
                <a:spcPts val="500"/>
              </a:spcBef>
              <a:spcAft>
                <a:spcPts val="0"/>
              </a:spcAft>
              <a:buSzPts val="1800"/>
              <a:buNone/>
              <a:defRPr/>
            </a:lvl5pPr>
            <a:lvl6pPr lvl="5" rtl="0">
              <a:spcBef>
                <a:spcPts val="500"/>
              </a:spcBef>
              <a:spcAft>
                <a:spcPts val="0"/>
              </a:spcAft>
              <a:buSzPts val="1600"/>
              <a:buNone/>
              <a:defRPr/>
            </a:lvl6pPr>
            <a:lvl7pPr lvl="6" rtl="0">
              <a:spcBef>
                <a:spcPts val="500"/>
              </a:spcBef>
              <a:spcAft>
                <a:spcPts val="0"/>
              </a:spcAft>
              <a:buSzPts val="1600"/>
              <a:buNone/>
              <a:defRPr/>
            </a:lvl7pPr>
            <a:lvl8pPr lvl="7" rtl="0">
              <a:spcBef>
                <a:spcPts val="500"/>
              </a:spcBef>
              <a:spcAft>
                <a:spcPts val="0"/>
              </a:spcAft>
              <a:buSzPts val="1400"/>
              <a:buNone/>
              <a:defRPr/>
            </a:lvl8pPr>
            <a:lvl9pPr lvl="8" rtl="0">
              <a:spcBef>
                <a:spcPts val="500"/>
              </a:spcBef>
              <a:spcAft>
                <a:spcPts val="0"/>
              </a:spcAft>
              <a:buSzPts val="1400"/>
              <a:buNone/>
              <a:defRPr/>
            </a:lvl9pPr>
          </a:lstStyle>
          <a:p>
            <a:endParaRPr dirty="0"/>
          </a:p>
        </p:txBody>
      </p:sp>
      <p:sp>
        <p:nvSpPr>
          <p:cNvPr id="207" name="Google Shape;207;p22"/>
          <p:cNvSpPr>
            <a:spLocks noGrp="1"/>
          </p:cNvSpPr>
          <p:nvPr>
            <p:ph type="pic" idx="6"/>
          </p:nvPr>
        </p:nvSpPr>
        <p:spPr>
          <a:xfrm>
            <a:off x="6529125" y="1944841"/>
            <a:ext cx="685800" cy="685800"/>
          </a:xfrm>
          <a:prstGeom prst="rect">
            <a:avLst/>
          </a:prstGeom>
          <a:noFill/>
          <a:ln>
            <a:noFill/>
          </a:ln>
        </p:spPr>
      </p:sp>
      <p:sp>
        <p:nvSpPr>
          <p:cNvPr id="2" name="Slide Number Placeholder 2">
            <a:extLst>
              <a:ext uri="{FF2B5EF4-FFF2-40B4-BE49-F238E27FC236}">
                <a16:creationId xmlns:a16="http://schemas.microsoft.com/office/drawing/2014/main" id="{557E0B24-838B-F826-19F3-84A13ECEEC41}"/>
              </a:ext>
            </a:extLst>
          </p:cNvPr>
          <p:cNvSpPr>
            <a:spLocks noGrp="1"/>
          </p:cNvSpPr>
          <p:nvPr>
            <p:ph type="sldNum" idx="10"/>
          </p:nvPr>
        </p:nvSpPr>
        <p:spPr>
          <a:xfrm>
            <a:off x="9255136" y="6492875"/>
            <a:ext cx="2743200" cy="228600"/>
          </a:xfrm>
        </p:spPr>
        <p:txBody>
          <a:bodyPr/>
          <a:lstStyle/>
          <a:p>
            <a:fld id="{00000000-1234-1234-1234-123412341234}" type="slidenum">
              <a:rPr lang="en-US" smtClean="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Picture with Caption" type="picTx" preserve="1">
  <p:cSld name="PICTURE_WITH_CAPTION_TEXT">
    <p:spTree>
      <p:nvGrpSpPr>
        <p:cNvPr id="1" name="Shape 208"/>
        <p:cNvGrpSpPr/>
        <p:nvPr/>
      </p:nvGrpSpPr>
      <p:grpSpPr>
        <a:xfrm>
          <a:off x="0" y="0"/>
          <a:ext cx="0" cy="0"/>
          <a:chOff x="0" y="0"/>
          <a:chExt cx="0" cy="0"/>
        </a:xfrm>
      </p:grpSpPr>
      <p:sp>
        <p:nvSpPr>
          <p:cNvPr id="210" name="Google Shape;210;p23"/>
          <p:cNvSpPr>
            <a:spLocks noGrp="1"/>
          </p:cNvSpPr>
          <p:nvPr>
            <p:ph type="pic" idx="2"/>
          </p:nvPr>
        </p:nvSpPr>
        <p:spPr>
          <a:xfrm>
            <a:off x="5732400" y="1380875"/>
            <a:ext cx="5553300" cy="3539100"/>
          </a:xfrm>
          <a:prstGeom prst="rect">
            <a:avLst/>
          </a:prstGeom>
          <a:noFill/>
          <a:ln>
            <a:noFill/>
          </a:ln>
        </p:spPr>
      </p:sp>
      <p:sp>
        <p:nvSpPr>
          <p:cNvPr id="212" name="Google Shape;212;p23"/>
          <p:cNvSpPr txBox="1">
            <a:spLocks noGrp="1"/>
          </p:cNvSpPr>
          <p:nvPr>
            <p:ph type="title"/>
          </p:nvPr>
        </p:nvSpPr>
        <p:spPr>
          <a:xfrm>
            <a:off x="838200" y="1543331"/>
            <a:ext cx="4134600" cy="8820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2"/>
              </a:buClr>
              <a:buSzPts val="3000"/>
              <a:buFont typeface="Sora"/>
              <a:buNone/>
              <a:defRPr sz="3000" b="0" i="0">
                <a:latin typeface="Arial" panose="020B0604020202020204" pitchFamily="34" charset="0"/>
                <a:ea typeface="Arial" panose="020B0604020202020204" pitchFamily="34" charset="0"/>
                <a:cs typeface="Arial" panose="020B0604020202020204" pitchFamily="34" charset="0"/>
                <a:sym typeface="Sora"/>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dirty="0"/>
          </a:p>
        </p:txBody>
      </p:sp>
      <p:sp>
        <p:nvSpPr>
          <p:cNvPr id="213" name="Google Shape;213;p23"/>
          <p:cNvSpPr txBox="1">
            <a:spLocks noGrp="1"/>
          </p:cNvSpPr>
          <p:nvPr>
            <p:ph type="body" idx="1"/>
          </p:nvPr>
        </p:nvSpPr>
        <p:spPr>
          <a:xfrm>
            <a:off x="838200" y="2537464"/>
            <a:ext cx="3917700" cy="2173800"/>
          </a:xfrm>
          <a:prstGeom prst="rect">
            <a:avLst/>
          </a:prstGeom>
          <a:noFill/>
          <a:ln>
            <a:noFill/>
          </a:ln>
        </p:spPr>
        <p:txBody>
          <a:bodyPr spcFirstLastPara="1" wrap="square" lIns="91425" tIns="45700" rIns="91425" bIns="45700" anchor="t" anchorCtr="0">
            <a:normAutofit/>
          </a:bodyPr>
          <a:lstStyle>
            <a:lvl1pPr marL="457200" lvl="0" indent="-228600" algn="l" rtl="0">
              <a:lnSpc>
                <a:spcPct val="115000"/>
              </a:lnSpc>
              <a:spcBef>
                <a:spcPts val="1000"/>
              </a:spcBef>
              <a:spcAft>
                <a:spcPts val="0"/>
              </a:spcAft>
              <a:buSzPts val="2400"/>
              <a:buFont typeface="Arial"/>
              <a:buNone/>
              <a:defRPr sz="2400" b="0" i="0">
                <a:latin typeface="Arial" panose="020B0604020202020204" pitchFamily="34" charset="0"/>
                <a:ea typeface="Arial" panose="020B0604020202020204" pitchFamily="34" charset="0"/>
                <a:cs typeface="Arial" panose="020B0604020202020204" pitchFamily="34" charset="0"/>
                <a:sym typeface="Arial"/>
              </a:defRPr>
            </a:lvl1pPr>
            <a:lvl2pPr marL="914400" lvl="1" indent="-228600" algn="l" rtl="0">
              <a:lnSpc>
                <a:spcPct val="115000"/>
              </a:lnSpc>
              <a:spcBef>
                <a:spcPts val="500"/>
              </a:spcBef>
              <a:spcAft>
                <a:spcPts val="0"/>
              </a:spcAft>
              <a:buSzPts val="2000"/>
              <a:buFont typeface="Arial"/>
              <a:buNone/>
              <a:defRPr sz="2000">
                <a:latin typeface="Arial"/>
                <a:ea typeface="Arial"/>
                <a:cs typeface="Arial"/>
                <a:sym typeface="Arial"/>
              </a:defRPr>
            </a:lvl2pPr>
            <a:lvl3pPr marL="1371600" lvl="2" indent="-228600" algn="l" rtl="0">
              <a:lnSpc>
                <a:spcPct val="115000"/>
              </a:lnSpc>
              <a:spcBef>
                <a:spcPts val="500"/>
              </a:spcBef>
              <a:spcAft>
                <a:spcPts val="0"/>
              </a:spcAft>
              <a:buSzPts val="1800"/>
              <a:buFont typeface="Arial"/>
              <a:buNone/>
              <a:defRPr sz="1800">
                <a:latin typeface="Arial"/>
                <a:ea typeface="Arial"/>
                <a:cs typeface="Arial"/>
                <a:sym typeface="Arial"/>
              </a:defRPr>
            </a:lvl3pPr>
            <a:lvl4pPr marL="1828800" lvl="3" indent="-228600" algn="l" rtl="0">
              <a:lnSpc>
                <a:spcPct val="115000"/>
              </a:lnSpc>
              <a:spcBef>
                <a:spcPts val="500"/>
              </a:spcBef>
              <a:spcAft>
                <a:spcPts val="0"/>
              </a:spcAft>
              <a:buSzPts val="1600"/>
              <a:buFont typeface="Arial"/>
              <a:buNone/>
              <a:defRPr sz="1600">
                <a:latin typeface="Arial"/>
                <a:ea typeface="Arial"/>
                <a:cs typeface="Arial"/>
                <a:sym typeface="Arial"/>
              </a:defRPr>
            </a:lvl4pPr>
            <a:lvl5pPr marL="2286000" lvl="4" indent="-228600" algn="l" rtl="0">
              <a:lnSpc>
                <a:spcPct val="115000"/>
              </a:lnSpc>
              <a:spcBef>
                <a:spcPts val="500"/>
              </a:spcBef>
              <a:spcAft>
                <a:spcPts val="0"/>
              </a:spcAft>
              <a:buSzPts val="1600"/>
              <a:buFont typeface="Arial"/>
              <a:buNone/>
              <a:defRPr sz="1600">
                <a:latin typeface="Arial"/>
                <a:ea typeface="Arial"/>
                <a:cs typeface="Arial"/>
                <a:sym typeface="Arial"/>
              </a:defRPr>
            </a:lvl5pPr>
            <a:lvl6pPr marL="2743200" lvl="5" indent="-228600" algn="l" rtl="0">
              <a:lnSpc>
                <a:spcPct val="115000"/>
              </a:lnSpc>
              <a:spcBef>
                <a:spcPts val="500"/>
              </a:spcBef>
              <a:spcAft>
                <a:spcPts val="0"/>
              </a:spcAft>
              <a:buSzPts val="1600"/>
              <a:buFont typeface="Arial"/>
              <a:buNone/>
              <a:defRPr sz="1600">
                <a:latin typeface="Arial"/>
                <a:ea typeface="Arial"/>
                <a:cs typeface="Arial"/>
                <a:sym typeface="Arial"/>
              </a:defRPr>
            </a:lvl6pPr>
            <a:lvl7pPr marL="3200400" lvl="6" indent="-228600" algn="l" rtl="0">
              <a:lnSpc>
                <a:spcPct val="115000"/>
              </a:lnSpc>
              <a:spcBef>
                <a:spcPts val="500"/>
              </a:spcBef>
              <a:spcAft>
                <a:spcPts val="0"/>
              </a:spcAft>
              <a:buSzPts val="1400"/>
              <a:buFont typeface="Arial"/>
              <a:buNone/>
              <a:defRPr sz="1400">
                <a:latin typeface="Arial"/>
                <a:ea typeface="Arial"/>
                <a:cs typeface="Arial"/>
                <a:sym typeface="Arial"/>
              </a:defRPr>
            </a:lvl7pPr>
            <a:lvl8pPr marL="3657600" lvl="7" indent="-228600" algn="l" rtl="0">
              <a:lnSpc>
                <a:spcPct val="115000"/>
              </a:lnSpc>
              <a:spcBef>
                <a:spcPts val="500"/>
              </a:spcBef>
              <a:spcAft>
                <a:spcPts val="0"/>
              </a:spcAft>
              <a:buSzPts val="1400"/>
              <a:buFont typeface="Arial"/>
              <a:buNone/>
              <a:defRPr sz="1400">
                <a:latin typeface="Arial"/>
                <a:ea typeface="Arial"/>
                <a:cs typeface="Arial"/>
                <a:sym typeface="Arial"/>
              </a:defRPr>
            </a:lvl8pPr>
            <a:lvl9pPr marL="4114800" lvl="8" indent="-228600" algn="l" rtl="0">
              <a:lnSpc>
                <a:spcPct val="115000"/>
              </a:lnSpc>
              <a:spcBef>
                <a:spcPts val="500"/>
              </a:spcBef>
              <a:spcAft>
                <a:spcPts val="0"/>
              </a:spcAft>
              <a:buSzPts val="1400"/>
              <a:buFont typeface="Arial"/>
              <a:buNone/>
              <a:defRPr sz="1400">
                <a:latin typeface="Arial"/>
                <a:ea typeface="Arial"/>
                <a:cs typeface="Arial"/>
                <a:sym typeface="Arial"/>
              </a:defRPr>
            </a:lvl9pPr>
          </a:lstStyle>
          <a:p>
            <a:endParaRPr dirty="0"/>
          </a:p>
        </p:txBody>
      </p:sp>
      <p:sp>
        <p:nvSpPr>
          <p:cNvPr id="2" name="Slide Number Placeholder 2">
            <a:extLst>
              <a:ext uri="{FF2B5EF4-FFF2-40B4-BE49-F238E27FC236}">
                <a16:creationId xmlns:a16="http://schemas.microsoft.com/office/drawing/2014/main" id="{741B8739-B9ED-676E-C5DA-7E31785F9FEA}"/>
              </a:ext>
            </a:extLst>
          </p:cNvPr>
          <p:cNvSpPr>
            <a:spLocks noGrp="1"/>
          </p:cNvSpPr>
          <p:nvPr>
            <p:ph type="sldNum" idx="10"/>
          </p:nvPr>
        </p:nvSpPr>
        <p:spPr>
          <a:xfrm>
            <a:off x="9255136" y="6492875"/>
            <a:ext cx="2743200" cy="228600"/>
          </a:xfrm>
        </p:spPr>
        <p:txBody>
          <a:bodyPr/>
          <a:lstStyle/>
          <a:p>
            <a:fld id="{00000000-1234-1234-1234-123412341234}" type="slidenum">
              <a:rPr lang="en-US" smtClean="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Blank - With Background" preserve="1">
  <p:cSld name="PICTURE_WITH_CAPTION_TEXT_1">
    <p:bg>
      <p:bgPr>
        <a:blipFill dpi="0" rotWithShape="1">
          <a:blip r:embed="rId2">
            <a:lum/>
          </a:blip>
          <a:srcRect/>
          <a:stretch>
            <a:fillRect/>
          </a:stretch>
        </a:blipFill>
        <a:effectLst/>
      </p:bgPr>
    </p:bg>
    <p:spTree>
      <p:nvGrpSpPr>
        <p:cNvPr id="1" name="Shape 220"/>
        <p:cNvGrpSpPr/>
        <p:nvPr/>
      </p:nvGrpSpPr>
      <p:grpSpPr>
        <a:xfrm>
          <a:off x="0" y="0"/>
          <a:ext cx="0" cy="0"/>
          <a:chOff x="0" y="0"/>
          <a:chExt cx="0" cy="0"/>
        </a:xfrm>
      </p:grpSpPr>
      <p:sp>
        <p:nvSpPr>
          <p:cNvPr id="2" name="Slide Number Placeholder 2">
            <a:extLst>
              <a:ext uri="{FF2B5EF4-FFF2-40B4-BE49-F238E27FC236}">
                <a16:creationId xmlns:a16="http://schemas.microsoft.com/office/drawing/2014/main" id="{5685132B-647D-3F4D-492D-BBA0C42D1BEC}"/>
              </a:ext>
            </a:extLst>
          </p:cNvPr>
          <p:cNvSpPr>
            <a:spLocks noGrp="1"/>
          </p:cNvSpPr>
          <p:nvPr>
            <p:ph type="sldNum" idx="10"/>
          </p:nvPr>
        </p:nvSpPr>
        <p:spPr>
          <a:xfrm>
            <a:off x="9255136" y="6492875"/>
            <a:ext cx="2743200" cy="228600"/>
          </a:xfrm>
        </p:spPr>
        <p:txBody>
          <a:bodyPr/>
          <a:lstStyle/>
          <a:p>
            <a:fld id="{00000000-1234-1234-1234-123412341234}"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1_Presentation Title Slide - Image" preserve="1" userDrawn="1">
  <p:cSld name="Speaker Intro">
    <p:bg>
      <p:bgPr>
        <a:blipFill dpi="0" rotWithShape="1">
          <a:blip r:embed="rId2">
            <a:lum/>
          </a:blip>
          <a:srcRect/>
          <a:stretch>
            <a:fillRect/>
          </a:stretch>
        </a:blipFill>
        <a:effectLst/>
      </p:bgPr>
    </p:bg>
    <p:spTree>
      <p:nvGrpSpPr>
        <p:cNvPr id="1" name="Shape 32"/>
        <p:cNvGrpSpPr/>
        <p:nvPr/>
      </p:nvGrpSpPr>
      <p:grpSpPr>
        <a:xfrm>
          <a:off x="0" y="0"/>
          <a:ext cx="0" cy="0"/>
          <a:chOff x="0" y="0"/>
          <a:chExt cx="0" cy="0"/>
        </a:xfrm>
      </p:grpSpPr>
      <p:sp>
        <p:nvSpPr>
          <p:cNvPr id="34" name="Google Shape;34;p5"/>
          <p:cNvSpPr txBox="1">
            <a:spLocks noGrp="1"/>
          </p:cNvSpPr>
          <p:nvPr>
            <p:ph type="ctrTitle"/>
          </p:nvPr>
        </p:nvSpPr>
        <p:spPr>
          <a:xfrm>
            <a:off x="685800" y="1817984"/>
            <a:ext cx="5615100" cy="666000"/>
          </a:xfrm>
          <a:prstGeom prst="rect">
            <a:avLst/>
          </a:prstGeom>
          <a:noFill/>
          <a:ln>
            <a:noFill/>
          </a:ln>
        </p:spPr>
        <p:txBody>
          <a:bodyPr spcFirstLastPara="1" wrap="square" lIns="91425" tIns="45700" rIns="91425" bIns="45700" anchor="b" anchorCtr="0">
            <a:noAutofit/>
          </a:bodyPr>
          <a:lstStyle>
            <a:lvl1pPr lvl="0" rtl="0">
              <a:lnSpc>
                <a:spcPct val="90000"/>
              </a:lnSpc>
              <a:spcBef>
                <a:spcPts val="0"/>
              </a:spcBef>
              <a:spcAft>
                <a:spcPts val="0"/>
              </a:spcAft>
              <a:buClr>
                <a:schemeClr val="lt1"/>
              </a:buClr>
              <a:buSzPts val="5000"/>
              <a:buNone/>
              <a:defRPr sz="4000" b="0" i="0">
                <a:solidFill>
                  <a:srgbClr val="00B36B"/>
                </a:solidFill>
                <a:latin typeface="Arial" panose="020B0604020202020204" pitchFamily="34" charset="0"/>
                <a:cs typeface="Arial" panose="020B0604020202020204" pitchFamily="34" charset="0"/>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dirty="0"/>
          </a:p>
        </p:txBody>
      </p:sp>
      <p:sp>
        <p:nvSpPr>
          <p:cNvPr id="37" name="Google Shape;37;p5"/>
          <p:cNvSpPr txBox="1">
            <a:spLocks noGrp="1"/>
          </p:cNvSpPr>
          <p:nvPr>
            <p:ph type="subTitle" idx="2"/>
          </p:nvPr>
        </p:nvSpPr>
        <p:spPr>
          <a:xfrm>
            <a:off x="685788" y="2579872"/>
            <a:ext cx="5544300" cy="420000"/>
          </a:xfrm>
          <a:prstGeom prst="rect">
            <a:avLst/>
          </a:prstGeom>
          <a:noFill/>
          <a:ln>
            <a:noFill/>
          </a:ln>
        </p:spPr>
        <p:txBody>
          <a:bodyPr spcFirstLastPara="1" wrap="square" lIns="91425" tIns="45700" rIns="91425" bIns="45700" anchor="t" anchorCtr="0">
            <a:normAutofit/>
          </a:bodyPr>
          <a:lstStyle>
            <a:lvl1pPr lvl="0" rtl="0">
              <a:lnSpc>
                <a:spcPct val="115000"/>
              </a:lnSpc>
              <a:spcBef>
                <a:spcPts val="1000"/>
              </a:spcBef>
              <a:spcAft>
                <a:spcPts val="0"/>
              </a:spcAft>
              <a:buClr>
                <a:schemeClr val="lt1"/>
              </a:buClr>
              <a:buSzPts val="1400"/>
              <a:buFont typeface="Sora"/>
              <a:buNone/>
              <a:defRPr sz="1400" b="0" i="0">
                <a:solidFill>
                  <a:schemeClr val="lt1"/>
                </a:solidFill>
                <a:latin typeface="Arial" panose="020B0604020202020204" pitchFamily="34" charset="0"/>
                <a:ea typeface="Arial" panose="020B0604020202020204" pitchFamily="34" charset="0"/>
                <a:cs typeface="Arial" panose="020B0604020202020204" pitchFamily="34" charset="0"/>
                <a:sym typeface="Sora"/>
              </a:defRPr>
            </a:lvl1pPr>
            <a:lvl2pPr lvl="1" algn="ctr" rtl="0">
              <a:lnSpc>
                <a:spcPct val="90000"/>
              </a:lnSpc>
              <a:spcBef>
                <a:spcPts val="500"/>
              </a:spcBef>
              <a:spcAft>
                <a:spcPts val="0"/>
              </a:spcAft>
              <a:buClr>
                <a:schemeClr val="lt1"/>
              </a:buClr>
              <a:buSzPts val="2000"/>
              <a:buNone/>
              <a:defRPr sz="2000"/>
            </a:lvl2pPr>
            <a:lvl3pPr lvl="2" algn="ctr" rtl="0">
              <a:lnSpc>
                <a:spcPct val="90000"/>
              </a:lnSpc>
              <a:spcBef>
                <a:spcPts val="500"/>
              </a:spcBef>
              <a:spcAft>
                <a:spcPts val="0"/>
              </a:spcAft>
              <a:buClr>
                <a:schemeClr val="lt1"/>
              </a:buClr>
              <a:buSzPts val="1800"/>
              <a:buNone/>
              <a:defRPr sz="1800"/>
            </a:lvl3pPr>
            <a:lvl4pPr lvl="3" algn="ctr" rtl="0">
              <a:lnSpc>
                <a:spcPct val="90000"/>
              </a:lnSpc>
              <a:spcBef>
                <a:spcPts val="500"/>
              </a:spcBef>
              <a:spcAft>
                <a:spcPts val="0"/>
              </a:spcAft>
              <a:buClr>
                <a:schemeClr val="lt1"/>
              </a:buClr>
              <a:buSzPts val="1600"/>
              <a:buNone/>
              <a:defRPr sz="1600"/>
            </a:lvl4pPr>
            <a:lvl5pPr lvl="4" algn="ctr" rtl="0">
              <a:lnSpc>
                <a:spcPct val="90000"/>
              </a:lnSpc>
              <a:spcBef>
                <a:spcPts val="500"/>
              </a:spcBef>
              <a:spcAft>
                <a:spcPts val="0"/>
              </a:spcAft>
              <a:buClr>
                <a:schemeClr val="lt1"/>
              </a:buClr>
              <a:buSzPts val="1600"/>
              <a:buNone/>
              <a:defRPr sz="1600"/>
            </a:lvl5pPr>
            <a:lvl6pPr lvl="5" algn="ctr" rtl="0">
              <a:lnSpc>
                <a:spcPct val="90000"/>
              </a:lnSpc>
              <a:spcBef>
                <a:spcPts val="500"/>
              </a:spcBef>
              <a:spcAft>
                <a:spcPts val="0"/>
              </a:spcAft>
              <a:buClr>
                <a:schemeClr val="lt1"/>
              </a:buClr>
              <a:buSzPts val="1600"/>
              <a:buNone/>
              <a:defRPr sz="1600"/>
            </a:lvl6pPr>
            <a:lvl7pPr lvl="6" algn="ctr" rtl="0">
              <a:lnSpc>
                <a:spcPct val="90000"/>
              </a:lnSpc>
              <a:spcBef>
                <a:spcPts val="500"/>
              </a:spcBef>
              <a:spcAft>
                <a:spcPts val="0"/>
              </a:spcAft>
              <a:buClr>
                <a:schemeClr val="lt1"/>
              </a:buClr>
              <a:buSzPts val="1600"/>
              <a:buNone/>
              <a:defRPr sz="1600"/>
            </a:lvl7pPr>
            <a:lvl8pPr lvl="7" algn="ctr" rtl="0">
              <a:lnSpc>
                <a:spcPct val="90000"/>
              </a:lnSpc>
              <a:spcBef>
                <a:spcPts val="500"/>
              </a:spcBef>
              <a:spcAft>
                <a:spcPts val="0"/>
              </a:spcAft>
              <a:buClr>
                <a:schemeClr val="lt1"/>
              </a:buClr>
              <a:buSzPts val="1600"/>
              <a:buNone/>
              <a:defRPr sz="1600"/>
            </a:lvl8pPr>
            <a:lvl9pPr lvl="8" algn="ctr" rtl="0">
              <a:lnSpc>
                <a:spcPct val="90000"/>
              </a:lnSpc>
              <a:spcBef>
                <a:spcPts val="500"/>
              </a:spcBef>
              <a:spcAft>
                <a:spcPts val="0"/>
              </a:spcAft>
              <a:buClr>
                <a:schemeClr val="lt1"/>
              </a:buClr>
              <a:buSzPts val="1600"/>
              <a:buNone/>
              <a:defRPr sz="1600"/>
            </a:lvl9pPr>
          </a:lstStyle>
          <a:p>
            <a:endParaRPr dirty="0"/>
          </a:p>
        </p:txBody>
      </p:sp>
      <p:sp>
        <p:nvSpPr>
          <p:cNvPr id="38" name="Google Shape;38;p5"/>
          <p:cNvSpPr>
            <a:spLocks noGrp="1"/>
          </p:cNvSpPr>
          <p:nvPr>
            <p:ph type="pic" idx="3" hasCustomPrompt="1"/>
          </p:nvPr>
        </p:nvSpPr>
        <p:spPr>
          <a:xfrm>
            <a:off x="6815016" y="1110600"/>
            <a:ext cx="4691178" cy="4636800"/>
          </a:xfrm>
          <a:prstGeom prst="rect">
            <a:avLst/>
          </a:prstGeom>
          <a:noFill/>
          <a:ln>
            <a:noFill/>
          </a:ln>
        </p:spPr>
        <p:txBody>
          <a:bodyPr/>
          <a:lstStyle/>
          <a:p>
            <a:r>
              <a:rPr lang="en-US" dirty="0"/>
              <a:t>Speaker picture</a:t>
            </a:r>
          </a:p>
        </p:txBody>
      </p:sp>
      <p:pic>
        <p:nvPicPr>
          <p:cNvPr id="2" name="Picture 1">
            <a:extLst>
              <a:ext uri="{FF2B5EF4-FFF2-40B4-BE49-F238E27FC236}">
                <a16:creationId xmlns:a16="http://schemas.microsoft.com/office/drawing/2014/main" id="{03978C16-F8E8-016E-A325-04E734C75826}"/>
              </a:ext>
            </a:extLst>
          </p:cNvPr>
          <p:cNvPicPr>
            <a:picLocks noChangeAspect="1"/>
          </p:cNvPicPr>
          <p:nvPr userDrawn="1"/>
        </p:nvPicPr>
        <p:blipFill>
          <a:blip r:embed="rId3"/>
          <a:stretch>
            <a:fillRect/>
          </a:stretch>
        </p:blipFill>
        <p:spPr>
          <a:xfrm>
            <a:off x="273260" y="5667274"/>
            <a:ext cx="849937" cy="917466"/>
          </a:xfrm>
          <a:prstGeom prst="rect">
            <a:avLst/>
          </a:prstGeom>
        </p:spPr>
      </p:pic>
    </p:spTree>
  </p:cSld>
  <p:clrMapOvr>
    <a:masterClrMapping/>
  </p:clrMapOvr>
  <p:extLst>
    <p:ext uri="{DCECCB84-F9BA-43D5-87BE-67443E8EF086}">
      <p15:sldGuideLst xmlns:p15="http://schemas.microsoft.com/office/powerpoint/2012/main">
        <p15:guide id="1" pos="432">
          <p15:clr>
            <a:srgbClr val="FA7B17"/>
          </p15:clr>
        </p15:guide>
        <p15:guide id="2" pos="3840">
          <p15:clr>
            <a:srgbClr val="FA7B17"/>
          </p15:clr>
        </p15:guide>
        <p15:guide id="3" orient="horz" pos="2160">
          <p15:clr>
            <a:srgbClr val="FA7B17"/>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ction Divider - Deep Purp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D42E1B1-BF9D-192A-570B-4160C86C39E0}"/>
              </a:ext>
            </a:extLst>
          </p:cNvPr>
          <p:cNvSpPr>
            <a:spLocks noGrp="1"/>
          </p:cNvSpPr>
          <p:nvPr>
            <p:ph type="sldNum" idx="10"/>
          </p:nvPr>
        </p:nvSpPr>
        <p:spPr/>
        <p:txBody>
          <a:bodyPr/>
          <a:lstStyle/>
          <a:p>
            <a:fld id="{00000000-1234-1234-1234-123412341234}" type="slidenum">
              <a:rPr lang="en-US" smtClean="0"/>
              <a:pPr/>
              <a:t>‹#›</a:t>
            </a:fld>
            <a:endParaRPr lang="en-US" dirty="0"/>
          </a:p>
        </p:txBody>
      </p:sp>
      <p:sp>
        <p:nvSpPr>
          <p:cNvPr id="5" name="Google Shape;43;p6">
            <a:extLst>
              <a:ext uri="{FF2B5EF4-FFF2-40B4-BE49-F238E27FC236}">
                <a16:creationId xmlns:a16="http://schemas.microsoft.com/office/drawing/2014/main" id="{C0C9F54C-8B93-0CA4-EB00-F7020C9387EB}"/>
              </a:ext>
            </a:extLst>
          </p:cNvPr>
          <p:cNvSpPr txBox="1">
            <a:spLocks noGrp="1"/>
          </p:cNvSpPr>
          <p:nvPr>
            <p:ph type="ctrTitle"/>
          </p:nvPr>
        </p:nvSpPr>
        <p:spPr>
          <a:xfrm>
            <a:off x="1524000" y="2865966"/>
            <a:ext cx="9144000" cy="644100"/>
          </a:xfrm>
          <a:prstGeom prst="rect">
            <a:avLst/>
          </a:prstGeom>
          <a:noFill/>
          <a:ln>
            <a:noFill/>
          </a:ln>
        </p:spPr>
        <p:txBody>
          <a:bodyPr spcFirstLastPara="1" wrap="square" lIns="91425" tIns="45700" rIns="91425" bIns="45700" anchor="b" anchorCtr="0">
            <a:normAutofit/>
          </a:bodyPr>
          <a:lstStyle>
            <a:lvl1pPr lvl="0" algn="ctr" rtl="0">
              <a:lnSpc>
                <a:spcPct val="90000"/>
              </a:lnSpc>
              <a:spcBef>
                <a:spcPts val="0"/>
              </a:spcBef>
              <a:spcAft>
                <a:spcPts val="0"/>
              </a:spcAft>
              <a:buClr>
                <a:schemeClr val="lt1"/>
              </a:buClr>
              <a:buSzPts val="4000"/>
              <a:buNone/>
              <a:defRPr sz="4000" b="0" i="0">
                <a:solidFill>
                  <a:schemeClr val="lt1"/>
                </a:solidFill>
                <a:latin typeface="Arial" panose="020B0604020202020204" pitchFamily="34" charset="0"/>
                <a:cs typeface="Arial" panose="020B0604020202020204" pitchFamily="34" charset="0"/>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dirty="0"/>
          </a:p>
        </p:txBody>
      </p:sp>
      <p:sp>
        <p:nvSpPr>
          <p:cNvPr id="6" name="Google Shape;44;p6">
            <a:extLst>
              <a:ext uri="{FF2B5EF4-FFF2-40B4-BE49-F238E27FC236}">
                <a16:creationId xmlns:a16="http://schemas.microsoft.com/office/drawing/2014/main" id="{5C4FE1A8-376A-B5CD-5434-2C8F85865540}"/>
              </a:ext>
            </a:extLst>
          </p:cNvPr>
          <p:cNvSpPr txBox="1">
            <a:spLocks noGrp="1"/>
          </p:cNvSpPr>
          <p:nvPr>
            <p:ph type="subTitle" idx="1"/>
          </p:nvPr>
        </p:nvSpPr>
        <p:spPr>
          <a:xfrm>
            <a:off x="1524000" y="3602041"/>
            <a:ext cx="9144000" cy="425700"/>
          </a:xfrm>
          <a:prstGeom prst="rect">
            <a:avLst/>
          </a:prstGeom>
          <a:noFill/>
          <a:ln>
            <a:noFill/>
          </a:ln>
        </p:spPr>
        <p:txBody>
          <a:bodyPr spcFirstLastPara="1" wrap="square" lIns="91425" tIns="45700" rIns="91425" bIns="45700" anchor="t" anchorCtr="0">
            <a:normAutofit/>
          </a:bodyPr>
          <a:lstStyle>
            <a:lvl1pPr lvl="0" algn="ctr" rtl="0">
              <a:lnSpc>
                <a:spcPct val="90000"/>
              </a:lnSpc>
              <a:spcBef>
                <a:spcPts val="1000"/>
              </a:spcBef>
              <a:spcAft>
                <a:spcPts val="0"/>
              </a:spcAft>
              <a:buClr>
                <a:schemeClr val="lt2"/>
              </a:buClr>
              <a:buSzPts val="1800"/>
              <a:buFont typeface="Sora Medium"/>
              <a:buNone/>
              <a:defRPr sz="1800" b="0" i="0">
                <a:solidFill>
                  <a:schemeClr val="lt2"/>
                </a:solidFill>
                <a:latin typeface="Arial" panose="020B0604020202020204" pitchFamily="34" charset="0"/>
                <a:ea typeface="Arial" panose="020B0604020202020204" pitchFamily="34" charset="0"/>
                <a:cs typeface="Arial" panose="020B0604020202020204" pitchFamily="34" charset="0"/>
                <a:sym typeface="Sora Medium"/>
              </a:defRPr>
            </a:lvl1pPr>
            <a:lvl2pPr lvl="1" algn="ctr" rtl="0">
              <a:lnSpc>
                <a:spcPct val="90000"/>
              </a:lnSpc>
              <a:spcBef>
                <a:spcPts val="500"/>
              </a:spcBef>
              <a:spcAft>
                <a:spcPts val="0"/>
              </a:spcAft>
              <a:buClr>
                <a:schemeClr val="lt1"/>
              </a:buClr>
              <a:buSzPts val="2000"/>
              <a:buNone/>
              <a:defRPr sz="2000"/>
            </a:lvl2pPr>
            <a:lvl3pPr lvl="2" algn="ctr" rtl="0">
              <a:lnSpc>
                <a:spcPct val="90000"/>
              </a:lnSpc>
              <a:spcBef>
                <a:spcPts val="500"/>
              </a:spcBef>
              <a:spcAft>
                <a:spcPts val="0"/>
              </a:spcAft>
              <a:buClr>
                <a:schemeClr val="lt1"/>
              </a:buClr>
              <a:buSzPts val="1800"/>
              <a:buNone/>
              <a:defRPr sz="1800"/>
            </a:lvl3pPr>
            <a:lvl4pPr lvl="3" algn="ctr" rtl="0">
              <a:lnSpc>
                <a:spcPct val="90000"/>
              </a:lnSpc>
              <a:spcBef>
                <a:spcPts val="500"/>
              </a:spcBef>
              <a:spcAft>
                <a:spcPts val="0"/>
              </a:spcAft>
              <a:buClr>
                <a:schemeClr val="lt1"/>
              </a:buClr>
              <a:buSzPts val="1600"/>
              <a:buNone/>
              <a:defRPr sz="1600"/>
            </a:lvl4pPr>
            <a:lvl5pPr lvl="4" algn="ctr" rtl="0">
              <a:lnSpc>
                <a:spcPct val="90000"/>
              </a:lnSpc>
              <a:spcBef>
                <a:spcPts val="500"/>
              </a:spcBef>
              <a:spcAft>
                <a:spcPts val="0"/>
              </a:spcAft>
              <a:buClr>
                <a:schemeClr val="lt1"/>
              </a:buClr>
              <a:buSzPts val="1600"/>
              <a:buNone/>
              <a:defRPr sz="1600"/>
            </a:lvl5pPr>
            <a:lvl6pPr lvl="5" algn="ctr" rtl="0">
              <a:lnSpc>
                <a:spcPct val="90000"/>
              </a:lnSpc>
              <a:spcBef>
                <a:spcPts val="500"/>
              </a:spcBef>
              <a:spcAft>
                <a:spcPts val="0"/>
              </a:spcAft>
              <a:buClr>
                <a:schemeClr val="lt1"/>
              </a:buClr>
              <a:buSzPts val="1600"/>
              <a:buNone/>
              <a:defRPr sz="1600"/>
            </a:lvl6pPr>
            <a:lvl7pPr lvl="6" algn="ctr" rtl="0">
              <a:lnSpc>
                <a:spcPct val="90000"/>
              </a:lnSpc>
              <a:spcBef>
                <a:spcPts val="500"/>
              </a:spcBef>
              <a:spcAft>
                <a:spcPts val="0"/>
              </a:spcAft>
              <a:buClr>
                <a:schemeClr val="lt1"/>
              </a:buClr>
              <a:buSzPts val="1600"/>
              <a:buNone/>
              <a:defRPr sz="1600"/>
            </a:lvl7pPr>
            <a:lvl8pPr lvl="7" algn="ctr" rtl="0">
              <a:lnSpc>
                <a:spcPct val="90000"/>
              </a:lnSpc>
              <a:spcBef>
                <a:spcPts val="500"/>
              </a:spcBef>
              <a:spcAft>
                <a:spcPts val="0"/>
              </a:spcAft>
              <a:buClr>
                <a:schemeClr val="lt1"/>
              </a:buClr>
              <a:buSzPts val="1600"/>
              <a:buNone/>
              <a:defRPr sz="1600"/>
            </a:lvl8pPr>
            <a:lvl9pPr lvl="8" algn="ctr" rtl="0">
              <a:lnSpc>
                <a:spcPct val="90000"/>
              </a:lnSpc>
              <a:spcBef>
                <a:spcPts val="500"/>
              </a:spcBef>
              <a:spcAft>
                <a:spcPts val="0"/>
              </a:spcAft>
              <a:buClr>
                <a:schemeClr val="lt1"/>
              </a:buClr>
              <a:buSzPts val="1600"/>
              <a:buNone/>
              <a:defRPr sz="1600"/>
            </a:lvl9pPr>
          </a:lstStyle>
          <a:p>
            <a:endParaRPr dirty="0"/>
          </a:p>
        </p:txBody>
      </p:sp>
      <p:pic>
        <p:nvPicPr>
          <p:cNvPr id="2" name="Picture 1">
            <a:extLst>
              <a:ext uri="{FF2B5EF4-FFF2-40B4-BE49-F238E27FC236}">
                <a16:creationId xmlns:a16="http://schemas.microsoft.com/office/drawing/2014/main" id="{EE4D4804-D2C0-36B2-C3A5-179EFA3D047C}"/>
              </a:ext>
            </a:extLst>
          </p:cNvPr>
          <p:cNvPicPr>
            <a:picLocks noChangeAspect="1"/>
          </p:cNvPicPr>
          <p:nvPr userDrawn="1"/>
        </p:nvPicPr>
        <p:blipFill>
          <a:blip r:embed="rId3"/>
          <a:stretch>
            <a:fillRect/>
          </a:stretch>
        </p:blipFill>
        <p:spPr>
          <a:xfrm>
            <a:off x="273260" y="5667274"/>
            <a:ext cx="849937" cy="917466"/>
          </a:xfrm>
          <a:prstGeom prst="rect">
            <a:avLst/>
          </a:prstGeom>
        </p:spPr>
      </p:pic>
    </p:spTree>
    <p:extLst>
      <p:ext uri="{BB962C8B-B14F-4D97-AF65-F5344CB8AC3E}">
        <p14:creationId xmlns:p14="http://schemas.microsoft.com/office/powerpoint/2010/main" val="747977002"/>
      </p:ext>
    </p:extLst>
  </p:cSld>
  <p:clrMapOvr>
    <a:masterClrMapping/>
  </p:clrMapOvr>
  <mc:AlternateContent xmlns:mc="http://schemas.openxmlformats.org/markup-compatibility/2006" xmlns:p14="http://schemas.microsoft.com/office/powerpoint/2010/main">
    <mc:Choice Requires="p14">
      <p:transition spd="slow" p14:dur="1700">
        <p:fade thruBlk="1"/>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Section Divider - Neon Blue" preserve="1">
  <p:cSld name="Section Divider - Neon Blue">
    <p:bg>
      <p:bgPr>
        <a:blipFill dpi="0" rotWithShape="1">
          <a:blip r:embed="rId2">
            <a:lum/>
          </a:blip>
          <a:srcRect/>
          <a:stretch>
            <a:fillRect/>
          </a:stretch>
        </a:blipFill>
        <a:effectLst/>
      </p:bgPr>
    </p:bg>
    <p:spTree>
      <p:nvGrpSpPr>
        <p:cNvPr id="1" name="Shape 45"/>
        <p:cNvGrpSpPr/>
        <p:nvPr/>
      </p:nvGrpSpPr>
      <p:grpSpPr>
        <a:xfrm>
          <a:off x="0" y="0"/>
          <a:ext cx="0" cy="0"/>
          <a:chOff x="0" y="0"/>
          <a:chExt cx="0" cy="0"/>
        </a:xfrm>
      </p:grpSpPr>
      <p:sp>
        <p:nvSpPr>
          <p:cNvPr id="48" name="Google Shape;48;p7"/>
          <p:cNvSpPr txBox="1">
            <a:spLocks noGrp="1"/>
          </p:cNvSpPr>
          <p:nvPr>
            <p:ph type="ctrTitle"/>
          </p:nvPr>
        </p:nvSpPr>
        <p:spPr>
          <a:xfrm>
            <a:off x="1524000" y="2865966"/>
            <a:ext cx="9144000" cy="644100"/>
          </a:xfrm>
          <a:prstGeom prst="rect">
            <a:avLst/>
          </a:prstGeom>
          <a:noFill/>
          <a:ln>
            <a:noFill/>
          </a:ln>
        </p:spPr>
        <p:txBody>
          <a:bodyPr spcFirstLastPara="1" wrap="square" lIns="91425" tIns="45700" rIns="91425" bIns="45700" anchor="b" anchorCtr="0">
            <a:normAutofit/>
          </a:bodyPr>
          <a:lstStyle>
            <a:lvl1pPr lvl="0" algn="ctr" rtl="0">
              <a:lnSpc>
                <a:spcPct val="90000"/>
              </a:lnSpc>
              <a:spcBef>
                <a:spcPts val="0"/>
              </a:spcBef>
              <a:spcAft>
                <a:spcPts val="0"/>
              </a:spcAft>
              <a:buClr>
                <a:schemeClr val="lt1"/>
              </a:buClr>
              <a:buSzPts val="4000"/>
              <a:buNone/>
              <a:defRPr sz="4000" b="0" i="0">
                <a:solidFill>
                  <a:schemeClr val="lt1"/>
                </a:solidFill>
                <a:latin typeface="Arial" panose="020B0604020202020204" pitchFamily="34" charset="0"/>
                <a:cs typeface="Arial" panose="020B0604020202020204" pitchFamily="34" charset="0"/>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dirty="0"/>
          </a:p>
        </p:txBody>
      </p:sp>
      <p:sp>
        <p:nvSpPr>
          <p:cNvPr id="49" name="Google Shape;49;p7"/>
          <p:cNvSpPr txBox="1">
            <a:spLocks noGrp="1"/>
          </p:cNvSpPr>
          <p:nvPr>
            <p:ph type="subTitle" idx="1"/>
          </p:nvPr>
        </p:nvSpPr>
        <p:spPr>
          <a:xfrm>
            <a:off x="1524000" y="3602041"/>
            <a:ext cx="9144000" cy="425700"/>
          </a:xfrm>
          <a:prstGeom prst="rect">
            <a:avLst/>
          </a:prstGeom>
          <a:noFill/>
          <a:ln>
            <a:noFill/>
          </a:ln>
        </p:spPr>
        <p:txBody>
          <a:bodyPr spcFirstLastPara="1" wrap="square" lIns="91425" tIns="45700" rIns="91425" bIns="45700" anchor="t" anchorCtr="0">
            <a:normAutofit/>
          </a:bodyPr>
          <a:lstStyle>
            <a:lvl1pPr lvl="0" algn="ctr" rtl="0">
              <a:lnSpc>
                <a:spcPct val="90000"/>
              </a:lnSpc>
              <a:spcBef>
                <a:spcPts val="1000"/>
              </a:spcBef>
              <a:spcAft>
                <a:spcPts val="0"/>
              </a:spcAft>
              <a:buClr>
                <a:schemeClr val="lt2"/>
              </a:buClr>
              <a:buSzPts val="1800"/>
              <a:buFont typeface="Sora Medium"/>
              <a:buNone/>
              <a:defRPr sz="1800" b="0" i="0">
                <a:solidFill>
                  <a:schemeClr val="lt2"/>
                </a:solidFill>
                <a:latin typeface="Arial" panose="020B0604020202020204" pitchFamily="34" charset="0"/>
                <a:ea typeface="Arial" panose="020B0604020202020204" pitchFamily="34" charset="0"/>
                <a:cs typeface="Arial" panose="020B0604020202020204" pitchFamily="34" charset="0"/>
                <a:sym typeface="Sora Medium"/>
              </a:defRPr>
            </a:lvl1pPr>
            <a:lvl2pPr lvl="1" algn="ctr" rtl="0">
              <a:lnSpc>
                <a:spcPct val="90000"/>
              </a:lnSpc>
              <a:spcBef>
                <a:spcPts val="500"/>
              </a:spcBef>
              <a:spcAft>
                <a:spcPts val="0"/>
              </a:spcAft>
              <a:buClr>
                <a:schemeClr val="lt1"/>
              </a:buClr>
              <a:buSzPts val="2000"/>
              <a:buNone/>
              <a:defRPr sz="2000"/>
            </a:lvl2pPr>
            <a:lvl3pPr lvl="2" algn="ctr" rtl="0">
              <a:lnSpc>
                <a:spcPct val="90000"/>
              </a:lnSpc>
              <a:spcBef>
                <a:spcPts val="500"/>
              </a:spcBef>
              <a:spcAft>
                <a:spcPts val="0"/>
              </a:spcAft>
              <a:buClr>
                <a:schemeClr val="lt1"/>
              </a:buClr>
              <a:buSzPts val="1800"/>
              <a:buNone/>
              <a:defRPr sz="1800"/>
            </a:lvl3pPr>
            <a:lvl4pPr lvl="3" algn="ctr" rtl="0">
              <a:lnSpc>
                <a:spcPct val="90000"/>
              </a:lnSpc>
              <a:spcBef>
                <a:spcPts val="500"/>
              </a:spcBef>
              <a:spcAft>
                <a:spcPts val="0"/>
              </a:spcAft>
              <a:buClr>
                <a:schemeClr val="lt1"/>
              </a:buClr>
              <a:buSzPts val="1600"/>
              <a:buNone/>
              <a:defRPr sz="1600"/>
            </a:lvl4pPr>
            <a:lvl5pPr lvl="4" algn="ctr" rtl="0">
              <a:lnSpc>
                <a:spcPct val="90000"/>
              </a:lnSpc>
              <a:spcBef>
                <a:spcPts val="500"/>
              </a:spcBef>
              <a:spcAft>
                <a:spcPts val="0"/>
              </a:spcAft>
              <a:buClr>
                <a:schemeClr val="lt1"/>
              </a:buClr>
              <a:buSzPts val="1600"/>
              <a:buNone/>
              <a:defRPr sz="1600"/>
            </a:lvl5pPr>
            <a:lvl6pPr lvl="5" algn="ctr" rtl="0">
              <a:lnSpc>
                <a:spcPct val="90000"/>
              </a:lnSpc>
              <a:spcBef>
                <a:spcPts val="500"/>
              </a:spcBef>
              <a:spcAft>
                <a:spcPts val="0"/>
              </a:spcAft>
              <a:buClr>
                <a:schemeClr val="lt1"/>
              </a:buClr>
              <a:buSzPts val="1600"/>
              <a:buNone/>
              <a:defRPr sz="1600"/>
            </a:lvl6pPr>
            <a:lvl7pPr lvl="6" algn="ctr" rtl="0">
              <a:lnSpc>
                <a:spcPct val="90000"/>
              </a:lnSpc>
              <a:spcBef>
                <a:spcPts val="500"/>
              </a:spcBef>
              <a:spcAft>
                <a:spcPts val="0"/>
              </a:spcAft>
              <a:buClr>
                <a:schemeClr val="lt1"/>
              </a:buClr>
              <a:buSzPts val="1600"/>
              <a:buNone/>
              <a:defRPr sz="1600"/>
            </a:lvl7pPr>
            <a:lvl8pPr lvl="7" algn="ctr" rtl="0">
              <a:lnSpc>
                <a:spcPct val="90000"/>
              </a:lnSpc>
              <a:spcBef>
                <a:spcPts val="500"/>
              </a:spcBef>
              <a:spcAft>
                <a:spcPts val="0"/>
              </a:spcAft>
              <a:buClr>
                <a:schemeClr val="lt1"/>
              </a:buClr>
              <a:buSzPts val="1600"/>
              <a:buNone/>
              <a:defRPr sz="1600"/>
            </a:lvl8pPr>
            <a:lvl9pPr lvl="8" algn="ctr" rtl="0">
              <a:lnSpc>
                <a:spcPct val="90000"/>
              </a:lnSpc>
              <a:spcBef>
                <a:spcPts val="500"/>
              </a:spcBef>
              <a:spcAft>
                <a:spcPts val="0"/>
              </a:spcAft>
              <a:buClr>
                <a:schemeClr val="lt1"/>
              </a:buClr>
              <a:buSzPts val="1600"/>
              <a:buNone/>
              <a:defRPr sz="1600"/>
            </a:lvl9pPr>
          </a:lstStyle>
          <a:p>
            <a:endParaRPr dirty="0"/>
          </a:p>
        </p:txBody>
      </p:sp>
      <p:sp>
        <p:nvSpPr>
          <p:cNvPr id="2" name="Slide Number Placeholder 2">
            <a:extLst>
              <a:ext uri="{FF2B5EF4-FFF2-40B4-BE49-F238E27FC236}">
                <a16:creationId xmlns:a16="http://schemas.microsoft.com/office/drawing/2014/main" id="{75EC4B85-4373-70F4-A11B-C6C27DA385B4}"/>
              </a:ext>
            </a:extLst>
          </p:cNvPr>
          <p:cNvSpPr>
            <a:spLocks noGrp="1"/>
          </p:cNvSpPr>
          <p:nvPr>
            <p:ph type="sldNum" idx="10"/>
          </p:nvPr>
        </p:nvSpPr>
        <p:spPr>
          <a:xfrm>
            <a:off x="9255136" y="6492875"/>
            <a:ext cx="2743200" cy="228600"/>
          </a:xfrm>
        </p:spPr>
        <p:txBody>
          <a:bodyPr/>
          <a:lstStyle>
            <a:lvl1pPr>
              <a:defRPr>
                <a:solidFill>
                  <a:schemeClr val="bg1"/>
                </a:solidFill>
              </a:defRPr>
            </a:lvl1pPr>
          </a:lstStyle>
          <a:p>
            <a:fld id="{00000000-1234-1234-1234-123412341234}" type="slidenum">
              <a:rPr lang="en-US" smtClean="0"/>
              <a:pPr/>
              <a:t>‹#›</a:t>
            </a:fld>
            <a:endParaRPr lang="en-US" dirty="0"/>
          </a:p>
        </p:txBody>
      </p:sp>
      <p:pic>
        <p:nvPicPr>
          <p:cNvPr id="4" name="Picture 3">
            <a:extLst>
              <a:ext uri="{FF2B5EF4-FFF2-40B4-BE49-F238E27FC236}">
                <a16:creationId xmlns:a16="http://schemas.microsoft.com/office/drawing/2014/main" id="{DE375827-67EC-D55B-9910-F69C51444C99}"/>
              </a:ext>
            </a:extLst>
          </p:cNvPr>
          <p:cNvPicPr>
            <a:picLocks noChangeAspect="1"/>
          </p:cNvPicPr>
          <p:nvPr userDrawn="1"/>
        </p:nvPicPr>
        <p:blipFill>
          <a:blip r:embed="rId3"/>
          <a:stretch>
            <a:fillRect/>
          </a:stretch>
        </p:blipFill>
        <p:spPr>
          <a:xfrm>
            <a:off x="273260" y="5667274"/>
            <a:ext cx="849937" cy="917466"/>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Divider - Green">
    <p:bg>
      <p:bgPr>
        <a:solidFill>
          <a:srgbClr val="00B36B"/>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579A313-7997-A449-086C-618770411EF5}"/>
              </a:ext>
            </a:extLst>
          </p:cNvPr>
          <p:cNvSpPr>
            <a:spLocks noGrp="1"/>
          </p:cNvSpPr>
          <p:nvPr>
            <p:ph type="sldNum" idx="10"/>
          </p:nvPr>
        </p:nvSpPr>
        <p:spPr/>
        <p:txBody>
          <a:bodyPr/>
          <a:lstStyle>
            <a:lvl1pPr>
              <a:defRPr>
                <a:solidFill>
                  <a:schemeClr val="bg1"/>
                </a:solidFill>
              </a:defRPr>
            </a:lvl1pPr>
          </a:lstStyle>
          <a:p>
            <a:fld id="{00000000-1234-1234-1234-123412341234}" type="slidenum">
              <a:rPr lang="en-US" smtClean="0"/>
              <a:pPr/>
              <a:t>‹#›</a:t>
            </a:fld>
            <a:endParaRPr lang="en-US" dirty="0"/>
          </a:p>
        </p:txBody>
      </p:sp>
      <p:sp>
        <p:nvSpPr>
          <p:cNvPr id="5" name="Google Shape;54;p8">
            <a:extLst>
              <a:ext uri="{FF2B5EF4-FFF2-40B4-BE49-F238E27FC236}">
                <a16:creationId xmlns:a16="http://schemas.microsoft.com/office/drawing/2014/main" id="{D3D74EE8-012A-85C7-9B12-AD3264E396E1}"/>
              </a:ext>
            </a:extLst>
          </p:cNvPr>
          <p:cNvSpPr txBox="1">
            <a:spLocks noGrp="1"/>
          </p:cNvSpPr>
          <p:nvPr>
            <p:ph type="ctrTitle"/>
          </p:nvPr>
        </p:nvSpPr>
        <p:spPr>
          <a:xfrm>
            <a:off x="1524000" y="2865966"/>
            <a:ext cx="9144000" cy="644100"/>
          </a:xfrm>
          <a:prstGeom prst="rect">
            <a:avLst/>
          </a:prstGeom>
          <a:noFill/>
          <a:ln>
            <a:noFill/>
          </a:ln>
        </p:spPr>
        <p:txBody>
          <a:bodyPr spcFirstLastPara="1" wrap="square" lIns="91425" tIns="45700" rIns="91425" bIns="45700" anchor="b" anchorCtr="0">
            <a:normAutofit/>
          </a:bodyPr>
          <a:lstStyle>
            <a:lvl1pPr lvl="0" algn="ctr" rtl="0">
              <a:lnSpc>
                <a:spcPct val="90000"/>
              </a:lnSpc>
              <a:spcBef>
                <a:spcPts val="0"/>
              </a:spcBef>
              <a:spcAft>
                <a:spcPts val="0"/>
              </a:spcAft>
              <a:buClr>
                <a:schemeClr val="lt1"/>
              </a:buClr>
              <a:buSzPts val="4000"/>
              <a:buNone/>
              <a:defRPr sz="4000" b="0" i="0">
                <a:solidFill>
                  <a:schemeClr val="lt1"/>
                </a:solidFill>
                <a:latin typeface="Arial" panose="020B0604020202020204" pitchFamily="34" charset="0"/>
                <a:cs typeface="Arial" panose="020B0604020202020204" pitchFamily="34" charset="0"/>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dirty="0"/>
          </a:p>
        </p:txBody>
      </p:sp>
      <p:sp>
        <p:nvSpPr>
          <p:cNvPr id="6" name="Google Shape;55;p8">
            <a:extLst>
              <a:ext uri="{FF2B5EF4-FFF2-40B4-BE49-F238E27FC236}">
                <a16:creationId xmlns:a16="http://schemas.microsoft.com/office/drawing/2014/main" id="{B62DC89D-BB81-9D6B-802F-E765CD3ACB84}"/>
              </a:ext>
            </a:extLst>
          </p:cNvPr>
          <p:cNvSpPr txBox="1">
            <a:spLocks noGrp="1"/>
          </p:cNvSpPr>
          <p:nvPr>
            <p:ph type="subTitle" idx="1"/>
          </p:nvPr>
        </p:nvSpPr>
        <p:spPr>
          <a:xfrm>
            <a:off x="1524000" y="3602041"/>
            <a:ext cx="9144000" cy="425700"/>
          </a:xfrm>
          <a:prstGeom prst="rect">
            <a:avLst/>
          </a:prstGeom>
          <a:noFill/>
          <a:ln>
            <a:noFill/>
          </a:ln>
        </p:spPr>
        <p:txBody>
          <a:bodyPr spcFirstLastPara="1" wrap="square" lIns="91425" tIns="45700" rIns="91425" bIns="45700" anchor="t" anchorCtr="0">
            <a:normAutofit/>
          </a:bodyPr>
          <a:lstStyle>
            <a:lvl1pPr lvl="0" algn="ctr" rtl="0">
              <a:lnSpc>
                <a:spcPct val="90000"/>
              </a:lnSpc>
              <a:spcBef>
                <a:spcPts val="1000"/>
              </a:spcBef>
              <a:spcAft>
                <a:spcPts val="0"/>
              </a:spcAft>
              <a:buClr>
                <a:schemeClr val="lt2"/>
              </a:buClr>
              <a:buSzPts val="1800"/>
              <a:buFont typeface="Sora Medium"/>
              <a:buNone/>
              <a:defRPr sz="1800" b="0" i="0">
                <a:solidFill>
                  <a:schemeClr val="lt2"/>
                </a:solidFill>
                <a:latin typeface="Arial" panose="020B0604020202020204" pitchFamily="34" charset="0"/>
                <a:ea typeface="Arial" panose="020B0604020202020204" pitchFamily="34" charset="0"/>
                <a:cs typeface="Arial" panose="020B0604020202020204" pitchFamily="34" charset="0"/>
                <a:sym typeface="Sora Medium"/>
              </a:defRPr>
            </a:lvl1pPr>
            <a:lvl2pPr lvl="1" algn="ctr" rtl="0">
              <a:lnSpc>
                <a:spcPct val="90000"/>
              </a:lnSpc>
              <a:spcBef>
                <a:spcPts val="500"/>
              </a:spcBef>
              <a:spcAft>
                <a:spcPts val="0"/>
              </a:spcAft>
              <a:buClr>
                <a:schemeClr val="lt1"/>
              </a:buClr>
              <a:buSzPts val="2000"/>
              <a:buNone/>
              <a:defRPr sz="2000"/>
            </a:lvl2pPr>
            <a:lvl3pPr lvl="2" algn="ctr" rtl="0">
              <a:lnSpc>
                <a:spcPct val="90000"/>
              </a:lnSpc>
              <a:spcBef>
                <a:spcPts val="500"/>
              </a:spcBef>
              <a:spcAft>
                <a:spcPts val="0"/>
              </a:spcAft>
              <a:buClr>
                <a:schemeClr val="lt1"/>
              </a:buClr>
              <a:buSzPts val="1800"/>
              <a:buNone/>
              <a:defRPr sz="1800"/>
            </a:lvl3pPr>
            <a:lvl4pPr lvl="3" algn="ctr" rtl="0">
              <a:lnSpc>
                <a:spcPct val="90000"/>
              </a:lnSpc>
              <a:spcBef>
                <a:spcPts val="500"/>
              </a:spcBef>
              <a:spcAft>
                <a:spcPts val="0"/>
              </a:spcAft>
              <a:buClr>
                <a:schemeClr val="lt1"/>
              </a:buClr>
              <a:buSzPts val="1600"/>
              <a:buNone/>
              <a:defRPr sz="1600"/>
            </a:lvl4pPr>
            <a:lvl5pPr lvl="4" algn="ctr" rtl="0">
              <a:lnSpc>
                <a:spcPct val="90000"/>
              </a:lnSpc>
              <a:spcBef>
                <a:spcPts val="500"/>
              </a:spcBef>
              <a:spcAft>
                <a:spcPts val="0"/>
              </a:spcAft>
              <a:buClr>
                <a:schemeClr val="lt1"/>
              </a:buClr>
              <a:buSzPts val="1600"/>
              <a:buNone/>
              <a:defRPr sz="1600"/>
            </a:lvl5pPr>
            <a:lvl6pPr lvl="5" algn="ctr" rtl="0">
              <a:lnSpc>
                <a:spcPct val="90000"/>
              </a:lnSpc>
              <a:spcBef>
                <a:spcPts val="500"/>
              </a:spcBef>
              <a:spcAft>
                <a:spcPts val="0"/>
              </a:spcAft>
              <a:buClr>
                <a:schemeClr val="lt1"/>
              </a:buClr>
              <a:buSzPts val="1600"/>
              <a:buNone/>
              <a:defRPr sz="1600"/>
            </a:lvl6pPr>
            <a:lvl7pPr lvl="6" algn="ctr" rtl="0">
              <a:lnSpc>
                <a:spcPct val="90000"/>
              </a:lnSpc>
              <a:spcBef>
                <a:spcPts val="500"/>
              </a:spcBef>
              <a:spcAft>
                <a:spcPts val="0"/>
              </a:spcAft>
              <a:buClr>
                <a:schemeClr val="lt1"/>
              </a:buClr>
              <a:buSzPts val="1600"/>
              <a:buNone/>
              <a:defRPr sz="1600"/>
            </a:lvl7pPr>
            <a:lvl8pPr lvl="7" algn="ctr" rtl="0">
              <a:lnSpc>
                <a:spcPct val="90000"/>
              </a:lnSpc>
              <a:spcBef>
                <a:spcPts val="500"/>
              </a:spcBef>
              <a:spcAft>
                <a:spcPts val="0"/>
              </a:spcAft>
              <a:buClr>
                <a:schemeClr val="lt1"/>
              </a:buClr>
              <a:buSzPts val="1600"/>
              <a:buNone/>
              <a:defRPr sz="1600"/>
            </a:lvl8pPr>
            <a:lvl9pPr lvl="8" algn="ctr" rtl="0">
              <a:lnSpc>
                <a:spcPct val="90000"/>
              </a:lnSpc>
              <a:spcBef>
                <a:spcPts val="500"/>
              </a:spcBef>
              <a:spcAft>
                <a:spcPts val="0"/>
              </a:spcAft>
              <a:buClr>
                <a:schemeClr val="lt1"/>
              </a:buClr>
              <a:buSzPts val="1600"/>
              <a:buNone/>
              <a:defRPr sz="1600"/>
            </a:lvl9pPr>
          </a:lstStyle>
          <a:p>
            <a:endParaRPr dirty="0"/>
          </a:p>
        </p:txBody>
      </p:sp>
      <p:pic>
        <p:nvPicPr>
          <p:cNvPr id="2" name="Picture 1">
            <a:extLst>
              <a:ext uri="{FF2B5EF4-FFF2-40B4-BE49-F238E27FC236}">
                <a16:creationId xmlns:a16="http://schemas.microsoft.com/office/drawing/2014/main" id="{FC4F2A5D-7943-A30E-B0CA-64C605978695}"/>
              </a:ext>
            </a:extLst>
          </p:cNvPr>
          <p:cNvPicPr>
            <a:picLocks noChangeAspect="1"/>
          </p:cNvPicPr>
          <p:nvPr userDrawn="1"/>
        </p:nvPicPr>
        <p:blipFill>
          <a:blip r:embed="rId2"/>
          <a:stretch>
            <a:fillRect/>
          </a:stretch>
        </p:blipFill>
        <p:spPr>
          <a:xfrm>
            <a:off x="273260" y="5667274"/>
            <a:ext cx="849937" cy="917466"/>
          </a:xfrm>
          <a:prstGeom prst="rect">
            <a:avLst/>
          </a:prstGeom>
        </p:spPr>
      </p:pic>
    </p:spTree>
    <p:extLst>
      <p:ext uri="{BB962C8B-B14F-4D97-AF65-F5344CB8AC3E}">
        <p14:creationId xmlns:p14="http://schemas.microsoft.com/office/powerpoint/2010/main" val="4191875724"/>
      </p:ext>
    </p:extLst>
  </p:cSld>
  <p:clrMapOvr>
    <a:masterClrMapping/>
  </p:clrMapOvr>
  <mc:AlternateContent xmlns:mc="http://schemas.openxmlformats.org/markup-compatibility/2006" xmlns:p14="http://schemas.microsoft.com/office/powerpoint/2010/main">
    <mc:Choice Requires="p14">
      <p:transition spd="slow" p14:dur="1700">
        <p:fade thruBlk="1"/>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 Light" type="obj" preserve="1">
  <p:cSld name="OBJECT">
    <p:spTree>
      <p:nvGrpSpPr>
        <p:cNvPr id="1" name="Shape 57"/>
        <p:cNvGrpSpPr/>
        <p:nvPr/>
      </p:nvGrpSpPr>
      <p:grpSpPr>
        <a:xfrm>
          <a:off x="0" y="0"/>
          <a:ext cx="0" cy="0"/>
          <a:chOff x="0" y="0"/>
          <a:chExt cx="0" cy="0"/>
        </a:xfrm>
      </p:grpSpPr>
      <p:sp>
        <p:nvSpPr>
          <p:cNvPr id="60" name="Google Shape;60;p9"/>
          <p:cNvSpPr txBox="1">
            <a:spLocks noGrp="1"/>
          </p:cNvSpPr>
          <p:nvPr>
            <p:ph type="title"/>
          </p:nvPr>
        </p:nvSpPr>
        <p:spPr>
          <a:xfrm>
            <a:off x="838200" y="662500"/>
            <a:ext cx="10515600" cy="4584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2"/>
              </a:buClr>
              <a:buSzPts val="4000"/>
              <a:buFont typeface="Sora"/>
              <a:buNone/>
              <a:defRPr sz="4000" b="0" i="0">
                <a:solidFill>
                  <a:srgbClr val="2C2677"/>
                </a:solidFill>
                <a:latin typeface="Arial" panose="020B0604020202020204" pitchFamily="34" charset="0"/>
                <a:ea typeface="Arial" panose="020B0604020202020204" pitchFamily="34" charset="0"/>
                <a:cs typeface="Arial" panose="020B0604020202020204" pitchFamily="34" charset="0"/>
                <a:sym typeface="Sora"/>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dirty="0"/>
          </a:p>
        </p:txBody>
      </p:sp>
      <p:sp>
        <p:nvSpPr>
          <p:cNvPr id="61" name="Google Shape;61;p9"/>
          <p:cNvSpPr txBox="1">
            <a:spLocks noGrp="1"/>
          </p:cNvSpPr>
          <p:nvPr>
            <p:ph type="title" idx="2"/>
          </p:nvPr>
        </p:nvSpPr>
        <p:spPr>
          <a:xfrm>
            <a:off x="838199" y="1196640"/>
            <a:ext cx="10515600" cy="4584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769B9B"/>
              </a:buClr>
              <a:buSzPts val="2400"/>
              <a:buFont typeface="Sora SemiBold"/>
              <a:buNone/>
              <a:defRPr sz="24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SemiBold"/>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dirty="0"/>
          </a:p>
        </p:txBody>
      </p:sp>
      <p:sp>
        <p:nvSpPr>
          <p:cNvPr id="2" name="Slide Number Placeholder 2">
            <a:extLst>
              <a:ext uri="{FF2B5EF4-FFF2-40B4-BE49-F238E27FC236}">
                <a16:creationId xmlns:a16="http://schemas.microsoft.com/office/drawing/2014/main" id="{FF260526-43F4-447A-6DE1-7453A2CEECE6}"/>
              </a:ext>
            </a:extLst>
          </p:cNvPr>
          <p:cNvSpPr>
            <a:spLocks noGrp="1"/>
          </p:cNvSpPr>
          <p:nvPr>
            <p:ph type="sldNum" idx="10"/>
          </p:nvPr>
        </p:nvSpPr>
        <p:spPr>
          <a:xfrm>
            <a:off x="9255136" y="6492875"/>
            <a:ext cx="2743200" cy="228600"/>
          </a:xfrm>
        </p:spPr>
        <p:txBody>
          <a:bodyPr/>
          <a:lstStyle/>
          <a:p>
            <a:fld id="{00000000-1234-1234-1234-123412341234}"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Content - Light" preserve="1">
  <p:cSld name="OBJECT_3">
    <p:bg>
      <p:bgPr>
        <a:blipFill dpi="0" rotWithShape="1">
          <a:blip r:embed="rId2">
            <a:lum/>
          </a:blip>
          <a:srcRect/>
          <a:stretch>
            <a:fillRect/>
          </a:stretch>
        </a:blipFill>
        <a:effectLst/>
      </p:bgPr>
    </p:bg>
    <p:spTree>
      <p:nvGrpSpPr>
        <p:cNvPr id="1" name="Shape 67"/>
        <p:cNvGrpSpPr/>
        <p:nvPr/>
      </p:nvGrpSpPr>
      <p:grpSpPr>
        <a:xfrm>
          <a:off x="0" y="0"/>
          <a:ext cx="0" cy="0"/>
          <a:chOff x="0" y="0"/>
          <a:chExt cx="0" cy="0"/>
        </a:xfrm>
      </p:grpSpPr>
      <p:sp>
        <p:nvSpPr>
          <p:cNvPr id="70" name="Google Shape;70;p11"/>
          <p:cNvSpPr txBox="1">
            <a:spLocks noGrp="1"/>
          </p:cNvSpPr>
          <p:nvPr>
            <p:ph type="title"/>
          </p:nvPr>
        </p:nvSpPr>
        <p:spPr>
          <a:xfrm>
            <a:off x="838200" y="662500"/>
            <a:ext cx="10515600" cy="4584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2"/>
              </a:buClr>
              <a:buSzPts val="4000"/>
              <a:buFont typeface="Sora"/>
              <a:buNone/>
              <a:defRPr sz="4000" b="0" i="0">
                <a:latin typeface="Arial" panose="020B0604020202020204" pitchFamily="34" charset="0"/>
                <a:ea typeface="Arial" panose="020B0604020202020204" pitchFamily="34" charset="0"/>
                <a:cs typeface="Arial" panose="020B0604020202020204" pitchFamily="34" charset="0"/>
                <a:sym typeface="Sora"/>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dirty="0"/>
          </a:p>
        </p:txBody>
      </p:sp>
      <p:sp>
        <p:nvSpPr>
          <p:cNvPr id="71" name="Google Shape;71;p11"/>
          <p:cNvSpPr txBox="1">
            <a:spLocks noGrp="1"/>
          </p:cNvSpPr>
          <p:nvPr>
            <p:ph type="body" idx="1"/>
          </p:nvPr>
        </p:nvSpPr>
        <p:spPr>
          <a:xfrm>
            <a:off x="838199" y="2193797"/>
            <a:ext cx="10515600" cy="2894100"/>
          </a:xfrm>
          <a:prstGeom prst="rect">
            <a:avLst/>
          </a:prstGeom>
          <a:noFill/>
          <a:ln>
            <a:noFill/>
          </a:ln>
        </p:spPr>
        <p:txBody>
          <a:bodyPr spcFirstLastPara="1" wrap="square" lIns="91425" tIns="45700" rIns="91425" bIns="45700" anchor="t" anchorCtr="0">
            <a:normAutofit/>
          </a:bodyPr>
          <a:lstStyle>
            <a:lvl1pPr marL="457200" lvl="0" indent="-381000" algn="l" rtl="0">
              <a:lnSpc>
                <a:spcPct val="115000"/>
              </a:lnSpc>
              <a:spcBef>
                <a:spcPts val="1000"/>
              </a:spcBef>
              <a:spcAft>
                <a:spcPts val="0"/>
              </a:spcAft>
              <a:buSzPts val="2400"/>
              <a:buFont typeface="Arial"/>
              <a:buChar char="●"/>
              <a:defRPr sz="2400" b="0" i="0">
                <a:latin typeface="Arial" panose="020B0604020202020204" pitchFamily="34" charset="0"/>
                <a:ea typeface="Arial" panose="020B0604020202020204" pitchFamily="34" charset="0"/>
                <a:cs typeface="Arial" panose="020B0604020202020204" pitchFamily="34" charset="0"/>
                <a:sym typeface="Arial"/>
              </a:defRPr>
            </a:lvl1pPr>
            <a:lvl2pPr marL="914400" lvl="1" indent="-355600" algn="l" rtl="0">
              <a:lnSpc>
                <a:spcPct val="115000"/>
              </a:lnSpc>
              <a:spcBef>
                <a:spcPts val="500"/>
              </a:spcBef>
              <a:spcAft>
                <a:spcPts val="0"/>
              </a:spcAft>
              <a:buSzPts val="2000"/>
              <a:buFont typeface="Arial"/>
              <a:buChar char="○"/>
              <a:defRPr sz="2000">
                <a:latin typeface="Arial"/>
                <a:ea typeface="Arial"/>
                <a:cs typeface="Arial"/>
                <a:sym typeface="Arial"/>
              </a:defRPr>
            </a:lvl2pPr>
            <a:lvl3pPr marL="1371600" lvl="2" indent="-342900" algn="l" rtl="0">
              <a:lnSpc>
                <a:spcPct val="115000"/>
              </a:lnSpc>
              <a:spcBef>
                <a:spcPts val="500"/>
              </a:spcBef>
              <a:spcAft>
                <a:spcPts val="0"/>
              </a:spcAft>
              <a:buSzPts val="1800"/>
              <a:buFont typeface="Arial"/>
              <a:buChar char="■"/>
              <a:defRPr sz="1800">
                <a:latin typeface="Arial"/>
                <a:ea typeface="Arial"/>
                <a:cs typeface="Arial"/>
                <a:sym typeface="Arial"/>
              </a:defRPr>
            </a:lvl3pPr>
            <a:lvl4pPr marL="1828800" lvl="3" indent="-330200" algn="l" rtl="0">
              <a:lnSpc>
                <a:spcPct val="115000"/>
              </a:lnSpc>
              <a:spcBef>
                <a:spcPts val="500"/>
              </a:spcBef>
              <a:spcAft>
                <a:spcPts val="0"/>
              </a:spcAft>
              <a:buSzPts val="1600"/>
              <a:buFont typeface="Arial"/>
              <a:buChar char="●"/>
              <a:defRPr sz="1600">
                <a:latin typeface="Arial"/>
                <a:ea typeface="Arial"/>
                <a:cs typeface="Arial"/>
                <a:sym typeface="Arial"/>
              </a:defRPr>
            </a:lvl4pPr>
            <a:lvl5pPr marL="2286000" lvl="4" indent="-330200" algn="l" rtl="0">
              <a:lnSpc>
                <a:spcPct val="115000"/>
              </a:lnSpc>
              <a:spcBef>
                <a:spcPts val="500"/>
              </a:spcBef>
              <a:spcAft>
                <a:spcPts val="0"/>
              </a:spcAft>
              <a:buSzPts val="1600"/>
              <a:buFont typeface="Arial"/>
              <a:buChar char="○"/>
              <a:defRPr sz="1600">
                <a:latin typeface="Arial"/>
                <a:ea typeface="Arial"/>
                <a:cs typeface="Arial"/>
                <a:sym typeface="Arial"/>
              </a:defRPr>
            </a:lvl5pPr>
            <a:lvl6pPr marL="2743200" lvl="5" indent="-330200" algn="l" rtl="0">
              <a:lnSpc>
                <a:spcPct val="115000"/>
              </a:lnSpc>
              <a:spcBef>
                <a:spcPts val="500"/>
              </a:spcBef>
              <a:spcAft>
                <a:spcPts val="0"/>
              </a:spcAft>
              <a:buSzPts val="1600"/>
              <a:buFont typeface="Arial"/>
              <a:buChar char="■"/>
              <a:defRPr sz="1600">
                <a:latin typeface="Arial"/>
                <a:ea typeface="Arial"/>
                <a:cs typeface="Arial"/>
                <a:sym typeface="Arial"/>
              </a:defRPr>
            </a:lvl6pPr>
            <a:lvl7pPr marL="3200400" lvl="6" indent="-317500" algn="l" rtl="0">
              <a:lnSpc>
                <a:spcPct val="115000"/>
              </a:lnSpc>
              <a:spcBef>
                <a:spcPts val="500"/>
              </a:spcBef>
              <a:spcAft>
                <a:spcPts val="0"/>
              </a:spcAft>
              <a:buSzPts val="1400"/>
              <a:buFont typeface="Arial"/>
              <a:buChar char="●"/>
              <a:defRPr sz="1400">
                <a:latin typeface="Arial"/>
                <a:ea typeface="Arial"/>
                <a:cs typeface="Arial"/>
                <a:sym typeface="Arial"/>
              </a:defRPr>
            </a:lvl7pPr>
            <a:lvl8pPr marL="3657600" lvl="7" indent="-317500" algn="l" rtl="0">
              <a:lnSpc>
                <a:spcPct val="115000"/>
              </a:lnSpc>
              <a:spcBef>
                <a:spcPts val="500"/>
              </a:spcBef>
              <a:spcAft>
                <a:spcPts val="0"/>
              </a:spcAft>
              <a:buSzPts val="1400"/>
              <a:buFont typeface="Arial"/>
              <a:buChar char="○"/>
              <a:defRPr sz="1400">
                <a:latin typeface="Arial"/>
                <a:ea typeface="Arial"/>
                <a:cs typeface="Arial"/>
                <a:sym typeface="Arial"/>
              </a:defRPr>
            </a:lvl8pPr>
            <a:lvl9pPr marL="4114800" lvl="8" indent="-317500" algn="l" rtl="0">
              <a:lnSpc>
                <a:spcPct val="115000"/>
              </a:lnSpc>
              <a:spcBef>
                <a:spcPts val="500"/>
              </a:spcBef>
              <a:spcAft>
                <a:spcPts val="0"/>
              </a:spcAft>
              <a:buSzPts val="1400"/>
              <a:buFont typeface="Arial"/>
              <a:buChar char="■"/>
              <a:defRPr sz="1400">
                <a:latin typeface="Arial"/>
                <a:ea typeface="Arial"/>
                <a:cs typeface="Arial"/>
                <a:sym typeface="Arial"/>
              </a:defRPr>
            </a:lvl9pPr>
          </a:lstStyle>
          <a:p>
            <a:endParaRPr dirty="0"/>
          </a:p>
        </p:txBody>
      </p:sp>
      <p:sp>
        <p:nvSpPr>
          <p:cNvPr id="72" name="Google Shape;72;p11"/>
          <p:cNvSpPr txBox="1">
            <a:spLocks noGrp="1"/>
          </p:cNvSpPr>
          <p:nvPr>
            <p:ph type="title" idx="2"/>
          </p:nvPr>
        </p:nvSpPr>
        <p:spPr>
          <a:xfrm>
            <a:off x="838199" y="1196640"/>
            <a:ext cx="10515600" cy="4584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769B9B"/>
              </a:buClr>
              <a:buSzPts val="2400"/>
              <a:buFont typeface="Sora SemiBold"/>
              <a:buNone/>
              <a:defRPr sz="24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SemiBold"/>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dirty="0"/>
          </a:p>
        </p:txBody>
      </p:sp>
      <p:sp>
        <p:nvSpPr>
          <p:cNvPr id="2" name="Slide Number Placeholder 2">
            <a:extLst>
              <a:ext uri="{FF2B5EF4-FFF2-40B4-BE49-F238E27FC236}">
                <a16:creationId xmlns:a16="http://schemas.microsoft.com/office/drawing/2014/main" id="{9EBB283C-6DBB-F781-49C3-E8D75ACA2069}"/>
              </a:ext>
            </a:extLst>
          </p:cNvPr>
          <p:cNvSpPr>
            <a:spLocks noGrp="1"/>
          </p:cNvSpPr>
          <p:nvPr>
            <p:ph type="sldNum" idx="10"/>
          </p:nvPr>
        </p:nvSpPr>
        <p:spPr>
          <a:xfrm>
            <a:off x="9255136" y="6492875"/>
            <a:ext cx="2743200" cy="228600"/>
          </a:xfrm>
        </p:spPr>
        <p:txBody>
          <a:bodyPr/>
          <a:lstStyle/>
          <a:p>
            <a:fld id="{00000000-1234-1234-1234-123412341234}"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wo Content" preserve="1">
  <p:cSld name="OBJECT_2_1_1">
    <p:bg>
      <p:bgPr>
        <a:blipFill dpi="0" rotWithShape="1">
          <a:blip r:embed="rId2">
            <a:lum/>
          </a:blip>
          <a:srcRect/>
          <a:stretch>
            <a:fillRect/>
          </a:stretch>
        </a:blipFill>
        <a:effectLst/>
      </p:bgPr>
    </p:bg>
    <p:spTree>
      <p:nvGrpSpPr>
        <p:cNvPr id="1" name="Shape 79"/>
        <p:cNvGrpSpPr/>
        <p:nvPr/>
      </p:nvGrpSpPr>
      <p:grpSpPr>
        <a:xfrm>
          <a:off x="0" y="0"/>
          <a:ext cx="0" cy="0"/>
          <a:chOff x="0" y="0"/>
          <a:chExt cx="0" cy="0"/>
        </a:xfrm>
      </p:grpSpPr>
      <p:sp>
        <p:nvSpPr>
          <p:cNvPr id="82" name="Google Shape;82;p13"/>
          <p:cNvSpPr txBox="1">
            <a:spLocks noGrp="1"/>
          </p:cNvSpPr>
          <p:nvPr>
            <p:ph type="title"/>
          </p:nvPr>
        </p:nvSpPr>
        <p:spPr>
          <a:xfrm>
            <a:off x="838199" y="662500"/>
            <a:ext cx="10515600" cy="4584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SzPts val="4000"/>
              <a:buFont typeface="Sora"/>
              <a:buNone/>
              <a:defRPr sz="4000" b="0" i="0">
                <a:latin typeface="Arial" panose="020B0604020202020204" pitchFamily="34" charset="0"/>
                <a:ea typeface="Arial" panose="020B0604020202020204" pitchFamily="34" charset="0"/>
                <a:cs typeface="Arial" panose="020B0604020202020204" pitchFamily="34" charset="0"/>
                <a:sym typeface="Sora"/>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dirty="0"/>
          </a:p>
        </p:txBody>
      </p:sp>
      <p:sp>
        <p:nvSpPr>
          <p:cNvPr id="83" name="Google Shape;83;p13"/>
          <p:cNvSpPr txBox="1">
            <a:spLocks noGrp="1"/>
          </p:cNvSpPr>
          <p:nvPr>
            <p:ph type="title" idx="2"/>
          </p:nvPr>
        </p:nvSpPr>
        <p:spPr>
          <a:xfrm>
            <a:off x="838199" y="1196640"/>
            <a:ext cx="10515600" cy="4584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769B9B"/>
              </a:buClr>
              <a:buSzPts val="2400"/>
              <a:buFont typeface="Sora SemiBold"/>
              <a:buNone/>
              <a:defRPr sz="24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SemiBold"/>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dirty="0"/>
          </a:p>
        </p:txBody>
      </p:sp>
      <p:sp>
        <p:nvSpPr>
          <p:cNvPr id="84" name="Google Shape;84;p13"/>
          <p:cNvSpPr txBox="1">
            <a:spLocks noGrp="1"/>
          </p:cNvSpPr>
          <p:nvPr>
            <p:ph type="body" idx="1"/>
          </p:nvPr>
        </p:nvSpPr>
        <p:spPr>
          <a:xfrm>
            <a:off x="6680100" y="2144425"/>
            <a:ext cx="4673700" cy="3545700"/>
          </a:xfrm>
          <a:prstGeom prst="rect">
            <a:avLst/>
          </a:prstGeom>
          <a:noFill/>
          <a:ln>
            <a:noFill/>
          </a:ln>
        </p:spPr>
        <p:txBody>
          <a:bodyPr spcFirstLastPara="1" wrap="square" lIns="91425" tIns="45700" rIns="91425" bIns="45700" anchor="t" anchorCtr="0">
            <a:normAutofit/>
          </a:bodyPr>
          <a:lstStyle>
            <a:lvl1pPr marL="457200" lvl="0" indent="-381000" algn="l" rtl="0">
              <a:lnSpc>
                <a:spcPct val="115000"/>
              </a:lnSpc>
              <a:spcBef>
                <a:spcPts val="1000"/>
              </a:spcBef>
              <a:spcAft>
                <a:spcPts val="0"/>
              </a:spcAft>
              <a:buSzPts val="2400"/>
              <a:buFont typeface="Arial"/>
              <a:buChar char="●"/>
              <a:defRPr sz="2400" b="0" i="0">
                <a:latin typeface="Arial" panose="020B0604020202020204" pitchFamily="34" charset="0"/>
                <a:ea typeface="Arial" panose="020B0604020202020204" pitchFamily="34" charset="0"/>
                <a:cs typeface="Arial" panose="020B0604020202020204" pitchFamily="34" charset="0"/>
                <a:sym typeface="Arial"/>
              </a:defRPr>
            </a:lvl1pPr>
            <a:lvl2pPr marL="914400" lvl="1" indent="-355600" algn="l" rtl="0">
              <a:lnSpc>
                <a:spcPct val="115000"/>
              </a:lnSpc>
              <a:spcBef>
                <a:spcPts val="500"/>
              </a:spcBef>
              <a:spcAft>
                <a:spcPts val="0"/>
              </a:spcAft>
              <a:buSzPts val="2000"/>
              <a:buFont typeface="Arial"/>
              <a:buChar char="○"/>
              <a:defRPr sz="2000">
                <a:latin typeface="Arial"/>
                <a:ea typeface="Arial"/>
                <a:cs typeface="Arial"/>
                <a:sym typeface="Arial"/>
              </a:defRPr>
            </a:lvl2pPr>
            <a:lvl3pPr marL="1371600" lvl="2" indent="-342900" algn="l" rtl="0">
              <a:lnSpc>
                <a:spcPct val="115000"/>
              </a:lnSpc>
              <a:spcBef>
                <a:spcPts val="500"/>
              </a:spcBef>
              <a:spcAft>
                <a:spcPts val="0"/>
              </a:spcAft>
              <a:buSzPts val="1800"/>
              <a:buFont typeface="Arial"/>
              <a:buChar char="■"/>
              <a:defRPr sz="1800">
                <a:latin typeface="Arial"/>
                <a:ea typeface="Arial"/>
                <a:cs typeface="Arial"/>
                <a:sym typeface="Arial"/>
              </a:defRPr>
            </a:lvl3pPr>
            <a:lvl4pPr marL="1828800" lvl="3" indent="-330200" algn="l" rtl="0">
              <a:lnSpc>
                <a:spcPct val="115000"/>
              </a:lnSpc>
              <a:spcBef>
                <a:spcPts val="500"/>
              </a:spcBef>
              <a:spcAft>
                <a:spcPts val="0"/>
              </a:spcAft>
              <a:buSzPts val="1600"/>
              <a:buFont typeface="Arial"/>
              <a:buChar char="●"/>
              <a:defRPr sz="1600">
                <a:latin typeface="Arial"/>
                <a:ea typeface="Arial"/>
                <a:cs typeface="Arial"/>
                <a:sym typeface="Arial"/>
              </a:defRPr>
            </a:lvl4pPr>
            <a:lvl5pPr marL="2286000" lvl="4" indent="-330200" algn="l" rtl="0">
              <a:lnSpc>
                <a:spcPct val="115000"/>
              </a:lnSpc>
              <a:spcBef>
                <a:spcPts val="500"/>
              </a:spcBef>
              <a:spcAft>
                <a:spcPts val="0"/>
              </a:spcAft>
              <a:buSzPts val="1600"/>
              <a:buFont typeface="Arial"/>
              <a:buChar char="○"/>
              <a:defRPr sz="1600">
                <a:latin typeface="Arial"/>
                <a:ea typeface="Arial"/>
                <a:cs typeface="Arial"/>
                <a:sym typeface="Arial"/>
              </a:defRPr>
            </a:lvl5pPr>
            <a:lvl6pPr marL="2743200" lvl="5" indent="-330200" algn="l" rtl="0">
              <a:lnSpc>
                <a:spcPct val="115000"/>
              </a:lnSpc>
              <a:spcBef>
                <a:spcPts val="500"/>
              </a:spcBef>
              <a:spcAft>
                <a:spcPts val="0"/>
              </a:spcAft>
              <a:buSzPts val="1600"/>
              <a:buFont typeface="Arial"/>
              <a:buChar char="■"/>
              <a:defRPr sz="1600">
                <a:latin typeface="Arial"/>
                <a:ea typeface="Arial"/>
                <a:cs typeface="Arial"/>
                <a:sym typeface="Arial"/>
              </a:defRPr>
            </a:lvl6pPr>
            <a:lvl7pPr marL="3200400" lvl="6" indent="-317500" algn="l" rtl="0">
              <a:lnSpc>
                <a:spcPct val="115000"/>
              </a:lnSpc>
              <a:spcBef>
                <a:spcPts val="500"/>
              </a:spcBef>
              <a:spcAft>
                <a:spcPts val="0"/>
              </a:spcAft>
              <a:buSzPts val="1400"/>
              <a:buFont typeface="Arial"/>
              <a:buChar char="●"/>
              <a:defRPr sz="1400">
                <a:latin typeface="Arial"/>
                <a:ea typeface="Arial"/>
                <a:cs typeface="Arial"/>
                <a:sym typeface="Arial"/>
              </a:defRPr>
            </a:lvl7pPr>
            <a:lvl8pPr marL="3657600" lvl="7" indent="-317500" algn="l" rtl="0">
              <a:lnSpc>
                <a:spcPct val="115000"/>
              </a:lnSpc>
              <a:spcBef>
                <a:spcPts val="500"/>
              </a:spcBef>
              <a:spcAft>
                <a:spcPts val="0"/>
              </a:spcAft>
              <a:buSzPts val="1400"/>
              <a:buFont typeface="Arial"/>
              <a:buChar char="○"/>
              <a:defRPr sz="1400">
                <a:latin typeface="Arial"/>
                <a:ea typeface="Arial"/>
                <a:cs typeface="Arial"/>
                <a:sym typeface="Arial"/>
              </a:defRPr>
            </a:lvl8pPr>
            <a:lvl9pPr marL="4114800" lvl="8" indent="-317500" algn="l" rtl="0">
              <a:lnSpc>
                <a:spcPct val="115000"/>
              </a:lnSpc>
              <a:spcBef>
                <a:spcPts val="500"/>
              </a:spcBef>
              <a:spcAft>
                <a:spcPts val="0"/>
              </a:spcAft>
              <a:buSzPts val="1400"/>
              <a:buFont typeface="Arial"/>
              <a:buChar char="■"/>
              <a:defRPr sz="1400">
                <a:latin typeface="Arial"/>
                <a:ea typeface="Arial"/>
                <a:cs typeface="Arial"/>
                <a:sym typeface="Arial"/>
              </a:defRPr>
            </a:lvl9pPr>
          </a:lstStyle>
          <a:p>
            <a:endParaRPr dirty="0"/>
          </a:p>
        </p:txBody>
      </p:sp>
      <p:sp>
        <p:nvSpPr>
          <p:cNvPr id="85" name="Google Shape;85;p13"/>
          <p:cNvSpPr txBox="1">
            <a:spLocks noGrp="1"/>
          </p:cNvSpPr>
          <p:nvPr>
            <p:ph type="body" idx="3"/>
          </p:nvPr>
        </p:nvSpPr>
        <p:spPr>
          <a:xfrm>
            <a:off x="838200" y="2139400"/>
            <a:ext cx="4673700" cy="3545700"/>
          </a:xfrm>
          <a:prstGeom prst="rect">
            <a:avLst/>
          </a:prstGeom>
          <a:noFill/>
          <a:ln>
            <a:noFill/>
          </a:ln>
        </p:spPr>
        <p:txBody>
          <a:bodyPr spcFirstLastPara="1" wrap="square" lIns="91425" tIns="45700" rIns="91425" bIns="45700" anchor="t" anchorCtr="0">
            <a:normAutofit/>
          </a:bodyPr>
          <a:lstStyle>
            <a:lvl1pPr marL="457200" lvl="0" indent="-381000" algn="l" rtl="0">
              <a:lnSpc>
                <a:spcPct val="115000"/>
              </a:lnSpc>
              <a:spcBef>
                <a:spcPts val="1000"/>
              </a:spcBef>
              <a:spcAft>
                <a:spcPts val="0"/>
              </a:spcAft>
              <a:buSzPts val="2400"/>
              <a:buFont typeface="Arial"/>
              <a:buChar char="●"/>
              <a:defRPr sz="2400" b="0" i="0">
                <a:latin typeface="Arial" panose="020B0604020202020204" pitchFamily="34" charset="0"/>
                <a:ea typeface="Arial" panose="020B0604020202020204" pitchFamily="34" charset="0"/>
                <a:cs typeface="Arial" panose="020B0604020202020204" pitchFamily="34" charset="0"/>
                <a:sym typeface="Arial"/>
              </a:defRPr>
            </a:lvl1pPr>
            <a:lvl2pPr marL="914400" lvl="1" indent="-355600" algn="l" rtl="0">
              <a:lnSpc>
                <a:spcPct val="115000"/>
              </a:lnSpc>
              <a:spcBef>
                <a:spcPts val="500"/>
              </a:spcBef>
              <a:spcAft>
                <a:spcPts val="0"/>
              </a:spcAft>
              <a:buSzPts val="2000"/>
              <a:buFont typeface="Arial"/>
              <a:buChar char="○"/>
              <a:defRPr sz="2000">
                <a:latin typeface="Arial"/>
                <a:ea typeface="Arial"/>
                <a:cs typeface="Arial"/>
                <a:sym typeface="Arial"/>
              </a:defRPr>
            </a:lvl2pPr>
            <a:lvl3pPr marL="1371600" lvl="2" indent="-342900" algn="l" rtl="0">
              <a:lnSpc>
                <a:spcPct val="115000"/>
              </a:lnSpc>
              <a:spcBef>
                <a:spcPts val="500"/>
              </a:spcBef>
              <a:spcAft>
                <a:spcPts val="0"/>
              </a:spcAft>
              <a:buSzPts val="1800"/>
              <a:buFont typeface="Arial"/>
              <a:buChar char="■"/>
              <a:defRPr sz="1800">
                <a:latin typeface="Arial"/>
                <a:ea typeface="Arial"/>
                <a:cs typeface="Arial"/>
                <a:sym typeface="Arial"/>
              </a:defRPr>
            </a:lvl3pPr>
            <a:lvl4pPr marL="1828800" lvl="3" indent="-330200" algn="l" rtl="0">
              <a:lnSpc>
                <a:spcPct val="115000"/>
              </a:lnSpc>
              <a:spcBef>
                <a:spcPts val="500"/>
              </a:spcBef>
              <a:spcAft>
                <a:spcPts val="0"/>
              </a:spcAft>
              <a:buSzPts val="1600"/>
              <a:buFont typeface="Arial"/>
              <a:buChar char="●"/>
              <a:defRPr sz="1600">
                <a:latin typeface="Arial"/>
                <a:ea typeface="Arial"/>
                <a:cs typeface="Arial"/>
                <a:sym typeface="Arial"/>
              </a:defRPr>
            </a:lvl4pPr>
            <a:lvl5pPr marL="2286000" lvl="4" indent="-330200" algn="l" rtl="0">
              <a:lnSpc>
                <a:spcPct val="115000"/>
              </a:lnSpc>
              <a:spcBef>
                <a:spcPts val="500"/>
              </a:spcBef>
              <a:spcAft>
                <a:spcPts val="0"/>
              </a:spcAft>
              <a:buSzPts val="1600"/>
              <a:buFont typeface="Arial"/>
              <a:buChar char="○"/>
              <a:defRPr sz="1600">
                <a:latin typeface="Arial"/>
                <a:ea typeface="Arial"/>
                <a:cs typeface="Arial"/>
                <a:sym typeface="Arial"/>
              </a:defRPr>
            </a:lvl5pPr>
            <a:lvl6pPr marL="2743200" lvl="5" indent="-330200" algn="l" rtl="0">
              <a:lnSpc>
                <a:spcPct val="115000"/>
              </a:lnSpc>
              <a:spcBef>
                <a:spcPts val="500"/>
              </a:spcBef>
              <a:spcAft>
                <a:spcPts val="0"/>
              </a:spcAft>
              <a:buSzPts val="1600"/>
              <a:buFont typeface="Arial"/>
              <a:buChar char="■"/>
              <a:defRPr sz="1600">
                <a:latin typeface="Arial"/>
                <a:ea typeface="Arial"/>
                <a:cs typeface="Arial"/>
                <a:sym typeface="Arial"/>
              </a:defRPr>
            </a:lvl6pPr>
            <a:lvl7pPr marL="3200400" lvl="6" indent="-317500" algn="l" rtl="0">
              <a:lnSpc>
                <a:spcPct val="115000"/>
              </a:lnSpc>
              <a:spcBef>
                <a:spcPts val="500"/>
              </a:spcBef>
              <a:spcAft>
                <a:spcPts val="0"/>
              </a:spcAft>
              <a:buSzPts val="1400"/>
              <a:buFont typeface="Arial"/>
              <a:buChar char="●"/>
              <a:defRPr sz="1400">
                <a:latin typeface="Arial"/>
                <a:ea typeface="Arial"/>
                <a:cs typeface="Arial"/>
                <a:sym typeface="Arial"/>
              </a:defRPr>
            </a:lvl7pPr>
            <a:lvl8pPr marL="3657600" lvl="7" indent="-317500" algn="l" rtl="0">
              <a:lnSpc>
                <a:spcPct val="115000"/>
              </a:lnSpc>
              <a:spcBef>
                <a:spcPts val="500"/>
              </a:spcBef>
              <a:spcAft>
                <a:spcPts val="0"/>
              </a:spcAft>
              <a:buSzPts val="1400"/>
              <a:buFont typeface="Arial"/>
              <a:buChar char="○"/>
              <a:defRPr sz="1400">
                <a:latin typeface="Arial"/>
                <a:ea typeface="Arial"/>
                <a:cs typeface="Arial"/>
                <a:sym typeface="Arial"/>
              </a:defRPr>
            </a:lvl8pPr>
            <a:lvl9pPr marL="4114800" lvl="8" indent="-317500" algn="l" rtl="0">
              <a:lnSpc>
                <a:spcPct val="115000"/>
              </a:lnSpc>
              <a:spcBef>
                <a:spcPts val="500"/>
              </a:spcBef>
              <a:spcAft>
                <a:spcPts val="0"/>
              </a:spcAft>
              <a:buSzPts val="1400"/>
              <a:buFont typeface="Arial"/>
              <a:buChar char="■"/>
              <a:defRPr sz="1400">
                <a:latin typeface="Arial"/>
                <a:ea typeface="Arial"/>
                <a:cs typeface="Arial"/>
                <a:sym typeface="Arial"/>
              </a:defRPr>
            </a:lvl9pPr>
          </a:lstStyle>
          <a:p>
            <a:endParaRPr dirty="0"/>
          </a:p>
        </p:txBody>
      </p:sp>
      <p:sp>
        <p:nvSpPr>
          <p:cNvPr id="2" name="Slide Number Placeholder 2">
            <a:extLst>
              <a:ext uri="{FF2B5EF4-FFF2-40B4-BE49-F238E27FC236}">
                <a16:creationId xmlns:a16="http://schemas.microsoft.com/office/drawing/2014/main" id="{BD79F409-69CE-8C15-CF17-4AFC5B60EDE1}"/>
              </a:ext>
            </a:extLst>
          </p:cNvPr>
          <p:cNvSpPr>
            <a:spLocks noGrp="1"/>
          </p:cNvSpPr>
          <p:nvPr>
            <p:ph type="sldNum" idx="10"/>
          </p:nvPr>
        </p:nvSpPr>
        <p:spPr>
          <a:xfrm>
            <a:off x="9255136" y="6492875"/>
            <a:ext cx="2743200" cy="228600"/>
          </a:xfrm>
        </p:spPr>
        <p:txBody>
          <a:bodyPr/>
          <a:lstStyle/>
          <a:p>
            <a:fld id="{00000000-1234-1234-1234-123412341234}" type="slidenum">
              <a:rPr lang="en-US" smtClean="0"/>
              <a:pPr/>
              <a:t>‹#›</a:t>
            </a:fld>
            <a:endParaRPr lang="en-US" dirty="0"/>
          </a:p>
        </p:txBody>
      </p:sp>
    </p:spTree>
  </p:cSld>
  <p:clrMapOvr>
    <a:masterClrMapping/>
  </p:clrMapOvr>
  <p:extLst>
    <p:ext uri="{DCECCB84-F9BA-43D5-87BE-67443E8EF086}">
      <p15:sldGuideLst xmlns:p15="http://schemas.microsoft.com/office/powerpoint/2012/main">
        <p15:guide id="1" pos="3840">
          <p15:clr>
            <a:srgbClr val="FA7B17"/>
          </p15:clr>
        </p15:guide>
        <p15:guide id="2" orient="horz" pos="2160">
          <p15:clr>
            <a:srgbClr val="FA7B17"/>
          </p15:clr>
        </p15:guide>
        <p15:guide id="3" pos="504">
          <p15:clr>
            <a:srgbClr val="FA7B17"/>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Features - One Row - Light" preserve="1">
  <p:cSld name="OBJECT_2_1_1_1">
    <p:bg>
      <p:bgPr>
        <a:blipFill dpi="0" rotWithShape="1">
          <a:blip r:embed="rId2">
            <a:lum/>
          </a:blip>
          <a:srcRect/>
          <a:stretch>
            <a:fillRect/>
          </a:stretch>
        </a:blipFill>
        <a:effectLst/>
      </p:bgPr>
    </p:bg>
    <p:spTree>
      <p:nvGrpSpPr>
        <p:cNvPr id="1" name="Shape 96"/>
        <p:cNvGrpSpPr/>
        <p:nvPr/>
      </p:nvGrpSpPr>
      <p:grpSpPr>
        <a:xfrm>
          <a:off x="0" y="0"/>
          <a:ext cx="0" cy="0"/>
          <a:chOff x="0" y="0"/>
          <a:chExt cx="0" cy="0"/>
        </a:xfrm>
      </p:grpSpPr>
      <p:sp>
        <p:nvSpPr>
          <p:cNvPr id="99" name="Google Shape;99;p15"/>
          <p:cNvSpPr txBox="1">
            <a:spLocks noGrp="1"/>
          </p:cNvSpPr>
          <p:nvPr>
            <p:ph type="title"/>
          </p:nvPr>
        </p:nvSpPr>
        <p:spPr>
          <a:xfrm>
            <a:off x="838199" y="662500"/>
            <a:ext cx="10515600" cy="4584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SzPts val="4000"/>
              <a:buFont typeface="Sora"/>
              <a:buNone/>
              <a:defRPr sz="4000" b="0" i="0">
                <a:latin typeface="Arial" panose="020B0604020202020204" pitchFamily="34" charset="0"/>
                <a:ea typeface="Arial" panose="020B0604020202020204" pitchFamily="34" charset="0"/>
                <a:cs typeface="Arial" panose="020B0604020202020204" pitchFamily="34" charset="0"/>
                <a:sym typeface="Sora"/>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dirty="0"/>
          </a:p>
        </p:txBody>
      </p:sp>
      <p:sp>
        <p:nvSpPr>
          <p:cNvPr id="100" name="Google Shape;100;p15"/>
          <p:cNvSpPr txBox="1">
            <a:spLocks noGrp="1"/>
          </p:cNvSpPr>
          <p:nvPr>
            <p:ph type="body" idx="1"/>
          </p:nvPr>
        </p:nvSpPr>
        <p:spPr>
          <a:xfrm>
            <a:off x="1857325" y="3083025"/>
            <a:ext cx="2365800" cy="2391000"/>
          </a:xfrm>
          <a:prstGeom prst="rect">
            <a:avLst/>
          </a:prstGeom>
          <a:noFill/>
          <a:ln>
            <a:noFill/>
          </a:ln>
        </p:spPr>
        <p:txBody>
          <a:bodyPr spcFirstLastPara="1" wrap="square" lIns="91425" tIns="45700" rIns="91425" bIns="45700" anchor="t" anchorCtr="0">
            <a:normAutofit/>
          </a:bodyPr>
          <a:lstStyle>
            <a:lvl1pPr marL="457200" lvl="0" indent="-285750" algn="l" rtl="0">
              <a:lnSpc>
                <a:spcPct val="115000"/>
              </a:lnSpc>
              <a:spcBef>
                <a:spcPts val="1000"/>
              </a:spcBef>
              <a:spcAft>
                <a:spcPts val="0"/>
              </a:spcAft>
              <a:buSzPts val="900"/>
              <a:buFont typeface="Arial"/>
              <a:buChar char="•"/>
              <a:defRPr sz="1500" b="0" i="0">
                <a:latin typeface="Arial" panose="020B0604020202020204" pitchFamily="34" charset="0"/>
                <a:ea typeface="Arial" panose="020B0604020202020204" pitchFamily="34" charset="0"/>
                <a:cs typeface="Arial" panose="020B0604020202020204" pitchFamily="34" charset="0"/>
                <a:sym typeface="Arial"/>
              </a:defRPr>
            </a:lvl1pPr>
            <a:lvl2pPr marL="914400" lvl="1" indent="-323850" algn="l" rtl="0">
              <a:lnSpc>
                <a:spcPct val="115000"/>
              </a:lnSpc>
              <a:spcBef>
                <a:spcPts val="500"/>
              </a:spcBef>
              <a:spcAft>
                <a:spcPts val="0"/>
              </a:spcAft>
              <a:buSzPts val="1500"/>
              <a:buFont typeface="Arial"/>
              <a:buChar char="•"/>
              <a:defRPr sz="1500">
                <a:latin typeface="Arial"/>
                <a:ea typeface="Arial"/>
                <a:cs typeface="Arial"/>
                <a:sym typeface="Arial"/>
              </a:defRPr>
            </a:lvl2pPr>
            <a:lvl3pPr marL="1371600" lvl="2" indent="-323850" algn="l" rtl="0">
              <a:lnSpc>
                <a:spcPct val="115000"/>
              </a:lnSpc>
              <a:spcBef>
                <a:spcPts val="500"/>
              </a:spcBef>
              <a:spcAft>
                <a:spcPts val="0"/>
              </a:spcAft>
              <a:buSzPts val="1500"/>
              <a:buFont typeface="Arial"/>
              <a:buChar char="•"/>
              <a:defRPr sz="1500">
                <a:latin typeface="Arial"/>
                <a:ea typeface="Arial"/>
                <a:cs typeface="Arial"/>
                <a:sym typeface="Arial"/>
              </a:defRPr>
            </a:lvl3pPr>
            <a:lvl4pPr marL="1828800" lvl="3" indent="-317500" algn="l" rtl="0">
              <a:lnSpc>
                <a:spcPct val="115000"/>
              </a:lnSpc>
              <a:spcBef>
                <a:spcPts val="500"/>
              </a:spcBef>
              <a:spcAft>
                <a:spcPts val="0"/>
              </a:spcAft>
              <a:buSzPts val="1400"/>
              <a:buFont typeface="Arial"/>
              <a:buChar char="•"/>
              <a:defRPr sz="1400">
                <a:latin typeface="Arial"/>
                <a:ea typeface="Arial"/>
                <a:cs typeface="Arial"/>
                <a:sym typeface="Arial"/>
              </a:defRPr>
            </a:lvl4pPr>
            <a:lvl5pPr marL="2286000" lvl="4" indent="-317500" algn="l" rtl="0">
              <a:lnSpc>
                <a:spcPct val="115000"/>
              </a:lnSpc>
              <a:spcBef>
                <a:spcPts val="500"/>
              </a:spcBef>
              <a:spcAft>
                <a:spcPts val="0"/>
              </a:spcAft>
              <a:buSzPts val="1400"/>
              <a:buFont typeface="Arial"/>
              <a:buChar char="•"/>
              <a:defRPr sz="1400">
                <a:latin typeface="Arial"/>
                <a:ea typeface="Arial"/>
                <a:cs typeface="Arial"/>
                <a:sym typeface="Arial"/>
              </a:defRPr>
            </a:lvl5pPr>
            <a:lvl6pPr marL="2743200" lvl="5" indent="-317500" algn="l" rtl="0">
              <a:lnSpc>
                <a:spcPct val="115000"/>
              </a:lnSpc>
              <a:spcBef>
                <a:spcPts val="500"/>
              </a:spcBef>
              <a:spcAft>
                <a:spcPts val="0"/>
              </a:spcAft>
              <a:buSzPts val="1400"/>
              <a:buFont typeface="Arial"/>
              <a:buChar char="•"/>
              <a:defRPr sz="1400">
                <a:latin typeface="Arial"/>
                <a:ea typeface="Arial"/>
                <a:cs typeface="Arial"/>
                <a:sym typeface="Arial"/>
              </a:defRPr>
            </a:lvl6pPr>
            <a:lvl7pPr marL="3200400" lvl="6" indent="-304800" algn="l" rtl="0">
              <a:lnSpc>
                <a:spcPct val="115000"/>
              </a:lnSpc>
              <a:spcBef>
                <a:spcPts val="500"/>
              </a:spcBef>
              <a:spcAft>
                <a:spcPts val="0"/>
              </a:spcAft>
              <a:buSzPts val="1200"/>
              <a:buFont typeface="Arial"/>
              <a:buChar char="•"/>
              <a:defRPr sz="1200">
                <a:latin typeface="Arial"/>
                <a:ea typeface="Arial"/>
                <a:cs typeface="Arial"/>
                <a:sym typeface="Arial"/>
              </a:defRPr>
            </a:lvl7pPr>
            <a:lvl8pPr marL="3657600" lvl="7" indent="-304800" algn="l" rtl="0">
              <a:lnSpc>
                <a:spcPct val="115000"/>
              </a:lnSpc>
              <a:spcBef>
                <a:spcPts val="500"/>
              </a:spcBef>
              <a:spcAft>
                <a:spcPts val="0"/>
              </a:spcAft>
              <a:buSzPts val="1200"/>
              <a:buFont typeface="Arial"/>
              <a:buChar char="•"/>
              <a:defRPr sz="1200">
                <a:latin typeface="Arial"/>
                <a:ea typeface="Arial"/>
                <a:cs typeface="Arial"/>
                <a:sym typeface="Arial"/>
              </a:defRPr>
            </a:lvl8pPr>
            <a:lvl9pPr marL="4114800" lvl="8" indent="-304800" algn="l" rtl="0">
              <a:lnSpc>
                <a:spcPct val="115000"/>
              </a:lnSpc>
              <a:spcBef>
                <a:spcPts val="500"/>
              </a:spcBef>
              <a:spcAft>
                <a:spcPts val="0"/>
              </a:spcAft>
              <a:buSzPts val="1200"/>
              <a:buFont typeface="Arial"/>
              <a:buChar char="•"/>
              <a:defRPr sz="1200">
                <a:latin typeface="Arial"/>
                <a:ea typeface="Arial"/>
                <a:cs typeface="Arial"/>
                <a:sym typeface="Arial"/>
              </a:defRPr>
            </a:lvl9pPr>
          </a:lstStyle>
          <a:p>
            <a:endParaRPr dirty="0"/>
          </a:p>
        </p:txBody>
      </p:sp>
      <p:sp>
        <p:nvSpPr>
          <p:cNvPr id="101" name="Google Shape;101;p15"/>
          <p:cNvSpPr txBox="1">
            <a:spLocks noGrp="1"/>
          </p:cNvSpPr>
          <p:nvPr>
            <p:ph type="subTitle" idx="2"/>
          </p:nvPr>
        </p:nvSpPr>
        <p:spPr>
          <a:xfrm>
            <a:off x="1857325" y="2319075"/>
            <a:ext cx="2365800" cy="685800"/>
          </a:xfrm>
          <a:prstGeom prst="rect">
            <a:avLst/>
          </a:prstGeom>
        </p:spPr>
        <p:txBody>
          <a:bodyPr spcFirstLastPara="1" wrap="square" lIns="91425" tIns="45700" rIns="91425" bIns="45700" anchor="t" anchorCtr="0">
            <a:normAutofit/>
          </a:bodyPr>
          <a:lstStyle>
            <a:lvl1pPr lvl="0" rtl="0">
              <a:lnSpc>
                <a:spcPct val="115000"/>
              </a:lnSpc>
              <a:spcBef>
                <a:spcPts val="1000"/>
              </a:spcBef>
              <a:spcAft>
                <a:spcPts val="0"/>
              </a:spcAft>
              <a:buClr>
                <a:schemeClr val="dk2"/>
              </a:buClr>
              <a:buSzPts val="1600"/>
              <a:buFont typeface="Sora"/>
              <a:buNone/>
              <a:defRPr sz="1800" b="1" i="0">
                <a:solidFill>
                  <a:srgbClr val="2C2677"/>
                </a:solidFill>
                <a:latin typeface="Arial" panose="020B0604020202020204" pitchFamily="34" charset="0"/>
                <a:ea typeface="Arial" panose="020B0604020202020204" pitchFamily="34" charset="0"/>
                <a:cs typeface="Arial" panose="020B0604020202020204" pitchFamily="34" charset="0"/>
                <a:sym typeface="Sora"/>
              </a:defRPr>
            </a:lvl1pPr>
            <a:lvl2pPr lvl="1" rtl="0">
              <a:spcBef>
                <a:spcPts val="500"/>
              </a:spcBef>
              <a:spcAft>
                <a:spcPts val="0"/>
              </a:spcAft>
              <a:buSzPts val="2200"/>
              <a:buNone/>
              <a:defRPr/>
            </a:lvl2pPr>
            <a:lvl3pPr lvl="2" rtl="0">
              <a:spcBef>
                <a:spcPts val="500"/>
              </a:spcBef>
              <a:spcAft>
                <a:spcPts val="0"/>
              </a:spcAft>
              <a:buSzPts val="2000"/>
              <a:buNone/>
              <a:defRPr/>
            </a:lvl3pPr>
            <a:lvl4pPr lvl="3" rtl="0">
              <a:spcBef>
                <a:spcPts val="500"/>
              </a:spcBef>
              <a:spcAft>
                <a:spcPts val="0"/>
              </a:spcAft>
              <a:buSzPts val="1800"/>
              <a:buNone/>
              <a:defRPr/>
            </a:lvl4pPr>
            <a:lvl5pPr lvl="4" rtl="0">
              <a:spcBef>
                <a:spcPts val="500"/>
              </a:spcBef>
              <a:spcAft>
                <a:spcPts val="0"/>
              </a:spcAft>
              <a:buSzPts val="1800"/>
              <a:buNone/>
              <a:defRPr/>
            </a:lvl5pPr>
            <a:lvl6pPr lvl="5" rtl="0">
              <a:spcBef>
                <a:spcPts val="500"/>
              </a:spcBef>
              <a:spcAft>
                <a:spcPts val="0"/>
              </a:spcAft>
              <a:buSzPts val="1600"/>
              <a:buNone/>
              <a:defRPr/>
            </a:lvl6pPr>
            <a:lvl7pPr lvl="6" rtl="0">
              <a:spcBef>
                <a:spcPts val="500"/>
              </a:spcBef>
              <a:spcAft>
                <a:spcPts val="0"/>
              </a:spcAft>
              <a:buSzPts val="1600"/>
              <a:buNone/>
              <a:defRPr/>
            </a:lvl7pPr>
            <a:lvl8pPr lvl="7" rtl="0">
              <a:spcBef>
                <a:spcPts val="500"/>
              </a:spcBef>
              <a:spcAft>
                <a:spcPts val="0"/>
              </a:spcAft>
              <a:buSzPts val="1400"/>
              <a:buNone/>
              <a:defRPr/>
            </a:lvl8pPr>
            <a:lvl9pPr lvl="8" rtl="0">
              <a:spcBef>
                <a:spcPts val="500"/>
              </a:spcBef>
              <a:spcAft>
                <a:spcPts val="0"/>
              </a:spcAft>
              <a:buSzPts val="1400"/>
              <a:buNone/>
              <a:defRPr/>
            </a:lvl9pPr>
          </a:lstStyle>
          <a:p>
            <a:endParaRPr dirty="0"/>
          </a:p>
        </p:txBody>
      </p:sp>
      <p:sp>
        <p:nvSpPr>
          <p:cNvPr id="102" name="Google Shape;102;p15"/>
          <p:cNvSpPr>
            <a:spLocks noGrp="1"/>
          </p:cNvSpPr>
          <p:nvPr>
            <p:ph type="pic" idx="3"/>
          </p:nvPr>
        </p:nvSpPr>
        <p:spPr>
          <a:xfrm>
            <a:off x="952225" y="2319066"/>
            <a:ext cx="685800" cy="685800"/>
          </a:xfrm>
          <a:prstGeom prst="rect">
            <a:avLst/>
          </a:prstGeom>
          <a:noFill/>
          <a:ln>
            <a:noFill/>
          </a:ln>
        </p:spPr>
      </p:sp>
      <p:sp>
        <p:nvSpPr>
          <p:cNvPr id="103" name="Google Shape;103;p15"/>
          <p:cNvSpPr txBox="1">
            <a:spLocks noGrp="1"/>
          </p:cNvSpPr>
          <p:nvPr>
            <p:ph type="body" idx="4"/>
          </p:nvPr>
        </p:nvSpPr>
        <p:spPr>
          <a:xfrm>
            <a:off x="5429100" y="3083025"/>
            <a:ext cx="2380500" cy="2391000"/>
          </a:xfrm>
          <a:prstGeom prst="rect">
            <a:avLst/>
          </a:prstGeom>
          <a:noFill/>
          <a:ln>
            <a:noFill/>
          </a:ln>
        </p:spPr>
        <p:txBody>
          <a:bodyPr spcFirstLastPara="1" wrap="square" lIns="91425" tIns="45700" rIns="91425" bIns="45700" anchor="t" anchorCtr="0">
            <a:normAutofit/>
          </a:bodyPr>
          <a:lstStyle>
            <a:lvl1pPr marL="457200" lvl="0" indent="-285750" algn="l" rtl="0">
              <a:lnSpc>
                <a:spcPct val="115000"/>
              </a:lnSpc>
              <a:spcBef>
                <a:spcPts val="1000"/>
              </a:spcBef>
              <a:spcAft>
                <a:spcPts val="0"/>
              </a:spcAft>
              <a:buSzPts val="900"/>
              <a:buFont typeface="Arial"/>
              <a:buChar char="•"/>
              <a:defRPr sz="1500" b="0" i="0">
                <a:latin typeface="Arial" panose="020B0604020202020204" pitchFamily="34" charset="0"/>
                <a:ea typeface="Arial" panose="020B0604020202020204" pitchFamily="34" charset="0"/>
                <a:cs typeface="Arial" panose="020B0604020202020204" pitchFamily="34" charset="0"/>
                <a:sym typeface="Arial"/>
              </a:defRPr>
            </a:lvl1pPr>
            <a:lvl2pPr marL="914400" lvl="1" indent="-323850" algn="l" rtl="0">
              <a:lnSpc>
                <a:spcPct val="115000"/>
              </a:lnSpc>
              <a:spcBef>
                <a:spcPts val="500"/>
              </a:spcBef>
              <a:spcAft>
                <a:spcPts val="0"/>
              </a:spcAft>
              <a:buSzPts val="1500"/>
              <a:buFont typeface="Arial"/>
              <a:buChar char="•"/>
              <a:defRPr sz="1500">
                <a:latin typeface="Arial"/>
                <a:ea typeface="Arial"/>
                <a:cs typeface="Arial"/>
                <a:sym typeface="Arial"/>
              </a:defRPr>
            </a:lvl2pPr>
            <a:lvl3pPr marL="1371600" lvl="2" indent="-323850" algn="l" rtl="0">
              <a:lnSpc>
                <a:spcPct val="115000"/>
              </a:lnSpc>
              <a:spcBef>
                <a:spcPts val="500"/>
              </a:spcBef>
              <a:spcAft>
                <a:spcPts val="0"/>
              </a:spcAft>
              <a:buSzPts val="1500"/>
              <a:buFont typeface="Arial"/>
              <a:buChar char="•"/>
              <a:defRPr sz="1500">
                <a:latin typeface="Arial"/>
                <a:ea typeface="Arial"/>
                <a:cs typeface="Arial"/>
                <a:sym typeface="Arial"/>
              </a:defRPr>
            </a:lvl3pPr>
            <a:lvl4pPr marL="1828800" lvl="3" indent="-317500" algn="l" rtl="0">
              <a:lnSpc>
                <a:spcPct val="115000"/>
              </a:lnSpc>
              <a:spcBef>
                <a:spcPts val="500"/>
              </a:spcBef>
              <a:spcAft>
                <a:spcPts val="0"/>
              </a:spcAft>
              <a:buSzPts val="1400"/>
              <a:buFont typeface="Arial"/>
              <a:buChar char="•"/>
              <a:defRPr sz="1400">
                <a:latin typeface="Arial"/>
                <a:ea typeface="Arial"/>
                <a:cs typeface="Arial"/>
                <a:sym typeface="Arial"/>
              </a:defRPr>
            </a:lvl4pPr>
            <a:lvl5pPr marL="2286000" lvl="4" indent="-317500" algn="l" rtl="0">
              <a:lnSpc>
                <a:spcPct val="115000"/>
              </a:lnSpc>
              <a:spcBef>
                <a:spcPts val="500"/>
              </a:spcBef>
              <a:spcAft>
                <a:spcPts val="0"/>
              </a:spcAft>
              <a:buSzPts val="1400"/>
              <a:buFont typeface="Arial"/>
              <a:buChar char="•"/>
              <a:defRPr sz="1400">
                <a:latin typeface="Arial"/>
                <a:ea typeface="Arial"/>
                <a:cs typeface="Arial"/>
                <a:sym typeface="Arial"/>
              </a:defRPr>
            </a:lvl5pPr>
            <a:lvl6pPr marL="2743200" lvl="5" indent="-317500" algn="l" rtl="0">
              <a:lnSpc>
                <a:spcPct val="115000"/>
              </a:lnSpc>
              <a:spcBef>
                <a:spcPts val="500"/>
              </a:spcBef>
              <a:spcAft>
                <a:spcPts val="0"/>
              </a:spcAft>
              <a:buSzPts val="1400"/>
              <a:buFont typeface="Arial"/>
              <a:buChar char="•"/>
              <a:defRPr sz="1400">
                <a:latin typeface="Arial"/>
                <a:ea typeface="Arial"/>
                <a:cs typeface="Arial"/>
                <a:sym typeface="Arial"/>
              </a:defRPr>
            </a:lvl6pPr>
            <a:lvl7pPr marL="3200400" lvl="6" indent="-304800" algn="l" rtl="0">
              <a:lnSpc>
                <a:spcPct val="115000"/>
              </a:lnSpc>
              <a:spcBef>
                <a:spcPts val="500"/>
              </a:spcBef>
              <a:spcAft>
                <a:spcPts val="0"/>
              </a:spcAft>
              <a:buSzPts val="1200"/>
              <a:buFont typeface="Arial"/>
              <a:buChar char="•"/>
              <a:defRPr sz="1200">
                <a:latin typeface="Arial"/>
                <a:ea typeface="Arial"/>
                <a:cs typeface="Arial"/>
                <a:sym typeface="Arial"/>
              </a:defRPr>
            </a:lvl7pPr>
            <a:lvl8pPr marL="3657600" lvl="7" indent="-304800" algn="l" rtl="0">
              <a:lnSpc>
                <a:spcPct val="115000"/>
              </a:lnSpc>
              <a:spcBef>
                <a:spcPts val="500"/>
              </a:spcBef>
              <a:spcAft>
                <a:spcPts val="0"/>
              </a:spcAft>
              <a:buSzPts val="1200"/>
              <a:buFont typeface="Arial"/>
              <a:buChar char="•"/>
              <a:defRPr sz="1200">
                <a:latin typeface="Arial"/>
                <a:ea typeface="Arial"/>
                <a:cs typeface="Arial"/>
                <a:sym typeface="Arial"/>
              </a:defRPr>
            </a:lvl8pPr>
            <a:lvl9pPr marL="4114800" lvl="8" indent="-304800" algn="l" rtl="0">
              <a:lnSpc>
                <a:spcPct val="115000"/>
              </a:lnSpc>
              <a:spcBef>
                <a:spcPts val="500"/>
              </a:spcBef>
              <a:spcAft>
                <a:spcPts val="0"/>
              </a:spcAft>
              <a:buSzPts val="1200"/>
              <a:buFont typeface="Arial"/>
              <a:buChar char="•"/>
              <a:defRPr sz="1200">
                <a:latin typeface="Arial"/>
                <a:ea typeface="Arial"/>
                <a:cs typeface="Arial"/>
                <a:sym typeface="Arial"/>
              </a:defRPr>
            </a:lvl9pPr>
          </a:lstStyle>
          <a:p>
            <a:endParaRPr dirty="0"/>
          </a:p>
        </p:txBody>
      </p:sp>
      <p:sp>
        <p:nvSpPr>
          <p:cNvPr id="104" name="Google Shape;104;p15"/>
          <p:cNvSpPr txBox="1">
            <a:spLocks noGrp="1"/>
          </p:cNvSpPr>
          <p:nvPr>
            <p:ph type="subTitle" idx="5"/>
          </p:nvPr>
        </p:nvSpPr>
        <p:spPr>
          <a:xfrm>
            <a:off x="5440700" y="2319075"/>
            <a:ext cx="2365800" cy="685800"/>
          </a:xfrm>
          <a:prstGeom prst="rect">
            <a:avLst/>
          </a:prstGeom>
        </p:spPr>
        <p:txBody>
          <a:bodyPr spcFirstLastPara="1" wrap="square" lIns="91425" tIns="45700" rIns="91425" bIns="45700" anchor="t" anchorCtr="0">
            <a:normAutofit/>
          </a:bodyPr>
          <a:lstStyle>
            <a:lvl1pPr lvl="0" rtl="0">
              <a:lnSpc>
                <a:spcPct val="115000"/>
              </a:lnSpc>
              <a:spcBef>
                <a:spcPts val="1000"/>
              </a:spcBef>
              <a:spcAft>
                <a:spcPts val="0"/>
              </a:spcAft>
              <a:buClr>
                <a:schemeClr val="dk2"/>
              </a:buClr>
              <a:buSzPts val="1600"/>
              <a:buFont typeface="Sora"/>
              <a:buNone/>
              <a:defRPr sz="1800" b="1" i="0">
                <a:solidFill>
                  <a:srgbClr val="2C2677"/>
                </a:solidFill>
                <a:latin typeface="Arial" panose="020B0604020202020204" pitchFamily="34" charset="0"/>
                <a:ea typeface="Arial" panose="020B0604020202020204" pitchFamily="34" charset="0"/>
                <a:cs typeface="Arial" panose="020B0604020202020204" pitchFamily="34" charset="0"/>
                <a:sym typeface="Sora"/>
              </a:defRPr>
            </a:lvl1pPr>
            <a:lvl2pPr lvl="1" rtl="0">
              <a:spcBef>
                <a:spcPts val="500"/>
              </a:spcBef>
              <a:spcAft>
                <a:spcPts val="0"/>
              </a:spcAft>
              <a:buSzPts val="2200"/>
              <a:buNone/>
              <a:defRPr/>
            </a:lvl2pPr>
            <a:lvl3pPr lvl="2" rtl="0">
              <a:spcBef>
                <a:spcPts val="500"/>
              </a:spcBef>
              <a:spcAft>
                <a:spcPts val="0"/>
              </a:spcAft>
              <a:buSzPts val="2000"/>
              <a:buNone/>
              <a:defRPr/>
            </a:lvl3pPr>
            <a:lvl4pPr lvl="3" rtl="0">
              <a:spcBef>
                <a:spcPts val="500"/>
              </a:spcBef>
              <a:spcAft>
                <a:spcPts val="0"/>
              </a:spcAft>
              <a:buSzPts val="1800"/>
              <a:buNone/>
              <a:defRPr/>
            </a:lvl4pPr>
            <a:lvl5pPr lvl="4" rtl="0">
              <a:spcBef>
                <a:spcPts val="500"/>
              </a:spcBef>
              <a:spcAft>
                <a:spcPts val="0"/>
              </a:spcAft>
              <a:buSzPts val="1800"/>
              <a:buNone/>
              <a:defRPr/>
            </a:lvl5pPr>
            <a:lvl6pPr lvl="5" rtl="0">
              <a:spcBef>
                <a:spcPts val="500"/>
              </a:spcBef>
              <a:spcAft>
                <a:spcPts val="0"/>
              </a:spcAft>
              <a:buSzPts val="1600"/>
              <a:buNone/>
              <a:defRPr/>
            </a:lvl6pPr>
            <a:lvl7pPr lvl="6" rtl="0">
              <a:spcBef>
                <a:spcPts val="500"/>
              </a:spcBef>
              <a:spcAft>
                <a:spcPts val="0"/>
              </a:spcAft>
              <a:buSzPts val="1600"/>
              <a:buNone/>
              <a:defRPr/>
            </a:lvl7pPr>
            <a:lvl8pPr lvl="7" rtl="0">
              <a:spcBef>
                <a:spcPts val="500"/>
              </a:spcBef>
              <a:spcAft>
                <a:spcPts val="0"/>
              </a:spcAft>
              <a:buSzPts val="1400"/>
              <a:buNone/>
              <a:defRPr/>
            </a:lvl8pPr>
            <a:lvl9pPr lvl="8" rtl="0">
              <a:spcBef>
                <a:spcPts val="500"/>
              </a:spcBef>
              <a:spcAft>
                <a:spcPts val="0"/>
              </a:spcAft>
              <a:buSzPts val="1400"/>
              <a:buNone/>
              <a:defRPr/>
            </a:lvl9pPr>
          </a:lstStyle>
          <a:p>
            <a:endParaRPr dirty="0"/>
          </a:p>
        </p:txBody>
      </p:sp>
      <p:sp>
        <p:nvSpPr>
          <p:cNvPr id="105" name="Google Shape;105;p15"/>
          <p:cNvSpPr>
            <a:spLocks noGrp="1"/>
          </p:cNvSpPr>
          <p:nvPr>
            <p:ph type="pic" idx="6"/>
          </p:nvPr>
        </p:nvSpPr>
        <p:spPr>
          <a:xfrm>
            <a:off x="4535604" y="2319066"/>
            <a:ext cx="685800" cy="685800"/>
          </a:xfrm>
          <a:prstGeom prst="rect">
            <a:avLst/>
          </a:prstGeom>
          <a:noFill/>
          <a:ln>
            <a:noFill/>
          </a:ln>
        </p:spPr>
      </p:sp>
      <p:sp>
        <p:nvSpPr>
          <p:cNvPr id="106" name="Google Shape;106;p15"/>
          <p:cNvSpPr txBox="1">
            <a:spLocks noGrp="1"/>
          </p:cNvSpPr>
          <p:nvPr>
            <p:ph type="body" idx="7"/>
          </p:nvPr>
        </p:nvSpPr>
        <p:spPr>
          <a:xfrm>
            <a:off x="9015500" y="3083025"/>
            <a:ext cx="2365800" cy="2391000"/>
          </a:xfrm>
          <a:prstGeom prst="rect">
            <a:avLst/>
          </a:prstGeom>
          <a:noFill/>
          <a:ln>
            <a:noFill/>
          </a:ln>
        </p:spPr>
        <p:txBody>
          <a:bodyPr spcFirstLastPara="1" wrap="square" lIns="91425" tIns="45700" rIns="91425" bIns="45700" anchor="t" anchorCtr="0">
            <a:normAutofit/>
          </a:bodyPr>
          <a:lstStyle>
            <a:lvl1pPr marL="457200" lvl="0" indent="-285750" algn="l" rtl="0">
              <a:lnSpc>
                <a:spcPct val="115000"/>
              </a:lnSpc>
              <a:spcBef>
                <a:spcPts val="1000"/>
              </a:spcBef>
              <a:spcAft>
                <a:spcPts val="0"/>
              </a:spcAft>
              <a:buSzPts val="900"/>
              <a:buFont typeface="Arial"/>
              <a:buChar char="•"/>
              <a:defRPr sz="1500" b="0" i="0">
                <a:latin typeface="Arial" panose="020B0604020202020204" pitchFamily="34" charset="0"/>
                <a:ea typeface="Arial" panose="020B0604020202020204" pitchFamily="34" charset="0"/>
                <a:cs typeface="Arial" panose="020B0604020202020204" pitchFamily="34" charset="0"/>
                <a:sym typeface="Arial"/>
              </a:defRPr>
            </a:lvl1pPr>
            <a:lvl2pPr marL="914400" lvl="1" indent="-323850" algn="l" rtl="0">
              <a:lnSpc>
                <a:spcPct val="115000"/>
              </a:lnSpc>
              <a:spcBef>
                <a:spcPts val="500"/>
              </a:spcBef>
              <a:spcAft>
                <a:spcPts val="0"/>
              </a:spcAft>
              <a:buSzPts val="1500"/>
              <a:buFont typeface="Arial"/>
              <a:buChar char="•"/>
              <a:defRPr sz="1500">
                <a:latin typeface="Arial"/>
                <a:ea typeface="Arial"/>
                <a:cs typeface="Arial"/>
                <a:sym typeface="Arial"/>
              </a:defRPr>
            </a:lvl2pPr>
            <a:lvl3pPr marL="1371600" lvl="2" indent="-323850" algn="l" rtl="0">
              <a:lnSpc>
                <a:spcPct val="115000"/>
              </a:lnSpc>
              <a:spcBef>
                <a:spcPts val="500"/>
              </a:spcBef>
              <a:spcAft>
                <a:spcPts val="0"/>
              </a:spcAft>
              <a:buSzPts val="1500"/>
              <a:buFont typeface="Arial"/>
              <a:buChar char="•"/>
              <a:defRPr sz="1500">
                <a:latin typeface="Arial"/>
                <a:ea typeface="Arial"/>
                <a:cs typeface="Arial"/>
                <a:sym typeface="Arial"/>
              </a:defRPr>
            </a:lvl3pPr>
            <a:lvl4pPr marL="1828800" lvl="3" indent="-317500" algn="l" rtl="0">
              <a:lnSpc>
                <a:spcPct val="115000"/>
              </a:lnSpc>
              <a:spcBef>
                <a:spcPts val="500"/>
              </a:spcBef>
              <a:spcAft>
                <a:spcPts val="0"/>
              </a:spcAft>
              <a:buSzPts val="1400"/>
              <a:buFont typeface="Arial"/>
              <a:buChar char="•"/>
              <a:defRPr sz="1400">
                <a:latin typeface="Arial"/>
                <a:ea typeface="Arial"/>
                <a:cs typeface="Arial"/>
                <a:sym typeface="Arial"/>
              </a:defRPr>
            </a:lvl4pPr>
            <a:lvl5pPr marL="2286000" lvl="4" indent="-317500" algn="l" rtl="0">
              <a:lnSpc>
                <a:spcPct val="115000"/>
              </a:lnSpc>
              <a:spcBef>
                <a:spcPts val="500"/>
              </a:spcBef>
              <a:spcAft>
                <a:spcPts val="0"/>
              </a:spcAft>
              <a:buSzPts val="1400"/>
              <a:buFont typeface="Arial"/>
              <a:buChar char="•"/>
              <a:defRPr sz="1400">
                <a:latin typeface="Arial"/>
                <a:ea typeface="Arial"/>
                <a:cs typeface="Arial"/>
                <a:sym typeface="Arial"/>
              </a:defRPr>
            </a:lvl5pPr>
            <a:lvl6pPr marL="2743200" lvl="5" indent="-317500" algn="l" rtl="0">
              <a:lnSpc>
                <a:spcPct val="115000"/>
              </a:lnSpc>
              <a:spcBef>
                <a:spcPts val="500"/>
              </a:spcBef>
              <a:spcAft>
                <a:spcPts val="0"/>
              </a:spcAft>
              <a:buSzPts val="1400"/>
              <a:buFont typeface="Arial"/>
              <a:buChar char="•"/>
              <a:defRPr sz="1400">
                <a:latin typeface="Arial"/>
                <a:ea typeface="Arial"/>
                <a:cs typeface="Arial"/>
                <a:sym typeface="Arial"/>
              </a:defRPr>
            </a:lvl6pPr>
            <a:lvl7pPr marL="3200400" lvl="6" indent="-304800" algn="l" rtl="0">
              <a:lnSpc>
                <a:spcPct val="115000"/>
              </a:lnSpc>
              <a:spcBef>
                <a:spcPts val="500"/>
              </a:spcBef>
              <a:spcAft>
                <a:spcPts val="0"/>
              </a:spcAft>
              <a:buSzPts val="1200"/>
              <a:buFont typeface="Arial"/>
              <a:buChar char="•"/>
              <a:defRPr sz="1200">
                <a:latin typeface="Arial"/>
                <a:ea typeface="Arial"/>
                <a:cs typeface="Arial"/>
                <a:sym typeface="Arial"/>
              </a:defRPr>
            </a:lvl7pPr>
            <a:lvl8pPr marL="3657600" lvl="7" indent="-304800" algn="l" rtl="0">
              <a:lnSpc>
                <a:spcPct val="115000"/>
              </a:lnSpc>
              <a:spcBef>
                <a:spcPts val="500"/>
              </a:spcBef>
              <a:spcAft>
                <a:spcPts val="0"/>
              </a:spcAft>
              <a:buSzPts val="1200"/>
              <a:buFont typeface="Arial"/>
              <a:buChar char="•"/>
              <a:defRPr sz="1200">
                <a:latin typeface="Arial"/>
                <a:ea typeface="Arial"/>
                <a:cs typeface="Arial"/>
                <a:sym typeface="Arial"/>
              </a:defRPr>
            </a:lvl8pPr>
            <a:lvl9pPr marL="4114800" lvl="8" indent="-304800" algn="l" rtl="0">
              <a:lnSpc>
                <a:spcPct val="115000"/>
              </a:lnSpc>
              <a:spcBef>
                <a:spcPts val="500"/>
              </a:spcBef>
              <a:spcAft>
                <a:spcPts val="0"/>
              </a:spcAft>
              <a:buSzPts val="1200"/>
              <a:buFont typeface="Arial"/>
              <a:buChar char="•"/>
              <a:defRPr sz="1200">
                <a:latin typeface="Arial"/>
                <a:ea typeface="Arial"/>
                <a:cs typeface="Arial"/>
                <a:sym typeface="Arial"/>
              </a:defRPr>
            </a:lvl9pPr>
          </a:lstStyle>
          <a:p>
            <a:endParaRPr dirty="0"/>
          </a:p>
        </p:txBody>
      </p:sp>
      <p:sp>
        <p:nvSpPr>
          <p:cNvPr id="107" name="Google Shape;107;p15"/>
          <p:cNvSpPr txBox="1">
            <a:spLocks noGrp="1"/>
          </p:cNvSpPr>
          <p:nvPr>
            <p:ph type="subTitle" idx="8"/>
          </p:nvPr>
        </p:nvSpPr>
        <p:spPr>
          <a:xfrm>
            <a:off x="9015500" y="2319075"/>
            <a:ext cx="2365800" cy="685800"/>
          </a:xfrm>
          <a:prstGeom prst="rect">
            <a:avLst/>
          </a:prstGeom>
        </p:spPr>
        <p:txBody>
          <a:bodyPr spcFirstLastPara="1" wrap="square" lIns="91425" tIns="45700" rIns="91425" bIns="45700" anchor="t" anchorCtr="0">
            <a:normAutofit/>
          </a:bodyPr>
          <a:lstStyle>
            <a:lvl1pPr lvl="0" rtl="0">
              <a:lnSpc>
                <a:spcPct val="115000"/>
              </a:lnSpc>
              <a:spcBef>
                <a:spcPts val="1000"/>
              </a:spcBef>
              <a:spcAft>
                <a:spcPts val="0"/>
              </a:spcAft>
              <a:buClr>
                <a:schemeClr val="dk2"/>
              </a:buClr>
              <a:buSzPts val="1600"/>
              <a:buFont typeface="Sora"/>
              <a:buNone/>
              <a:defRPr sz="1800" b="1" i="0">
                <a:solidFill>
                  <a:srgbClr val="2C2677"/>
                </a:solidFill>
                <a:latin typeface="Arial" panose="020B0604020202020204" pitchFamily="34" charset="0"/>
                <a:ea typeface="Arial" panose="020B0604020202020204" pitchFamily="34" charset="0"/>
                <a:cs typeface="Arial" panose="020B0604020202020204" pitchFamily="34" charset="0"/>
                <a:sym typeface="Sora"/>
              </a:defRPr>
            </a:lvl1pPr>
            <a:lvl2pPr lvl="1" rtl="0">
              <a:spcBef>
                <a:spcPts val="500"/>
              </a:spcBef>
              <a:spcAft>
                <a:spcPts val="0"/>
              </a:spcAft>
              <a:buSzPts val="2200"/>
              <a:buNone/>
              <a:defRPr/>
            </a:lvl2pPr>
            <a:lvl3pPr lvl="2" rtl="0">
              <a:spcBef>
                <a:spcPts val="500"/>
              </a:spcBef>
              <a:spcAft>
                <a:spcPts val="0"/>
              </a:spcAft>
              <a:buSzPts val="2000"/>
              <a:buNone/>
              <a:defRPr/>
            </a:lvl3pPr>
            <a:lvl4pPr lvl="3" rtl="0">
              <a:spcBef>
                <a:spcPts val="500"/>
              </a:spcBef>
              <a:spcAft>
                <a:spcPts val="0"/>
              </a:spcAft>
              <a:buSzPts val="1800"/>
              <a:buNone/>
              <a:defRPr/>
            </a:lvl4pPr>
            <a:lvl5pPr lvl="4" rtl="0">
              <a:spcBef>
                <a:spcPts val="500"/>
              </a:spcBef>
              <a:spcAft>
                <a:spcPts val="0"/>
              </a:spcAft>
              <a:buSzPts val="1800"/>
              <a:buNone/>
              <a:defRPr/>
            </a:lvl5pPr>
            <a:lvl6pPr lvl="5" rtl="0">
              <a:spcBef>
                <a:spcPts val="500"/>
              </a:spcBef>
              <a:spcAft>
                <a:spcPts val="0"/>
              </a:spcAft>
              <a:buSzPts val="1600"/>
              <a:buNone/>
              <a:defRPr/>
            </a:lvl6pPr>
            <a:lvl7pPr lvl="6" rtl="0">
              <a:spcBef>
                <a:spcPts val="500"/>
              </a:spcBef>
              <a:spcAft>
                <a:spcPts val="0"/>
              </a:spcAft>
              <a:buSzPts val="1600"/>
              <a:buNone/>
              <a:defRPr/>
            </a:lvl7pPr>
            <a:lvl8pPr lvl="7" rtl="0">
              <a:spcBef>
                <a:spcPts val="500"/>
              </a:spcBef>
              <a:spcAft>
                <a:spcPts val="0"/>
              </a:spcAft>
              <a:buSzPts val="1400"/>
              <a:buNone/>
              <a:defRPr/>
            </a:lvl8pPr>
            <a:lvl9pPr lvl="8" rtl="0">
              <a:spcBef>
                <a:spcPts val="500"/>
              </a:spcBef>
              <a:spcAft>
                <a:spcPts val="0"/>
              </a:spcAft>
              <a:buSzPts val="1400"/>
              <a:buNone/>
              <a:defRPr/>
            </a:lvl9pPr>
          </a:lstStyle>
          <a:p>
            <a:endParaRPr dirty="0"/>
          </a:p>
        </p:txBody>
      </p:sp>
      <p:sp>
        <p:nvSpPr>
          <p:cNvPr id="108" name="Google Shape;108;p15"/>
          <p:cNvSpPr>
            <a:spLocks noGrp="1"/>
          </p:cNvSpPr>
          <p:nvPr>
            <p:ph type="pic" idx="9"/>
          </p:nvPr>
        </p:nvSpPr>
        <p:spPr>
          <a:xfrm>
            <a:off x="8110392" y="2319066"/>
            <a:ext cx="685800" cy="685800"/>
          </a:xfrm>
          <a:prstGeom prst="rect">
            <a:avLst/>
          </a:prstGeom>
          <a:noFill/>
          <a:ln>
            <a:noFill/>
          </a:ln>
        </p:spPr>
      </p:sp>
      <p:sp>
        <p:nvSpPr>
          <p:cNvPr id="2" name="Slide Number Placeholder 2">
            <a:extLst>
              <a:ext uri="{FF2B5EF4-FFF2-40B4-BE49-F238E27FC236}">
                <a16:creationId xmlns:a16="http://schemas.microsoft.com/office/drawing/2014/main" id="{006FA71C-89ED-CC04-1F73-12ECAC17A60E}"/>
              </a:ext>
            </a:extLst>
          </p:cNvPr>
          <p:cNvSpPr>
            <a:spLocks noGrp="1"/>
          </p:cNvSpPr>
          <p:nvPr>
            <p:ph type="sldNum" idx="10"/>
          </p:nvPr>
        </p:nvSpPr>
        <p:spPr>
          <a:xfrm>
            <a:off x="9255136" y="6492875"/>
            <a:ext cx="2743200" cy="228600"/>
          </a:xfrm>
        </p:spPr>
        <p:txBody>
          <a:bodyPr/>
          <a:lstStyle/>
          <a:p>
            <a:fld id="{00000000-1234-1234-1234-123412341234}" type="slidenum">
              <a:rPr lang="en-US" smtClean="0"/>
              <a:pPr/>
              <a:t>‹#›</a:t>
            </a:fld>
            <a:endParaRPr lang="en-US" dirty="0"/>
          </a:p>
        </p:txBody>
      </p:sp>
    </p:spTree>
  </p:cSld>
  <p:clrMapOvr>
    <a:masterClrMapping/>
  </p:clrMapOvr>
  <p:extLst>
    <p:ext uri="{DCECCB84-F9BA-43D5-87BE-67443E8EF086}">
      <p15:sldGuideLst xmlns:p15="http://schemas.microsoft.com/office/powerpoint/2012/main">
        <p15:guide id="1" pos="3840">
          <p15:clr>
            <a:srgbClr val="FA7B17"/>
          </p15:clr>
        </p15:guide>
        <p15:guide id="2" orient="horz" pos="2160">
          <p15:clr>
            <a:srgbClr val="FA7B17"/>
          </p15:clr>
        </p15:guide>
        <p15:guide id="3" pos="504">
          <p15:clr>
            <a:srgbClr val="FA7B17"/>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7">
            <a:lum/>
          </a:blip>
          <a:srcRect/>
          <a:stretch>
            <a:fillRect/>
          </a:stretch>
        </a:blipFill>
        <a:effectLst/>
      </p:bgPr>
    </p:bg>
    <p:spTree>
      <p:nvGrpSpPr>
        <p:cNvPr id="1" name="Shape 19"/>
        <p:cNvGrpSpPr/>
        <p:nvPr/>
      </p:nvGrpSpPr>
      <p:grpSpPr>
        <a:xfrm>
          <a:off x="0" y="0"/>
          <a:ext cx="0" cy="0"/>
          <a:chOff x="0" y="0"/>
          <a:chExt cx="0" cy="0"/>
        </a:xfrm>
      </p:grpSpPr>
      <p:sp>
        <p:nvSpPr>
          <p:cNvPr id="2" name="Rectangle 1">
            <a:extLst>
              <a:ext uri="{FF2B5EF4-FFF2-40B4-BE49-F238E27FC236}">
                <a16:creationId xmlns:a16="http://schemas.microsoft.com/office/drawing/2014/main" id="{3205353F-6226-85F3-5063-588FC0892387}"/>
              </a:ext>
            </a:extLst>
          </p:cNvPr>
          <p:cNvSpPr/>
          <p:nvPr userDrawn="1"/>
        </p:nvSpPr>
        <p:spPr>
          <a:xfrm>
            <a:off x="0" y="6274420"/>
            <a:ext cx="12192000" cy="58358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7CC6402A-8692-1FD1-271E-AD39AEBDB03D}"/>
              </a:ext>
            </a:extLst>
          </p:cNvPr>
          <p:cNvPicPr>
            <a:picLocks noChangeAspect="1"/>
          </p:cNvPicPr>
          <p:nvPr userDrawn="1"/>
        </p:nvPicPr>
        <p:blipFill>
          <a:blip r:embed="rId18"/>
          <a:stretch>
            <a:fillRect/>
          </a:stretch>
        </p:blipFill>
        <p:spPr>
          <a:xfrm>
            <a:off x="273260" y="5667274"/>
            <a:ext cx="849937" cy="917466"/>
          </a:xfrm>
          <a:prstGeom prst="rect">
            <a:avLst/>
          </a:prstGeom>
        </p:spPr>
      </p:pic>
      <p:sp>
        <p:nvSpPr>
          <p:cNvPr id="22" name="Google Shape;22;p3"/>
          <p:cNvSpPr txBox="1">
            <a:spLocks noGrp="1"/>
          </p:cNvSpPr>
          <p:nvPr>
            <p:ph type="sldNum" idx="12"/>
          </p:nvPr>
        </p:nvSpPr>
        <p:spPr>
          <a:xfrm>
            <a:off x="9255136" y="6492875"/>
            <a:ext cx="2743200" cy="2286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L="0" marR="0" lvl="1" indent="0" algn="r" rtl="0">
              <a:spcBef>
                <a:spcPts val="0"/>
              </a:spcBef>
              <a:buNone/>
              <a:defRPr sz="1200" b="0" i="0" u="none" strike="noStrike" cap="none">
                <a:solidFill>
                  <a:schemeClr val="accent3"/>
                </a:solidFill>
                <a:latin typeface="Sora"/>
                <a:ea typeface="Sora"/>
                <a:cs typeface="Sora"/>
                <a:sym typeface="Sora"/>
              </a:defRPr>
            </a:lvl2pPr>
            <a:lvl3pPr marL="0" marR="0" lvl="2" indent="0" algn="r" rtl="0">
              <a:spcBef>
                <a:spcPts val="0"/>
              </a:spcBef>
              <a:buNone/>
              <a:defRPr sz="1200" b="0" i="0" u="none" strike="noStrike" cap="none">
                <a:solidFill>
                  <a:schemeClr val="accent3"/>
                </a:solidFill>
                <a:latin typeface="Sora"/>
                <a:ea typeface="Sora"/>
                <a:cs typeface="Sora"/>
                <a:sym typeface="Sora"/>
              </a:defRPr>
            </a:lvl3pPr>
            <a:lvl4pPr marL="0" marR="0" lvl="3" indent="0" algn="r" rtl="0">
              <a:spcBef>
                <a:spcPts val="0"/>
              </a:spcBef>
              <a:buNone/>
              <a:defRPr sz="1200" b="0" i="0" u="none" strike="noStrike" cap="none">
                <a:solidFill>
                  <a:schemeClr val="accent3"/>
                </a:solidFill>
                <a:latin typeface="Sora"/>
                <a:ea typeface="Sora"/>
                <a:cs typeface="Sora"/>
                <a:sym typeface="Sora"/>
              </a:defRPr>
            </a:lvl4pPr>
            <a:lvl5pPr marL="0" marR="0" lvl="4" indent="0" algn="r" rtl="0">
              <a:spcBef>
                <a:spcPts val="0"/>
              </a:spcBef>
              <a:buNone/>
              <a:defRPr sz="1200" b="0" i="0" u="none" strike="noStrike" cap="none">
                <a:solidFill>
                  <a:schemeClr val="accent3"/>
                </a:solidFill>
                <a:latin typeface="Sora"/>
                <a:ea typeface="Sora"/>
                <a:cs typeface="Sora"/>
                <a:sym typeface="Sora"/>
              </a:defRPr>
            </a:lvl5pPr>
            <a:lvl6pPr marL="0" marR="0" lvl="5" indent="0" algn="r" rtl="0">
              <a:spcBef>
                <a:spcPts val="0"/>
              </a:spcBef>
              <a:buNone/>
              <a:defRPr sz="1200" b="0" i="0" u="none" strike="noStrike" cap="none">
                <a:solidFill>
                  <a:schemeClr val="accent3"/>
                </a:solidFill>
                <a:latin typeface="Sora"/>
                <a:ea typeface="Sora"/>
                <a:cs typeface="Sora"/>
                <a:sym typeface="Sora"/>
              </a:defRPr>
            </a:lvl6pPr>
            <a:lvl7pPr marL="0" marR="0" lvl="6" indent="0" algn="r" rtl="0">
              <a:spcBef>
                <a:spcPts val="0"/>
              </a:spcBef>
              <a:buNone/>
              <a:defRPr sz="1200" b="0" i="0" u="none" strike="noStrike" cap="none">
                <a:solidFill>
                  <a:schemeClr val="accent3"/>
                </a:solidFill>
                <a:latin typeface="Sora"/>
                <a:ea typeface="Sora"/>
                <a:cs typeface="Sora"/>
                <a:sym typeface="Sora"/>
              </a:defRPr>
            </a:lvl7pPr>
            <a:lvl8pPr marL="0" marR="0" lvl="7" indent="0" algn="r" rtl="0">
              <a:spcBef>
                <a:spcPts val="0"/>
              </a:spcBef>
              <a:buNone/>
              <a:defRPr sz="1200" b="0" i="0" u="none" strike="noStrike" cap="none">
                <a:solidFill>
                  <a:schemeClr val="accent3"/>
                </a:solidFill>
                <a:latin typeface="Sora"/>
                <a:ea typeface="Sora"/>
                <a:cs typeface="Sora"/>
                <a:sym typeface="Sora"/>
              </a:defRPr>
            </a:lvl8pPr>
            <a:lvl9pPr marL="0" marR="0" lvl="8" indent="0" algn="r" rtl="0">
              <a:spcBef>
                <a:spcPts val="0"/>
              </a:spcBef>
              <a:buNone/>
              <a:defRPr sz="1200" b="0" i="0" u="none" strike="noStrike" cap="none">
                <a:solidFill>
                  <a:schemeClr val="accent3"/>
                </a:solidFill>
                <a:latin typeface="Sora"/>
                <a:ea typeface="Sora"/>
                <a:cs typeface="Sora"/>
                <a:sym typeface="Sora"/>
              </a:defRPr>
            </a:lvl9pPr>
          </a:lstStyle>
          <a:p>
            <a:fld id="{00000000-1234-1234-1234-123412341234}" type="slidenum">
              <a:rPr lang="en-US" smtClean="0"/>
              <a:pPr/>
              <a:t>‹#›</a:t>
            </a:fld>
            <a:endParaRPr lang="en-US" dirty="0"/>
          </a:p>
        </p:txBody>
      </p:sp>
      <p:sp>
        <p:nvSpPr>
          <p:cNvPr id="3" name="Title Placeholder 2">
            <a:extLst>
              <a:ext uri="{FF2B5EF4-FFF2-40B4-BE49-F238E27FC236}">
                <a16:creationId xmlns:a16="http://schemas.microsoft.com/office/drawing/2014/main" id="{8ACA91EC-48B1-A656-ED75-BBB161BF115F}"/>
              </a:ext>
            </a:extLst>
          </p:cNvPr>
          <p:cNvSpPr>
            <a:spLocks noGrp="1"/>
          </p:cNvSpPr>
          <p:nvPr>
            <p:ph type="title"/>
          </p:nvPr>
        </p:nvSpPr>
        <p:spPr>
          <a:xfrm>
            <a:off x="838200" y="365125"/>
            <a:ext cx="10515600" cy="774625"/>
          </a:xfrm>
          <a:prstGeom prst="rect">
            <a:avLst/>
          </a:prstGeom>
        </p:spPr>
        <p:txBody>
          <a:bodyPr vert="horz" lIns="91440" tIns="45720" rIns="91440" bIns="45720" rtlCol="0" anchor="ctr">
            <a:normAutofit/>
          </a:bodyPr>
          <a:lstStyle/>
          <a:p>
            <a:r>
              <a:rPr lang="en-US" dirty="0"/>
              <a:t>Click to edit Master title style</a:t>
            </a:r>
            <a:endParaRPr lang="en-MX" dirty="0"/>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71" r:id="rId3"/>
    <p:sldLayoutId id="2147483652" r:id="rId4"/>
    <p:sldLayoutId id="2147483672" r:id="rId5"/>
    <p:sldLayoutId id="2147483654" r:id="rId6"/>
    <p:sldLayoutId id="2147483656" r:id="rId7"/>
    <p:sldLayoutId id="2147483658" r:id="rId8"/>
    <p:sldLayoutId id="2147483660" r:id="rId9"/>
    <p:sldLayoutId id="2147483662" r:id="rId10"/>
    <p:sldLayoutId id="2147483664" r:id="rId11"/>
    <p:sldLayoutId id="2147483666" r:id="rId12"/>
    <p:sldLayoutId id="2147483667" r:id="rId13"/>
    <p:sldLayoutId id="2147483668" r:id="rId14"/>
    <p:sldLayoutId id="2147483670" r:id="rId15"/>
  </p:sldLayoutIdLst>
  <mc:AlternateContent xmlns:mc="http://schemas.openxmlformats.org/markup-compatibility/2006" xmlns:p14="http://schemas.microsoft.com/office/powerpoint/2010/main">
    <mc:Choice Requires="p14">
      <p:transition spd="slow" p14:dur="1700">
        <p:fade thruBlk="1"/>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4000" b="0" i="0" u="none" strike="noStrike" cap="none" baseline="0">
          <a:solidFill>
            <a:srgbClr val="2C2677"/>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3" Type="http://schemas.openxmlformats.org/officeDocument/2006/relationships/image" Target="../media/image29.png"/><Relationship Id="rId18" Type="http://schemas.openxmlformats.org/officeDocument/2006/relationships/image" Target="../media/image26.svg"/><Relationship Id="rId26" Type="http://schemas.openxmlformats.org/officeDocument/2006/relationships/image" Target="../media/image38.svg"/><Relationship Id="rId3" Type="http://schemas.openxmlformats.org/officeDocument/2006/relationships/image" Target="../media/image27.png"/><Relationship Id="rId21" Type="http://schemas.openxmlformats.org/officeDocument/2006/relationships/image" Target="../media/image35.png"/><Relationship Id="rId34" Type="http://schemas.openxmlformats.org/officeDocument/2006/relationships/image" Target="../media/image48.svg"/><Relationship Id="rId7" Type="http://schemas.openxmlformats.org/officeDocument/2006/relationships/image" Target="../media/image17.png"/><Relationship Id="rId12" Type="http://schemas.openxmlformats.org/officeDocument/2006/relationships/image" Target="../media/image22.svg"/><Relationship Id="rId17" Type="http://schemas.openxmlformats.org/officeDocument/2006/relationships/image" Target="../media/image25.png"/><Relationship Id="rId25" Type="http://schemas.openxmlformats.org/officeDocument/2006/relationships/image" Target="../media/image37.png"/><Relationship Id="rId33" Type="http://schemas.openxmlformats.org/officeDocument/2006/relationships/image" Target="../media/image47.png"/><Relationship Id="rId2" Type="http://schemas.openxmlformats.org/officeDocument/2006/relationships/notesSlide" Target="../notesSlides/notesSlide9.xml"/><Relationship Id="rId16" Type="http://schemas.openxmlformats.org/officeDocument/2006/relationships/image" Target="../media/image32.svg"/><Relationship Id="rId20" Type="http://schemas.openxmlformats.org/officeDocument/2006/relationships/image" Target="../media/image34.svg"/><Relationship Id="rId29" Type="http://schemas.openxmlformats.org/officeDocument/2006/relationships/image" Target="../media/image43.png"/><Relationship Id="rId1" Type="http://schemas.openxmlformats.org/officeDocument/2006/relationships/slideLayout" Target="../slideLayouts/slideLayout10.xml"/><Relationship Id="rId6" Type="http://schemas.openxmlformats.org/officeDocument/2006/relationships/image" Target="../media/image40.svg"/><Relationship Id="rId11" Type="http://schemas.openxmlformats.org/officeDocument/2006/relationships/image" Target="../media/image21.png"/><Relationship Id="rId24" Type="http://schemas.openxmlformats.org/officeDocument/2006/relationships/image" Target="../media/image20.svg"/><Relationship Id="rId32" Type="http://schemas.openxmlformats.org/officeDocument/2006/relationships/image" Target="../media/image46.svg"/><Relationship Id="rId5" Type="http://schemas.openxmlformats.org/officeDocument/2006/relationships/image" Target="../media/image39.png"/><Relationship Id="rId15" Type="http://schemas.openxmlformats.org/officeDocument/2006/relationships/image" Target="../media/image31.png"/><Relationship Id="rId23" Type="http://schemas.openxmlformats.org/officeDocument/2006/relationships/image" Target="../media/image19.png"/><Relationship Id="rId28" Type="http://schemas.openxmlformats.org/officeDocument/2006/relationships/image" Target="../media/image42.svg"/><Relationship Id="rId10" Type="http://schemas.openxmlformats.org/officeDocument/2006/relationships/image" Target="../media/image24.svg"/><Relationship Id="rId19" Type="http://schemas.openxmlformats.org/officeDocument/2006/relationships/image" Target="../media/image33.png"/><Relationship Id="rId31" Type="http://schemas.openxmlformats.org/officeDocument/2006/relationships/image" Target="../media/image45.png"/><Relationship Id="rId4" Type="http://schemas.openxmlformats.org/officeDocument/2006/relationships/image" Target="../media/image28.svg"/><Relationship Id="rId9" Type="http://schemas.openxmlformats.org/officeDocument/2006/relationships/image" Target="../media/image23.png"/><Relationship Id="rId14" Type="http://schemas.openxmlformats.org/officeDocument/2006/relationships/image" Target="../media/image30.svg"/><Relationship Id="rId22" Type="http://schemas.openxmlformats.org/officeDocument/2006/relationships/image" Target="../media/image36.svg"/><Relationship Id="rId27" Type="http://schemas.openxmlformats.org/officeDocument/2006/relationships/image" Target="../media/image41.png"/><Relationship Id="rId30" Type="http://schemas.openxmlformats.org/officeDocument/2006/relationships/image" Target="../media/image44.svg"/><Relationship Id="rId8" Type="http://schemas.openxmlformats.org/officeDocument/2006/relationships/image" Target="../media/image18.svg"/></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0.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10.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10.xml"/></Relationships>
</file>

<file path=ppt/slides/_rels/slide103.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102.xml"/><Relationship Id="rId1" Type="http://schemas.openxmlformats.org/officeDocument/2006/relationships/slideLayout" Target="../slideLayouts/slideLayout10.xml"/><Relationship Id="rId4" Type="http://schemas.openxmlformats.org/officeDocument/2006/relationships/image" Target="../media/image13.png"/></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10.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0.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10.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10.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10.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8" Type="http://schemas.openxmlformats.org/officeDocument/2006/relationships/image" Target="../media/image18.svg"/><Relationship Id="rId13" Type="http://schemas.openxmlformats.org/officeDocument/2006/relationships/image" Target="../media/image29.png"/><Relationship Id="rId18" Type="http://schemas.openxmlformats.org/officeDocument/2006/relationships/image" Target="../media/image34.svg"/><Relationship Id="rId26" Type="http://schemas.openxmlformats.org/officeDocument/2006/relationships/image" Target="../media/image50.svg"/><Relationship Id="rId3" Type="http://schemas.openxmlformats.org/officeDocument/2006/relationships/image" Target="../media/image27.png"/><Relationship Id="rId21" Type="http://schemas.openxmlformats.org/officeDocument/2006/relationships/image" Target="../media/image19.png"/><Relationship Id="rId7" Type="http://schemas.openxmlformats.org/officeDocument/2006/relationships/image" Target="../media/image17.png"/><Relationship Id="rId12" Type="http://schemas.openxmlformats.org/officeDocument/2006/relationships/image" Target="../media/image22.svg"/><Relationship Id="rId17" Type="http://schemas.openxmlformats.org/officeDocument/2006/relationships/image" Target="../media/image33.png"/><Relationship Id="rId25" Type="http://schemas.openxmlformats.org/officeDocument/2006/relationships/image" Target="../media/image49.png"/><Relationship Id="rId2" Type="http://schemas.openxmlformats.org/officeDocument/2006/relationships/notesSlide" Target="../notesSlides/notesSlide10.xml"/><Relationship Id="rId16" Type="http://schemas.openxmlformats.org/officeDocument/2006/relationships/image" Target="../media/image32.svg"/><Relationship Id="rId20" Type="http://schemas.openxmlformats.org/officeDocument/2006/relationships/image" Target="../media/image36.svg"/><Relationship Id="rId1" Type="http://schemas.openxmlformats.org/officeDocument/2006/relationships/slideLayout" Target="../slideLayouts/slideLayout10.xml"/><Relationship Id="rId6" Type="http://schemas.openxmlformats.org/officeDocument/2006/relationships/image" Target="../media/image26.svg"/><Relationship Id="rId11" Type="http://schemas.openxmlformats.org/officeDocument/2006/relationships/image" Target="../media/image21.png"/><Relationship Id="rId24" Type="http://schemas.openxmlformats.org/officeDocument/2006/relationships/image" Target="../media/image38.svg"/><Relationship Id="rId5" Type="http://schemas.openxmlformats.org/officeDocument/2006/relationships/image" Target="../media/image25.png"/><Relationship Id="rId15" Type="http://schemas.openxmlformats.org/officeDocument/2006/relationships/image" Target="../media/image31.png"/><Relationship Id="rId23" Type="http://schemas.openxmlformats.org/officeDocument/2006/relationships/image" Target="../media/image37.png"/><Relationship Id="rId10" Type="http://schemas.openxmlformats.org/officeDocument/2006/relationships/image" Target="../media/image24.svg"/><Relationship Id="rId19" Type="http://schemas.openxmlformats.org/officeDocument/2006/relationships/image" Target="../media/image35.png"/><Relationship Id="rId4" Type="http://schemas.openxmlformats.org/officeDocument/2006/relationships/image" Target="../media/image28.svg"/><Relationship Id="rId9" Type="http://schemas.openxmlformats.org/officeDocument/2006/relationships/image" Target="../media/image23.png"/><Relationship Id="rId14" Type="http://schemas.openxmlformats.org/officeDocument/2006/relationships/image" Target="../media/image30.svg"/><Relationship Id="rId22" Type="http://schemas.openxmlformats.org/officeDocument/2006/relationships/image" Target="../media/image20.svg"/></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10.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10.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10.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10.xml"/></Relationships>
</file>

<file path=ppt/slides/_rels/slide114.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113.xml"/><Relationship Id="rId1" Type="http://schemas.openxmlformats.org/officeDocument/2006/relationships/slideLayout" Target="../slideLayouts/slideLayout10.xml"/><Relationship Id="rId4" Type="http://schemas.openxmlformats.org/officeDocument/2006/relationships/image" Target="../media/image13.png"/></Relationships>
</file>

<file path=ppt/slides/_rels/slide115.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114.xml"/><Relationship Id="rId1" Type="http://schemas.openxmlformats.org/officeDocument/2006/relationships/slideLayout" Target="../slideLayouts/slideLayout10.xml"/></Relationships>
</file>

<file path=ppt/slides/_rels/slide116.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115.xml"/><Relationship Id="rId1" Type="http://schemas.openxmlformats.org/officeDocument/2006/relationships/slideLayout" Target="../slideLayouts/slideLayout10.xml"/><Relationship Id="rId4" Type="http://schemas.openxmlformats.org/officeDocument/2006/relationships/image" Target="../media/image13.png"/></Relationships>
</file>

<file path=ppt/slides/_rels/slide117.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116.xml"/><Relationship Id="rId1" Type="http://schemas.openxmlformats.org/officeDocument/2006/relationships/slideLayout" Target="../slideLayouts/slideLayout10.xml"/><Relationship Id="rId4" Type="http://schemas.openxmlformats.org/officeDocument/2006/relationships/image" Target="../media/image120.png"/></Relationships>
</file>

<file path=ppt/slides/_rels/slide118.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117.xml"/><Relationship Id="rId1" Type="http://schemas.openxmlformats.org/officeDocument/2006/relationships/slideLayout" Target="../slideLayouts/slideLayout10.xml"/><Relationship Id="rId5" Type="http://schemas.openxmlformats.org/officeDocument/2006/relationships/image" Target="../media/image121.png"/><Relationship Id="rId4" Type="http://schemas.openxmlformats.org/officeDocument/2006/relationships/image" Target="../media/image120.png"/></Relationships>
</file>

<file path=ppt/slides/_rels/slide119.xml.rels><?xml version="1.0" encoding="UTF-8" standalone="yes"?>
<Relationships xmlns="http://schemas.openxmlformats.org/package/2006/relationships"><Relationship Id="rId8" Type="http://schemas.openxmlformats.org/officeDocument/2006/relationships/image" Target="../media/image117.svg"/><Relationship Id="rId3" Type="http://schemas.openxmlformats.org/officeDocument/2006/relationships/image" Target="../media/image122.png"/><Relationship Id="rId7" Type="http://schemas.openxmlformats.org/officeDocument/2006/relationships/image" Target="../media/image116.png"/><Relationship Id="rId2" Type="http://schemas.openxmlformats.org/officeDocument/2006/relationships/notesSlide" Target="../notesSlides/notesSlide118.xml"/><Relationship Id="rId1" Type="http://schemas.openxmlformats.org/officeDocument/2006/relationships/slideLayout" Target="../slideLayouts/slideLayout10.xml"/><Relationship Id="rId6" Type="http://schemas.openxmlformats.org/officeDocument/2006/relationships/image" Target="../media/image125.svg"/><Relationship Id="rId5" Type="http://schemas.openxmlformats.org/officeDocument/2006/relationships/image" Target="../media/image124.png"/><Relationship Id="rId4" Type="http://schemas.openxmlformats.org/officeDocument/2006/relationships/image" Target="../media/image123.svg"/></Relationships>
</file>

<file path=ppt/slides/_rels/slide12.xml.rels><?xml version="1.0" encoding="UTF-8" standalone="yes"?>
<Relationships xmlns="http://schemas.openxmlformats.org/package/2006/relationships"><Relationship Id="rId8" Type="http://schemas.openxmlformats.org/officeDocument/2006/relationships/image" Target="../media/image18.svg"/><Relationship Id="rId13" Type="http://schemas.openxmlformats.org/officeDocument/2006/relationships/image" Target="../media/image29.png"/><Relationship Id="rId18" Type="http://schemas.openxmlformats.org/officeDocument/2006/relationships/image" Target="../media/image34.svg"/><Relationship Id="rId26" Type="http://schemas.openxmlformats.org/officeDocument/2006/relationships/image" Target="../media/image40.svg"/><Relationship Id="rId3" Type="http://schemas.openxmlformats.org/officeDocument/2006/relationships/image" Target="../media/image27.png"/><Relationship Id="rId21" Type="http://schemas.openxmlformats.org/officeDocument/2006/relationships/image" Target="../media/image19.png"/><Relationship Id="rId7" Type="http://schemas.openxmlformats.org/officeDocument/2006/relationships/image" Target="../media/image17.png"/><Relationship Id="rId12" Type="http://schemas.openxmlformats.org/officeDocument/2006/relationships/image" Target="../media/image22.svg"/><Relationship Id="rId17" Type="http://schemas.openxmlformats.org/officeDocument/2006/relationships/image" Target="../media/image33.png"/><Relationship Id="rId25" Type="http://schemas.openxmlformats.org/officeDocument/2006/relationships/image" Target="../media/image39.png"/><Relationship Id="rId2" Type="http://schemas.openxmlformats.org/officeDocument/2006/relationships/notesSlide" Target="../notesSlides/notesSlide11.xml"/><Relationship Id="rId16" Type="http://schemas.openxmlformats.org/officeDocument/2006/relationships/image" Target="../media/image32.svg"/><Relationship Id="rId20" Type="http://schemas.openxmlformats.org/officeDocument/2006/relationships/image" Target="../media/image36.svg"/><Relationship Id="rId1" Type="http://schemas.openxmlformats.org/officeDocument/2006/relationships/slideLayout" Target="../slideLayouts/slideLayout10.xml"/><Relationship Id="rId6" Type="http://schemas.openxmlformats.org/officeDocument/2006/relationships/image" Target="../media/image26.svg"/><Relationship Id="rId11" Type="http://schemas.openxmlformats.org/officeDocument/2006/relationships/image" Target="../media/image21.png"/><Relationship Id="rId24" Type="http://schemas.openxmlformats.org/officeDocument/2006/relationships/image" Target="../media/image38.svg"/><Relationship Id="rId5" Type="http://schemas.openxmlformats.org/officeDocument/2006/relationships/image" Target="../media/image25.png"/><Relationship Id="rId15" Type="http://schemas.openxmlformats.org/officeDocument/2006/relationships/image" Target="../media/image31.png"/><Relationship Id="rId23" Type="http://schemas.openxmlformats.org/officeDocument/2006/relationships/image" Target="../media/image37.png"/><Relationship Id="rId28" Type="http://schemas.openxmlformats.org/officeDocument/2006/relationships/image" Target="../media/image50.svg"/><Relationship Id="rId10" Type="http://schemas.openxmlformats.org/officeDocument/2006/relationships/image" Target="../media/image24.svg"/><Relationship Id="rId19" Type="http://schemas.openxmlformats.org/officeDocument/2006/relationships/image" Target="../media/image35.png"/><Relationship Id="rId4" Type="http://schemas.openxmlformats.org/officeDocument/2006/relationships/image" Target="../media/image28.svg"/><Relationship Id="rId9" Type="http://schemas.openxmlformats.org/officeDocument/2006/relationships/image" Target="../media/image23.png"/><Relationship Id="rId14" Type="http://schemas.openxmlformats.org/officeDocument/2006/relationships/image" Target="../media/image30.svg"/><Relationship Id="rId22" Type="http://schemas.openxmlformats.org/officeDocument/2006/relationships/image" Target="../media/image20.svg"/><Relationship Id="rId27" Type="http://schemas.openxmlformats.org/officeDocument/2006/relationships/image" Target="../media/image49.png"/></Relationships>
</file>

<file path=ppt/slides/_rels/slide120.xml.rels><?xml version="1.0" encoding="UTF-8" standalone="yes"?>
<Relationships xmlns="http://schemas.openxmlformats.org/package/2006/relationships"><Relationship Id="rId8" Type="http://schemas.openxmlformats.org/officeDocument/2006/relationships/image" Target="../media/image117.svg"/><Relationship Id="rId3" Type="http://schemas.openxmlformats.org/officeDocument/2006/relationships/image" Target="../media/image122.png"/><Relationship Id="rId7" Type="http://schemas.openxmlformats.org/officeDocument/2006/relationships/image" Target="../media/image116.png"/><Relationship Id="rId2" Type="http://schemas.openxmlformats.org/officeDocument/2006/relationships/notesSlide" Target="../notesSlides/notesSlide119.xml"/><Relationship Id="rId1" Type="http://schemas.openxmlformats.org/officeDocument/2006/relationships/slideLayout" Target="../slideLayouts/slideLayout10.xml"/><Relationship Id="rId6" Type="http://schemas.openxmlformats.org/officeDocument/2006/relationships/image" Target="../media/image125.svg"/><Relationship Id="rId5" Type="http://schemas.openxmlformats.org/officeDocument/2006/relationships/image" Target="../media/image124.png"/><Relationship Id="rId4" Type="http://schemas.openxmlformats.org/officeDocument/2006/relationships/image" Target="../media/image123.svg"/></Relationships>
</file>

<file path=ppt/slides/_rels/slide121.xml.rels><?xml version="1.0" encoding="UTF-8" standalone="yes"?>
<Relationships xmlns="http://schemas.openxmlformats.org/package/2006/relationships"><Relationship Id="rId8" Type="http://schemas.openxmlformats.org/officeDocument/2006/relationships/image" Target="../media/image117.svg"/><Relationship Id="rId3" Type="http://schemas.openxmlformats.org/officeDocument/2006/relationships/image" Target="../media/image122.png"/><Relationship Id="rId7" Type="http://schemas.openxmlformats.org/officeDocument/2006/relationships/image" Target="../media/image116.png"/><Relationship Id="rId2" Type="http://schemas.openxmlformats.org/officeDocument/2006/relationships/notesSlide" Target="../notesSlides/notesSlide120.xml"/><Relationship Id="rId1" Type="http://schemas.openxmlformats.org/officeDocument/2006/relationships/slideLayout" Target="../slideLayouts/slideLayout10.xml"/><Relationship Id="rId6" Type="http://schemas.openxmlformats.org/officeDocument/2006/relationships/image" Target="../media/image125.svg"/><Relationship Id="rId5" Type="http://schemas.openxmlformats.org/officeDocument/2006/relationships/image" Target="../media/image124.png"/><Relationship Id="rId4" Type="http://schemas.openxmlformats.org/officeDocument/2006/relationships/image" Target="../media/image123.svg"/></Relationships>
</file>

<file path=ppt/slides/_rels/slide122.xml.rels><?xml version="1.0" encoding="UTF-8" standalone="yes"?>
<Relationships xmlns="http://schemas.openxmlformats.org/package/2006/relationships"><Relationship Id="rId8" Type="http://schemas.openxmlformats.org/officeDocument/2006/relationships/image" Target="../media/image117.svg"/><Relationship Id="rId3" Type="http://schemas.openxmlformats.org/officeDocument/2006/relationships/image" Target="../media/image122.png"/><Relationship Id="rId7" Type="http://schemas.openxmlformats.org/officeDocument/2006/relationships/image" Target="../media/image116.png"/><Relationship Id="rId2" Type="http://schemas.openxmlformats.org/officeDocument/2006/relationships/notesSlide" Target="../notesSlides/notesSlide121.xml"/><Relationship Id="rId1" Type="http://schemas.openxmlformats.org/officeDocument/2006/relationships/slideLayout" Target="../slideLayouts/slideLayout10.xml"/><Relationship Id="rId6" Type="http://schemas.openxmlformats.org/officeDocument/2006/relationships/image" Target="../media/image125.svg"/><Relationship Id="rId5" Type="http://schemas.openxmlformats.org/officeDocument/2006/relationships/image" Target="../media/image124.png"/><Relationship Id="rId4" Type="http://schemas.openxmlformats.org/officeDocument/2006/relationships/image" Target="../media/image123.svg"/></Relationships>
</file>

<file path=ppt/slides/_rels/slide123.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122.xml"/><Relationship Id="rId1" Type="http://schemas.openxmlformats.org/officeDocument/2006/relationships/slideLayout" Target="../slideLayouts/slideLayout10.xml"/><Relationship Id="rId4" Type="http://schemas.openxmlformats.org/officeDocument/2006/relationships/image" Target="../media/image117.svg"/></Relationships>
</file>

<file path=ppt/slides/_rels/slide124.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123.xml"/><Relationship Id="rId1" Type="http://schemas.openxmlformats.org/officeDocument/2006/relationships/slideLayout" Target="../slideLayouts/slideLayout10.xml"/><Relationship Id="rId4" Type="http://schemas.openxmlformats.org/officeDocument/2006/relationships/image" Target="../media/image127.svg"/></Relationships>
</file>

<file path=ppt/slides/_rels/slide125.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124.xml"/><Relationship Id="rId1" Type="http://schemas.openxmlformats.org/officeDocument/2006/relationships/slideLayout" Target="../slideLayouts/slideLayout10.xml"/><Relationship Id="rId4" Type="http://schemas.openxmlformats.org/officeDocument/2006/relationships/image" Target="../media/image129.svg"/></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10.xml"/></Relationships>
</file>

<file path=ppt/slides/_rels/slide1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6.xml"/><Relationship Id="rId1" Type="http://schemas.openxmlformats.org/officeDocument/2006/relationships/slideLayout" Target="../slideLayouts/slideLayout10.xml"/><Relationship Id="rId5" Type="http://schemas.openxmlformats.org/officeDocument/2006/relationships/image" Target="../media/image130.png"/><Relationship Id="rId4" Type="http://schemas.openxmlformats.org/officeDocument/2006/relationships/image" Target="../media/image13.png"/></Relationships>
</file>

<file path=ppt/slides/_rels/slide1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7.xml"/><Relationship Id="rId1" Type="http://schemas.openxmlformats.org/officeDocument/2006/relationships/slideLayout" Target="../slideLayouts/slideLayout10.xml"/><Relationship Id="rId5" Type="http://schemas.openxmlformats.org/officeDocument/2006/relationships/image" Target="../media/image131.png"/><Relationship Id="rId4" Type="http://schemas.openxmlformats.org/officeDocument/2006/relationships/image" Target="../media/image13.png"/></Relationships>
</file>

<file path=ppt/slides/_rels/slide1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8.xml"/><Relationship Id="rId1" Type="http://schemas.openxmlformats.org/officeDocument/2006/relationships/slideLayout" Target="../slideLayouts/slideLayout10.xml"/><Relationship Id="rId5" Type="http://schemas.openxmlformats.org/officeDocument/2006/relationships/image" Target="../media/image132.pn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9.xml"/><Relationship Id="rId1" Type="http://schemas.openxmlformats.org/officeDocument/2006/relationships/slideLayout" Target="../slideLayouts/slideLayout10.xml"/><Relationship Id="rId6" Type="http://schemas.openxmlformats.org/officeDocument/2006/relationships/image" Target="../media/image133.png"/><Relationship Id="rId5" Type="http://schemas.openxmlformats.org/officeDocument/2006/relationships/image" Target="../media/image132.png"/><Relationship Id="rId4" Type="http://schemas.openxmlformats.org/officeDocument/2006/relationships/image" Target="../media/image13.png"/></Relationships>
</file>

<file path=ppt/slides/_rels/slide131.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134.png"/><Relationship Id="rId2" Type="http://schemas.openxmlformats.org/officeDocument/2006/relationships/notesSlide" Target="../notesSlides/notesSlide130.xml"/><Relationship Id="rId1" Type="http://schemas.openxmlformats.org/officeDocument/2006/relationships/slideLayout" Target="../slideLayouts/slideLayout10.xml"/><Relationship Id="rId6" Type="http://schemas.openxmlformats.org/officeDocument/2006/relationships/image" Target="../media/image133.png"/><Relationship Id="rId5" Type="http://schemas.openxmlformats.org/officeDocument/2006/relationships/image" Target="../media/image132.png"/><Relationship Id="rId4" Type="http://schemas.openxmlformats.org/officeDocument/2006/relationships/image" Target="../media/image13.png"/></Relationships>
</file>

<file path=ppt/slides/_rels/slide132.xml.rels><?xml version="1.0" encoding="UTF-8" standalone="yes"?>
<Relationships xmlns="http://schemas.openxmlformats.org/package/2006/relationships"><Relationship Id="rId8" Type="http://schemas.openxmlformats.org/officeDocument/2006/relationships/image" Target="../media/image135.png"/><Relationship Id="rId3" Type="http://schemas.openxmlformats.org/officeDocument/2006/relationships/image" Target="../media/image16.png"/><Relationship Id="rId7" Type="http://schemas.openxmlformats.org/officeDocument/2006/relationships/image" Target="../media/image134.png"/><Relationship Id="rId2" Type="http://schemas.openxmlformats.org/officeDocument/2006/relationships/notesSlide" Target="../notesSlides/notesSlide131.xml"/><Relationship Id="rId1" Type="http://schemas.openxmlformats.org/officeDocument/2006/relationships/slideLayout" Target="../slideLayouts/slideLayout10.xml"/><Relationship Id="rId6" Type="http://schemas.openxmlformats.org/officeDocument/2006/relationships/image" Target="../media/image133.png"/><Relationship Id="rId5" Type="http://schemas.openxmlformats.org/officeDocument/2006/relationships/image" Target="../media/image132.png"/><Relationship Id="rId4" Type="http://schemas.openxmlformats.org/officeDocument/2006/relationships/image" Target="../media/image13.png"/></Relationships>
</file>

<file path=ppt/slides/_rels/slide133.xml.rels><?xml version="1.0" encoding="UTF-8" standalone="yes"?>
<Relationships xmlns="http://schemas.openxmlformats.org/package/2006/relationships"><Relationship Id="rId8" Type="http://schemas.openxmlformats.org/officeDocument/2006/relationships/image" Target="../media/image135.png"/><Relationship Id="rId3" Type="http://schemas.openxmlformats.org/officeDocument/2006/relationships/image" Target="../media/image16.png"/><Relationship Id="rId7" Type="http://schemas.openxmlformats.org/officeDocument/2006/relationships/image" Target="../media/image134.png"/><Relationship Id="rId2" Type="http://schemas.openxmlformats.org/officeDocument/2006/relationships/notesSlide" Target="../notesSlides/notesSlide132.xml"/><Relationship Id="rId1" Type="http://schemas.openxmlformats.org/officeDocument/2006/relationships/slideLayout" Target="../slideLayouts/slideLayout10.xml"/><Relationship Id="rId6" Type="http://schemas.openxmlformats.org/officeDocument/2006/relationships/image" Target="../media/image133.png"/><Relationship Id="rId5" Type="http://schemas.openxmlformats.org/officeDocument/2006/relationships/image" Target="../media/image132.png"/><Relationship Id="rId4" Type="http://schemas.openxmlformats.org/officeDocument/2006/relationships/image" Target="../media/image13.png"/><Relationship Id="rId9" Type="http://schemas.openxmlformats.org/officeDocument/2006/relationships/image" Target="../media/image136.png"/></Relationships>
</file>

<file path=ppt/slides/_rels/slide13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3.xml"/><Relationship Id="rId1" Type="http://schemas.openxmlformats.org/officeDocument/2006/relationships/slideLayout" Target="../slideLayouts/slideLayout10.xml"/><Relationship Id="rId4" Type="http://schemas.openxmlformats.org/officeDocument/2006/relationships/image" Target="../media/image13.png"/></Relationships>
</file>

<file path=ppt/slides/_rels/slide13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4.xml"/><Relationship Id="rId1" Type="http://schemas.openxmlformats.org/officeDocument/2006/relationships/slideLayout" Target="../slideLayouts/slideLayout10.xml"/><Relationship Id="rId4" Type="http://schemas.openxmlformats.org/officeDocument/2006/relationships/image" Target="../media/image13.png"/></Relationships>
</file>

<file path=ppt/slides/_rels/slide13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5.xml"/><Relationship Id="rId1" Type="http://schemas.openxmlformats.org/officeDocument/2006/relationships/slideLayout" Target="../slideLayouts/slideLayout10.xml"/><Relationship Id="rId4" Type="http://schemas.openxmlformats.org/officeDocument/2006/relationships/image" Target="../media/image13.png"/></Relationships>
</file>

<file path=ppt/slides/_rels/slide13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6.xml"/><Relationship Id="rId1" Type="http://schemas.openxmlformats.org/officeDocument/2006/relationships/slideLayout" Target="../slideLayouts/slideLayout10.xml"/><Relationship Id="rId5" Type="http://schemas.openxmlformats.org/officeDocument/2006/relationships/image" Target="../media/image137.png"/><Relationship Id="rId4" Type="http://schemas.openxmlformats.org/officeDocument/2006/relationships/image" Target="../media/image13.png"/></Relationships>
</file>

<file path=ppt/slides/_rels/slide13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7.xml"/><Relationship Id="rId1" Type="http://schemas.openxmlformats.org/officeDocument/2006/relationships/slideLayout" Target="../slideLayouts/slideLayout10.xml"/><Relationship Id="rId5" Type="http://schemas.openxmlformats.org/officeDocument/2006/relationships/image" Target="../media/image138.png"/><Relationship Id="rId4" Type="http://schemas.openxmlformats.org/officeDocument/2006/relationships/image" Target="../media/image13.png"/></Relationships>
</file>

<file path=ppt/slides/_rels/slide13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8.xml"/><Relationship Id="rId1" Type="http://schemas.openxmlformats.org/officeDocument/2006/relationships/slideLayout" Target="../slideLayouts/slideLayout10.xml"/><Relationship Id="rId5" Type="http://schemas.openxmlformats.org/officeDocument/2006/relationships/image" Target="../media/image138.png"/><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4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9.xml"/><Relationship Id="rId1" Type="http://schemas.openxmlformats.org/officeDocument/2006/relationships/slideLayout" Target="../slideLayouts/slideLayout10.xml"/><Relationship Id="rId4" Type="http://schemas.openxmlformats.org/officeDocument/2006/relationships/image" Target="../media/image13.png"/></Relationships>
</file>

<file path=ppt/slides/_rels/slide14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0.xml"/><Relationship Id="rId1" Type="http://schemas.openxmlformats.org/officeDocument/2006/relationships/slideLayout" Target="../slideLayouts/slideLayout10.xml"/><Relationship Id="rId4" Type="http://schemas.openxmlformats.org/officeDocument/2006/relationships/image" Target="../media/image13.png"/></Relationships>
</file>

<file path=ppt/slides/_rels/slide14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1.xml"/><Relationship Id="rId1" Type="http://schemas.openxmlformats.org/officeDocument/2006/relationships/slideLayout" Target="../slideLayouts/slideLayout10.xml"/><Relationship Id="rId4" Type="http://schemas.openxmlformats.org/officeDocument/2006/relationships/image" Target="../media/image13.png"/></Relationships>
</file>

<file path=ppt/slides/_rels/slide14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2.xml"/><Relationship Id="rId1" Type="http://schemas.openxmlformats.org/officeDocument/2006/relationships/slideLayout" Target="../slideLayouts/slideLayout10.xml"/><Relationship Id="rId4" Type="http://schemas.openxmlformats.org/officeDocument/2006/relationships/image" Target="../media/image13.png"/></Relationships>
</file>

<file path=ppt/slides/_rels/slide14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3.xml"/><Relationship Id="rId1" Type="http://schemas.openxmlformats.org/officeDocument/2006/relationships/slideLayout" Target="../slideLayouts/slideLayout10.xml"/><Relationship Id="rId4" Type="http://schemas.openxmlformats.org/officeDocument/2006/relationships/image" Target="../media/image13.png"/></Relationships>
</file>

<file path=ppt/slides/_rels/slide14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4.xml"/><Relationship Id="rId1" Type="http://schemas.openxmlformats.org/officeDocument/2006/relationships/slideLayout" Target="../slideLayouts/slideLayout10.xml"/><Relationship Id="rId5" Type="http://schemas.openxmlformats.org/officeDocument/2006/relationships/image" Target="../media/image137.png"/><Relationship Id="rId4" Type="http://schemas.openxmlformats.org/officeDocument/2006/relationships/image" Target="../media/image13.png"/></Relationships>
</file>

<file path=ppt/slides/_rels/slide14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5.xml"/><Relationship Id="rId1" Type="http://schemas.openxmlformats.org/officeDocument/2006/relationships/slideLayout" Target="../slideLayouts/slideLayout10.xml"/><Relationship Id="rId4" Type="http://schemas.openxmlformats.org/officeDocument/2006/relationships/image" Target="../media/image13.png"/></Relationships>
</file>

<file path=ppt/slides/_rels/slide14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6.xml"/><Relationship Id="rId1" Type="http://schemas.openxmlformats.org/officeDocument/2006/relationships/slideLayout" Target="../slideLayouts/slideLayout10.xml"/><Relationship Id="rId4" Type="http://schemas.openxmlformats.org/officeDocument/2006/relationships/image" Target="../media/image13.png"/></Relationships>
</file>

<file path=ppt/slides/_rels/slide14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7.xml"/><Relationship Id="rId1" Type="http://schemas.openxmlformats.org/officeDocument/2006/relationships/slideLayout" Target="../slideLayouts/slideLayout10.xml"/><Relationship Id="rId4" Type="http://schemas.openxmlformats.org/officeDocument/2006/relationships/image" Target="../media/image13.png"/></Relationships>
</file>

<file path=ppt/slides/_rels/slide14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8.xml"/><Relationship Id="rId1" Type="http://schemas.openxmlformats.org/officeDocument/2006/relationships/slideLayout" Target="../slideLayouts/slideLayout10.xml"/><Relationship Id="rId5" Type="http://schemas.openxmlformats.org/officeDocument/2006/relationships/image" Target="../media/image139.png"/><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0.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notesSlide" Target="../notesSlides/notesSlide149.xml"/><Relationship Id="rId1" Type="http://schemas.openxmlformats.org/officeDocument/2006/relationships/slideLayout" Target="../slideLayouts/slideLayout10.xml"/><Relationship Id="rId4" Type="http://schemas.openxmlformats.org/officeDocument/2006/relationships/image" Target="../media/image141.svg"/></Relationships>
</file>

<file path=ppt/slides/_rels/slide151.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notesSlide" Target="../notesSlides/notesSlide150.xml"/><Relationship Id="rId1" Type="http://schemas.openxmlformats.org/officeDocument/2006/relationships/slideLayout" Target="../slideLayouts/slideLayout10.xml"/><Relationship Id="rId4" Type="http://schemas.openxmlformats.org/officeDocument/2006/relationships/image" Target="../media/image143.svg"/></Relationships>
</file>

<file path=ppt/slides/_rels/slide152.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notesSlide" Target="../notesSlides/notesSlide151.xml"/><Relationship Id="rId1" Type="http://schemas.openxmlformats.org/officeDocument/2006/relationships/slideLayout" Target="../slideLayouts/slideLayout14.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3.xml"/></Relationships>
</file>

<file path=ppt/slides/_rels/slide154.xml.rels><?xml version="1.0" encoding="UTF-8" standalone="yes"?>
<Relationships xmlns="http://schemas.openxmlformats.org/package/2006/relationships"><Relationship Id="rId8" Type="http://schemas.openxmlformats.org/officeDocument/2006/relationships/image" Target="../media/image150.svg"/><Relationship Id="rId13" Type="http://schemas.openxmlformats.org/officeDocument/2006/relationships/image" Target="../media/image155.png"/><Relationship Id="rId3" Type="http://schemas.openxmlformats.org/officeDocument/2006/relationships/image" Target="../media/image145.png"/><Relationship Id="rId7" Type="http://schemas.openxmlformats.org/officeDocument/2006/relationships/image" Target="../media/image149.png"/><Relationship Id="rId12" Type="http://schemas.openxmlformats.org/officeDocument/2006/relationships/image" Target="../media/image154.svg"/><Relationship Id="rId2" Type="http://schemas.openxmlformats.org/officeDocument/2006/relationships/notesSlide" Target="../notesSlides/notesSlide153.xml"/><Relationship Id="rId1" Type="http://schemas.openxmlformats.org/officeDocument/2006/relationships/slideLayout" Target="../slideLayouts/slideLayout10.xml"/><Relationship Id="rId6" Type="http://schemas.openxmlformats.org/officeDocument/2006/relationships/image" Target="../media/image148.svg"/><Relationship Id="rId11" Type="http://schemas.openxmlformats.org/officeDocument/2006/relationships/image" Target="../media/image153.png"/><Relationship Id="rId5" Type="http://schemas.openxmlformats.org/officeDocument/2006/relationships/image" Target="../media/image147.png"/><Relationship Id="rId10" Type="http://schemas.openxmlformats.org/officeDocument/2006/relationships/image" Target="../media/image152.svg"/><Relationship Id="rId4" Type="http://schemas.openxmlformats.org/officeDocument/2006/relationships/image" Target="../media/image146.svg"/><Relationship Id="rId9" Type="http://schemas.openxmlformats.org/officeDocument/2006/relationships/image" Target="../media/image151.png"/><Relationship Id="rId14" Type="http://schemas.openxmlformats.org/officeDocument/2006/relationships/image" Target="../media/image156.svg"/></Relationships>
</file>

<file path=ppt/slides/_rels/slide15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8" Type="http://schemas.openxmlformats.org/officeDocument/2006/relationships/image" Target="../media/image55.svg"/><Relationship Id="rId3" Type="http://schemas.openxmlformats.org/officeDocument/2006/relationships/image" Target="../media/image51.png"/><Relationship Id="rId7"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10.xml"/><Relationship Id="rId6" Type="http://schemas.openxmlformats.org/officeDocument/2006/relationships/image" Target="../media/image54.svg"/><Relationship Id="rId5" Type="http://schemas.openxmlformats.org/officeDocument/2006/relationships/image" Target="../media/image53.png"/><Relationship Id="rId10" Type="http://schemas.openxmlformats.org/officeDocument/2006/relationships/image" Target="../media/image57.svg"/><Relationship Id="rId4" Type="http://schemas.openxmlformats.org/officeDocument/2006/relationships/image" Target="../media/image52.svg"/><Relationship Id="rId9" Type="http://schemas.openxmlformats.org/officeDocument/2006/relationships/image" Target="../media/image56.png"/></Relationships>
</file>

<file path=ppt/slides/_rels/slide18.xml.rels><?xml version="1.0" encoding="UTF-8" standalone="yes"?>
<Relationships xmlns="http://schemas.openxmlformats.org/package/2006/relationships"><Relationship Id="rId8" Type="http://schemas.openxmlformats.org/officeDocument/2006/relationships/image" Target="../media/image57.svg"/><Relationship Id="rId3" Type="http://schemas.openxmlformats.org/officeDocument/2006/relationships/image" Target="../media/image53.png"/><Relationship Id="rId7" Type="http://schemas.openxmlformats.org/officeDocument/2006/relationships/image" Target="../media/image56.png"/><Relationship Id="rId2" Type="http://schemas.openxmlformats.org/officeDocument/2006/relationships/notesSlide" Target="../notesSlides/notesSlide17.xml"/><Relationship Id="rId1" Type="http://schemas.openxmlformats.org/officeDocument/2006/relationships/slideLayout" Target="../slideLayouts/slideLayout10.xml"/><Relationship Id="rId6" Type="http://schemas.openxmlformats.org/officeDocument/2006/relationships/image" Target="../media/image55.svg"/><Relationship Id="rId5" Type="http://schemas.openxmlformats.org/officeDocument/2006/relationships/image" Target="../media/image25.png"/><Relationship Id="rId10" Type="http://schemas.openxmlformats.org/officeDocument/2006/relationships/image" Target="../media/image52.svg"/><Relationship Id="rId4" Type="http://schemas.openxmlformats.org/officeDocument/2006/relationships/image" Target="../media/image54.svg"/><Relationship Id="rId9" Type="http://schemas.openxmlformats.org/officeDocument/2006/relationships/image" Target="../media/image51.png"/></Relationships>
</file>

<file path=ppt/slides/_rels/slide19.xml.rels><?xml version="1.0" encoding="UTF-8" standalone="yes"?>
<Relationships xmlns="http://schemas.openxmlformats.org/package/2006/relationships"><Relationship Id="rId8" Type="http://schemas.openxmlformats.org/officeDocument/2006/relationships/image" Target="../media/image52.svg"/><Relationship Id="rId13" Type="http://schemas.openxmlformats.org/officeDocument/2006/relationships/image" Target="../media/image56.png"/><Relationship Id="rId3" Type="http://schemas.openxmlformats.org/officeDocument/2006/relationships/image" Target="../media/image53.png"/><Relationship Id="rId7" Type="http://schemas.openxmlformats.org/officeDocument/2006/relationships/image" Target="../media/image51.png"/><Relationship Id="rId12" Type="http://schemas.openxmlformats.org/officeDocument/2006/relationships/image" Target="../media/image61.svg"/><Relationship Id="rId2" Type="http://schemas.openxmlformats.org/officeDocument/2006/relationships/notesSlide" Target="../notesSlides/notesSlide18.xml"/><Relationship Id="rId16" Type="http://schemas.openxmlformats.org/officeDocument/2006/relationships/image" Target="../media/image63.svg"/><Relationship Id="rId1" Type="http://schemas.openxmlformats.org/officeDocument/2006/relationships/slideLayout" Target="../slideLayouts/slideLayout10.xml"/><Relationship Id="rId6" Type="http://schemas.openxmlformats.org/officeDocument/2006/relationships/image" Target="../media/image55.svg"/><Relationship Id="rId11" Type="http://schemas.openxmlformats.org/officeDocument/2006/relationships/image" Target="../media/image60.png"/><Relationship Id="rId5" Type="http://schemas.openxmlformats.org/officeDocument/2006/relationships/image" Target="../media/image25.png"/><Relationship Id="rId15" Type="http://schemas.openxmlformats.org/officeDocument/2006/relationships/image" Target="../media/image62.png"/><Relationship Id="rId10" Type="http://schemas.openxmlformats.org/officeDocument/2006/relationships/image" Target="../media/image59.svg"/><Relationship Id="rId4" Type="http://schemas.openxmlformats.org/officeDocument/2006/relationships/image" Target="../media/image54.svg"/><Relationship Id="rId9" Type="http://schemas.openxmlformats.org/officeDocument/2006/relationships/image" Target="../media/image58.png"/><Relationship Id="rId14" Type="http://schemas.openxmlformats.org/officeDocument/2006/relationships/image" Target="../media/image57.svg"/></Relationships>
</file>

<file path=ppt/slides/_rels/slide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8" Type="http://schemas.openxmlformats.org/officeDocument/2006/relationships/image" Target="../media/image69.svg"/><Relationship Id="rId13" Type="http://schemas.openxmlformats.org/officeDocument/2006/relationships/image" Target="../media/image74.svg"/><Relationship Id="rId18" Type="http://schemas.openxmlformats.org/officeDocument/2006/relationships/image" Target="../media/image77.png"/><Relationship Id="rId3" Type="http://schemas.openxmlformats.org/officeDocument/2006/relationships/image" Target="../media/image64.png"/><Relationship Id="rId21" Type="http://schemas.openxmlformats.org/officeDocument/2006/relationships/image" Target="../media/image63.svg"/><Relationship Id="rId7" Type="http://schemas.openxmlformats.org/officeDocument/2006/relationships/image" Target="../media/image68.png"/><Relationship Id="rId12" Type="http://schemas.openxmlformats.org/officeDocument/2006/relationships/image" Target="../media/image73.png"/><Relationship Id="rId17" Type="http://schemas.openxmlformats.org/officeDocument/2006/relationships/image" Target="../media/image52.svg"/><Relationship Id="rId2" Type="http://schemas.openxmlformats.org/officeDocument/2006/relationships/notesSlide" Target="../notesSlides/notesSlide20.xml"/><Relationship Id="rId16" Type="http://schemas.openxmlformats.org/officeDocument/2006/relationships/image" Target="../media/image51.png"/><Relationship Id="rId20" Type="http://schemas.openxmlformats.org/officeDocument/2006/relationships/image" Target="../media/image62.png"/><Relationship Id="rId1" Type="http://schemas.openxmlformats.org/officeDocument/2006/relationships/slideLayout" Target="../slideLayouts/slideLayout10.xml"/><Relationship Id="rId6" Type="http://schemas.openxmlformats.org/officeDocument/2006/relationships/image" Target="../media/image67.svg"/><Relationship Id="rId11" Type="http://schemas.openxmlformats.org/officeDocument/2006/relationships/image" Target="../media/image72.svg"/><Relationship Id="rId5" Type="http://schemas.openxmlformats.org/officeDocument/2006/relationships/image" Target="../media/image66.png"/><Relationship Id="rId15" Type="http://schemas.openxmlformats.org/officeDocument/2006/relationships/image" Target="../media/image76.svg"/><Relationship Id="rId10" Type="http://schemas.openxmlformats.org/officeDocument/2006/relationships/image" Target="../media/image71.png"/><Relationship Id="rId19" Type="http://schemas.openxmlformats.org/officeDocument/2006/relationships/image" Target="../media/image78.svg"/><Relationship Id="rId4" Type="http://schemas.openxmlformats.org/officeDocument/2006/relationships/image" Target="../media/image65.svg"/><Relationship Id="rId9" Type="http://schemas.openxmlformats.org/officeDocument/2006/relationships/image" Target="../media/image70.svg"/><Relationship Id="rId14" Type="http://schemas.openxmlformats.org/officeDocument/2006/relationships/image" Target="../media/image75.png"/></Relationships>
</file>

<file path=ppt/slides/_rels/slide22.xml.rels><?xml version="1.0" encoding="UTF-8" standalone="yes"?>
<Relationships xmlns="http://schemas.openxmlformats.org/package/2006/relationships"><Relationship Id="rId8" Type="http://schemas.openxmlformats.org/officeDocument/2006/relationships/image" Target="../media/image72.svg"/><Relationship Id="rId13" Type="http://schemas.openxmlformats.org/officeDocument/2006/relationships/image" Target="../media/image49.png"/><Relationship Id="rId18" Type="http://schemas.openxmlformats.org/officeDocument/2006/relationships/image" Target="../media/image74.svg"/><Relationship Id="rId3" Type="http://schemas.openxmlformats.org/officeDocument/2006/relationships/image" Target="../media/image62.png"/><Relationship Id="rId21" Type="http://schemas.openxmlformats.org/officeDocument/2006/relationships/image" Target="../media/image79.png"/><Relationship Id="rId7" Type="http://schemas.openxmlformats.org/officeDocument/2006/relationships/image" Target="../media/image71.png"/><Relationship Id="rId12" Type="http://schemas.openxmlformats.org/officeDocument/2006/relationships/image" Target="../media/image78.svg"/><Relationship Id="rId17" Type="http://schemas.openxmlformats.org/officeDocument/2006/relationships/image" Target="../media/image73.png"/><Relationship Id="rId2" Type="http://schemas.openxmlformats.org/officeDocument/2006/relationships/notesSlide" Target="../notesSlides/notesSlide21.xml"/><Relationship Id="rId16" Type="http://schemas.openxmlformats.org/officeDocument/2006/relationships/image" Target="../media/image65.svg"/><Relationship Id="rId20" Type="http://schemas.openxmlformats.org/officeDocument/2006/relationships/image" Target="../media/image76.svg"/><Relationship Id="rId1" Type="http://schemas.openxmlformats.org/officeDocument/2006/relationships/slideLayout" Target="../slideLayouts/slideLayout10.xml"/><Relationship Id="rId6" Type="http://schemas.openxmlformats.org/officeDocument/2006/relationships/image" Target="../media/image70.svg"/><Relationship Id="rId11" Type="http://schemas.openxmlformats.org/officeDocument/2006/relationships/image" Target="../media/image77.png"/><Relationship Id="rId5" Type="http://schemas.openxmlformats.org/officeDocument/2006/relationships/image" Target="../media/image68.png"/><Relationship Id="rId15" Type="http://schemas.openxmlformats.org/officeDocument/2006/relationships/image" Target="../media/image64.png"/><Relationship Id="rId10" Type="http://schemas.openxmlformats.org/officeDocument/2006/relationships/image" Target="../media/image52.svg"/><Relationship Id="rId19" Type="http://schemas.openxmlformats.org/officeDocument/2006/relationships/image" Target="../media/image75.png"/><Relationship Id="rId4" Type="http://schemas.openxmlformats.org/officeDocument/2006/relationships/image" Target="../media/image63.svg"/><Relationship Id="rId9" Type="http://schemas.openxmlformats.org/officeDocument/2006/relationships/image" Target="../media/image51.png"/><Relationship Id="rId14" Type="http://schemas.openxmlformats.org/officeDocument/2006/relationships/image" Target="../media/image50.svg"/><Relationship Id="rId22" Type="http://schemas.openxmlformats.org/officeDocument/2006/relationships/image" Target="../media/image80.sv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28.xml"/><Relationship Id="rId1" Type="http://schemas.openxmlformats.org/officeDocument/2006/relationships/slideLayout" Target="../slideLayouts/slideLayout10.xml"/><Relationship Id="rId4" Type="http://schemas.openxmlformats.org/officeDocument/2006/relationships/image" Target="../media/image83.svg"/></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10.xml"/><Relationship Id="rId4" Type="http://schemas.openxmlformats.org/officeDocument/2006/relationships/image" Target="../media/image13.png"/></Relationships>
</file>

<file path=ppt/slides/_rels/slide30.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29.xml"/><Relationship Id="rId1" Type="http://schemas.openxmlformats.org/officeDocument/2006/relationships/slideLayout" Target="../slideLayouts/slideLayout10.xml"/><Relationship Id="rId6" Type="http://schemas.openxmlformats.org/officeDocument/2006/relationships/image" Target="../media/image50.svg"/><Relationship Id="rId5" Type="http://schemas.openxmlformats.org/officeDocument/2006/relationships/image" Target="../media/image49.png"/><Relationship Id="rId4" Type="http://schemas.openxmlformats.org/officeDocument/2006/relationships/image" Target="../media/image83.svg"/></Relationships>
</file>

<file path=ppt/slides/_rels/slide31.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30.xml"/><Relationship Id="rId1" Type="http://schemas.openxmlformats.org/officeDocument/2006/relationships/slideLayout" Target="../slideLayouts/slideLayout10.xml"/><Relationship Id="rId4" Type="http://schemas.openxmlformats.org/officeDocument/2006/relationships/image" Target="../media/image85.sv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36.xml"/><Relationship Id="rId1" Type="http://schemas.openxmlformats.org/officeDocument/2006/relationships/slideLayout" Target="../slideLayouts/slideLayout10.xml"/><Relationship Id="rId4" Type="http://schemas.openxmlformats.org/officeDocument/2006/relationships/image" Target="../media/image85.svg"/></Relationships>
</file>

<file path=ppt/slides/_rels/slide38.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37.xml"/><Relationship Id="rId1" Type="http://schemas.openxmlformats.org/officeDocument/2006/relationships/slideLayout" Target="../slideLayouts/slideLayout10.xml"/><Relationship Id="rId4" Type="http://schemas.openxmlformats.org/officeDocument/2006/relationships/image" Target="../media/image87.svg"/></Relationships>
</file>

<file path=ppt/slides/_rels/slide39.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38.xml"/><Relationship Id="rId1" Type="http://schemas.openxmlformats.org/officeDocument/2006/relationships/slideLayout" Target="../slideLayouts/slideLayout10.xml"/><Relationship Id="rId4" Type="http://schemas.openxmlformats.org/officeDocument/2006/relationships/image" Target="../media/image89.sv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39.xml"/><Relationship Id="rId1" Type="http://schemas.openxmlformats.org/officeDocument/2006/relationships/slideLayout" Target="../slideLayouts/slideLayout10.xml"/><Relationship Id="rId4" Type="http://schemas.openxmlformats.org/officeDocument/2006/relationships/image" Target="../media/image13.png"/></Relationships>
</file>

<file path=ppt/slides/_rels/slide41.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40.xml"/><Relationship Id="rId1" Type="http://schemas.openxmlformats.org/officeDocument/2006/relationships/slideLayout" Target="../slideLayouts/slideLayout10.xml"/><Relationship Id="rId4" Type="http://schemas.openxmlformats.org/officeDocument/2006/relationships/image" Target="../media/image13.png"/></Relationships>
</file>

<file path=ppt/slides/_rels/slide42.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41.xml"/><Relationship Id="rId1" Type="http://schemas.openxmlformats.org/officeDocument/2006/relationships/slideLayout" Target="../slideLayouts/slideLayout10.xml"/><Relationship Id="rId5" Type="http://schemas.openxmlformats.org/officeDocument/2006/relationships/image" Target="../media/image91.png"/><Relationship Id="rId4" Type="http://schemas.openxmlformats.org/officeDocument/2006/relationships/image" Target="../media/image13.png"/></Relationships>
</file>

<file path=ppt/slides/_rels/slide43.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42.xml"/><Relationship Id="rId1" Type="http://schemas.openxmlformats.org/officeDocument/2006/relationships/slideLayout" Target="../slideLayouts/slideLayout10.xml"/><Relationship Id="rId4" Type="http://schemas.openxmlformats.org/officeDocument/2006/relationships/image" Target="../media/image13.png"/></Relationships>
</file>

<file path=ppt/slides/_rels/slide44.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43.xml"/><Relationship Id="rId1" Type="http://schemas.openxmlformats.org/officeDocument/2006/relationships/slideLayout" Target="../slideLayouts/slideLayout10.xml"/><Relationship Id="rId4" Type="http://schemas.openxmlformats.org/officeDocument/2006/relationships/image" Target="../media/image13.png"/></Relationships>
</file>

<file path=ppt/slides/_rels/slide45.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44.xml"/><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45.xml"/><Relationship Id="rId1" Type="http://schemas.openxmlformats.org/officeDocument/2006/relationships/slideLayout" Target="../slideLayouts/slideLayout10.xml"/><Relationship Id="rId4" Type="http://schemas.openxmlformats.org/officeDocument/2006/relationships/image" Target="../media/image92.png"/></Relationships>
</file>

<file path=ppt/slides/_rels/slide47.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46.xml"/><Relationship Id="rId1" Type="http://schemas.openxmlformats.org/officeDocument/2006/relationships/slideLayout" Target="../slideLayouts/slideLayout10.xml"/><Relationship Id="rId5" Type="http://schemas.openxmlformats.org/officeDocument/2006/relationships/image" Target="../media/image93.png"/><Relationship Id="rId4" Type="http://schemas.openxmlformats.org/officeDocument/2006/relationships/image" Target="../media/image13.png"/></Relationships>
</file>

<file path=ppt/slides/_rels/slide48.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47.xml"/><Relationship Id="rId1" Type="http://schemas.openxmlformats.org/officeDocument/2006/relationships/slideLayout" Target="../slideLayouts/slideLayout10.xml"/><Relationship Id="rId4" Type="http://schemas.openxmlformats.org/officeDocument/2006/relationships/image" Target="../media/image13.png"/></Relationships>
</file>

<file path=ppt/slides/_rels/slide49.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48.xml"/><Relationship Id="rId1" Type="http://schemas.openxmlformats.org/officeDocument/2006/relationships/slideLayout" Target="../slideLayouts/slideLayout10.xml"/><Relationship Id="rId4" Type="http://schemas.openxmlformats.org/officeDocument/2006/relationships/image" Target="../media/image89.svg"/></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10.xml"/><Relationship Id="rId4" Type="http://schemas.openxmlformats.org/officeDocument/2006/relationships/image" Target="../media/image18.svg"/></Relationships>
</file>

<file path=ppt/slides/_rels/slide50.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49.xml"/><Relationship Id="rId1" Type="http://schemas.openxmlformats.org/officeDocument/2006/relationships/slideLayout" Target="../slideLayouts/slideLayout10.xml"/><Relationship Id="rId4" Type="http://schemas.openxmlformats.org/officeDocument/2006/relationships/image" Target="../media/image95.svg"/></Relationships>
</file>

<file path=ppt/slides/_rels/slide51.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50.xml"/><Relationship Id="rId1" Type="http://schemas.openxmlformats.org/officeDocument/2006/relationships/slideLayout" Target="../slideLayouts/slideLayout10.xml"/><Relationship Id="rId5" Type="http://schemas.openxmlformats.org/officeDocument/2006/relationships/image" Target="../media/image98.jpeg"/><Relationship Id="rId4" Type="http://schemas.openxmlformats.org/officeDocument/2006/relationships/image" Target="../media/image97.svg"/></Relationships>
</file>

<file path=ppt/slides/_rels/slide5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1.xml"/><Relationship Id="rId1" Type="http://schemas.openxmlformats.org/officeDocument/2006/relationships/slideLayout" Target="../slideLayouts/slideLayout10.xml"/><Relationship Id="rId6" Type="http://schemas.openxmlformats.org/officeDocument/2006/relationships/image" Target="../media/image97.svg"/><Relationship Id="rId5" Type="http://schemas.openxmlformats.org/officeDocument/2006/relationships/image" Target="../media/image96.png"/><Relationship Id="rId4" Type="http://schemas.openxmlformats.org/officeDocument/2006/relationships/image" Target="../media/image99.png"/></Relationships>
</file>

<file path=ppt/slides/_rels/slide5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2.xml"/><Relationship Id="rId1" Type="http://schemas.openxmlformats.org/officeDocument/2006/relationships/slideLayout" Target="../slideLayouts/slideLayout10.xml"/><Relationship Id="rId6" Type="http://schemas.openxmlformats.org/officeDocument/2006/relationships/image" Target="../media/image97.svg"/><Relationship Id="rId5" Type="http://schemas.openxmlformats.org/officeDocument/2006/relationships/image" Target="../media/image96.png"/><Relationship Id="rId4" Type="http://schemas.openxmlformats.org/officeDocument/2006/relationships/image" Target="../media/image99.png"/></Relationships>
</file>

<file path=ppt/slides/_rels/slide5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3.xml"/><Relationship Id="rId1" Type="http://schemas.openxmlformats.org/officeDocument/2006/relationships/slideLayout" Target="../slideLayouts/slideLayout10.xml"/><Relationship Id="rId6" Type="http://schemas.openxmlformats.org/officeDocument/2006/relationships/image" Target="../media/image97.svg"/><Relationship Id="rId5" Type="http://schemas.openxmlformats.org/officeDocument/2006/relationships/image" Target="../media/image96.png"/><Relationship Id="rId4" Type="http://schemas.openxmlformats.org/officeDocument/2006/relationships/image" Target="../media/image99.png"/></Relationships>
</file>

<file path=ppt/slides/_rels/slide5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4.xml"/><Relationship Id="rId1" Type="http://schemas.openxmlformats.org/officeDocument/2006/relationships/slideLayout" Target="../slideLayouts/slideLayout10.xml"/><Relationship Id="rId6" Type="http://schemas.openxmlformats.org/officeDocument/2006/relationships/image" Target="../media/image97.svg"/><Relationship Id="rId5" Type="http://schemas.openxmlformats.org/officeDocument/2006/relationships/image" Target="../media/image96.png"/><Relationship Id="rId4" Type="http://schemas.openxmlformats.org/officeDocument/2006/relationships/image" Target="../media/image99.png"/></Relationships>
</file>

<file path=ppt/slides/_rels/slide56.xml.rels><?xml version="1.0" encoding="UTF-8" standalone="yes"?>
<Relationships xmlns="http://schemas.openxmlformats.org/package/2006/relationships"><Relationship Id="rId3" Type="http://schemas.openxmlformats.org/officeDocument/2006/relationships/image" Target="../media/image96.png"/><Relationship Id="rId7" Type="http://schemas.openxmlformats.org/officeDocument/2006/relationships/image" Target="../media/image100.png"/><Relationship Id="rId2" Type="http://schemas.openxmlformats.org/officeDocument/2006/relationships/notesSlide" Target="../notesSlides/notesSlide55.xml"/><Relationship Id="rId1" Type="http://schemas.openxmlformats.org/officeDocument/2006/relationships/slideLayout" Target="../slideLayouts/slideLayout10.xml"/><Relationship Id="rId6" Type="http://schemas.openxmlformats.org/officeDocument/2006/relationships/image" Target="../media/image99.png"/><Relationship Id="rId5" Type="http://schemas.openxmlformats.org/officeDocument/2006/relationships/image" Target="../media/image13.png"/><Relationship Id="rId4" Type="http://schemas.openxmlformats.org/officeDocument/2006/relationships/image" Target="../media/image97.svg"/></Relationships>
</file>

<file path=ppt/slides/_rels/slide57.xml.rels><?xml version="1.0" encoding="UTF-8" standalone="yes"?>
<Relationships xmlns="http://schemas.openxmlformats.org/package/2006/relationships"><Relationship Id="rId8" Type="http://schemas.openxmlformats.org/officeDocument/2006/relationships/image" Target="../media/image92.png"/><Relationship Id="rId3" Type="http://schemas.openxmlformats.org/officeDocument/2006/relationships/image" Target="../media/image96.png"/><Relationship Id="rId7" Type="http://schemas.openxmlformats.org/officeDocument/2006/relationships/image" Target="../media/image100.png"/><Relationship Id="rId2" Type="http://schemas.openxmlformats.org/officeDocument/2006/relationships/notesSlide" Target="../notesSlides/notesSlide56.xml"/><Relationship Id="rId1" Type="http://schemas.openxmlformats.org/officeDocument/2006/relationships/slideLayout" Target="../slideLayouts/slideLayout10.xml"/><Relationship Id="rId6" Type="http://schemas.openxmlformats.org/officeDocument/2006/relationships/image" Target="../media/image99.png"/><Relationship Id="rId5" Type="http://schemas.openxmlformats.org/officeDocument/2006/relationships/image" Target="../media/image13.png"/><Relationship Id="rId4" Type="http://schemas.openxmlformats.org/officeDocument/2006/relationships/image" Target="../media/image97.svg"/></Relationships>
</file>

<file path=ppt/slides/_rels/slide5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7.xml"/><Relationship Id="rId1" Type="http://schemas.openxmlformats.org/officeDocument/2006/relationships/slideLayout" Target="../slideLayouts/slideLayout10.xml"/><Relationship Id="rId6" Type="http://schemas.openxmlformats.org/officeDocument/2006/relationships/image" Target="../media/image97.svg"/><Relationship Id="rId5" Type="http://schemas.openxmlformats.org/officeDocument/2006/relationships/image" Target="../media/image96.png"/><Relationship Id="rId4" Type="http://schemas.openxmlformats.org/officeDocument/2006/relationships/image" Target="../media/image99.png"/></Relationships>
</file>

<file path=ppt/slides/_rels/slide5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8.xml"/><Relationship Id="rId1" Type="http://schemas.openxmlformats.org/officeDocument/2006/relationships/slideLayout" Target="../slideLayouts/slideLayout10.xml"/><Relationship Id="rId6" Type="http://schemas.openxmlformats.org/officeDocument/2006/relationships/image" Target="../media/image97.svg"/><Relationship Id="rId5" Type="http://schemas.openxmlformats.org/officeDocument/2006/relationships/image" Target="../media/image96.png"/><Relationship Id="rId4" Type="http://schemas.openxmlformats.org/officeDocument/2006/relationships/image" Target="../media/image99.png"/></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10.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8.svg"/></Relationships>
</file>

<file path=ppt/slides/_rels/slide60.xml.rels><?xml version="1.0" encoding="UTF-8" standalone="yes"?>
<Relationships xmlns="http://schemas.openxmlformats.org/package/2006/relationships"><Relationship Id="rId3" Type="http://schemas.openxmlformats.org/officeDocument/2006/relationships/image" Target="../media/image101.png"/><Relationship Id="rId7" Type="http://schemas.openxmlformats.org/officeDocument/2006/relationships/image" Target="../media/image103.png"/><Relationship Id="rId2" Type="http://schemas.openxmlformats.org/officeDocument/2006/relationships/notesSlide" Target="../notesSlides/notesSlide59.xml"/><Relationship Id="rId1" Type="http://schemas.openxmlformats.org/officeDocument/2006/relationships/slideLayout" Target="../slideLayouts/slideLayout14.xml"/><Relationship Id="rId6" Type="http://schemas.openxmlformats.org/officeDocument/2006/relationships/image" Target="../media/image102.png"/><Relationship Id="rId5" Type="http://schemas.openxmlformats.org/officeDocument/2006/relationships/image" Target="../media/image97.svg"/><Relationship Id="rId4" Type="http://schemas.openxmlformats.org/officeDocument/2006/relationships/image" Target="../media/image96.png"/></Relationships>
</file>

<file path=ppt/slides/_rels/slide61.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60.xml"/><Relationship Id="rId1" Type="http://schemas.openxmlformats.org/officeDocument/2006/relationships/slideLayout" Target="../slideLayouts/slideLayout10.xml"/><Relationship Id="rId4" Type="http://schemas.openxmlformats.org/officeDocument/2006/relationships/image" Target="../media/image95.svg"/></Relationships>
</file>

<file path=ppt/slides/_rels/slide62.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61.xml"/><Relationship Id="rId1" Type="http://schemas.openxmlformats.org/officeDocument/2006/relationships/slideLayout" Target="../slideLayouts/slideLayout10.xml"/><Relationship Id="rId4" Type="http://schemas.openxmlformats.org/officeDocument/2006/relationships/image" Target="../media/image105.svg"/></Relationships>
</file>

<file path=ppt/slides/_rels/slide6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2.xml"/><Relationship Id="rId1" Type="http://schemas.openxmlformats.org/officeDocument/2006/relationships/slideLayout" Target="../slideLayouts/slideLayout10.xml"/><Relationship Id="rId4" Type="http://schemas.openxmlformats.org/officeDocument/2006/relationships/image" Target="../media/image90.png"/></Relationships>
</file>

<file path=ppt/slides/_rels/slide64.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63.xml"/><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64.xml"/><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65.xml"/><Relationship Id="rId1" Type="http://schemas.openxmlformats.org/officeDocument/2006/relationships/slideLayout" Target="../slideLayouts/slideLayout10.xml"/><Relationship Id="rId5" Type="http://schemas.openxmlformats.org/officeDocument/2006/relationships/image" Target="../media/image107.svg"/><Relationship Id="rId4" Type="http://schemas.openxmlformats.org/officeDocument/2006/relationships/image" Target="../media/image106.png"/></Relationships>
</file>

<file path=ppt/slides/_rels/slide67.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66.xml"/><Relationship Id="rId1" Type="http://schemas.openxmlformats.org/officeDocument/2006/relationships/slideLayout" Target="../slideLayouts/slideLayout10.xml"/><Relationship Id="rId6" Type="http://schemas.openxmlformats.org/officeDocument/2006/relationships/image" Target="../media/image108.png"/><Relationship Id="rId5" Type="http://schemas.openxmlformats.org/officeDocument/2006/relationships/image" Target="../media/image107.svg"/><Relationship Id="rId4" Type="http://schemas.openxmlformats.org/officeDocument/2006/relationships/image" Target="../media/image106.png"/></Relationships>
</file>

<file path=ppt/slides/_rels/slide68.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67.xml"/><Relationship Id="rId1" Type="http://schemas.openxmlformats.org/officeDocument/2006/relationships/slideLayout" Target="../slideLayouts/slideLayout10.xml"/><Relationship Id="rId4" Type="http://schemas.openxmlformats.org/officeDocument/2006/relationships/image" Target="../media/image105.svg"/></Relationships>
</file>

<file path=ppt/slides/_rels/slide69.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68.xml"/><Relationship Id="rId1" Type="http://schemas.openxmlformats.org/officeDocument/2006/relationships/slideLayout" Target="../slideLayouts/slideLayout10.xml"/><Relationship Id="rId4" Type="http://schemas.openxmlformats.org/officeDocument/2006/relationships/image" Target="../media/image110.svg"/></Relationships>
</file>

<file path=ppt/slides/_rels/slide7.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21.png"/><Relationship Id="rId7" Type="http://schemas.openxmlformats.org/officeDocument/2006/relationships/image" Target="../media/image17.png"/><Relationship Id="rId12" Type="http://schemas.openxmlformats.org/officeDocument/2006/relationships/image" Target="../media/image20.svg"/><Relationship Id="rId2" Type="http://schemas.openxmlformats.org/officeDocument/2006/relationships/notesSlide" Target="../notesSlides/notesSlide6.xml"/><Relationship Id="rId1" Type="http://schemas.openxmlformats.org/officeDocument/2006/relationships/slideLayout" Target="../slideLayouts/slideLayout10.xml"/><Relationship Id="rId6" Type="http://schemas.openxmlformats.org/officeDocument/2006/relationships/image" Target="../media/image24.svg"/><Relationship Id="rId11" Type="http://schemas.openxmlformats.org/officeDocument/2006/relationships/image" Target="../media/image19.png"/><Relationship Id="rId5" Type="http://schemas.openxmlformats.org/officeDocument/2006/relationships/image" Target="../media/image23.png"/><Relationship Id="rId10" Type="http://schemas.openxmlformats.org/officeDocument/2006/relationships/image" Target="../media/image26.svg"/><Relationship Id="rId4" Type="http://schemas.openxmlformats.org/officeDocument/2006/relationships/image" Target="../media/image22.svg"/><Relationship Id="rId9" Type="http://schemas.openxmlformats.org/officeDocument/2006/relationships/image" Target="../media/image25.png"/></Relationships>
</file>

<file path=ppt/slides/_rels/slide7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9.xml"/><Relationship Id="rId1" Type="http://schemas.openxmlformats.org/officeDocument/2006/relationships/slideLayout" Target="../slideLayouts/slideLayout10.xml"/><Relationship Id="rId4" Type="http://schemas.openxmlformats.org/officeDocument/2006/relationships/image" Target="../media/image13.png"/></Relationships>
</file>

<file path=ppt/slides/_rels/slide71.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70.xml"/><Relationship Id="rId1" Type="http://schemas.openxmlformats.org/officeDocument/2006/relationships/slideLayout" Target="../slideLayouts/slideLayout10.xml"/><Relationship Id="rId5" Type="http://schemas.openxmlformats.org/officeDocument/2006/relationships/image" Target="../media/image113.png"/><Relationship Id="rId4" Type="http://schemas.openxmlformats.org/officeDocument/2006/relationships/image" Target="../media/image112.png"/></Relationships>
</file>

<file path=ppt/slides/_rels/slide72.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71.xml"/><Relationship Id="rId1" Type="http://schemas.openxmlformats.org/officeDocument/2006/relationships/slideLayout" Target="../slideLayouts/slideLayout10.xml"/></Relationships>
</file>

<file path=ppt/slides/_rels/slide73.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72.xml"/><Relationship Id="rId1" Type="http://schemas.openxmlformats.org/officeDocument/2006/relationships/slideLayout" Target="../slideLayouts/slideLayout10.xml"/><Relationship Id="rId4" Type="http://schemas.openxmlformats.org/officeDocument/2006/relationships/image" Target="../media/image115.png"/></Relationships>
</file>

<file path=ppt/slides/_rels/slide74.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73.xml"/><Relationship Id="rId1" Type="http://schemas.openxmlformats.org/officeDocument/2006/relationships/slideLayout" Target="../slideLayouts/slideLayout10.xml"/><Relationship Id="rId4" Type="http://schemas.openxmlformats.org/officeDocument/2006/relationships/image" Target="../media/image115.png"/></Relationships>
</file>

<file path=ppt/slides/_rels/slide75.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74.xml"/><Relationship Id="rId1" Type="http://schemas.openxmlformats.org/officeDocument/2006/relationships/slideLayout" Target="../slideLayouts/slideLayout10.xml"/><Relationship Id="rId4" Type="http://schemas.openxmlformats.org/officeDocument/2006/relationships/image" Target="../media/image110.svg"/></Relationships>
</file>

<file path=ppt/slides/_rels/slide76.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75.xml"/><Relationship Id="rId1" Type="http://schemas.openxmlformats.org/officeDocument/2006/relationships/slideLayout" Target="../slideLayouts/slideLayout10.xml"/><Relationship Id="rId4" Type="http://schemas.openxmlformats.org/officeDocument/2006/relationships/image" Target="../media/image117.svg"/></Relationships>
</file>

<file path=ppt/slides/_rels/slide77.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76.xml"/><Relationship Id="rId1" Type="http://schemas.openxmlformats.org/officeDocument/2006/relationships/slideLayout" Target="../slideLayouts/slideLayout10.xml"/><Relationship Id="rId4" Type="http://schemas.openxmlformats.org/officeDocument/2006/relationships/image" Target="../media/image13.png"/></Relationships>
</file>

<file path=ppt/slides/_rels/slide78.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77.xml"/><Relationship Id="rId1" Type="http://schemas.openxmlformats.org/officeDocument/2006/relationships/slideLayout" Target="../slideLayouts/slideLayout10.xml"/><Relationship Id="rId4" Type="http://schemas.openxmlformats.org/officeDocument/2006/relationships/image" Target="../media/image13.png"/></Relationships>
</file>

<file path=ppt/slides/_rels/slide79.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78.xml"/><Relationship Id="rId1" Type="http://schemas.openxmlformats.org/officeDocument/2006/relationships/slideLayout" Target="../slideLayouts/slideLayout10.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8" Type="http://schemas.openxmlformats.org/officeDocument/2006/relationships/image" Target="../media/image18.svg"/><Relationship Id="rId13" Type="http://schemas.openxmlformats.org/officeDocument/2006/relationships/image" Target="../media/image29.png"/><Relationship Id="rId18" Type="http://schemas.openxmlformats.org/officeDocument/2006/relationships/image" Target="../media/image34.svg"/><Relationship Id="rId3" Type="http://schemas.openxmlformats.org/officeDocument/2006/relationships/image" Target="../media/image27.png"/><Relationship Id="rId21" Type="http://schemas.openxmlformats.org/officeDocument/2006/relationships/image" Target="../media/image19.png"/><Relationship Id="rId7" Type="http://schemas.openxmlformats.org/officeDocument/2006/relationships/image" Target="../media/image17.png"/><Relationship Id="rId12" Type="http://schemas.openxmlformats.org/officeDocument/2006/relationships/image" Target="../media/image22.svg"/><Relationship Id="rId17" Type="http://schemas.openxmlformats.org/officeDocument/2006/relationships/image" Target="../media/image33.png"/><Relationship Id="rId2" Type="http://schemas.openxmlformats.org/officeDocument/2006/relationships/notesSlide" Target="../notesSlides/notesSlide7.xml"/><Relationship Id="rId16" Type="http://schemas.openxmlformats.org/officeDocument/2006/relationships/image" Target="../media/image32.svg"/><Relationship Id="rId20" Type="http://schemas.openxmlformats.org/officeDocument/2006/relationships/image" Target="../media/image36.svg"/><Relationship Id="rId1" Type="http://schemas.openxmlformats.org/officeDocument/2006/relationships/slideLayout" Target="../slideLayouts/slideLayout10.xml"/><Relationship Id="rId6" Type="http://schemas.openxmlformats.org/officeDocument/2006/relationships/image" Target="../media/image26.svg"/><Relationship Id="rId11" Type="http://schemas.openxmlformats.org/officeDocument/2006/relationships/image" Target="../media/image21.png"/><Relationship Id="rId24" Type="http://schemas.openxmlformats.org/officeDocument/2006/relationships/image" Target="../media/image38.svg"/><Relationship Id="rId5" Type="http://schemas.openxmlformats.org/officeDocument/2006/relationships/image" Target="../media/image25.png"/><Relationship Id="rId15" Type="http://schemas.openxmlformats.org/officeDocument/2006/relationships/image" Target="../media/image31.png"/><Relationship Id="rId23" Type="http://schemas.openxmlformats.org/officeDocument/2006/relationships/image" Target="../media/image37.png"/><Relationship Id="rId10" Type="http://schemas.openxmlformats.org/officeDocument/2006/relationships/image" Target="../media/image24.svg"/><Relationship Id="rId19" Type="http://schemas.openxmlformats.org/officeDocument/2006/relationships/image" Target="../media/image35.png"/><Relationship Id="rId4" Type="http://schemas.openxmlformats.org/officeDocument/2006/relationships/image" Target="../media/image28.svg"/><Relationship Id="rId9" Type="http://schemas.openxmlformats.org/officeDocument/2006/relationships/image" Target="../media/image23.png"/><Relationship Id="rId14" Type="http://schemas.openxmlformats.org/officeDocument/2006/relationships/image" Target="../media/image30.svg"/><Relationship Id="rId22" Type="http://schemas.openxmlformats.org/officeDocument/2006/relationships/image" Target="../media/image20.svg"/></Relationships>
</file>

<file path=ppt/slides/_rels/slide80.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79.xml"/><Relationship Id="rId1" Type="http://schemas.openxmlformats.org/officeDocument/2006/relationships/slideLayout" Target="../slideLayouts/slideLayout10.xml"/><Relationship Id="rId4" Type="http://schemas.openxmlformats.org/officeDocument/2006/relationships/image" Target="../media/image13.png"/></Relationships>
</file>

<file path=ppt/slides/_rels/slide81.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80.xml"/><Relationship Id="rId1" Type="http://schemas.openxmlformats.org/officeDocument/2006/relationships/slideLayout" Target="../slideLayouts/slideLayout10.xml"/><Relationship Id="rId4" Type="http://schemas.openxmlformats.org/officeDocument/2006/relationships/image" Target="../media/image13.png"/></Relationships>
</file>

<file path=ppt/slides/_rels/slide82.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81.xml"/><Relationship Id="rId1" Type="http://schemas.openxmlformats.org/officeDocument/2006/relationships/slideLayout" Target="../slideLayouts/slideLayout10.xml"/><Relationship Id="rId4" Type="http://schemas.openxmlformats.org/officeDocument/2006/relationships/image" Target="../media/image13.png"/></Relationships>
</file>

<file path=ppt/slides/_rels/slide83.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82.xml"/><Relationship Id="rId1" Type="http://schemas.openxmlformats.org/officeDocument/2006/relationships/slideLayout" Target="../slideLayouts/slideLayout10.xml"/><Relationship Id="rId4" Type="http://schemas.openxmlformats.org/officeDocument/2006/relationships/image" Target="../media/image13.png"/></Relationships>
</file>

<file path=ppt/slides/_rels/slide84.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83.xml"/><Relationship Id="rId1" Type="http://schemas.openxmlformats.org/officeDocument/2006/relationships/slideLayout" Target="../slideLayouts/slideLayout10.xml"/><Relationship Id="rId4" Type="http://schemas.openxmlformats.org/officeDocument/2006/relationships/image" Target="../media/image13.png"/></Relationships>
</file>

<file path=ppt/slides/_rels/slide85.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84.xml"/><Relationship Id="rId1" Type="http://schemas.openxmlformats.org/officeDocument/2006/relationships/slideLayout" Target="../slideLayouts/slideLayout10.xml"/><Relationship Id="rId4" Type="http://schemas.openxmlformats.org/officeDocument/2006/relationships/image" Target="../media/image13.png"/></Relationships>
</file>

<file path=ppt/slides/_rels/slide86.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85.xml"/><Relationship Id="rId1" Type="http://schemas.openxmlformats.org/officeDocument/2006/relationships/slideLayout" Target="../slideLayouts/slideLayout10.xml"/><Relationship Id="rId4" Type="http://schemas.openxmlformats.org/officeDocument/2006/relationships/image" Target="../media/image13.png"/></Relationships>
</file>

<file path=ppt/slides/_rels/slide87.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86.xml"/><Relationship Id="rId1" Type="http://schemas.openxmlformats.org/officeDocument/2006/relationships/slideLayout" Target="../slideLayouts/slideLayout10.xml"/><Relationship Id="rId4" Type="http://schemas.openxmlformats.org/officeDocument/2006/relationships/image" Target="../media/image13.png"/></Relationships>
</file>

<file path=ppt/slides/_rels/slide88.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87.xml"/><Relationship Id="rId1" Type="http://schemas.openxmlformats.org/officeDocument/2006/relationships/slideLayout" Target="../slideLayouts/slideLayout10.xml"/><Relationship Id="rId4" Type="http://schemas.openxmlformats.org/officeDocument/2006/relationships/image" Target="../media/image13.png"/></Relationships>
</file>

<file path=ppt/slides/_rels/slide89.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88.xml"/><Relationship Id="rId1" Type="http://schemas.openxmlformats.org/officeDocument/2006/relationships/slideLayout" Target="../slideLayouts/slideLayout10.xml"/><Relationship Id="rId5" Type="http://schemas.openxmlformats.org/officeDocument/2006/relationships/image" Target="../media/image119.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8" Type="http://schemas.openxmlformats.org/officeDocument/2006/relationships/image" Target="../media/image18.svg"/><Relationship Id="rId13" Type="http://schemas.openxmlformats.org/officeDocument/2006/relationships/image" Target="../media/image29.png"/><Relationship Id="rId18" Type="http://schemas.openxmlformats.org/officeDocument/2006/relationships/image" Target="../media/image26.svg"/><Relationship Id="rId26" Type="http://schemas.openxmlformats.org/officeDocument/2006/relationships/image" Target="../media/image38.svg"/><Relationship Id="rId3" Type="http://schemas.openxmlformats.org/officeDocument/2006/relationships/image" Target="../media/image27.png"/><Relationship Id="rId21" Type="http://schemas.openxmlformats.org/officeDocument/2006/relationships/image" Target="../media/image35.png"/><Relationship Id="rId7" Type="http://schemas.openxmlformats.org/officeDocument/2006/relationships/image" Target="../media/image17.png"/><Relationship Id="rId12" Type="http://schemas.openxmlformats.org/officeDocument/2006/relationships/image" Target="../media/image22.svg"/><Relationship Id="rId17" Type="http://schemas.openxmlformats.org/officeDocument/2006/relationships/image" Target="../media/image25.png"/><Relationship Id="rId25" Type="http://schemas.openxmlformats.org/officeDocument/2006/relationships/image" Target="../media/image37.png"/><Relationship Id="rId2" Type="http://schemas.openxmlformats.org/officeDocument/2006/relationships/notesSlide" Target="../notesSlides/notesSlide8.xml"/><Relationship Id="rId16" Type="http://schemas.openxmlformats.org/officeDocument/2006/relationships/image" Target="../media/image32.svg"/><Relationship Id="rId20" Type="http://schemas.openxmlformats.org/officeDocument/2006/relationships/image" Target="../media/image34.svg"/><Relationship Id="rId1" Type="http://schemas.openxmlformats.org/officeDocument/2006/relationships/slideLayout" Target="../slideLayouts/slideLayout10.xml"/><Relationship Id="rId6" Type="http://schemas.openxmlformats.org/officeDocument/2006/relationships/image" Target="../media/image40.svg"/><Relationship Id="rId11" Type="http://schemas.openxmlformats.org/officeDocument/2006/relationships/image" Target="../media/image21.png"/><Relationship Id="rId24" Type="http://schemas.openxmlformats.org/officeDocument/2006/relationships/image" Target="../media/image20.svg"/><Relationship Id="rId5" Type="http://schemas.openxmlformats.org/officeDocument/2006/relationships/image" Target="../media/image39.png"/><Relationship Id="rId15" Type="http://schemas.openxmlformats.org/officeDocument/2006/relationships/image" Target="../media/image31.png"/><Relationship Id="rId23" Type="http://schemas.openxmlformats.org/officeDocument/2006/relationships/image" Target="../media/image19.png"/><Relationship Id="rId10" Type="http://schemas.openxmlformats.org/officeDocument/2006/relationships/image" Target="../media/image24.svg"/><Relationship Id="rId19" Type="http://schemas.openxmlformats.org/officeDocument/2006/relationships/image" Target="../media/image33.png"/><Relationship Id="rId4" Type="http://schemas.openxmlformats.org/officeDocument/2006/relationships/image" Target="../media/image28.svg"/><Relationship Id="rId9" Type="http://schemas.openxmlformats.org/officeDocument/2006/relationships/image" Target="../media/image23.png"/><Relationship Id="rId14" Type="http://schemas.openxmlformats.org/officeDocument/2006/relationships/image" Target="../media/image30.svg"/><Relationship Id="rId22" Type="http://schemas.openxmlformats.org/officeDocument/2006/relationships/image" Target="../media/image36.svg"/></Relationships>
</file>

<file path=ppt/slides/_rels/slide90.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89.xml"/><Relationship Id="rId1" Type="http://schemas.openxmlformats.org/officeDocument/2006/relationships/slideLayout" Target="../slideLayouts/slideLayout10.xml"/><Relationship Id="rId4" Type="http://schemas.openxmlformats.org/officeDocument/2006/relationships/image" Target="../media/image13.png"/></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0.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0.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0.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0.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10.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0.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0.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10.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DD691-9D75-D2BB-5248-2B872D5BAE5C}"/>
              </a:ext>
            </a:extLst>
          </p:cNvPr>
          <p:cNvSpPr>
            <a:spLocks noGrp="1"/>
          </p:cNvSpPr>
          <p:nvPr>
            <p:ph type="ctrTitle"/>
          </p:nvPr>
        </p:nvSpPr>
        <p:spPr/>
        <p:txBody>
          <a:bodyPr>
            <a:normAutofit fontScale="90000"/>
          </a:bodyPr>
          <a:lstStyle/>
          <a:p>
            <a:r>
              <a:rPr lang="en-US" dirty="0"/>
              <a:t>Hunting SMB Shares</a:t>
            </a:r>
          </a:p>
        </p:txBody>
      </p:sp>
      <p:sp>
        <p:nvSpPr>
          <p:cNvPr id="4" name="Subtitle 3">
            <a:extLst>
              <a:ext uri="{FF2B5EF4-FFF2-40B4-BE49-F238E27FC236}">
                <a16:creationId xmlns:a16="http://schemas.microsoft.com/office/drawing/2014/main" id="{753D6FE7-0327-3564-7CFC-1FE57DFD6333}"/>
              </a:ext>
            </a:extLst>
          </p:cNvPr>
          <p:cNvSpPr>
            <a:spLocks noGrp="1"/>
          </p:cNvSpPr>
          <p:nvPr>
            <p:ph type="subTitle" idx="2"/>
          </p:nvPr>
        </p:nvSpPr>
        <p:spPr/>
        <p:txBody>
          <a:bodyPr>
            <a:normAutofit fontScale="92500" lnSpcReduction="20000"/>
          </a:bodyPr>
          <a:lstStyle/>
          <a:p>
            <a:r>
              <a:rPr lang="en-US" dirty="0"/>
              <a:t>Scott Sutherland</a:t>
            </a:r>
          </a:p>
        </p:txBody>
      </p:sp>
      <p:sp>
        <p:nvSpPr>
          <p:cNvPr id="6" name="Google Shape;238;p28">
            <a:extLst>
              <a:ext uri="{FF2B5EF4-FFF2-40B4-BE49-F238E27FC236}">
                <a16:creationId xmlns:a16="http://schemas.microsoft.com/office/drawing/2014/main" id="{D3AF3181-E5D2-B8BD-9A3F-C902DCB5EEF6}"/>
              </a:ext>
            </a:extLst>
          </p:cNvPr>
          <p:cNvSpPr txBox="1">
            <a:spLocks/>
          </p:cNvSpPr>
          <p:nvPr/>
        </p:nvSpPr>
        <p:spPr>
          <a:xfrm>
            <a:off x="685801" y="3278439"/>
            <a:ext cx="5914504" cy="858900"/>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381000" algn="l" rtl="0">
              <a:lnSpc>
                <a:spcPct val="115000"/>
              </a:lnSpc>
              <a:spcBef>
                <a:spcPts val="1000"/>
              </a:spcBef>
              <a:spcAft>
                <a:spcPts val="0"/>
              </a:spcAft>
              <a:buClr>
                <a:srgbClr val="769B9B"/>
              </a:buClr>
              <a:buSzPts val="2200"/>
              <a:buFont typeface="Sora Medium"/>
              <a:buNone/>
              <a:defRPr sz="2200" b="0" i="0" u="none" strike="noStrike" cap="none">
                <a:solidFill>
                  <a:schemeClr val="bg1"/>
                </a:solidFill>
                <a:latin typeface="Arial" panose="020B0604020202020204" pitchFamily="34" charset="0"/>
                <a:ea typeface="Arial" panose="020B0604020202020204" pitchFamily="34" charset="0"/>
                <a:cs typeface="Arial" panose="020B0604020202020204" pitchFamily="34" charset="0"/>
                <a:sym typeface="Sora Medium"/>
              </a:defRPr>
            </a:lvl1pPr>
            <a:lvl2pPr marL="914400" marR="0" lvl="1" indent="-368300" algn="ctr" rtl="0">
              <a:lnSpc>
                <a:spcPct val="90000"/>
              </a:lnSpc>
              <a:spcBef>
                <a:spcPts val="500"/>
              </a:spcBef>
              <a:spcAft>
                <a:spcPts val="0"/>
              </a:spcAft>
              <a:buClr>
                <a:schemeClr val="lt1"/>
              </a:buClr>
              <a:buSzPts val="2000"/>
              <a:buFont typeface="Gantari"/>
              <a:buNone/>
              <a:defRPr sz="2000" b="0" i="0" u="none" strike="noStrike" cap="none">
                <a:solidFill>
                  <a:schemeClr val="dk1"/>
                </a:solidFill>
                <a:latin typeface="Gantari Medium"/>
                <a:ea typeface="Gantari Medium"/>
                <a:cs typeface="Gantari Medium"/>
                <a:sym typeface="Gantari"/>
              </a:defRPr>
            </a:lvl2pPr>
            <a:lvl3pPr marL="1371600" marR="0" lvl="2" indent="-355600" algn="ctr" rtl="0">
              <a:lnSpc>
                <a:spcPct val="90000"/>
              </a:lnSpc>
              <a:spcBef>
                <a:spcPts val="500"/>
              </a:spcBef>
              <a:spcAft>
                <a:spcPts val="0"/>
              </a:spcAft>
              <a:buClr>
                <a:schemeClr val="lt1"/>
              </a:buClr>
              <a:buSzPts val="1800"/>
              <a:buFont typeface="Gantari"/>
              <a:buNone/>
              <a:defRPr sz="1800" b="0" i="0" u="none" strike="noStrike" cap="none">
                <a:solidFill>
                  <a:schemeClr val="dk1"/>
                </a:solidFill>
                <a:latin typeface="Gantari Medium"/>
                <a:ea typeface="Gantari Medium"/>
                <a:cs typeface="Gantari Medium"/>
                <a:sym typeface="Gantari"/>
              </a:defRPr>
            </a:lvl3pPr>
            <a:lvl4pPr marL="1828800" marR="0" lvl="3" indent="-342900" algn="ctr" rtl="0">
              <a:lnSpc>
                <a:spcPct val="90000"/>
              </a:lnSpc>
              <a:spcBef>
                <a:spcPts val="500"/>
              </a:spcBef>
              <a:spcAft>
                <a:spcPts val="0"/>
              </a:spcAft>
              <a:buClr>
                <a:schemeClr val="lt1"/>
              </a:buClr>
              <a:buSzPts val="1600"/>
              <a:buFont typeface="Gantari"/>
              <a:buNone/>
              <a:defRPr sz="1600" b="0" i="0" u="none" strike="noStrike" cap="none">
                <a:solidFill>
                  <a:schemeClr val="dk1"/>
                </a:solidFill>
                <a:latin typeface="Gantari Medium"/>
                <a:ea typeface="Gantari Medium"/>
                <a:cs typeface="Gantari Medium"/>
                <a:sym typeface="Gantari"/>
              </a:defRPr>
            </a:lvl4pPr>
            <a:lvl5pPr marL="2286000" marR="0" lvl="4" indent="-342900" algn="ctr" rtl="0">
              <a:lnSpc>
                <a:spcPct val="90000"/>
              </a:lnSpc>
              <a:spcBef>
                <a:spcPts val="500"/>
              </a:spcBef>
              <a:spcAft>
                <a:spcPts val="0"/>
              </a:spcAft>
              <a:buClr>
                <a:schemeClr val="lt1"/>
              </a:buClr>
              <a:buSzPts val="1600"/>
              <a:buFont typeface="Gantari"/>
              <a:buNone/>
              <a:defRPr sz="1600" b="0" i="0" u="none" strike="noStrike" cap="none">
                <a:solidFill>
                  <a:schemeClr val="dk1"/>
                </a:solidFill>
                <a:latin typeface="Gantari Medium"/>
                <a:ea typeface="Gantari Medium"/>
                <a:cs typeface="Gantari Medium"/>
                <a:sym typeface="Gantari"/>
              </a:defRPr>
            </a:lvl5pPr>
            <a:lvl6pPr marL="2743200" marR="0" lvl="5" indent="-330200" algn="ctr" rtl="0">
              <a:lnSpc>
                <a:spcPct val="90000"/>
              </a:lnSpc>
              <a:spcBef>
                <a:spcPts val="500"/>
              </a:spcBef>
              <a:spcAft>
                <a:spcPts val="0"/>
              </a:spcAft>
              <a:buClr>
                <a:schemeClr val="lt1"/>
              </a:buClr>
              <a:buSzPts val="1600"/>
              <a:buFont typeface="Gantari"/>
              <a:buNone/>
              <a:defRPr sz="1600" b="0" i="0" u="none" strike="noStrike" cap="none">
                <a:solidFill>
                  <a:schemeClr val="dk1"/>
                </a:solidFill>
                <a:latin typeface="Gantari Medium"/>
                <a:ea typeface="Gantari Medium"/>
                <a:cs typeface="Gantari Medium"/>
                <a:sym typeface="Gantari"/>
              </a:defRPr>
            </a:lvl6pPr>
            <a:lvl7pPr marL="3200400" marR="0" lvl="6" indent="-330200" algn="ctr" rtl="0">
              <a:lnSpc>
                <a:spcPct val="90000"/>
              </a:lnSpc>
              <a:spcBef>
                <a:spcPts val="500"/>
              </a:spcBef>
              <a:spcAft>
                <a:spcPts val="0"/>
              </a:spcAft>
              <a:buClr>
                <a:schemeClr val="lt1"/>
              </a:buClr>
              <a:buSzPts val="1600"/>
              <a:buFont typeface="Gantari"/>
              <a:buNone/>
              <a:defRPr sz="1600" b="0" i="0" u="none" strike="noStrike" cap="none">
                <a:solidFill>
                  <a:schemeClr val="dk1"/>
                </a:solidFill>
                <a:latin typeface="Gantari Medium"/>
                <a:ea typeface="Gantari Medium"/>
                <a:cs typeface="Gantari Medium"/>
                <a:sym typeface="Gantari"/>
              </a:defRPr>
            </a:lvl7pPr>
            <a:lvl8pPr marL="3657600" marR="0" lvl="7" indent="-317500" algn="ctr" rtl="0">
              <a:lnSpc>
                <a:spcPct val="90000"/>
              </a:lnSpc>
              <a:spcBef>
                <a:spcPts val="500"/>
              </a:spcBef>
              <a:spcAft>
                <a:spcPts val="0"/>
              </a:spcAft>
              <a:buClr>
                <a:schemeClr val="lt1"/>
              </a:buClr>
              <a:buSzPts val="1600"/>
              <a:buFont typeface="Gantari"/>
              <a:buNone/>
              <a:defRPr sz="1600" b="0" i="0" u="none" strike="noStrike" cap="none">
                <a:solidFill>
                  <a:schemeClr val="dk1"/>
                </a:solidFill>
                <a:latin typeface="Gantari Medium"/>
                <a:ea typeface="Gantari Medium"/>
                <a:cs typeface="Gantari Medium"/>
                <a:sym typeface="Gantari"/>
              </a:defRPr>
            </a:lvl8pPr>
            <a:lvl9pPr marL="4114800" marR="0" lvl="8" indent="-317500" algn="ctr" rtl="0">
              <a:lnSpc>
                <a:spcPct val="90000"/>
              </a:lnSpc>
              <a:spcBef>
                <a:spcPts val="500"/>
              </a:spcBef>
              <a:spcAft>
                <a:spcPts val="0"/>
              </a:spcAft>
              <a:buClr>
                <a:schemeClr val="lt1"/>
              </a:buClr>
              <a:buSzPts val="1600"/>
              <a:buFont typeface="Gantari"/>
              <a:buNone/>
              <a:defRPr sz="1600" b="0" i="0" u="none" strike="noStrike" cap="none">
                <a:solidFill>
                  <a:schemeClr val="dk1"/>
                </a:solidFill>
                <a:latin typeface="Gantari Medium"/>
                <a:ea typeface="Gantari Medium"/>
                <a:cs typeface="Gantari Medium"/>
                <a:sym typeface="Gantari"/>
              </a:defRPr>
            </a:lvl9pPr>
          </a:lstStyle>
          <a:p>
            <a:pPr marL="0" indent="0"/>
            <a:r>
              <a:rPr lang="en-US" dirty="0"/>
              <a:t>With Data, Graphs, Charts, and LLMS</a:t>
            </a:r>
          </a:p>
        </p:txBody>
      </p:sp>
      <p:pic>
        <p:nvPicPr>
          <p:cNvPr id="11" name="Picture 10" descr="A white text on a black background&#10;&#10;AI-generated content may be incorrect.">
            <a:extLst>
              <a:ext uri="{FF2B5EF4-FFF2-40B4-BE49-F238E27FC236}">
                <a16:creationId xmlns:a16="http://schemas.microsoft.com/office/drawing/2014/main" id="{E5294817-3A7B-19A5-79E5-45D35518C690}"/>
              </a:ext>
            </a:extLst>
          </p:cNvPr>
          <p:cNvPicPr>
            <a:picLocks noChangeAspect="1"/>
          </p:cNvPicPr>
          <p:nvPr/>
        </p:nvPicPr>
        <p:blipFill>
          <a:blip r:embed="rId2"/>
          <a:stretch>
            <a:fillRect/>
          </a:stretch>
        </p:blipFill>
        <p:spPr>
          <a:xfrm>
            <a:off x="788035" y="5794881"/>
            <a:ext cx="1049480" cy="232985"/>
          </a:xfrm>
          <a:prstGeom prst="rect">
            <a:avLst/>
          </a:prstGeom>
        </p:spPr>
      </p:pic>
    </p:spTree>
    <p:extLst>
      <p:ext uri="{BB962C8B-B14F-4D97-AF65-F5344CB8AC3E}">
        <p14:creationId xmlns:p14="http://schemas.microsoft.com/office/powerpoint/2010/main" val="10852749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CEE1CC37-334B-1F88-1A48-2E6C8911B4C1}"/>
            </a:ext>
          </a:extLst>
        </p:cNvPr>
        <p:cNvGrpSpPr/>
        <p:nvPr/>
      </p:nvGrpSpPr>
      <p:grpSpPr>
        <a:xfrm>
          <a:off x="0" y="0"/>
          <a:ext cx="0" cy="0"/>
          <a:chOff x="0" y="0"/>
          <a:chExt cx="0" cy="0"/>
        </a:xfrm>
      </p:grpSpPr>
      <p:sp>
        <p:nvSpPr>
          <p:cNvPr id="413" name="Google Shape;413;p43">
            <a:extLst>
              <a:ext uri="{FF2B5EF4-FFF2-40B4-BE49-F238E27FC236}">
                <a16:creationId xmlns:a16="http://schemas.microsoft.com/office/drawing/2014/main" id="{E153C4ED-5C7A-F455-982A-B44883BB2FA3}"/>
              </a:ext>
            </a:extLst>
          </p:cNvPr>
          <p:cNvSpPr txBox="1">
            <a:spLocks noGrp="1"/>
          </p:cNvSpPr>
          <p:nvPr>
            <p:ph type="title"/>
          </p:nvPr>
        </p:nvSpPr>
        <p:spPr>
          <a:xfrm>
            <a:off x="10315254" y="6277510"/>
            <a:ext cx="1876746" cy="580490"/>
          </a:xfrm>
          <a:prstGeom prst="rect">
            <a:avLst/>
          </a:prstGeom>
          <a:noFill/>
        </p:spPr>
        <p:txBody>
          <a:bodyPr spcFirstLastPara="1" wrap="square" lIns="91425" tIns="45700" rIns="91425" bIns="45700" anchor="ctr" anchorCtr="0">
            <a:noAutofit/>
          </a:bodyPr>
          <a:lstStyle/>
          <a:p>
            <a:pPr algn="ctr"/>
            <a:r>
              <a:rPr lang="en-US" sz="2400" dirty="0">
                <a:solidFill>
                  <a:schemeClr val="bg1"/>
                </a:solidFill>
              </a:rPr>
              <a:t>Story Time</a:t>
            </a:r>
            <a:endParaRPr sz="2400" b="1" dirty="0">
              <a:solidFill>
                <a:schemeClr val="bg1"/>
              </a:solidFill>
            </a:endParaRPr>
          </a:p>
        </p:txBody>
      </p:sp>
      <p:pic>
        <p:nvPicPr>
          <p:cNvPr id="3" name="Graphic 2" descr="Laptop with solid fill">
            <a:extLst>
              <a:ext uri="{FF2B5EF4-FFF2-40B4-BE49-F238E27FC236}">
                <a16:creationId xmlns:a16="http://schemas.microsoft.com/office/drawing/2014/main" id="{648E3840-7BD6-4EFA-AE2E-8291346942D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896949" y="1702419"/>
            <a:ext cx="1120039" cy="1120039"/>
          </a:xfrm>
          <a:prstGeom prst="rect">
            <a:avLst/>
          </a:prstGeom>
        </p:spPr>
      </p:pic>
      <p:pic>
        <p:nvPicPr>
          <p:cNvPr id="4" name="Graphic 3" descr="Open folder with solid fill">
            <a:extLst>
              <a:ext uri="{FF2B5EF4-FFF2-40B4-BE49-F238E27FC236}">
                <a16:creationId xmlns:a16="http://schemas.microsoft.com/office/drawing/2014/main" id="{7D78AC5B-8A46-E1FA-24D9-FBA9417AACA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250632" y="2007828"/>
            <a:ext cx="412672" cy="412672"/>
          </a:xfrm>
          <a:prstGeom prst="rect">
            <a:avLst/>
          </a:prstGeom>
        </p:spPr>
      </p:pic>
      <p:grpSp>
        <p:nvGrpSpPr>
          <p:cNvPr id="5" name="Group 4">
            <a:extLst>
              <a:ext uri="{FF2B5EF4-FFF2-40B4-BE49-F238E27FC236}">
                <a16:creationId xmlns:a16="http://schemas.microsoft.com/office/drawing/2014/main" id="{D74DBC2D-BB97-8248-A26B-40528FC99985}"/>
              </a:ext>
            </a:extLst>
          </p:cNvPr>
          <p:cNvGrpSpPr/>
          <p:nvPr/>
        </p:nvGrpSpPr>
        <p:grpSpPr>
          <a:xfrm>
            <a:off x="7486026" y="2933852"/>
            <a:ext cx="3941884" cy="1120039"/>
            <a:chOff x="7003457" y="2540579"/>
            <a:chExt cx="3941884" cy="1120039"/>
          </a:xfrm>
        </p:grpSpPr>
        <p:pic>
          <p:nvPicPr>
            <p:cNvPr id="6" name="Graphic 5" descr="Laptop with solid fill">
              <a:extLst>
                <a:ext uri="{FF2B5EF4-FFF2-40B4-BE49-F238E27FC236}">
                  <a16:creationId xmlns:a16="http://schemas.microsoft.com/office/drawing/2014/main" id="{958CC2B0-0B2B-5493-9753-AF4DBECE37D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003457" y="2540579"/>
              <a:ext cx="1120039" cy="1120039"/>
            </a:xfrm>
            <a:prstGeom prst="rect">
              <a:avLst/>
            </a:prstGeom>
          </p:spPr>
        </p:pic>
        <p:pic>
          <p:nvPicPr>
            <p:cNvPr id="7" name="Graphic 6" descr="Open folder with solid fill">
              <a:extLst>
                <a:ext uri="{FF2B5EF4-FFF2-40B4-BE49-F238E27FC236}">
                  <a16:creationId xmlns:a16="http://schemas.microsoft.com/office/drawing/2014/main" id="{1BE4B5EF-2749-7329-67EA-3A56EC4D20E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357140" y="2833880"/>
              <a:ext cx="412672" cy="412672"/>
            </a:xfrm>
            <a:prstGeom prst="rect">
              <a:avLst/>
            </a:prstGeom>
          </p:spPr>
        </p:pic>
        <p:pic>
          <p:nvPicPr>
            <p:cNvPr id="8" name="Graphic 7" descr="Laptop with solid fill">
              <a:extLst>
                <a:ext uri="{FF2B5EF4-FFF2-40B4-BE49-F238E27FC236}">
                  <a16:creationId xmlns:a16="http://schemas.microsoft.com/office/drawing/2014/main" id="{54C2017D-98F6-F323-C5AD-81D91752A5B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414379" y="2540579"/>
              <a:ext cx="1120039" cy="1120039"/>
            </a:xfrm>
            <a:prstGeom prst="rect">
              <a:avLst/>
            </a:prstGeom>
          </p:spPr>
        </p:pic>
        <p:pic>
          <p:nvPicPr>
            <p:cNvPr id="9" name="Graphic 8" descr="Open folder with solid fill">
              <a:extLst>
                <a:ext uri="{FF2B5EF4-FFF2-40B4-BE49-F238E27FC236}">
                  <a16:creationId xmlns:a16="http://schemas.microsoft.com/office/drawing/2014/main" id="{DD4AB4C8-AB2E-3648-78A1-93191378160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768062" y="2833880"/>
              <a:ext cx="412672" cy="412672"/>
            </a:xfrm>
            <a:prstGeom prst="rect">
              <a:avLst/>
            </a:prstGeom>
          </p:spPr>
        </p:pic>
        <p:pic>
          <p:nvPicPr>
            <p:cNvPr id="10" name="Graphic 9" descr="Laptop with solid fill">
              <a:extLst>
                <a:ext uri="{FF2B5EF4-FFF2-40B4-BE49-F238E27FC236}">
                  <a16:creationId xmlns:a16="http://schemas.microsoft.com/office/drawing/2014/main" id="{153BE217-4D89-6CD8-82D0-02EFBBEC689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825302" y="2540579"/>
              <a:ext cx="1120039" cy="1120039"/>
            </a:xfrm>
            <a:prstGeom prst="rect">
              <a:avLst/>
            </a:prstGeom>
          </p:spPr>
        </p:pic>
        <p:pic>
          <p:nvPicPr>
            <p:cNvPr id="11" name="Graphic 10" descr="Open folder with solid fill">
              <a:extLst>
                <a:ext uri="{FF2B5EF4-FFF2-40B4-BE49-F238E27FC236}">
                  <a16:creationId xmlns:a16="http://schemas.microsoft.com/office/drawing/2014/main" id="{A48C54E7-ED45-C3EA-F9E3-9DAD34048E1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78985" y="2833880"/>
              <a:ext cx="412672" cy="412672"/>
            </a:xfrm>
            <a:prstGeom prst="rect">
              <a:avLst/>
            </a:prstGeom>
          </p:spPr>
        </p:pic>
      </p:grpSp>
      <p:grpSp>
        <p:nvGrpSpPr>
          <p:cNvPr id="12" name="Group 11">
            <a:extLst>
              <a:ext uri="{FF2B5EF4-FFF2-40B4-BE49-F238E27FC236}">
                <a16:creationId xmlns:a16="http://schemas.microsoft.com/office/drawing/2014/main" id="{9103C5B1-079B-F3ED-B257-4D037D4C76A5}"/>
              </a:ext>
            </a:extLst>
          </p:cNvPr>
          <p:cNvGrpSpPr/>
          <p:nvPr/>
        </p:nvGrpSpPr>
        <p:grpSpPr>
          <a:xfrm>
            <a:off x="8046045" y="2236281"/>
            <a:ext cx="2821845" cy="829281"/>
            <a:chOff x="8046046" y="1989577"/>
            <a:chExt cx="2821845" cy="829281"/>
          </a:xfrm>
        </p:grpSpPr>
        <p:cxnSp>
          <p:nvCxnSpPr>
            <p:cNvPr id="13" name="Straight Arrow Connector 12">
              <a:extLst>
                <a:ext uri="{FF2B5EF4-FFF2-40B4-BE49-F238E27FC236}">
                  <a16:creationId xmlns:a16="http://schemas.microsoft.com/office/drawing/2014/main" id="{B3CC926B-8FC9-348D-DD44-018563B3F201}"/>
                </a:ext>
              </a:extLst>
            </p:cNvPr>
            <p:cNvCxnSpPr>
              <a:cxnSpLocks/>
              <a:stCxn id="3" idx="1"/>
              <a:endCxn id="6" idx="0"/>
            </p:cNvCxnSpPr>
            <p:nvPr/>
          </p:nvCxnSpPr>
          <p:spPr>
            <a:xfrm flipH="1">
              <a:off x="8046046" y="1989577"/>
              <a:ext cx="850903" cy="671413"/>
            </a:xfrm>
            <a:prstGeom prst="straightConnector1">
              <a:avLst/>
            </a:prstGeom>
            <a:ln w="38100">
              <a:solidFill>
                <a:srgbClr val="09B36B"/>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224F256C-4762-C468-888F-017A0C7129C8}"/>
                </a:ext>
              </a:extLst>
            </p:cNvPr>
            <p:cNvCxnSpPr>
              <a:cxnSpLocks/>
              <a:stCxn id="3" idx="3"/>
              <a:endCxn id="10" idx="0"/>
            </p:cNvCxnSpPr>
            <p:nvPr/>
          </p:nvCxnSpPr>
          <p:spPr>
            <a:xfrm>
              <a:off x="10016988" y="1989577"/>
              <a:ext cx="850903" cy="671413"/>
            </a:xfrm>
            <a:prstGeom prst="straightConnector1">
              <a:avLst/>
            </a:prstGeom>
            <a:ln w="38100">
              <a:solidFill>
                <a:srgbClr val="09B36B"/>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DBE70C75-60F7-38C4-6674-C20BC16592D5}"/>
                </a:ext>
              </a:extLst>
            </p:cNvPr>
            <p:cNvCxnSpPr>
              <a:cxnSpLocks/>
            </p:cNvCxnSpPr>
            <p:nvPr/>
          </p:nvCxnSpPr>
          <p:spPr>
            <a:xfrm>
              <a:off x="9472081" y="2414163"/>
              <a:ext cx="0" cy="404695"/>
            </a:xfrm>
            <a:prstGeom prst="straightConnector1">
              <a:avLst/>
            </a:prstGeom>
            <a:ln w="38100">
              <a:solidFill>
                <a:srgbClr val="09B36B"/>
              </a:solidFill>
              <a:tailEnd type="triangle"/>
            </a:ln>
          </p:spPr>
          <p:style>
            <a:lnRef idx="1">
              <a:schemeClr val="accent1"/>
            </a:lnRef>
            <a:fillRef idx="0">
              <a:schemeClr val="accent1"/>
            </a:fillRef>
            <a:effectRef idx="0">
              <a:schemeClr val="accent1"/>
            </a:effectRef>
            <a:fontRef idx="minor">
              <a:schemeClr val="tx1"/>
            </a:fontRef>
          </p:style>
        </p:cxnSp>
      </p:grpSp>
      <p:pic>
        <p:nvPicPr>
          <p:cNvPr id="436" name="Graphic 435" descr="Programmer female with solid fill">
            <a:extLst>
              <a:ext uri="{FF2B5EF4-FFF2-40B4-BE49-F238E27FC236}">
                <a16:creationId xmlns:a16="http://schemas.microsoft.com/office/drawing/2014/main" id="{1C978B7A-2BE4-6BF5-047F-B201BD2B2FC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788438" y="4450314"/>
            <a:ext cx="1581001" cy="1581001"/>
          </a:xfrm>
          <a:prstGeom prst="rect">
            <a:avLst/>
          </a:prstGeom>
        </p:spPr>
      </p:pic>
      <p:pic>
        <p:nvPicPr>
          <p:cNvPr id="437" name="Graphic 436" descr="Programmer male with solid fill">
            <a:extLst>
              <a:ext uri="{FF2B5EF4-FFF2-40B4-BE49-F238E27FC236}">
                <a16:creationId xmlns:a16="http://schemas.microsoft.com/office/drawing/2014/main" id="{C4ED1DA0-AB36-B80C-49F3-B96F6E08E3BB}"/>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819864" y="3394015"/>
            <a:ext cx="1673031" cy="1673031"/>
          </a:xfrm>
          <a:prstGeom prst="rect">
            <a:avLst/>
          </a:prstGeom>
        </p:spPr>
      </p:pic>
      <p:pic>
        <p:nvPicPr>
          <p:cNvPr id="438" name="Graphic 437" descr="Programmer male outline">
            <a:extLst>
              <a:ext uri="{FF2B5EF4-FFF2-40B4-BE49-F238E27FC236}">
                <a16:creationId xmlns:a16="http://schemas.microsoft.com/office/drawing/2014/main" id="{6AFCD74A-E7E3-94FC-1EB1-37C18CC9AD1F}"/>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4117421" y="0"/>
            <a:ext cx="1673031" cy="1673031"/>
          </a:xfrm>
          <a:prstGeom prst="rect">
            <a:avLst/>
          </a:prstGeom>
        </p:spPr>
      </p:pic>
      <p:pic>
        <p:nvPicPr>
          <p:cNvPr id="439" name="Graphic 438" descr="Programmer female outline">
            <a:extLst>
              <a:ext uri="{FF2B5EF4-FFF2-40B4-BE49-F238E27FC236}">
                <a16:creationId xmlns:a16="http://schemas.microsoft.com/office/drawing/2014/main" id="{9363E7FA-5BE0-F277-C4DE-50A176F51FC4}"/>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4495242" y="1806595"/>
            <a:ext cx="1563624" cy="1563624"/>
          </a:xfrm>
          <a:prstGeom prst="rect">
            <a:avLst/>
          </a:prstGeom>
        </p:spPr>
      </p:pic>
      <p:pic>
        <p:nvPicPr>
          <p:cNvPr id="440" name="Graphic 439" descr="Computer with solid fill">
            <a:extLst>
              <a:ext uri="{FF2B5EF4-FFF2-40B4-BE49-F238E27FC236}">
                <a16:creationId xmlns:a16="http://schemas.microsoft.com/office/drawing/2014/main" id="{D914AB31-350D-5766-3763-6F17EC021592}"/>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243291" y="2407138"/>
            <a:ext cx="1948283" cy="1948283"/>
          </a:xfrm>
          <a:prstGeom prst="rect">
            <a:avLst/>
          </a:prstGeom>
        </p:spPr>
      </p:pic>
      <p:grpSp>
        <p:nvGrpSpPr>
          <p:cNvPr id="441" name="Group 440">
            <a:extLst>
              <a:ext uri="{FF2B5EF4-FFF2-40B4-BE49-F238E27FC236}">
                <a16:creationId xmlns:a16="http://schemas.microsoft.com/office/drawing/2014/main" id="{09BC2A86-7023-7C3C-1692-0E1D6D624E2B}"/>
              </a:ext>
            </a:extLst>
          </p:cNvPr>
          <p:cNvGrpSpPr/>
          <p:nvPr/>
        </p:nvGrpSpPr>
        <p:grpSpPr>
          <a:xfrm>
            <a:off x="2353968" y="1590541"/>
            <a:ext cx="2610224" cy="3548448"/>
            <a:chOff x="2536535" y="1757521"/>
            <a:chExt cx="1508276" cy="3548448"/>
          </a:xfrm>
        </p:grpSpPr>
        <p:cxnSp>
          <p:nvCxnSpPr>
            <p:cNvPr id="442" name="Straight Arrow Connector 441">
              <a:extLst>
                <a:ext uri="{FF2B5EF4-FFF2-40B4-BE49-F238E27FC236}">
                  <a16:creationId xmlns:a16="http://schemas.microsoft.com/office/drawing/2014/main" id="{DA7DB61B-4C67-B46D-603F-1D5DE33C7D9D}"/>
                </a:ext>
              </a:extLst>
            </p:cNvPr>
            <p:cNvCxnSpPr>
              <a:cxnSpLocks/>
            </p:cNvCxnSpPr>
            <p:nvPr/>
          </p:nvCxnSpPr>
          <p:spPr>
            <a:xfrm flipV="1">
              <a:off x="2536535" y="1757521"/>
              <a:ext cx="1116844" cy="885025"/>
            </a:xfrm>
            <a:prstGeom prst="straightConnector1">
              <a:avLst/>
            </a:prstGeom>
            <a:ln w="38100">
              <a:solidFill>
                <a:srgbClr val="09B36B"/>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43" name="Straight Arrow Connector 442">
              <a:extLst>
                <a:ext uri="{FF2B5EF4-FFF2-40B4-BE49-F238E27FC236}">
                  <a16:creationId xmlns:a16="http://schemas.microsoft.com/office/drawing/2014/main" id="{63D18675-5D71-995B-3048-F84B505AA8A0}"/>
                </a:ext>
              </a:extLst>
            </p:cNvPr>
            <p:cNvCxnSpPr>
              <a:cxnSpLocks/>
            </p:cNvCxnSpPr>
            <p:nvPr/>
          </p:nvCxnSpPr>
          <p:spPr>
            <a:xfrm flipV="1">
              <a:off x="2569789" y="2848127"/>
              <a:ext cx="1285848" cy="275050"/>
            </a:xfrm>
            <a:prstGeom prst="straightConnector1">
              <a:avLst/>
            </a:prstGeom>
            <a:ln w="38100">
              <a:solidFill>
                <a:srgbClr val="09B36B"/>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44" name="Straight Arrow Connector 443">
              <a:extLst>
                <a:ext uri="{FF2B5EF4-FFF2-40B4-BE49-F238E27FC236}">
                  <a16:creationId xmlns:a16="http://schemas.microsoft.com/office/drawing/2014/main" id="{1D9C2CA9-D426-F40B-42E6-DD5C52A95A5A}"/>
                </a:ext>
              </a:extLst>
            </p:cNvPr>
            <p:cNvCxnSpPr>
              <a:cxnSpLocks/>
            </p:cNvCxnSpPr>
            <p:nvPr/>
          </p:nvCxnSpPr>
          <p:spPr>
            <a:xfrm>
              <a:off x="2569789" y="3787487"/>
              <a:ext cx="1475022" cy="423751"/>
            </a:xfrm>
            <a:prstGeom prst="straightConnector1">
              <a:avLst/>
            </a:prstGeom>
            <a:ln w="38100">
              <a:solidFill>
                <a:srgbClr val="09B36B"/>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45" name="Straight Arrow Connector 444">
              <a:extLst>
                <a:ext uri="{FF2B5EF4-FFF2-40B4-BE49-F238E27FC236}">
                  <a16:creationId xmlns:a16="http://schemas.microsoft.com/office/drawing/2014/main" id="{B87A79AA-89C4-10D2-3D33-21112FA2BC12}"/>
                </a:ext>
              </a:extLst>
            </p:cNvPr>
            <p:cNvCxnSpPr>
              <a:cxnSpLocks/>
            </p:cNvCxnSpPr>
            <p:nvPr/>
          </p:nvCxnSpPr>
          <p:spPr>
            <a:xfrm>
              <a:off x="2536535" y="4436920"/>
              <a:ext cx="1026171" cy="869049"/>
            </a:xfrm>
            <a:prstGeom prst="straightConnector1">
              <a:avLst/>
            </a:prstGeom>
            <a:ln w="38100">
              <a:solidFill>
                <a:srgbClr val="09B36B"/>
              </a:solidFill>
              <a:headEnd type="triangle"/>
              <a:tailEnd type="triangle"/>
            </a:ln>
          </p:spPr>
          <p:style>
            <a:lnRef idx="1">
              <a:schemeClr val="accent1"/>
            </a:lnRef>
            <a:fillRef idx="0">
              <a:schemeClr val="accent1"/>
            </a:fillRef>
            <a:effectRef idx="0">
              <a:schemeClr val="accent1"/>
            </a:effectRef>
            <a:fontRef idx="minor">
              <a:schemeClr val="tx1"/>
            </a:fontRef>
          </p:style>
        </p:cxnSp>
      </p:grpSp>
      <p:pic>
        <p:nvPicPr>
          <p:cNvPr id="446" name="Graphic 445" descr="Open folder with solid fill">
            <a:extLst>
              <a:ext uri="{FF2B5EF4-FFF2-40B4-BE49-F238E27FC236}">
                <a16:creationId xmlns:a16="http://schemas.microsoft.com/office/drawing/2014/main" id="{A6DD261D-C93F-D615-5B33-F60283454918}"/>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453378" y="2898004"/>
            <a:ext cx="722503" cy="722503"/>
          </a:xfrm>
          <a:prstGeom prst="rect">
            <a:avLst/>
          </a:prstGeom>
        </p:spPr>
      </p:pic>
      <p:pic>
        <p:nvPicPr>
          <p:cNvPr id="447" name="Graphic 446" descr="Lock with solid fill">
            <a:extLst>
              <a:ext uri="{FF2B5EF4-FFF2-40B4-BE49-F238E27FC236}">
                <a16:creationId xmlns:a16="http://schemas.microsoft.com/office/drawing/2014/main" id="{B581AB30-FE7D-EC06-AD83-894EAA48C820}"/>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1032873" y="3204855"/>
            <a:ext cx="368960" cy="368960"/>
          </a:xfrm>
          <a:prstGeom prst="rect">
            <a:avLst/>
          </a:prstGeom>
        </p:spPr>
      </p:pic>
      <p:sp>
        <p:nvSpPr>
          <p:cNvPr id="448" name="Rectangle 447">
            <a:extLst>
              <a:ext uri="{FF2B5EF4-FFF2-40B4-BE49-F238E27FC236}">
                <a16:creationId xmlns:a16="http://schemas.microsoft.com/office/drawing/2014/main" id="{32E29BE9-A083-2249-17D1-DB75189F4807}"/>
              </a:ext>
            </a:extLst>
          </p:cNvPr>
          <p:cNvSpPr/>
          <p:nvPr/>
        </p:nvSpPr>
        <p:spPr>
          <a:xfrm>
            <a:off x="4296402" y="5513002"/>
            <a:ext cx="565072" cy="402772"/>
          </a:xfrm>
          <a:prstGeom prst="rect">
            <a:avLst/>
          </a:prstGeom>
          <a:solidFill>
            <a:srgbClr val="373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9" name="Rectangle 448">
            <a:extLst>
              <a:ext uri="{FF2B5EF4-FFF2-40B4-BE49-F238E27FC236}">
                <a16:creationId xmlns:a16="http://schemas.microsoft.com/office/drawing/2014/main" id="{DA1D5351-B200-96D6-9F0C-9B9C0C5B7DFA}"/>
              </a:ext>
            </a:extLst>
          </p:cNvPr>
          <p:cNvSpPr/>
          <p:nvPr/>
        </p:nvSpPr>
        <p:spPr>
          <a:xfrm>
            <a:off x="5342064" y="4489844"/>
            <a:ext cx="628630" cy="402772"/>
          </a:xfrm>
          <a:prstGeom prst="rect">
            <a:avLst/>
          </a:prstGeom>
          <a:solidFill>
            <a:srgbClr val="373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0" name="Rectangle 449">
            <a:extLst>
              <a:ext uri="{FF2B5EF4-FFF2-40B4-BE49-F238E27FC236}">
                <a16:creationId xmlns:a16="http://schemas.microsoft.com/office/drawing/2014/main" id="{F533A927-CE4C-1E76-3407-02418238A4C2}"/>
              </a:ext>
            </a:extLst>
          </p:cNvPr>
          <p:cNvSpPr/>
          <p:nvPr/>
        </p:nvSpPr>
        <p:spPr>
          <a:xfrm>
            <a:off x="4952314" y="2892912"/>
            <a:ext cx="599150" cy="345300"/>
          </a:xfrm>
          <a:prstGeom prst="rect">
            <a:avLst/>
          </a:prstGeom>
          <a:solidFill>
            <a:srgbClr val="EDEC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1" name="Rectangle 450">
            <a:extLst>
              <a:ext uri="{FF2B5EF4-FFF2-40B4-BE49-F238E27FC236}">
                <a16:creationId xmlns:a16="http://schemas.microsoft.com/office/drawing/2014/main" id="{84E61ECB-2EF4-2647-821B-75A86777B113}"/>
              </a:ext>
            </a:extLst>
          </p:cNvPr>
          <p:cNvSpPr/>
          <p:nvPr/>
        </p:nvSpPr>
        <p:spPr>
          <a:xfrm>
            <a:off x="4633399" y="1123727"/>
            <a:ext cx="641073" cy="371132"/>
          </a:xfrm>
          <a:prstGeom prst="rect">
            <a:avLst/>
          </a:prstGeom>
          <a:solidFill>
            <a:srgbClr val="E7E6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52" name="Graphic 451" descr="Office worker male with solid fill">
            <a:extLst>
              <a:ext uri="{FF2B5EF4-FFF2-40B4-BE49-F238E27FC236}">
                <a16:creationId xmlns:a16="http://schemas.microsoft.com/office/drawing/2014/main" id="{2080F4CD-88E2-9516-279F-662AAE2F90EC}"/>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8727538" y="341833"/>
            <a:ext cx="1458857" cy="1458857"/>
          </a:xfrm>
          <a:prstGeom prst="rect">
            <a:avLst/>
          </a:prstGeom>
        </p:spPr>
      </p:pic>
      <p:pic>
        <p:nvPicPr>
          <p:cNvPr id="453" name="Graphic 452" descr="Open folder with solid fill">
            <a:extLst>
              <a:ext uri="{FF2B5EF4-FFF2-40B4-BE49-F238E27FC236}">
                <a16:creationId xmlns:a16="http://schemas.microsoft.com/office/drawing/2014/main" id="{0F1A74A2-CDD1-B98A-5DA8-DF54764806D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681973" y="1071262"/>
            <a:ext cx="592812" cy="592812"/>
          </a:xfrm>
          <a:prstGeom prst="rect">
            <a:avLst/>
          </a:prstGeom>
        </p:spPr>
      </p:pic>
      <p:grpSp>
        <p:nvGrpSpPr>
          <p:cNvPr id="454" name="Group 453">
            <a:extLst>
              <a:ext uri="{FF2B5EF4-FFF2-40B4-BE49-F238E27FC236}">
                <a16:creationId xmlns:a16="http://schemas.microsoft.com/office/drawing/2014/main" id="{06FF3AA0-C270-9A4D-F9F6-B7E124C57D13}"/>
              </a:ext>
            </a:extLst>
          </p:cNvPr>
          <p:cNvGrpSpPr/>
          <p:nvPr/>
        </p:nvGrpSpPr>
        <p:grpSpPr>
          <a:xfrm>
            <a:off x="3121824" y="1321881"/>
            <a:ext cx="914400" cy="914400"/>
            <a:chOff x="5667202" y="2971800"/>
            <a:chExt cx="914400" cy="914400"/>
          </a:xfrm>
        </p:grpSpPr>
        <p:sp>
          <p:nvSpPr>
            <p:cNvPr id="455" name="Rectangle 9">
              <a:extLst>
                <a:ext uri="{FF2B5EF4-FFF2-40B4-BE49-F238E27FC236}">
                  <a16:creationId xmlns:a16="http://schemas.microsoft.com/office/drawing/2014/main" id="{8F60AECC-8DCF-156F-ECB6-55D65987FF0D}"/>
                </a:ext>
              </a:extLst>
            </p:cNvPr>
            <p:cNvSpPr/>
            <p:nvPr/>
          </p:nvSpPr>
          <p:spPr>
            <a:xfrm>
              <a:off x="5854375" y="3071923"/>
              <a:ext cx="547687" cy="729795"/>
            </a:xfrm>
            <a:custGeom>
              <a:avLst/>
              <a:gdLst>
                <a:gd name="connsiteX0" fmla="*/ 0 w 609600"/>
                <a:gd name="connsiteY0" fmla="*/ 0 h 773930"/>
                <a:gd name="connsiteX1" fmla="*/ 609600 w 609600"/>
                <a:gd name="connsiteY1" fmla="*/ 0 h 773930"/>
                <a:gd name="connsiteX2" fmla="*/ 609600 w 609600"/>
                <a:gd name="connsiteY2" fmla="*/ 773930 h 773930"/>
                <a:gd name="connsiteX3" fmla="*/ 0 w 609600"/>
                <a:gd name="connsiteY3" fmla="*/ 773930 h 773930"/>
                <a:gd name="connsiteX4" fmla="*/ 0 w 609600"/>
                <a:gd name="connsiteY4" fmla="*/ 0 h 773930"/>
                <a:gd name="connsiteX0" fmla="*/ 0 w 609600"/>
                <a:gd name="connsiteY0" fmla="*/ 8253 h 782183"/>
                <a:gd name="connsiteX1" fmla="*/ 433561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585787 w 609600"/>
                <a:gd name="connsiteY2" fmla="*/ 2368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0 h 773930"/>
                <a:gd name="connsiteX1" fmla="*/ 409748 w 609600"/>
                <a:gd name="connsiteY1" fmla="*/ 34610 h 773930"/>
                <a:gd name="connsiteX2" fmla="*/ 585787 w 609600"/>
                <a:gd name="connsiteY2" fmla="*/ 228600 h 773930"/>
                <a:gd name="connsiteX3" fmla="*/ 609600 w 609600"/>
                <a:gd name="connsiteY3" fmla="*/ 773930 h 773930"/>
                <a:gd name="connsiteX4" fmla="*/ 0 w 609600"/>
                <a:gd name="connsiteY4" fmla="*/ 773930 h 773930"/>
                <a:gd name="connsiteX5" fmla="*/ 0 w 609600"/>
                <a:gd name="connsiteY5" fmla="*/ 0 h 773930"/>
                <a:gd name="connsiteX0" fmla="*/ 42863 w 609600"/>
                <a:gd name="connsiteY0" fmla="*/ 3490 h 739320"/>
                <a:gd name="connsiteX1" fmla="*/ 409748 w 609600"/>
                <a:gd name="connsiteY1" fmla="*/ 0 h 739320"/>
                <a:gd name="connsiteX2" fmla="*/ 585787 w 609600"/>
                <a:gd name="connsiteY2" fmla="*/ 193990 h 739320"/>
                <a:gd name="connsiteX3" fmla="*/ 609600 w 609600"/>
                <a:gd name="connsiteY3" fmla="*/ 739320 h 739320"/>
                <a:gd name="connsiteX4" fmla="*/ 0 w 609600"/>
                <a:gd name="connsiteY4" fmla="*/ 739320 h 739320"/>
                <a:gd name="connsiteX5" fmla="*/ 42863 w 609600"/>
                <a:gd name="connsiteY5" fmla="*/ 3490 h 739320"/>
                <a:gd name="connsiteX0" fmla="*/ 4763 w 571500"/>
                <a:gd name="connsiteY0" fmla="*/ 3490 h 739320"/>
                <a:gd name="connsiteX1" fmla="*/ 371648 w 571500"/>
                <a:gd name="connsiteY1" fmla="*/ 0 h 739320"/>
                <a:gd name="connsiteX2" fmla="*/ 547687 w 571500"/>
                <a:gd name="connsiteY2" fmla="*/ 193990 h 739320"/>
                <a:gd name="connsiteX3" fmla="*/ 571500 w 571500"/>
                <a:gd name="connsiteY3" fmla="*/ 739320 h 739320"/>
                <a:gd name="connsiteX4" fmla="*/ 0 w 571500"/>
                <a:gd name="connsiteY4" fmla="*/ 729795 h 739320"/>
                <a:gd name="connsiteX5" fmla="*/ 4763 w 571500"/>
                <a:gd name="connsiteY5" fmla="*/ 3490 h 739320"/>
                <a:gd name="connsiteX0" fmla="*/ 4763 w 547687"/>
                <a:gd name="connsiteY0" fmla="*/ 3490 h 729795"/>
                <a:gd name="connsiteX1" fmla="*/ 371648 w 547687"/>
                <a:gd name="connsiteY1" fmla="*/ 0 h 729795"/>
                <a:gd name="connsiteX2" fmla="*/ 547687 w 547687"/>
                <a:gd name="connsiteY2" fmla="*/ 193990 h 729795"/>
                <a:gd name="connsiteX3" fmla="*/ 533400 w 547687"/>
                <a:gd name="connsiteY3" fmla="*/ 701220 h 729795"/>
                <a:gd name="connsiteX4" fmla="*/ 0 w 547687"/>
                <a:gd name="connsiteY4" fmla="*/ 729795 h 729795"/>
                <a:gd name="connsiteX5" fmla="*/ 4763 w 547687"/>
                <a:gd name="connsiteY5" fmla="*/ 3490 h 729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7687" h="729795">
                  <a:moveTo>
                    <a:pt x="4763" y="3490"/>
                  </a:moveTo>
                  <a:lnTo>
                    <a:pt x="371648" y="0"/>
                  </a:lnTo>
                  <a:cubicBezTo>
                    <a:pt x="492240" y="169438"/>
                    <a:pt x="474720" y="191239"/>
                    <a:pt x="547687" y="193990"/>
                  </a:cubicBezTo>
                  <a:lnTo>
                    <a:pt x="533400" y="701220"/>
                  </a:lnTo>
                  <a:lnTo>
                    <a:pt x="0" y="729795"/>
                  </a:lnTo>
                  <a:cubicBezTo>
                    <a:pt x="1588" y="487693"/>
                    <a:pt x="3175" y="245592"/>
                    <a:pt x="4763" y="3490"/>
                  </a:cubicBezTo>
                  <a:close/>
                </a:path>
              </a:pathLst>
            </a:custGeom>
            <a:solidFill>
              <a:srgbClr val="373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56" name="Graphic 455" descr="Paper with solid fill">
              <a:extLst>
                <a:ext uri="{FF2B5EF4-FFF2-40B4-BE49-F238E27FC236}">
                  <a16:creationId xmlns:a16="http://schemas.microsoft.com/office/drawing/2014/main" id="{B573A9EC-F888-9FA5-DB45-B16438652B9C}"/>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5667202" y="2971800"/>
              <a:ext cx="914400" cy="914400"/>
            </a:xfrm>
            <a:prstGeom prst="rect">
              <a:avLst/>
            </a:prstGeom>
          </p:spPr>
        </p:pic>
      </p:grpSp>
      <p:pic>
        <p:nvPicPr>
          <p:cNvPr id="457" name="Graphic 456" descr="Open folder with solid fill">
            <a:extLst>
              <a:ext uri="{FF2B5EF4-FFF2-40B4-BE49-F238E27FC236}">
                <a16:creationId xmlns:a16="http://schemas.microsoft.com/office/drawing/2014/main" id="{123F1BA6-788C-9A6E-B85B-744F0ED873F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334731" y="5473102"/>
            <a:ext cx="529412" cy="529412"/>
          </a:xfrm>
          <a:prstGeom prst="rect">
            <a:avLst/>
          </a:prstGeom>
        </p:spPr>
      </p:pic>
      <p:pic>
        <p:nvPicPr>
          <p:cNvPr id="467" name="Graphic 466" descr="Open folder with solid fill">
            <a:extLst>
              <a:ext uri="{FF2B5EF4-FFF2-40B4-BE49-F238E27FC236}">
                <a16:creationId xmlns:a16="http://schemas.microsoft.com/office/drawing/2014/main" id="{98FF3DEB-14CC-585B-336E-354A18F903E5}"/>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5428193" y="4497963"/>
            <a:ext cx="529412" cy="529412"/>
          </a:xfrm>
          <a:prstGeom prst="rect">
            <a:avLst/>
          </a:prstGeom>
        </p:spPr>
      </p:pic>
      <p:grpSp>
        <p:nvGrpSpPr>
          <p:cNvPr id="2" name="Group 1">
            <a:extLst>
              <a:ext uri="{FF2B5EF4-FFF2-40B4-BE49-F238E27FC236}">
                <a16:creationId xmlns:a16="http://schemas.microsoft.com/office/drawing/2014/main" id="{3C821F56-ECF3-495B-447C-34CEFD65E4D1}"/>
              </a:ext>
            </a:extLst>
          </p:cNvPr>
          <p:cNvGrpSpPr/>
          <p:nvPr/>
        </p:nvGrpSpPr>
        <p:grpSpPr>
          <a:xfrm>
            <a:off x="7842427" y="4341790"/>
            <a:ext cx="1459758" cy="1459758"/>
            <a:chOff x="7599503" y="4337989"/>
            <a:chExt cx="1459758" cy="1459758"/>
          </a:xfrm>
          <a:solidFill>
            <a:srgbClr val="3737C5"/>
          </a:solidFill>
        </p:grpSpPr>
        <p:pic>
          <p:nvPicPr>
            <p:cNvPr id="16" name="Graphic 15" descr="Computer with solid fill">
              <a:extLst>
                <a:ext uri="{FF2B5EF4-FFF2-40B4-BE49-F238E27FC236}">
                  <a16:creationId xmlns:a16="http://schemas.microsoft.com/office/drawing/2014/main" id="{9F5A30DA-D6F0-F2E4-AD05-656435E90C8E}"/>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7599503" y="4337989"/>
              <a:ext cx="1459758" cy="1459758"/>
            </a:xfrm>
            <a:prstGeom prst="rect">
              <a:avLst/>
            </a:prstGeom>
          </p:spPr>
        </p:pic>
        <p:pic>
          <p:nvPicPr>
            <p:cNvPr id="17" name="Graphic 16" descr="Database with solid fill">
              <a:extLst>
                <a:ext uri="{FF2B5EF4-FFF2-40B4-BE49-F238E27FC236}">
                  <a16:creationId xmlns:a16="http://schemas.microsoft.com/office/drawing/2014/main" id="{EEB5D8EF-BC50-20E7-70DF-73FBE3CBCF50}"/>
                </a:ext>
              </a:extLst>
            </p:cNvPr>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8036230" y="4760281"/>
              <a:ext cx="469964" cy="469964"/>
            </a:xfrm>
            <a:prstGeom prst="rect">
              <a:avLst/>
            </a:prstGeom>
          </p:spPr>
        </p:pic>
        <p:pic>
          <p:nvPicPr>
            <p:cNvPr id="18" name="Graphic 17" descr="Open folder with solid fill">
              <a:extLst>
                <a:ext uri="{FF2B5EF4-FFF2-40B4-BE49-F238E27FC236}">
                  <a16:creationId xmlns:a16="http://schemas.microsoft.com/office/drawing/2014/main" id="{A88D3E50-782E-170C-6075-12651A73402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745526" y="4861532"/>
              <a:ext cx="412672" cy="412672"/>
            </a:xfrm>
            <a:prstGeom prst="rect">
              <a:avLst/>
            </a:prstGeom>
          </p:spPr>
        </p:pic>
      </p:grpSp>
      <p:grpSp>
        <p:nvGrpSpPr>
          <p:cNvPr id="19" name="Group 18">
            <a:extLst>
              <a:ext uri="{FF2B5EF4-FFF2-40B4-BE49-F238E27FC236}">
                <a16:creationId xmlns:a16="http://schemas.microsoft.com/office/drawing/2014/main" id="{ACC1F2C2-1DDC-DB5C-2BEE-0F1792DDB51A}"/>
              </a:ext>
            </a:extLst>
          </p:cNvPr>
          <p:cNvGrpSpPr/>
          <p:nvPr/>
        </p:nvGrpSpPr>
        <p:grpSpPr>
          <a:xfrm>
            <a:off x="9931014" y="4267231"/>
            <a:ext cx="1468735" cy="1386979"/>
            <a:chOff x="8411764" y="3736394"/>
            <a:chExt cx="1468735" cy="1386979"/>
          </a:xfrm>
        </p:grpSpPr>
        <p:pic>
          <p:nvPicPr>
            <p:cNvPr id="20" name="Graphic 19" descr="Programmer male with solid fill">
              <a:extLst>
                <a:ext uri="{FF2B5EF4-FFF2-40B4-BE49-F238E27FC236}">
                  <a16:creationId xmlns:a16="http://schemas.microsoft.com/office/drawing/2014/main" id="{10223B1F-2F6F-7ECD-28E9-B8E2BFB74965}"/>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411764" y="3736394"/>
              <a:ext cx="1316744" cy="1316744"/>
            </a:xfrm>
            <a:prstGeom prst="rect">
              <a:avLst/>
            </a:prstGeom>
          </p:spPr>
        </p:pic>
        <p:pic>
          <p:nvPicPr>
            <p:cNvPr id="21" name="Graphic 20" descr="Open folder with solid fill">
              <a:extLst>
                <a:ext uri="{FF2B5EF4-FFF2-40B4-BE49-F238E27FC236}">
                  <a16:creationId xmlns:a16="http://schemas.microsoft.com/office/drawing/2014/main" id="{FA7ABDD3-034E-AAAA-B665-B3985C9EA7F8}"/>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9467827" y="4710701"/>
              <a:ext cx="412672" cy="412672"/>
            </a:xfrm>
            <a:prstGeom prst="rect">
              <a:avLst/>
            </a:prstGeom>
          </p:spPr>
        </p:pic>
      </p:grpSp>
      <p:grpSp>
        <p:nvGrpSpPr>
          <p:cNvPr id="22" name="Group 21">
            <a:extLst>
              <a:ext uri="{FF2B5EF4-FFF2-40B4-BE49-F238E27FC236}">
                <a16:creationId xmlns:a16="http://schemas.microsoft.com/office/drawing/2014/main" id="{0FE028E1-E6DE-5ED9-2FB5-CF532F42B720}"/>
              </a:ext>
            </a:extLst>
          </p:cNvPr>
          <p:cNvGrpSpPr/>
          <p:nvPr/>
        </p:nvGrpSpPr>
        <p:grpSpPr>
          <a:xfrm>
            <a:off x="2816969" y="2358909"/>
            <a:ext cx="914400" cy="914400"/>
            <a:chOff x="5667202" y="2971800"/>
            <a:chExt cx="914400" cy="914400"/>
          </a:xfrm>
        </p:grpSpPr>
        <p:sp>
          <p:nvSpPr>
            <p:cNvPr id="23" name="Rectangle 9">
              <a:extLst>
                <a:ext uri="{FF2B5EF4-FFF2-40B4-BE49-F238E27FC236}">
                  <a16:creationId xmlns:a16="http://schemas.microsoft.com/office/drawing/2014/main" id="{536A95AB-3AB3-AB0C-99F2-256CDBE36497}"/>
                </a:ext>
              </a:extLst>
            </p:cNvPr>
            <p:cNvSpPr/>
            <p:nvPr/>
          </p:nvSpPr>
          <p:spPr>
            <a:xfrm>
              <a:off x="5854375" y="3071923"/>
              <a:ext cx="547687" cy="729795"/>
            </a:xfrm>
            <a:custGeom>
              <a:avLst/>
              <a:gdLst>
                <a:gd name="connsiteX0" fmla="*/ 0 w 609600"/>
                <a:gd name="connsiteY0" fmla="*/ 0 h 773930"/>
                <a:gd name="connsiteX1" fmla="*/ 609600 w 609600"/>
                <a:gd name="connsiteY1" fmla="*/ 0 h 773930"/>
                <a:gd name="connsiteX2" fmla="*/ 609600 w 609600"/>
                <a:gd name="connsiteY2" fmla="*/ 773930 h 773930"/>
                <a:gd name="connsiteX3" fmla="*/ 0 w 609600"/>
                <a:gd name="connsiteY3" fmla="*/ 773930 h 773930"/>
                <a:gd name="connsiteX4" fmla="*/ 0 w 609600"/>
                <a:gd name="connsiteY4" fmla="*/ 0 h 773930"/>
                <a:gd name="connsiteX0" fmla="*/ 0 w 609600"/>
                <a:gd name="connsiteY0" fmla="*/ 8253 h 782183"/>
                <a:gd name="connsiteX1" fmla="*/ 433561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585787 w 609600"/>
                <a:gd name="connsiteY2" fmla="*/ 2368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0 h 773930"/>
                <a:gd name="connsiteX1" fmla="*/ 409748 w 609600"/>
                <a:gd name="connsiteY1" fmla="*/ 34610 h 773930"/>
                <a:gd name="connsiteX2" fmla="*/ 585787 w 609600"/>
                <a:gd name="connsiteY2" fmla="*/ 228600 h 773930"/>
                <a:gd name="connsiteX3" fmla="*/ 609600 w 609600"/>
                <a:gd name="connsiteY3" fmla="*/ 773930 h 773930"/>
                <a:gd name="connsiteX4" fmla="*/ 0 w 609600"/>
                <a:gd name="connsiteY4" fmla="*/ 773930 h 773930"/>
                <a:gd name="connsiteX5" fmla="*/ 0 w 609600"/>
                <a:gd name="connsiteY5" fmla="*/ 0 h 773930"/>
                <a:gd name="connsiteX0" fmla="*/ 42863 w 609600"/>
                <a:gd name="connsiteY0" fmla="*/ 3490 h 739320"/>
                <a:gd name="connsiteX1" fmla="*/ 409748 w 609600"/>
                <a:gd name="connsiteY1" fmla="*/ 0 h 739320"/>
                <a:gd name="connsiteX2" fmla="*/ 585787 w 609600"/>
                <a:gd name="connsiteY2" fmla="*/ 193990 h 739320"/>
                <a:gd name="connsiteX3" fmla="*/ 609600 w 609600"/>
                <a:gd name="connsiteY3" fmla="*/ 739320 h 739320"/>
                <a:gd name="connsiteX4" fmla="*/ 0 w 609600"/>
                <a:gd name="connsiteY4" fmla="*/ 739320 h 739320"/>
                <a:gd name="connsiteX5" fmla="*/ 42863 w 609600"/>
                <a:gd name="connsiteY5" fmla="*/ 3490 h 739320"/>
                <a:gd name="connsiteX0" fmla="*/ 4763 w 571500"/>
                <a:gd name="connsiteY0" fmla="*/ 3490 h 739320"/>
                <a:gd name="connsiteX1" fmla="*/ 371648 w 571500"/>
                <a:gd name="connsiteY1" fmla="*/ 0 h 739320"/>
                <a:gd name="connsiteX2" fmla="*/ 547687 w 571500"/>
                <a:gd name="connsiteY2" fmla="*/ 193990 h 739320"/>
                <a:gd name="connsiteX3" fmla="*/ 571500 w 571500"/>
                <a:gd name="connsiteY3" fmla="*/ 739320 h 739320"/>
                <a:gd name="connsiteX4" fmla="*/ 0 w 571500"/>
                <a:gd name="connsiteY4" fmla="*/ 729795 h 739320"/>
                <a:gd name="connsiteX5" fmla="*/ 4763 w 571500"/>
                <a:gd name="connsiteY5" fmla="*/ 3490 h 739320"/>
                <a:gd name="connsiteX0" fmla="*/ 4763 w 547687"/>
                <a:gd name="connsiteY0" fmla="*/ 3490 h 729795"/>
                <a:gd name="connsiteX1" fmla="*/ 371648 w 547687"/>
                <a:gd name="connsiteY1" fmla="*/ 0 h 729795"/>
                <a:gd name="connsiteX2" fmla="*/ 547687 w 547687"/>
                <a:gd name="connsiteY2" fmla="*/ 193990 h 729795"/>
                <a:gd name="connsiteX3" fmla="*/ 533400 w 547687"/>
                <a:gd name="connsiteY3" fmla="*/ 701220 h 729795"/>
                <a:gd name="connsiteX4" fmla="*/ 0 w 547687"/>
                <a:gd name="connsiteY4" fmla="*/ 729795 h 729795"/>
                <a:gd name="connsiteX5" fmla="*/ 4763 w 547687"/>
                <a:gd name="connsiteY5" fmla="*/ 3490 h 729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7687" h="729795">
                  <a:moveTo>
                    <a:pt x="4763" y="3490"/>
                  </a:moveTo>
                  <a:lnTo>
                    <a:pt x="371648" y="0"/>
                  </a:lnTo>
                  <a:cubicBezTo>
                    <a:pt x="492240" y="169438"/>
                    <a:pt x="474720" y="191239"/>
                    <a:pt x="547687" y="193990"/>
                  </a:cubicBezTo>
                  <a:lnTo>
                    <a:pt x="533400" y="701220"/>
                  </a:lnTo>
                  <a:lnTo>
                    <a:pt x="0" y="729795"/>
                  </a:lnTo>
                  <a:cubicBezTo>
                    <a:pt x="1588" y="487693"/>
                    <a:pt x="3175" y="245592"/>
                    <a:pt x="4763" y="3490"/>
                  </a:cubicBezTo>
                  <a:close/>
                </a:path>
              </a:pathLst>
            </a:custGeom>
            <a:solidFill>
              <a:srgbClr val="373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aper with solid fill">
              <a:extLst>
                <a:ext uri="{FF2B5EF4-FFF2-40B4-BE49-F238E27FC236}">
                  <a16:creationId xmlns:a16="http://schemas.microsoft.com/office/drawing/2014/main" id="{870D9AE2-9B95-3B09-8AE1-0896486E6499}"/>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5667202" y="2971800"/>
              <a:ext cx="914400" cy="914400"/>
            </a:xfrm>
            <a:prstGeom prst="rect">
              <a:avLst/>
            </a:prstGeom>
          </p:spPr>
        </p:pic>
      </p:grpSp>
      <p:grpSp>
        <p:nvGrpSpPr>
          <p:cNvPr id="25" name="Group 24">
            <a:extLst>
              <a:ext uri="{FF2B5EF4-FFF2-40B4-BE49-F238E27FC236}">
                <a16:creationId xmlns:a16="http://schemas.microsoft.com/office/drawing/2014/main" id="{DE6A1E85-B74C-C2F4-5901-F74BC34185F7}"/>
              </a:ext>
            </a:extLst>
          </p:cNvPr>
          <p:cNvGrpSpPr/>
          <p:nvPr/>
        </p:nvGrpSpPr>
        <p:grpSpPr>
          <a:xfrm>
            <a:off x="3135631" y="3325798"/>
            <a:ext cx="914400" cy="914400"/>
            <a:chOff x="5667202" y="2971800"/>
            <a:chExt cx="914400" cy="914400"/>
          </a:xfrm>
        </p:grpSpPr>
        <p:sp>
          <p:nvSpPr>
            <p:cNvPr id="26" name="Rectangle 9">
              <a:extLst>
                <a:ext uri="{FF2B5EF4-FFF2-40B4-BE49-F238E27FC236}">
                  <a16:creationId xmlns:a16="http://schemas.microsoft.com/office/drawing/2014/main" id="{5FD515DC-B7BB-A6DB-2D63-312814B9E3DC}"/>
                </a:ext>
              </a:extLst>
            </p:cNvPr>
            <p:cNvSpPr/>
            <p:nvPr/>
          </p:nvSpPr>
          <p:spPr>
            <a:xfrm>
              <a:off x="5854375" y="3071923"/>
              <a:ext cx="547687" cy="729795"/>
            </a:xfrm>
            <a:custGeom>
              <a:avLst/>
              <a:gdLst>
                <a:gd name="connsiteX0" fmla="*/ 0 w 609600"/>
                <a:gd name="connsiteY0" fmla="*/ 0 h 773930"/>
                <a:gd name="connsiteX1" fmla="*/ 609600 w 609600"/>
                <a:gd name="connsiteY1" fmla="*/ 0 h 773930"/>
                <a:gd name="connsiteX2" fmla="*/ 609600 w 609600"/>
                <a:gd name="connsiteY2" fmla="*/ 773930 h 773930"/>
                <a:gd name="connsiteX3" fmla="*/ 0 w 609600"/>
                <a:gd name="connsiteY3" fmla="*/ 773930 h 773930"/>
                <a:gd name="connsiteX4" fmla="*/ 0 w 609600"/>
                <a:gd name="connsiteY4" fmla="*/ 0 h 773930"/>
                <a:gd name="connsiteX0" fmla="*/ 0 w 609600"/>
                <a:gd name="connsiteY0" fmla="*/ 8253 h 782183"/>
                <a:gd name="connsiteX1" fmla="*/ 433561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585787 w 609600"/>
                <a:gd name="connsiteY2" fmla="*/ 2368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0 h 773930"/>
                <a:gd name="connsiteX1" fmla="*/ 409748 w 609600"/>
                <a:gd name="connsiteY1" fmla="*/ 34610 h 773930"/>
                <a:gd name="connsiteX2" fmla="*/ 585787 w 609600"/>
                <a:gd name="connsiteY2" fmla="*/ 228600 h 773930"/>
                <a:gd name="connsiteX3" fmla="*/ 609600 w 609600"/>
                <a:gd name="connsiteY3" fmla="*/ 773930 h 773930"/>
                <a:gd name="connsiteX4" fmla="*/ 0 w 609600"/>
                <a:gd name="connsiteY4" fmla="*/ 773930 h 773930"/>
                <a:gd name="connsiteX5" fmla="*/ 0 w 609600"/>
                <a:gd name="connsiteY5" fmla="*/ 0 h 773930"/>
                <a:gd name="connsiteX0" fmla="*/ 42863 w 609600"/>
                <a:gd name="connsiteY0" fmla="*/ 3490 h 739320"/>
                <a:gd name="connsiteX1" fmla="*/ 409748 w 609600"/>
                <a:gd name="connsiteY1" fmla="*/ 0 h 739320"/>
                <a:gd name="connsiteX2" fmla="*/ 585787 w 609600"/>
                <a:gd name="connsiteY2" fmla="*/ 193990 h 739320"/>
                <a:gd name="connsiteX3" fmla="*/ 609600 w 609600"/>
                <a:gd name="connsiteY3" fmla="*/ 739320 h 739320"/>
                <a:gd name="connsiteX4" fmla="*/ 0 w 609600"/>
                <a:gd name="connsiteY4" fmla="*/ 739320 h 739320"/>
                <a:gd name="connsiteX5" fmla="*/ 42863 w 609600"/>
                <a:gd name="connsiteY5" fmla="*/ 3490 h 739320"/>
                <a:gd name="connsiteX0" fmla="*/ 4763 w 571500"/>
                <a:gd name="connsiteY0" fmla="*/ 3490 h 739320"/>
                <a:gd name="connsiteX1" fmla="*/ 371648 w 571500"/>
                <a:gd name="connsiteY1" fmla="*/ 0 h 739320"/>
                <a:gd name="connsiteX2" fmla="*/ 547687 w 571500"/>
                <a:gd name="connsiteY2" fmla="*/ 193990 h 739320"/>
                <a:gd name="connsiteX3" fmla="*/ 571500 w 571500"/>
                <a:gd name="connsiteY3" fmla="*/ 739320 h 739320"/>
                <a:gd name="connsiteX4" fmla="*/ 0 w 571500"/>
                <a:gd name="connsiteY4" fmla="*/ 729795 h 739320"/>
                <a:gd name="connsiteX5" fmla="*/ 4763 w 571500"/>
                <a:gd name="connsiteY5" fmla="*/ 3490 h 739320"/>
                <a:gd name="connsiteX0" fmla="*/ 4763 w 547687"/>
                <a:gd name="connsiteY0" fmla="*/ 3490 h 729795"/>
                <a:gd name="connsiteX1" fmla="*/ 371648 w 547687"/>
                <a:gd name="connsiteY1" fmla="*/ 0 h 729795"/>
                <a:gd name="connsiteX2" fmla="*/ 547687 w 547687"/>
                <a:gd name="connsiteY2" fmla="*/ 193990 h 729795"/>
                <a:gd name="connsiteX3" fmla="*/ 533400 w 547687"/>
                <a:gd name="connsiteY3" fmla="*/ 701220 h 729795"/>
                <a:gd name="connsiteX4" fmla="*/ 0 w 547687"/>
                <a:gd name="connsiteY4" fmla="*/ 729795 h 729795"/>
                <a:gd name="connsiteX5" fmla="*/ 4763 w 547687"/>
                <a:gd name="connsiteY5" fmla="*/ 3490 h 729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7687" h="729795">
                  <a:moveTo>
                    <a:pt x="4763" y="3490"/>
                  </a:moveTo>
                  <a:lnTo>
                    <a:pt x="371648" y="0"/>
                  </a:lnTo>
                  <a:cubicBezTo>
                    <a:pt x="492240" y="169438"/>
                    <a:pt x="474720" y="191239"/>
                    <a:pt x="547687" y="193990"/>
                  </a:cubicBezTo>
                  <a:lnTo>
                    <a:pt x="533400" y="701220"/>
                  </a:lnTo>
                  <a:lnTo>
                    <a:pt x="0" y="729795"/>
                  </a:lnTo>
                  <a:cubicBezTo>
                    <a:pt x="1588" y="487693"/>
                    <a:pt x="3175" y="245592"/>
                    <a:pt x="4763" y="3490"/>
                  </a:cubicBezTo>
                  <a:close/>
                </a:path>
              </a:pathLst>
            </a:custGeom>
            <a:solidFill>
              <a:srgbClr val="373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Paper with solid fill">
              <a:extLst>
                <a:ext uri="{FF2B5EF4-FFF2-40B4-BE49-F238E27FC236}">
                  <a16:creationId xmlns:a16="http://schemas.microsoft.com/office/drawing/2014/main" id="{88B1A159-90A3-4A25-C895-CFBAB596D0BE}"/>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5667202" y="2971800"/>
              <a:ext cx="914400" cy="914400"/>
            </a:xfrm>
            <a:prstGeom prst="rect">
              <a:avLst/>
            </a:prstGeom>
          </p:spPr>
        </p:pic>
      </p:grpSp>
      <p:grpSp>
        <p:nvGrpSpPr>
          <p:cNvPr id="28" name="Group 27">
            <a:extLst>
              <a:ext uri="{FF2B5EF4-FFF2-40B4-BE49-F238E27FC236}">
                <a16:creationId xmlns:a16="http://schemas.microsoft.com/office/drawing/2014/main" id="{F19F8314-D583-58AA-0D83-06F79B36168C}"/>
              </a:ext>
            </a:extLst>
          </p:cNvPr>
          <p:cNvGrpSpPr/>
          <p:nvPr/>
        </p:nvGrpSpPr>
        <p:grpSpPr>
          <a:xfrm>
            <a:off x="2816969" y="4319646"/>
            <a:ext cx="914400" cy="914400"/>
            <a:chOff x="5667202" y="2971800"/>
            <a:chExt cx="914400" cy="914400"/>
          </a:xfrm>
        </p:grpSpPr>
        <p:sp>
          <p:nvSpPr>
            <p:cNvPr id="29" name="Rectangle 9">
              <a:extLst>
                <a:ext uri="{FF2B5EF4-FFF2-40B4-BE49-F238E27FC236}">
                  <a16:creationId xmlns:a16="http://schemas.microsoft.com/office/drawing/2014/main" id="{6A27BB91-6390-307F-5E57-BEAEE121AB30}"/>
                </a:ext>
              </a:extLst>
            </p:cNvPr>
            <p:cNvSpPr/>
            <p:nvPr/>
          </p:nvSpPr>
          <p:spPr>
            <a:xfrm>
              <a:off x="5854375" y="3071923"/>
              <a:ext cx="547687" cy="729795"/>
            </a:xfrm>
            <a:custGeom>
              <a:avLst/>
              <a:gdLst>
                <a:gd name="connsiteX0" fmla="*/ 0 w 609600"/>
                <a:gd name="connsiteY0" fmla="*/ 0 h 773930"/>
                <a:gd name="connsiteX1" fmla="*/ 609600 w 609600"/>
                <a:gd name="connsiteY1" fmla="*/ 0 h 773930"/>
                <a:gd name="connsiteX2" fmla="*/ 609600 w 609600"/>
                <a:gd name="connsiteY2" fmla="*/ 773930 h 773930"/>
                <a:gd name="connsiteX3" fmla="*/ 0 w 609600"/>
                <a:gd name="connsiteY3" fmla="*/ 773930 h 773930"/>
                <a:gd name="connsiteX4" fmla="*/ 0 w 609600"/>
                <a:gd name="connsiteY4" fmla="*/ 0 h 773930"/>
                <a:gd name="connsiteX0" fmla="*/ 0 w 609600"/>
                <a:gd name="connsiteY0" fmla="*/ 8253 h 782183"/>
                <a:gd name="connsiteX1" fmla="*/ 433561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585787 w 609600"/>
                <a:gd name="connsiteY2" fmla="*/ 2368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0 h 773930"/>
                <a:gd name="connsiteX1" fmla="*/ 409748 w 609600"/>
                <a:gd name="connsiteY1" fmla="*/ 34610 h 773930"/>
                <a:gd name="connsiteX2" fmla="*/ 585787 w 609600"/>
                <a:gd name="connsiteY2" fmla="*/ 228600 h 773930"/>
                <a:gd name="connsiteX3" fmla="*/ 609600 w 609600"/>
                <a:gd name="connsiteY3" fmla="*/ 773930 h 773930"/>
                <a:gd name="connsiteX4" fmla="*/ 0 w 609600"/>
                <a:gd name="connsiteY4" fmla="*/ 773930 h 773930"/>
                <a:gd name="connsiteX5" fmla="*/ 0 w 609600"/>
                <a:gd name="connsiteY5" fmla="*/ 0 h 773930"/>
                <a:gd name="connsiteX0" fmla="*/ 42863 w 609600"/>
                <a:gd name="connsiteY0" fmla="*/ 3490 h 739320"/>
                <a:gd name="connsiteX1" fmla="*/ 409748 w 609600"/>
                <a:gd name="connsiteY1" fmla="*/ 0 h 739320"/>
                <a:gd name="connsiteX2" fmla="*/ 585787 w 609600"/>
                <a:gd name="connsiteY2" fmla="*/ 193990 h 739320"/>
                <a:gd name="connsiteX3" fmla="*/ 609600 w 609600"/>
                <a:gd name="connsiteY3" fmla="*/ 739320 h 739320"/>
                <a:gd name="connsiteX4" fmla="*/ 0 w 609600"/>
                <a:gd name="connsiteY4" fmla="*/ 739320 h 739320"/>
                <a:gd name="connsiteX5" fmla="*/ 42863 w 609600"/>
                <a:gd name="connsiteY5" fmla="*/ 3490 h 739320"/>
                <a:gd name="connsiteX0" fmla="*/ 4763 w 571500"/>
                <a:gd name="connsiteY0" fmla="*/ 3490 h 739320"/>
                <a:gd name="connsiteX1" fmla="*/ 371648 w 571500"/>
                <a:gd name="connsiteY1" fmla="*/ 0 h 739320"/>
                <a:gd name="connsiteX2" fmla="*/ 547687 w 571500"/>
                <a:gd name="connsiteY2" fmla="*/ 193990 h 739320"/>
                <a:gd name="connsiteX3" fmla="*/ 571500 w 571500"/>
                <a:gd name="connsiteY3" fmla="*/ 739320 h 739320"/>
                <a:gd name="connsiteX4" fmla="*/ 0 w 571500"/>
                <a:gd name="connsiteY4" fmla="*/ 729795 h 739320"/>
                <a:gd name="connsiteX5" fmla="*/ 4763 w 571500"/>
                <a:gd name="connsiteY5" fmla="*/ 3490 h 739320"/>
                <a:gd name="connsiteX0" fmla="*/ 4763 w 547687"/>
                <a:gd name="connsiteY0" fmla="*/ 3490 h 729795"/>
                <a:gd name="connsiteX1" fmla="*/ 371648 w 547687"/>
                <a:gd name="connsiteY1" fmla="*/ 0 h 729795"/>
                <a:gd name="connsiteX2" fmla="*/ 547687 w 547687"/>
                <a:gd name="connsiteY2" fmla="*/ 193990 h 729795"/>
                <a:gd name="connsiteX3" fmla="*/ 533400 w 547687"/>
                <a:gd name="connsiteY3" fmla="*/ 701220 h 729795"/>
                <a:gd name="connsiteX4" fmla="*/ 0 w 547687"/>
                <a:gd name="connsiteY4" fmla="*/ 729795 h 729795"/>
                <a:gd name="connsiteX5" fmla="*/ 4763 w 547687"/>
                <a:gd name="connsiteY5" fmla="*/ 3490 h 729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7687" h="729795">
                  <a:moveTo>
                    <a:pt x="4763" y="3490"/>
                  </a:moveTo>
                  <a:lnTo>
                    <a:pt x="371648" y="0"/>
                  </a:lnTo>
                  <a:cubicBezTo>
                    <a:pt x="492240" y="169438"/>
                    <a:pt x="474720" y="191239"/>
                    <a:pt x="547687" y="193990"/>
                  </a:cubicBezTo>
                  <a:lnTo>
                    <a:pt x="533400" y="701220"/>
                  </a:lnTo>
                  <a:lnTo>
                    <a:pt x="0" y="729795"/>
                  </a:lnTo>
                  <a:cubicBezTo>
                    <a:pt x="1588" y="487693"/>
                    <a:pt x="3175" y="245592"/>
                    <a:pt x="4763" y="3490"/>
                  </a:cubicBezTo>
                  <a:close/>
                </a:path>
              </a:pathLst>
            </a:custGeom>
            <a:solidFill>
              <a:srgbClr val="373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Paper with solid fill">
              <a:extLst>
                <a:ext uri="{FF2B5EF4-FFF2-40B4-BE49-F238E27FC236}">
                  <a16:creationId xmlns:a16="http://schemas.microsoft.com/office/drawing/2014/main" id="{BA1D3DEE-AB1C-E55C-486D-AA276A7A2399}"/>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5667202" y="2971800"/>
              <a:ext cx="914400" cy="914400"/>
            </a:xfrm>
            <a:prstGeom prst="rect">
              <a:avLst/>
            </a:prstGeom>
          </p:spPr>
        </p:pic>
      </p:grpSp>
      <p:grpSp>
        <p:nvGrpSpPr>
          <p:cNvPr id="32" name="Group 31">
            <a:extLst>
              <a:ext uri="{FF2B5EF4-FFF2-40B4-BE49-F238E27FC236}">
                <a16:creationId xmlns:a16="http://schemas.microsoft.com/office/drawing/2014/main" id="{C80C21FC-1E69-D1D6-9C43-8B47B9E356BF}"/>
              </a:ext>
            </a:extLst>
          </p:cNvPr>
          <p:cNvGrpSpPr/>
          <p:nvPr/>
        </p:nvGrpSpPr>
        <p:grpSpPr>
          <a:xfrm>
            <a:off x="10149312" y="-22746"/>
            <a:ext cx="1937584" cy="1719351"/>
            <a:chOff x="596219" y="572831"/>
            <a:chExt cx="1937584" cy="1719351"/>
          </a:xfrm>
          <a:solidFill>
            <a:srgbClr val="3737C5"/>
          </a:solidFill>
        </p:grpSpPr>
        <p:pic>
          <p:nvPicPr>
            <p:cNvPr id="33" name="Graphic 32" descr="Cloud with solid fill">
              <a:extLst>
                <a:ext uri="{FF2B5EF4-FFF2-40B4-BE49-F238E27FC236}">
                  <a16:creationId xmlns:a16="http://schemas.microsoft.com/office/drawing/2014/main" id="{8D1531B3-13D8-1A85-F481-41947CA200AC}"/>
                </a:ext>
              </a:extLst>
            </p:cNvPr>
            <p:cNvPicPr>
              <a:picLocks noChangeAspect="1"/>
            </p:cNvPicPr>
            <p:nvPr/>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596219" y="572831"/>
              <a:ext cx="1719351" cy="1719351"/>
            </a:xfrm>
            <a:prstGeom prst="rect">
              <a:avLst/>
            </a:prstGeom>
          </p:spPr>
        </p:pic>
        <p:pic>
          <p:nvPicPr>
            <p:cNvPr id="34" name="Graphic 33" descr="Skull with solid fill">
              <a:extLst>
                <a:ext uri="{FF2B5EF4-FFF2-40B4-BE49-F238E27FC236}">
                  <a16:creationId xmlns:a16="http://schemas.microsoft.com/office/drawing/2014/main" id="{DD3577B1-502D-95C2-E158-3ADF96283B60}"/>
                </a:ext>
              </a:extLst>
            </p:cNvPr>
            <p:cNvPicPr>
              <a:picLocks noChangeAspect="1"/>
            </p:cNvPicPr>
            <p:nvPr/>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1619403" y="690126"/>
              <a:ext cx="914400" cy="914400"/>
            </a:xfrm>
            <a:prstGeom prst="rect">
              <a:avLst/>
            </a:prstGeom>
          </p:spPr>
        </p:pic>
      </p:grpSp>
      <p:pic>
        <p:nvPicPr>
          <p:cNvPr id="35" name="Graphic 34" descr="Robber with solid fill">
            <a:extLst>
              <a:ext uri="{FF2B5EF4-FFF2-40B4-BE49-F238E27FC236}">
                <a16:creationId xmlns:a16="http://schemas.microsoft.com/office/drawing/2014/main" id="{610259ED-B399-652C-6D4A-7C2998196480}"/>
              </a:ext>
            </a:extLst>
          </p:cNvPr>
          <p:cNvPicPr>
            <a:picLocks noChangeAspect="1"/>
          </p:cNvPicPr>
          <p:nvPr/>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514206" y="517152"/>
            <a:ext cx="686638" cy="686638"/>
          </a:xfrm>
          <a:prstGeom prst="rect">
            <a:avLst/>
          </a:prstGeom>
        </p:spPr>
      </p:pic>
      <p:pic>
        <p:nvPicPr>
          <p:cNvPr id="36" name="Graphic 35" descr="Lock with solid fill">
            <a:extLst>
              <a:ext uri="{FF2B5EF4-FFF2-40B4-BE49-F238E27FC236}">
                <a16:creationId xmlns:a16="http://schemas.microsoft.com/office/drawing/2014/main" id="{DB024E3F-F08C-881C-A806-192C5E375B0D}"/>
              </a:ext>
            </a:extLst>
          </p:cNvPr>
          <p:cNvPicPr>
            <a:picLocks noChangeAspect="1"/>
          </p:cNvPicPr>
          <p:nvPr/>
        </p:nvPicPr>
        <p:blipFill>
          <a:blip r:embed="rId33">
            <a:extLst>
              <a:ext uri="{28A0092B-C50C-407E-A947-70E740481C1C}">
                <a14:useLocalDpi xmlns:a14="http://schemas.microsoft.com/office/drawing/2010/main" val="0"/>
              </a:ext>
              <a:ext uri="{96DAC541-7B7A-43D3-8B79-37D633B846F1}">
                <asvg:svgBlip xmlns:asvg="http://schemas.microsoft.com/office/drawing/2016/SVG/main" r:embed="rId34"/>
              </a:ext>
            </a:extLst>
          </a:blip>
          <a:stretch>
            <a:fillRect/>
          </a:stretch>
        </p:blipFill>
        <p:spPr>
          <a:xfrm>
            <a:off x="4899296" y="1346696"/>
            <a:ext cx="158166" cy="158166"/>
          </a:xfrm>
          <a:prstGeom prst="rect">
            <a:avLst/>
          </a:prstGeom>
        </p:spPr>
      </p:pic>
      <p:pic>
        <p:nvPicPr>
          <p:cNvPr id="37" name="Graphic 36" descr="Lock with solid fill">
            <a:extLst>
              <a:ext uri="{FF2B5EF4-FFF2-40B4-BE49-F238E27FC236}">
                <a16:creationId xmlns:a16="http://schemas.microsoft.com/office/drawing/2014/main" id="{2F92D642-9029-07AD-0580-6AF188E98E8B}"/>
              </a:ext>
            </a:extLst>
          </p:cNvPr>
          <p:cNvPicPr>
            <a:picLocks noChangeAspect="1"/>
          </p:cNvPicPr>
          <p:nvPr/>
        </p:nvPicPr>
        <p:blipFill>
          <a:blip r:embed="rId33">
            <a:extLst>
              <a:ext uri="{28A0092B-C50C-407E-A947-70E740481C1C}">
                <a14:useLocalDpi xmlns:a14="http://schemas.microsoft.com/office/drawing/2010/main" val="0"/>
              </a:ext>
              <a:ext uri="{96DAC541-7B7A-43D3-8B79-37D633B846F1}">
                <asvg:svgBlip xmlns:asvg="http://schemas.microsoft.com/office/drawing/2016/SVG/main" r:embed="rId34"/>
              </a:ext>
            </a:extLst>
          </a:blip>
          <a:stretch>
            <a:fillRect/>
          </a:stretch>
        </p:blipFill>
        <p:spPr>
          <a:xfrm>
            <a:off x="4523807" y="5722465"/>
            <a:ext cx="158166" cy="158166"/>
          </a:xfrm>
          <a:prstGeom prst="rect">
            <a:avLst/>
          </a:prstGeom>
        </p:spPr>
      </p:pic>
      <p:pic>
        <p:nvPicPr>
          <p:cNvPr id="38" name="Graphic 37" descr="Lock with solid fill">
            <a:extLst>
              <a:ext uri="{FF2B5EF4-FFF2-40B4-BE49-F238E27FC236}">
                <a16:creationId xmlns:a16="http://schemas.microsoft.com/office/drawing/2014/main" id="{BE694C76-5C6C-0D39-580A-BFACF432B831}"/>
              </a:ext>
            </a:extLst>
          </p:cNvPr>
          <p:cNvPicPr>
            <a:picLocks noChangeAspect="1"/>
          </p:cNvPicPr>
          <p:nvPr/>
        </p:nvPicPr>
        <p:blipFill>
          <a:blip r:embed="rId33">
            <a:extLst>
              <a:ext uri="{28A0092B-C50C-407E-A947-70E740481C1C}">
                <a14:useLocalDpi xmlns:a14="http://schemas.microsoft.com/office/drawing/2010/main" val="0"/>
              </a:ext>
              <a:ext uri="{96DAC541-7B7A-43D3-8B79-37D633B846F1}">
                <asvg:svgBlip xmlns:asvg="http://schemas.microsoft.com/office/drawing/2016/SVG/main" r:embed="rId34"/>
              </a:ext>
            </a:extLst>
          </a:blip>
          <a:stretch>
            <a:fillRect/>
          </a:stretch>
        </p:blipFill>
        <p:spPr>
          <a:xfrm>
            <a:off x="9375031" y="2183355"/>
            <a:ext cx="158166" cy="158166"/>
          </a:xfrm>
          <a:prstGeom prst="rect">
            <a:avLst/>
          </a:prstGeom>
        </p:spPr>
      </p:pic>
      <p:pic>
        <p:nvPicPr>
          <p:cNvPr id="39" name="Graphic 38" descr="Lock with solid fill">
            <a:extLst>
              <a:ext uri="{FF2B5EF4-FFF2-40B4-BE49-F238E27FC236}">
                <a16:creationId xmlns:a16="http://schemas.microsoft.com/office/drawing/2014/main" id="{37D03D78-88C4-505A-3D1C-2A779F690324}"/>
              </a:ext>
            </a:extLst>
          </p:cNvPr>
          <p:cNvPicPr>
            <a:picLocks noChangeAspect="1"/>
          </p:cNvPicPr>
          <p:nvPr/>
        </p:nvPicPr>
        <p:blipFill>
          <a:blip r:embed="rId33">
            <a:extLst>
              <a:ext uri="{28A0092B-C50C-407E-A947-70E740481C1C}">
                <a14:useLocalDpi xmlns:a14="http://schemas.microsoft.com/office/drawing/2010/main" val="0"/>
              </a:ext>
              <a:ext uri="{96DAC541-7B7A-43D3-8B79-37D633B846F1}">
                <asvg:svgBlip xmlns:asvg="http://schemas.microsoft.com/office/drawing/2016/SVG/main" r:embed="rId34"/>
              </a:ext>
            </a:extLst>
          </a:blip>
          <a:stretch>
            <a:fillRect/>
          </a:stretch>
        </p:blipFill>
        <p:spPr>
          <a:xfrm>
            <a:off x="7988450" y="3402035"/>
            <a:ext cx="158166" cy="158166"/>
          </a:xfrm>
          <a:prstGeom prst="rect">
            <a:avLst/>
          </a:prstGeom>
        </p:spPr>
      </p:pic>
      <p:pic>
        <p:nvPicPr>
          <p:cNvPr id="40" name="Graphic 39" descr="Lock with solid fill">
            <a:extLst>
              <a:ext uri="{FF2B5EF4-FFF2-40B4-BE49-F238E27FC236}">
                <a16:creationId xmlns:a16="http://schemas.microsoft.com/office/drawing/2014/main" id="{EAF2FFC1-CC22-32A2-152A-B3C8373D4F16}"/>
              </a:ext>
            </a:extLst>
          </p:cNvPr>
          <p:cNvPicPr>
            <a:picLocks noChangeAspect="1"/>
          </p:cNvPicPr>
          <p:nvPr/>
        </p:nvPicPr>
        <p:blipFill>
          <a:blip r:embed="rId33">
            <a:extLst>
              <a:ext uri="{28A0092B-C50C-407E-A947-70E740481C1C}">
                <a14:useLocalDpi xmlns:a14="http://schemas.microsoft.com/office/drawing/2010/main" val="0"/>
              </a:ext>
              <a:ext uri="{96DAC541-7B7A-43D3-8B79-37D633B846F1}">
                <asvg:svgBlip xmlns:asvg="http://schemas.microsoft.com/office/drawing/2016/SVG/main" r:embed="rId34"/>
              </a:ext>
            </a:extLst>
          </a:blip>
          <a:stretch>
            <a:fillRect/>
          </a:stretch>
        </p:blipFill>
        <p:spPr>
          <a:xfrm>
            <a:off x="9392997" y="3402949"/>
            <a:ext cx="158166" cy="158166"/>
          </a:xfrm>
          <a:prstGeom prst="rect">
            <a:avLst/>
          </a:prstGeom>
        </p:spPr>
      </p:pic>
      <p:pic>
        <p:nvPicPr>
          <p:cNvPr id="41" name="Graphic 40" descr="Lock with solid fill">
            <a:extLst>
              <a:ext uri="{FF2B5EF4-FFF2-40B4-BE49-F238E27FC236}">
                <a16:creationId xmlns:a16="http://schemas.microsoft.com/office/drawing/2014/main" id="{939E6E41-368F-AA1B-CF06-E287C912DC98}"/>
              </a:ext>
            </a:extLst>
          </p:cNvPr>
          <p:cNvPicPr>
            <a:picLocks noChangeAspect="1"/>
          </p:cNvPicPr>
          <p:nvPr/>
        </p:nvPicPr>
        <p:blipFill>
          <a:blip r:embed="rId33">
            <a:extLst>
              <a:ext uri="{28A0092B-C50C-407E-A947-70E740481C1C}">
                <a14:useLocalDpi xmlns:a14="http://schemas.microsoft.com/office/drawing/2010/main" val="0"/>
              </a:ext>
              <a:ext uri="{96DAC541-7B7A-43D3-8B79-37D633B846F1}">
                <asvg:svgBlip xmlns:asvg="http://schemas.microsoft.com/office/drawing/2016/SVG/main" r:embed="rId34"/>
              </a:ext>
            </a:extLst>
          </a:blip>
          <a:stretch>
            <a:fillRect/>
          </a:stretch>
        </p:blipFill>
        <p:spPr>
          <a:xfrm>
            <a:off x="10801507" y="3402035"/>
            <a:ext cx="158166" cy="158166"/>
          </a:xfrm>
          <a:prstGeom prst="rect">
            <a:avLst/>
          </a:prstGeom>
        </p:spPr>
      </p:pic>
      <p:pic>
        <p:nvPicPr>
          <p:cNvPr id="42" name="Graphic 41" descr="Lock with solid fill">
            <a:extLst>
              <a:ext uri="{FF2B5EF4-FFF2-40B4-BE49-F238E27FC236}">
                <a16:creationId xmlns:a16="http://schemas.microsoft.com/office/drawing/2014/main" id="{4B1F4994-D533-534E-0854-1C8D072077D5}"/>
              </a:ext>
            </a:extLst>
          </p:cNvPr>
          <p:cNvPicPr>
            <a:picLocks noChangeAspect="1"/>
          </p:cNvPicPr>
          <p:nvPr/>
        </p:nvPicPr>
        <p:blipFill>
          <a:blip r:embed="rId33">
            <a:extLst>
              <a:ext uri="{28A0092B-C50C-407E-A947-70E740481C1C}">
                <a14:useLocalDpi xmlns:a14="http://schemas.microsoft.com/office/drawing/2010/main" val="0"/>
              </a:ext>
              <a:ext uri="{96DAC541-7B7A-43D3-8B79-37D633B846F1}">
                <asvg:svgBlip xmlns:asvg="http://schemas.microsoft.com/office/drawing/2016/SVG/main" r:embed="rId34"/>
              </a:ext>
            </a:extLst>
          </a:blip>
          <a:stretch>
            <a:fillRect/>
          </a:stretch>
        </p:blipFill>
        <p:spPr>
          <a:xfrm>
            <a:off x="8127163" y="5027375"/>
            <a:ext cx="158166" cy="158166"/>
          </a:xfrm>
          <a:prstGeom prst="rect">
            <a:avLst/>
          </a:prstGeom>
        </p:spPr>
      </p:pic>
    </p:spTree>
    <p:extLst>
      <p:ext uri="{BB962C8B-B14F-4D97-AF65-F5344CB8AC3E}">
        <p14:creationId xmlns:p14="http://schemas.microsoft.com/office/powerpoint/2010/main" val="388147318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6870DF44-037C-F972-662E-E103F79C6152}"/>
            </a:ext>
          </a:extLst>
        </p:cNvPr>
        <p:cNvGrpSpPr/>
        <p:nvPr/>
      </p:nvGrpSpPr>
      <p:grpSpPr>
        <a:xfrm>
          <a:off x="0" y="0"/>
          <a:ext cx="0" cy="0"/>
          <a:chOff x="0" y="0"/>
          <a:chExt cx="0" cy="0"/>
        </a:xfrm>
      </p:grpSpPr>
      <p:sp>
        <p:nvSpPr>
          <p:cNvPr id="48" name="TextBox 47">
            <a:extLst>
              <a:ext uri="{FF2B5EF4-FFF2-40B4-BE49-F238E27FC236}">
                <a16:creationId xmlns:a16="http://schemas.microsoft.com/office/drawing/2014/main" id="{BAE0DE65-2420-DB6A-C879-4D5DF6B16CA8}"/>
              </a:ext>
            </a:extLst>
          </p:cNvPr>
          <p:cNvSpPr txBox="1"/>
          <p:nvPr/>
        </p:nvSpPr>
        <p:spPr>
          <a:xfrm>
            <a:off x="304799" y="309709"/>
            <a:ext cx="3733801" cy="1200329"/>
          </a:xfrm>
          <a:prstGeom prst="rect">
            <a:avLst/>
          </a:prstGeom>
          <a:noFill/>
        </p:spPr>
        <p:txBody>
          <a:bodyPr wrap="square">
            <a:spAutoFit/>
          </a:bodyPr>
          <a:lstStyle/>
          <a:p>
            <a:r>
              <a:rPr lang="en-US" sz="3600" dirty="0">
                <a:solidFill>
                  <a:srgbClr val="2B2576"/>
                </a:solidFill>
              </a:rPr>
              <a:t>Merkle Trees</a:t>
            </a:r>
            <a:br>
              <a:rPr lang="en-US" sz="3600" dirty="0">
                <a:solidFill>
                  <a:srgbClr val="09B36B"/>
                </a:solidFill>
              </a:rPr>
            </a:br>
            <a:r>
              <a:rPr lang="en-US" sz="3600" dirty="0">
                <a:solidFill>
                  <a:srgbClr val="5465FF"/>
                </a:solidFill>
              </a:rPr>
              <a:t>Hashing Process</a:t>
            </a:r>
          </a:p>
        </p:txBody>
      </p:sp>
      <p:grpSp>
        <p:nvGrpSpPr>
          <p:cNvPr id="561" name="Group 560">
            <a:extLst>
              <a:ext uri="{FF2B5EF4-FFF2-40B4-BE49-F238E27FC236}">
                <a16:creationId xmlns:a16="http://schemas.microsoft.com/office/drawing/2014/main" id="{1392A32D-B262-465F-BB3A-7E4E3B5CB577}"/>
              </a:ext>
            </a:extLst>
          </p:cNvPr>
          <p:cNvGrpSpPr/>
          <p:nvPr/>
        </p:nvGrpSpPr>
        <p:grpSpPr>
          <a:xfrm>
            <a:off x="3749039" y="4486863"/>
            <a:ext cx="8096060" cy="1037904"/>
            <a:chOff x="3749039" y="4486863"/>
            <a:chExt cx="8096060" cy="1037904"/>
          </a:xfrm>
        </p:grpSpPr>
        <p:sp>
          <p:nvSpPr>
            <p:cNvPr id="6" name="Rectangle: Rounded Corners 5">
              <a:extLst>
                <a:ext uri="{FF2B5EF4-FFF2-40B4-BE49-F238E27FC236}">
                  <a16:creationId xmlns:a16="http://schemas.microsoft.com/office/drawing/2014/main" id="{6DF6A98C-466F-AA84-CF8C-DFF299B0E70F}"/>
                </a:ext>
              </a:extLst>
            </p:cNvPr>
            <p:cNvSpPr/>
            <p:nvPr/>
          </p:nvSpPr>
          <p:spPr>
            <a:xfrm>
              <a:off x="4003076" y="4487760"/>
              <a:ext cx="701107" cy="630515"/>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100" b="1" dirty="0">
                  <a:solidFill>
                    <a:srgbClr val="2B2576"/>
                  </a:solidFill>
                </a:rPr>
                <a:t>Dog</a:t>
              </a:r>
            </a:p>
          </p:txBody>
        </p:sp>
        <p:sp>
          <p:nvSpPr>
            <p:cNvPr id="7" name="Rectangle: Rounded Corners 6">
              <a:extLst>
                <a:ext uri="{FF2B5EF4-FFF2-40B4-BE49-F238E27FC236}">
                  <a16:creationId xmlns:a16="http://schemas.microsoft.com/office/drawing/2014/main" id="{AFE79271-2776-88B2-B3C0-E8F63DD2205D}"/>
                </a:ext>
              </a:extLst>
            </p:cNvPr>
            <p:cNvSpPr/>
            <p:nvPr/>
          </p:nvSpPr>
          <p:spPr>
            <a:xfrm>
              <a:off x="4975842" y="4488656"/>
              <a:ext cx="701107" cy="630515"/>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100" b="1" dirty="0">
                  <a:solidFill>
                    <a:srgbClr val="2B2576"/>
                  </a:solidFill>
                </a:rPr>
                <a:t>Fish</a:t>
              </a:r>
            </a:p>
          </p:txBody>
        </p:sp>
        <p:sp>
          <p:nvSpPr>
            <p:cNvPr id="16" name="TextBox 15">
              <a:extLst>
                <a:ext uri="{FF2B5EF4-FFF2-40B4-BE49-F238E27FC236}">
                  <a16:creationId xmlns:a16="http://schemas.microsoft.com/office/drawing/2014/main" id="{FF012C45-83A8-43E7-3E99-CF406F6E5CF5}"/>
                </a:ext>
              </a:extLst>
            </p:cNvPr>
            <p:cNvSpPr txBox="1"/>
            <p:nvPr/>
          </p:nvSpPr>
          <p:spPr>
            <a:xfrm>
              <a:off x="3749039" y="5170951"/>
              <a:ext cx="1200871" cy="307777"/>
            </a:xfrm>
            <a:prstGeom prst="rect">
              <a:avLst/>
            </a:prstGeom>
            <a:noFill/>
          </p:spPr>
          <p:txBody>
            <a:bodyPr wrap="square" rtlCol="0">
              <a:spAutoFit/>
            </a:bodyPr>
            <a:lstStyle/>
            <a:p>
              <a:pPr algn="ctr"/>
              <a:r>
                <a:rPr lang="en-US" dirty="0">
                  <a:solidFill>
                    <a:srgbClr val="2B2576"/>
                  </a:solidFill>
                </a:rPr>
                <a:t>A</a:t>
              </a:r>
            </a:p>
          </p:txBody>
        </p:sp>
        <p:sp>
          <p:nvSpPr>
            <p:cNvPr id="17" name="TextBox 16">
              <a:extLst>
                <a:ext uri="{FF2B5EF4-FFF2-40B4-BE49-F238E27FC236}">
                  <a16:creationId xmlns:a16="http://schemas.microsoft.com/office/drawing/2014/main" id="{A424B89D-ED87-6C0D-8826-52B661F60F36}"/>
                </a:ext>
              </a:extLst>
            </p:cNvPr>
            <p:cNvSpPr txBox="1"/>
            <p:nvPr/>
          </p:nvSpPr>
          <p:spPr>
            <a:xfrm>
              <a:off x="4674913" y="5201479"/>
              <a:ext cx="1200871" cy="307777"/>
            </a:xfrm>
            <a:prstGeom prst="rect">
              <a:avLst/>
            </a:prstGeom>
            <a:noFill/>
          </p:spPr>
          <p:txBody>
            <a:bodyPr wrap="square" rtlCol="0">
              <a:spAutoFit/>
            </a:bodyPr>
            <a:lstStyle/>
            <a:p>
              <a:pPr algn="ctr"/>
              <a:r>
                <a:rPr lang="en-US" dirty="0">
                  <a:solidFill>
                    <a:srgbClr val="2B2576"/>
                  </a:solidFill>
                </a:rPr>
                <a:t>B</a:t>
              </a:r>
            </a:p>
          </p:txBody>
        </p:sp>
        <p:sp>
          <p:nvSpPr>
            <p:cNvPr id="18" name="TextBox 17">
              <a:extLst>
                <a:ext uri="{FF2B5EF4-FFF2-40B4-BE49-F238E27FC236}">
                  <a16:creationId xmlns:a16="http://schemas.microsoft.com/office/drawing/2014/main" id="{E06590A0-44C6-7F5F-40E4-A1785463EBFD}"/>
                </a:ext>
              </a:extLst>
            </p:cNvPr>
            <p:cNvSpPr txBox="1"/>
            <p:nvPr/>
          </p:nvSpPr>
          <p:spPr>
            <a:xfrm>
              <a:off x="5767005" y="5216990"/>
              <a:ext cx="1200871" cy="307777"/>
            </a:xfrm>
            <a:prstGeom prst="rect">
              <a:avLst/>
            </a:prstGeom>
            <a:noFill/>
          </p:spPr>
          <p:txBody>
            <a:bodyPr wrap="square" rtlCol="0">
              <a:spAutoFit/>
            </a:bodyPr>
            <a:lstStyle/>
            <a:p>
              <a:pPr algn="ctr"/>
              <a:r>
                <a:rPr lang="en-US" dirty="0">
                  <a:solidFill>
                    <a:srgbClr val="2B2576"/>
                  </a:solidFill>
                </a:rPr>
                <a:t>C</a:t>
              </a:r>
            </a:p>
          </p:txBody>
        </p:sp>
        <p:sp>
          <p:nvSpPr>
            <p:cNvPr id="19" name="TextBox 18">
              <a:extLst>
                <a:ext uri="{FF2B5EF4-FFF2-40B4-BE49-F238E27FC236}">
                  <a16:creationId xmlns:a16="http://schemas.microsoft.com/office/drawing/2014/main" id="{0836B740-4485-ADF5-1EE1-099FBECF8613}"/>
                </a:ext>
              </a:extLst>
            </p:cNvPr>
            <p:cNvSpPr txBox="1"/>
            <p:nvPr/>
          </p:nvSpPr>
          <p:spPr>
            <a:xfrm>
              <a:off x="6719063" y="5216990"/>
              <a:ext cx="1200871" cy="307777"/>
            </a:xfrm>
            <a:prstGeom prst="rect">
              <a:avLst/>
            </a:prstGeom>
            <a:noFill/>
          </p:spPr>
          <p:txBody>
            <a:bodyPr wrap="square" rtlCol="0">
              <a:spAutoFit/>
            </a:bodyPr>
            <a:lstStyle/>
            <a:p>
              <a:pPr algn="ctr"/>
              <a:r>
                <a:rPr lang="en-US" dirty="0">
                  <a:solidFill>
                    <a:srgbClr val="2B2576"/>
                  </a:solidFill>
                </a:rPr>
                <a:t>D</a:t>
              </a:r>
            </a:p>
          </p:txBody>
        </p:sp>
        <p:sp>
          <p:nvSpPr>
            <p:cNvPr id="476" name="Rectangle: Rounded Corners 475">
              <a:extLst>
                <a:ext uri="{FF2B5EF4-FFF2-40B4-BE49-F238E27FC236}">
                  <a16:creationId xmlns:a16="http://schemas.microsoft.com/office/drawing/2014/main" id="{217A595E-AFC7-4E30-34D5-B9C656DACAD9}"/>
                </a:ext>
              </a:extLst>
            </p:cNvPr>
            <p:cNvSpPr/>
            <p:nvPr/>
          </p:nvSpPr>
          <p:spPr>
            <a:xfrm>
              <a:off x="5996181" y="4486864"/>
              <a:ext cx="701107" cy="630515"/>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100" b="1" dirty="0">
                  <a:solidFill>
                    <a:srgbClr val="2B2576"/>
                  </a:solidFill>
                </a:rPr>
                <a:t>Rat</a:t>
              </a:r>
            </a:p>
          </p:txBody>
        </p:sp>
        <p:sp>
          <p:nvSpPr>
            <p:cNvPr id="477" name="Rectangle: Rounded Corners 476">
              <a:extLst>
                <a:ext uri="{FF2B5EF4-FFF2-40B4-BE49-F238E27FC236}">
                  <a16:creationId xmlns:a16="http://schemas.microsoft.com/office/drawing/2014/main" id="{1A0B7CEB-61DC-CC37-BB2C-586187F91BC8}"/>
                </a:ext>
              </a:extLst>
            </p:cNvPr>
            <p:cNvSpPr/>
            <p:nvPr/>
          </p:nvSpPr>
          <p:spPr>
            <a:xfrm>
              <a:off x="6968947" y="4487760"/>
              <a:ext cx="701107" cy="630515"/>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100" b="1" dirty="0">
                  <a:solidFill>
                    <a:srgbClr val="2B2576"/>
                  </a:solidFill>
                </a:rPr>
                <a:t>Frog</a:t>
              </a:r>
            </a:p>
          </p:txBody>
        </p:sp>
        <p:sp>
          <p:nvSpPr>
            <p:cNvPr id="504" name="Rectangle: Rounded Corners 503">
              <a:extLst>
                <a:ext uri="{FF2B5EF4-FFF2-40B4-BE49-F238E27FC236}">
                  <a16:creationId xmlns:a16="http://schemas.microsoft.com/office/drawing/2014/main" id="{D7DF94CA-8B2F-7228-7F55-EBB84F0978C0}"/>
                </a:ext>
              </a:extLst>
            </p:cNvPr>
            <p:cNvSpPr/>
            <p:nvPr/>
          </p:nvSpPr>
          <p:spPr>
            <a:xfrm>
              <a:off x="7928241" y="4487759"/>
              <a:ext cx="701107" cy="630515"/>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100" b="1" dirty="0">
                  <a:solidFill>
                    <a:srgbClr val="2B2576"/>
                  </a:solidFill>
                </a:rPr>
                <a:t>Lizard</a:t>
              </a:r>
            </a:p>
          </p:txBody>
        </p:sp>
        <p:sp>
          <p:nvSpPr>
            <p:cNvPr id="505" name="Rectangle: Rounded Corners 504">
              <a:extLst>
                <a:ext uri="{FF2B5EF4-FFF2-40B4-BE49-F238E27FC236}">
                  <a16:creationId xmlns:a16="http://schemas.microsoft.com/office/drawing/2014/main" id="{CF22A4E2-5361-1496-51EF-FFAE862EFE58}"/>
                </a:ext>
              </a:extLst>
            </p:cNvPr>
            <p:cNvSpPr/>
            <p:nvPr/>
          </p:nvSpPr>
          <p:spPr>
            <a:xfrm>
              <a:off x="8901007" y="4488655"/>
              <a:ext cx="701107" cy="630515"/>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100" b="1" dirty="0">
                  <a:solidFill>
                    <a:srgbClr val="2B2576"/>
                  </a:solidFill>
                </a:rPr>
                <a:t>Horse</a:t>
              </a:r>
            </a:p>
          </p:txBody>
        </p:sp>
        <p:sp>
          <p:nvSpPr>
            <p:cNvPr id="506" name="TextBox 505">
              <a:extLst>
                <a:ext uri="{FF2B5EF4-FFF2-40B4-BE49-F238E27FC236}">
                  <a16:creationId xmlns:a16="http://schemas.microsoft.com/office/drawing/2014/main" id="{C94B9B28-C440-DB65-CE5C-E9ECEA426CF2}"/>
                </a:ext>
              </a:extLst>
            </p:cNvPr>
            <p:cNvSpPr txBox="1"/>
            <p:nvPr/>
          </p:nvSpPr>
          <p:spPr>
            <a:xfrm>
              <a:off x="7674204" y="5170950"/>
              <a:ext cx="1200871" cy="307777"/>
            </a:xfrm>
            <a:prstGeom prst="rect">
              <a:avLst/>
            </a:prstGeom>
            <a:noFill/>
          </p:spPr>
          <p:txBody>
            <a:bodyPr wrap="square" rtlCol="0">
              <a:spAutoFit/>
            </a:bodyPr>
            <a:lstStyle/>
            <a:p>
              <a:pPr algn="ctr"/>
              <a:r>
                <a:rPr lang="en-US" dirty="0">
                  <a:solidFill>
                    <a:srgbClr val="2B2576"/>
                  </a:solidFill>
                </a:rPr>
                <a:t>E</a:t>
              </a:r>
            </a:p>
          </p:txBody>
        </p:sp>
        <p:sp>
          <p:nvSpPr>
            <p:cNvPr id="507" name="TextBox 506">
              <a:extLst>
                <a:ext uri="{FF2B5EF4-FFF2-40B4-BE49-F238E27FC236}">
                  <a16:creationId xmlns:a16="http://schemas.microsoft.com/office/drawing/2014/main" id="{6DFFCA86-74F1-BABE-B71B-D609D8FCEC80}"/>
                </a:ext>
              </a:extLst>
            </p:cNvPr>
            <p:cNvSpPr txBox="1"/>
            <p:nvPr/>
          </p:nvSpPr>
          <p:spPr>
            <a:xfrm>
              <a:off x="8600078" y="5201478"/>
              <a:ext cx="1200871" cy="307777"/>
            </a:xfrm>
            <a:prstGeom prst="rect">
              <a:avLst/>
            </a:prstGeom>
            <a:noFill/>
          </p:spPr>
          <p:txBody>
            <a:bodyPr wrap="square" rtlCol="0">
              <a:spAutoFit/>
            </a:bodyPr>
            <a:lstStyle/>
            <a:p>
              <a:pPr algn="ctr"/>
              <a:r>
                <a:rPr lang="en-US" dirty="0">
                  <a:solidFill>
                    <a:srgbClr val="2B2576"/>
                  </a:solidFill>
                </a:rPr>
                <a:t>F</a:t>
              </a:r>
            </a:p>
          </p:txBody>
        </p:sp>
        <p:sp>
          <p:nvSpPr>
            <p:cNvPr id="508" name="TextBox 507">
              <a:extLst>
                <a:ext uri="{FF2B5EF4-FFF2-40B4-BE49-F238E27FC236}">
                  <a16:creationId xmlns:a16="http://schemas.microsoft.com/office/drawing/2014/main" id="{07579E8F-EA75-A395-553D-0C79D650A3A2}"/>
                </a:ext>
              </a:extLst>
            </p:cNvPr>
            <p:cNvSpPr txBox="1"/>
            <p:nvPr/>
          </p:nvSpPr>
          <p:spPr>
            <a:xfrm>
              <a:off x="9692170" y="5216989"/>
              <a:ext cx="1200871" cy="307777"/>
            </a:xfrm>
            <a:prstGeom prst="rect">
              <a:avLst/>
            </a:prstGeom>
            <a:noFill/>
          </p:spPr>
          <p:txBody>
            <a:bodyPr wrap="square" rtlCol="0">
              <a:spAutoFit/>
            </a:bodyPr>
            <a:lstStyle/>
            <a:p>
              <a:pPr algn="ctr"/>
              <a:r>
                <a:rPr lang="en-US" dirty="0">
                  <a:solidFill>
                    <a:srgbClr val="2B2576"/>
                  </a:solidFill>
                </a:rPr>
                <a:t>G</a:t>
              </a:r>
            </a:p>
          </p:txBody>
        </p:sp>
        <p:sp>
          <p:nvSpPr>
            <p:cNvPr id="509" name="TextBox 508">
              <a:extLst>
                <a:ext uri="{FF2B5EF4-FFF2-40B4-BE49-F238E27FC236}">
                  <a16:creationId xmlns:a16="http://schemas.microsoft.com/office/drawing/2014/main" id="{178BB4CA-7E35-3E4D-8859-1E6BF4B2F00A}"/>
                </a:ext>
              </a:extLst>
            </p:cNvPr>
            <p:cNvSpPr txBox="1"/>
            <p:nvPr/>
          </p:nvSpPr>
          <p:spPr>
            <a:xfrm>
              <a:off x="10644228" y="5216989"/>
              <a:ext cx="1200871" cy="307777"/>
            </a:xfrm>
            <a:prstGeom prst="rect">
              <a:avLst/>
            </a:prstGeom>
            <a:noFill/>
          </p:spPr>
          <p:txBody>
            <a:bodyPr wrap="square" rtlCol="0">
              <a:spAutoFit/>
            </a:bodyPr>
            <a:lstStyle/>
            <a:p>
              <a:pPr algn="ctr"/>
              <a:r>
                <a:rPr lang="en-US" dirty="0">
                  <a:solidFill>
                    <a:srgbClr val="2B2576"/>
                  </a:solidFill>
                </a:rPr>
                <a:t>H</a:t>
              </a:r>
            </a:p>
          </p:txBody>
        </p:sp>
        <p:sp>
          <p:nvSpPr>
            <p:cNvPr id="517" name="Rectangle: Rounded Corners 516">
              <a:extLst>
                <a:ext uri="{FF2B5EF4-FFF2-40B4-BE49-F238E27FC236}">
                  <a16:creationId xmlns:a16="http://schemas.microsoft.com/office/drawing/2014/main" id="{57677F03-1CEB-57BA-133F-CAAF0E1E4BC7}"/>
                </a:ext>
              </a:extLst>
            </p:cNvPr>
            <p:cNvSpPr/>
            <p:nvPr/>
          </p:nvSpPr>
          <p:spPr>
            <a:xfrm>
              <a:off x="9921346" y="4486863"/>
              <a:ext cx="701107" cy="630515"/>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100" b="1" dirty="0">
                  <a:solidFill>
                    <a:srgbClr val="2B2576"/>
                  </a:solidFill>
                </a:rPr>
                <a:t>Rabbit</a:t>
              </a:r>
            </a:p>
          </p:txBody>
        </p:sp>
        <p:sp>
          <p:nvSpPr>
            <p:cNvPr id="518" name="Rectangle: Rounded Corners 517">
              <a:extLst>
                <a:ext uri="{FF2B5EF4-FFF2-40B4-BE49-F238E27FC236}">
                  <a16:creationId xmlns:a16="http://schemas.microsoft.com/office/drawing/2014/main" id="{3343960A-F5BA-9A4C-5550-83A865A1165E}"/>
                </a:ext>
              </a:extLst>
            </p:cNvPr>
            <p:cNvSpPr/>
            <p:nvPr/>
          </p:nvSpPr>
          <p:spPr>
            <a:xfrm>
              <a:off x="10894112" y="4487759"/>
              <a:ext cx="701107" cy="630515"/>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100" b="1" dirty="0">
                  <a:solidFill>
                    <a:srgbClr val="2B2576"/>
                  </a:solidFill>
                </a:rPr>
                <a:t>Bird</a:t>
              </a:r>
            </a:p>
          </p:txBody>
        </p:sp>
      </p:grpSp>
      <p:grpSp>
        <p:nvGrpSpPr>
          <p:cNvPr id="580" name="Group 579">
            <a:extLst>
              <a:ext uri="{FF2B5EF4-FFF2-40B4-BE49-F238E27FC236}">
                <a16:creationId xmlns:a16="http://schemas.microsoft.com/office/drawing/2014/main" id="{1499B54D-868B-3EDE-B427-00F36EF1D5E3}"/>
              </a:ext>
            </a:extLst>
          </p:cNvPr>
          <p:cNvGrpSpPr/>
          <p:nvPr/>
        </p:nvGrpSpPr>
        <p:grpSpPr>
          <a:xfrm>
            <a:off x="3994770" y="3928315"/>
            <a:ext cx="7600449" cy="560341"/>
            <a:chOff x="3994770" y="3928315"/>
            <a:chExt cx="7600449" cy="560341"/>
          </a:xfrm>
        </p:grpSpPr>
        <p:cxnSp>
          <p:nvCxnSpPr>
            <p:cNvPr id="564" name="Straight Arrow Connector 563">
              <a:extLst>
                <a:ext uri="{FF2B5EF4-FFF2-40B4-BE49-F238E27FC236}">
                  <a16:creationId xmlns:a16="http://schemas.microsoft.com/office/drawing/2014/main" id="{FEA88F97-1018-8F9E-4128-2DAB919D1A2D}"/>
                </a:ext>
              </a:extLst>
            </p:cNvPr>
            <p:cNvCxnSpPr>
              <a:cxnSpLocks/>
              <a:endCxn id="566" idx="2"/>
            </p:cNvCxnSpPr>
            <p:nvPr/>
          </p:nvCxnSpPr>
          <p:spPr>
            <a:xfrm flipH="1" flipV="1">
              <a:off x="4349476" y="4234260"/>
              <a:ext cx="4154" cy="253500"/>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cxnSp>
          <p:nvCxnSpPr>
            <p:cNvPr id="565" name="Straight Arrow Connector 564">
              <a:extLst>
                <a:ext uri="{FF2B5EF4-FFF2-40B4-BE49-F238E27FC236}">
                  <a16:creationId xmlns:a16="http://schemas.microsoft.com/office/drawing/2014/main" id="{5C6E4171-592A-13C1-0935-D396D0EEF9BC}"/>
                </a:ext>
              </a:extLst>
            </p:cNvPr>
            <p:cNvCxnSpPr>
              <a:cxnSpLocks/>
              <a:endCxn id="567" idx="2"/>
            </p:cNvCxnSpPr>
            <p:nvPr/>
          </p:nvCxnSpPr>
          <p:spPr>
            <a:xfrm flipH="1" flipV="1">
              <a:off x="5326395" y="4235156"/>
              <a:ext cx="1" cy="253500"/>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sp>
          <p:nvSpPr>
            <p:cNvPr id="566" name="Rectangle: Rounded Corners 565">
              <a:extLst>
                <a:ext uri="{FF2B5EF4-FFF2-40B4-BE49-F238E27FC236}">
                  <a16:creationId xmlns:a16="http://schemas.microsoft.com/office/drawing/2014/main" id="{3031FD14-A141-0F31-C059-162C7E3DF644}"/>
                </a:ext>
              </a:extLst>
            </p:cNvPr>
            <p:cNvSpPr/>
            <p:nvPr/>
          </p:nvSpPr>
          <p:spPr>
            <a:xfrm>
              <a:off x="3994770" y="3929212"/>
              <a:ext cx="709411"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H(A)</a:t>
              </a:r>
            </a:p>
          </p:txBody>
        </p:sp>
        <p:sp>
          <p:nvSpPr>
            <p:cNvPr id="567" name="Rectangle: Rounded Corners 566">
              <a:extLst>
                <a:ext uri="{FF2B5EF4-FFF2-40B4-BE49-F238E27FC236}">
                  <a16:creationId xmlns:a16="http://schemas.microsoft.com/office/drawing/2014/main" id="{B509F732-0867-47A8-E742-EFB289026CBF}"/>
                </a:ext>
              </a:extLst>
            </p:cNvPr>
            <p:cNvSpPr/>
            <p:nvPr/>
          </p:nvSpPr>
          <p:spPr>
            <a:xfrm>
              <a:off x="4975840" y="3930108"/>
              <a:ext cx="701109"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H(B)</a:t>
              </a:r>
            </a:p>
          </p:txBody>
        </p:sp>
        <p:cxnSp>
          <p:nvCxnSpPr>
            <p:cNvPr id="568" name="Straight Arrow Connector 567">
              <a:extLst>
                <a:ext uri="{FF2B5EF4-FFF2-40B4-BE49-F238E27FC236}">
                  <a16:creationId xmlns:a16="http://schemas.microsoft.com/office/drawing/2014/main" id="{D652C1C9-79EC-7219-C7AF-54F078853689}"/>
                </a:ext>
              </a:extLst>
            </p:cNvPr>
            <p:cNvCxnSpPr>
              <a:cxnSpLocks/>
              <a:endCxn id="570" idx="2"/>
            </p:cNvCxnSpPr>
            <p:nvPr/>
          </p:nvCxnSpPr>
          <p:spPr>
            <a:xfrm flipH="1" flipV="1">
              <a:off x="6342581" y="4233364"/>
              <a:ext cx="4154" cy="253500"/>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cxnSp>
          <p:nvCxnSpPr>
            <p:cNvPr id="569" name="Straight Arrow Connector 568">
              <a:extLst>
                <a:ext uri="{FF2B5EF4-FFF2-40B4-BE49-F238E27FC236}">
                  <a16:creationId xmlns:a16="http://schemas.microsoft.com/office/drawing/2014/main" id="{E3800A40-A808-8559-81B6-604B6AAFC626}"/>
                </a:ext>
              </a:extLst>
            </p:cNvPr>
            <p:cNvCxnSpPr>
              <a:cxnSpLocks/>
              <a:endCxn id="571" idx="2"/>
            </p:cNvCxnSpPr>
            <p:nvPr/>
          </p:nvCxnSpPr>
          <p:spPr>
            <a:xfrm flipH="1" flipV="1">
              <a:off x="7319500" y="4234260"/>
              <a:ext cx="1" cy="253500"/>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sp>
          <p:nvSpPr>
            <p:cNvPr id="570" name="Rectangle: Rounded Corners 569">
              <a:extLst>
                <a:ext uri="{FF2B5EF4-FFF2-40B4-BE49-F238E27FC236}">
                  <a16:creationId xmlns:a16="http://schemas.microsoft.com/office/drawing/2014/main" id="{0AEDD2A5-A066-DE45-43BD-6185B25BAF0F}"/>
                </a:ext>
              </a:extLst>
            </p:cNvPr>
            <p:cNvSpPr/>
            <p:nvPr/>
          </p:nvSpPr>
          <p:spPr>
            <a:xfrm>
              <a:off x="5987875" y="3928316"/>
              <a:ext cx="709411"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H(C)</a:t>
              </a:r>
            </a:p>
          </p:txBody>
        </p:sp>
        <p:sp>
          <p:nvSpPr>
            <p:cNvPr id="571" name="Rectangle: Rounded Corners 570">
              <a:extLst>
                <a:ext uri="{FF2B5EF4-FFF2-40B4-BE49-F238E27FC236}">
                  <a16:creationId xmlns:a16="http://schemas.microsoft.com/office/drawing/2014/main" id="{4DF962A9-41E4-114D-0113-FBFAFA04BBDB}"/>
                </a:ext>
              </a:extLst>
            </p:cNvPr>
            <p:cNvSpPr/>
            <p:nvPr/>
          </p:nvSpPr>
          <p:spPr>
            <a:xfrm>
              <a:off x="6968945" y="3929212"/>
              <a:ext cx="701109"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H(D)</a:t>
              </a:r>
            </a:p>
          </p:txBody>
        </p:sp>
        <p:cxnSp>
          <p:nvCxnSpPr>
            <p:cNvPr id="572" name="Straight Arrow Connector 571">
              <a:extLst>
                <a:ext uri="{FF2B5EF4-FFF2-40B4-BE49-F238E27FC236}">
                  <a16:creationId xmlns:a16="http://schemas.microsoft.com/office/drawing/2014/main" id="{C8BF2D94-9A54-B8D7-6B27-3780840CB152}"/>
                </a:ext>
              </a:extLst>
            </p:cNvPr>
            <p:cNvCxnSpPr>
              <a:cxnSpLocks/>
              <a:endCxn id="574" idx="2"/>
            </p:cNvCxnSpPr>
            <p:nvPr/>
          </p:nvCxnSpPr>
          <p:spPr>
            <a:xfrm flipH="1" flipV="1">
              <a:off x="8274641" y="4234259"/>
              <a:ext cx="4154" cy="253500"/>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cxnSp>
          <p:nvCxnSpPr>
            <p:cNvPr id="573" name="Straight Arrow Connector 572">
              <a:extLst>
                <a:ext uri="{FF2B5EF4-FFF2-40B4-BE49-F238E27FC236}">
                  <a16:creationId xmlns:a16="http://schemas.microsoft.com/office/drawing/2014/main" id="{7AB07B4A-B7DA-4E93-34BB-765B686ADDCA}"/>
                </a:ext>
              </a:extLst>
            </p:cNvPr>
            <p:cNvCxnSpPr>
              <a:cxnSpLocks/>
              <a:endCxn id="575" idx="2"/>
            </p:cNvCxnSpPr>
            <p:nvPr/>
          </p:nvCxnSpPr>
          <p:spPr>
            <a:xfrm flipH="1" flipV="1">
              <a:off x="9251560" y="4235155"/>
              <a:ext cx="1" cy="253500"/>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sp>
          <p:nvSpPr>
            <p:cNvPr id="574" name="Rectangle: Rounded Corners 573">
              <a:extLst>
                <a:ext uri="{FF2B5EF4-FFF2-40B4-BE49-F238E27FC236}">
                  <a16:creationId xmlns:a16="http://schemas.microsoft.com/office/drawing/2014/main" id="{99950C7F-176B-2BF4-11C0-09F388208873}"/>
                </a:ext>
              </a:extLst>
            </p:cNvPr>
            <p:cNvSpPr/>
            <p:nvPr/>
          </p:nvSpPr>
          <p:spPr>
            <a:xfrm>
              <a:off x="7919935" y="3929211"/>
              <a:ext cx="709411"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H(E)</a:t>
              </a:r>
            </a:p>
          </p:txBody>
        </p:sp>
        <p:sp>
          <p:nvSpPr>
            <p:cNvPr id="575" name="Rectangle: Rounded Corners 574">
              <a:extLst>
                <a:ext uri="{FF2B5EF4-FFF2-40B4-BE49-F238E27FC236}">
                  <a16:creationId xmlns:a16="http://schemas.microsoft.com/office/drawing/2014/main" id="{0D1D1547-083E-4F2D-E619-08B59D5C9569}"/>
                </a:ext>
              </a:extLst>
            </p:cNvPr>
            <p:cNvSpPr/>
            <p:nvPr/>
          </p:nvSpPr>
          <p:spPr>
            <a:xfrm>
              <a:off x="8901005" y="3930107"/>
              <a:ext cx="701109"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H(F)</a:t>
              </a:r>
            </a:p>
          </p:txBody>
        </p:sp>
        <p:cxnSp>
          <p:nvCxnSpPr>
            <p:cNvPr id="576" name="Straight Arrow Connector 575">
              <a:extLst>
                <a:ext uri="{FF2B5EF4-FFF2-40B4-BE49-F238E27FC236}">
                  <a16:creationId xmlns:a16="http://schemas.microsoft.com/office/drawing/2014/main" id="{7C1AB3F5-DB6D-7D8A-E0FB-E4F1088A32CC}"/>
                </a:ext>
              </a:extLst>
            </p:cNvPr>
            <p:cNvCxnSpPr>
              <a:cxnSpLocks/>
              <a:endCxn id="578" idx="2"/>
            </p:cNvCxnSpPr>
            <p:nvPr/>
          </p:nvCxnSpPr>
          <p:spPr>
            <a:xfrm flipH="1" flipV="1">
              <a:off x="10267746" y="4233363"/>
              <a:ext cx="4154" cy="253500"/>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cxnSp>
          <p:nvCxnSpPr>
            <p:cNvPr id="577" name="Straight Arrow Connector 576">
              <a:extLst>
                <a:ext uri="{FF2B5EF4-FFF2-40B4-BE49-F238E27FC236}">
                  <a16:creationId xmlns:a16="http://schemas.microsoft.com/office/drawing/2014/main" id="{A280990D-3BF7-2B70-A3FA-F5332A219CED}"/>
                </a:ext>
              </a:extLst>
            </p:cNvPr>
            <p:cNvCxnSpPr>
              <a:cxnSpLocks/>
              <a:endCxn id="579" idx="2"/>
            </p:cNvCxnSpPr>
            <p:nvPr/>
          </p:nvCxnSpPr>
          <p:spPr>
            <a:xfrm flipH="1" flipV="1">
              <a:off x="11244665" y="4234259"/>
              <a:ext cx="1" cy="253500"/>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sp>
          <p:nvSpPr>
            <p:cNvPr id="578" name="Rectangle: Rounded Corners 577">
              <a:extLst>
                <a:ext uri="{FF2B5EF4-FFF2-40B4-BE49-F238E27FC236}">
                  <a16:creationId xmlns:a16="http://schemas.microsoft.com/office/drawing/2014/main" id="{633D9A78-C79A-69F5-00C6-61DB507CF095}"/>
                </a:ext>
              </a:extLst>
            </p:cNvPr>
            <p:cNvSpPr/>
            <p:nvPr/>
          </p:nvSpPr>
          <p:spPr>
            <a:xfrm>
              <a:off x="9913040" y="3928315"/>
              <a:ext cx="709411"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H(G)</a:t>
              </a:r>
            </a:p>
          </p:txBody>
        </p:sp>
        <p:sp>
          <p:nvSpPr>
            <p:cNvPr id="579" name="Rectangle: Rounded Corners 578">
              <a:extLst>
                <a:ext uri="{FF2B5EF4-FFF2-40B4-BE49-F238E27FC236}">
                  <a16:creationId xmlns:a16="http://schemas.microsoft.com/office/drawing/2014/main" id="{631C2652-8377-A346-5A4B-A4D2F39B3DE5}"/>
                </a:ext>
              </a:extLst>
            </p:cNvPr>
            <p:cNvSpPr/>
            <p:nvPr/>
          </p:nvSpPr>
          <p:spPr>
            <a:xfrm>
              <a:off x="10894110" y="3929211"/>
              <a:ext cx="701109"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H(H)</a:t>
              </a:r>
            </a:p>
          </p:txBody>
        </p:sp>
      </p:grpSp>
      <p:grpSp>
        <p:nvGrpSpPr>
          <p:cNvPr id="622" name="Group 621">
            <a:extLst>
              <a:ext uri="{FF2B5EF4-FFF2-40B4-BE49-F238E27FC236}">
                <a16:creationId xmlns:a16="http://schemas.microsoft.com/office/drawing/2014/main" id="{780ACF3C-361B-3F59-2CB6-C38DE859F78E}"/>
              </a:ext>
            </a:extLst>
          </p:cNvPr>
          <p:cNvGrpSpPr/>
          <p:nvPr/>
        </p:nvGrpSpPr>
        <p:grpSpPr>
          <a:xfrm>
            <a:off x="5875783" y="811409"/>
            <a:ext cx="3805168" cy="1116593"/>
            <a:chOff x="5875783" y="811409"/>
            <a:chExt cx="3805168" cy="1116593"/>
          </a:xfrm>
        </p:grpSpPr>
        <p:sp>
          <p:nvSpPr>
            <p:cNvPr id="617" name="Rectangle: Rounded Corners 616">
              <a:extLst>
                <a:ext uri="{FF2B5EF4-FFF2-40B4-BE49-F238E27FC236}">
                  <a16:creationId xmlns:a16="http://schemas.microsoft.com/office/drawing/2014/main" id="{5713BEA6-B917-E6A3-93D5-0F258CC9B4BE}"/>
                </a:ext>
              </a:extLst>
            </p:cNvPr>
            <p:cNvSpPr/>
            <p:nvPr/>
          </p:nvSpPr>
          <p:spPr>
            <a:xfrm>
              <a:off x="6865877" y="811409"/>
              <a:ext cx="1585913" cy="682647"/>
            </a:xfrm>
            <a:prstGeom prst="roundRect">
              <a:avLst/>
            </a:prstGeom>
            <a:solidFill>
              <a:srgbClr val="2B2576"/>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H(ABCDEFGH)</a:t>
              </a:r>
            </a:p>
          </p:txBody>
        </p:sp>
        <p:cxnSp>
          <p:nvCxnSpPr>
            <p:cNvPr id="618" name="Connector: Elbow 617">
              <a:extLst>
                <a:ext uri="{FF2B5EF4-FFF2-40B4-BE49-F238E27FC236}">
                  <a16:creationId xmlns:a16="http://schemas.microsoft.com/office/drawing/2014/main" id="{5AADFEDC-315E-0E7E-CCAC-E8C107DB542D}"/>
                </a:ext>
              </a:extLst>
            </p:cNvPr>
            <p:cNvCxnSpPr>
              <a:cxnSpLocks/>
              <a:stCxn id="617" idx="2"/>
            </p:cNvCxnSpPr>
            <p:nvPr/>
          </p:nvCxnSpPr>
          <p:spPr>
            <a:xfrm rot="5400000">
              <a:off x="6666933" y="702907"/>
              <a:ext cx="200752" cy="1783051"/>
            </a:xfrm>
            <a:prstGeom prst="bentConnector2">
              <a:avLst/>
            </a:prstGeom>
            <a:ln w="25400">
              <a:solidFill>
                <a:srgbClr val="2EBC81"/>
              </a:solidFill>
            </a:ln>
          </p:spPr>
          <p:style>
            <a:lnRef idx="1">
              <a:schemeClr val="accent3"/>
            </a:lnRef>
            <a:fillRef idx="0">
              <a:schemeClr val="accent3"/>
            </a:fillRef>
            <a:effectRef idx="0">
              <a:schemeClr val="accent3"/>
            </a:effectRef>
            <a:fontRef idx="minor">
              <a:schemeClr val="tx1"/>
            </a:fontRef>
          </p:style>
        </p:cxnSp>
        <p:cxnSp>
          <p:nvCxnSpPr>
            <p:cNvPr id="619" name="Connector: Elbow 618">
              <a:extLst>
                <a:ext uri="{FF2B5EF4-FFF2-40B4-BE49-F238E27FC236}">
                  <a16:creationId xmlns:a16="http://schemas.microsoft.com/office/drawing/2014/main" id="{03AA2A5A-F5F0-C6F2-0EB7-9B23B441127C}"/>
                </a:ext>
              </a:extLst>
            </p:cNvPr>
            <p:cNvCxnSpPr>
              <a:cxnSpLocks/>
              <a:stCxn id="617" idx="2"/>
            </p:cNvCxnSpPr>
            <p:nvPr/>
          </p:nvCxnSpPr>
          <p:spPr>
            <a:xfrm rot="16200000" flipH="1">
              <a:off x="8569516" y="583374"/>
              <a:ext cx="200753" cy="2022116"/>
            </a:xfrm>
            <a:prstGeom prst="bentConnector2">
              <a:avLst/>
            </a:prstGeom>
            <a:ln w="25400">
              <a:solidFill>
                <a:srgbClr val="2EBC81"/>
              </a:solidFill>
            </a:ln>
          </p:spPr>
          <p:style>
            <a:lnRef idx="1">
              <a:schemeClr val="accent3"/>
            </a:lnRef>
            <a:fillRef idx="0">
              <a:schemeClr val="accent3"/>
            </a:fillRef>
            <a:effectRef idx="0">
              <a:schemeClr val="accent3"/>
            </a:effectRef>
            <a:fontRef idx="minor">
              <a:schemeClr val="tx1"/>
            </a:fontRef>
          </p:style>
        </p:cxnSp>
        <p:cxnSp>
          <p:nvCxnSpPr>
            <p:cNvPr id="620" name="Straight Connector 619">
              <a:extLst>
                <a:ext uri="{FF2B5EF4-FFF2-40B4-BE49-F238E27FC236}">
                  <a16:creationId xmlns:a16="http://schemas.microsoft.com/office/drawing/2014/main" id="{B202E17F-F0FB-AF3C-2BD1-FE1BD301064C}"/>
                </a:ext>
              </a:extLst>
            </p:cNvPr>
            <p:cNvCxnSpPr>
              <a:cxnSpLocks/>
            </p:cNvCxnSpPr>
            <p:nvPr/>
          </p:nvCxnSpPr>
          <p:spPr>
            <a:xfrm>
              <a:off x="5887002" y="1686428"/>
              <a:ext cx="0" cy="241574"/>
            </a:xfrm>
            <a:prstGeom prst="line">
              <a:avLst/>
            </a:prstGeom>
            <a:ln w="25400">
              <a:solidFill>
                <a:srgbClr val="2EBC81"/>
              </a:solidFill>
            </a:ln>
          </p:spPr>
          <p:style>
            <a:lnRef idx="1">
              <a:schemeClr val="accent1"/>
            </a:lnRef>
            <a:fillRef idx="0">
              <a:schemeClr val="accent1"/>
            </a:fillRef>
            <a:effectRef idx="0">
              <a:schemeClr val="accent1"/>
            </a:effectRef>
            <a:fontRef idx="minor">
              <a:schemeClr val="tx1"/>
            </a:fontRef>
          </p:style>
        </p:cxnSp>
        <p:cxnSp>
          <p:nvCxnSpPr>
            <p:cNvPr id="621" name="Straight Connector 620">
              <a:extLst>
                <a:ext uri="{FF2B5EF4-FFF2-40B4-BE49-F238E27FC236}">
                  <a16:creationId xmlns:a16="http://schemas.microsoft.com/office/drawing/2014/main" id="{98E997AE-0682-EEE4-AF64-A0C1C74A4D4E}"/>
                </a:ext>
              </a:extLst>
            </p:cNvPr>
            <p:cNvCxnSpPr>
              <a:cxnSpLocks/>
            </p:cNvCxnSpPr>
            <p:nvPr/>
          </p:nvCxnSpPr>
          <p:spPr>
            <a:xfrm>
              <a:off x="9673120" y="1686428"/>
              <a:ext cx="0" cy="241574"/>
            </a:xfrm>
            <a:prstGeom prst="line">
              <a:avLst/>
            </a:prstGeom>
            <a:ln w="25400">
              <a:solidFill>
                <a:srgbClr val="2EBC81"/>
              </a:solidFill>
            </a:ln>
          </p:spPr>
          <p:style>
            <a:lnRef idx="1">
              <a:schemeClr val="accent1"/>
            </a:lnRef>
            <a:fillRef idx="0">
              <a:schemeClr val="accent1"/>
            </a:fillRef>
            <a:effectRef idx="0">
              <a:schemeClr val="accent1"/>
            </a:effectRef>
            <a:fontRef idx="minor">
              <a:schemeClr val="tx1"/>
            </a:fontRef>
          </p:style>
        </p:cxnSp>
      </p:grpSp>
      <p:grpSp>
        <p:nvGrpSpPr>
          <p:cNvPr id="636" name="Group 635">
            <a:extLst>
              <a:ext uri="{FF2B5EF4-FFF2-40B4-BE49-F238E27FC236}">
                <a16:creationId xmlns:a16="http://schemas.microsoft.com/office/drawing/2014/main" id="{60054690-88AD-14EA-3AAA-99C2352B6EA8}"/>
              </a:ext>
            </a:extLst>
          </p:cNvPr>
          <p:cNvGrpSpPr/>
          <p:nvPr/>
        </p:nvGrpSpPr>
        <p:grpSpPr>
          <a:xfrm>
            <a:off x="4817206" y="1928002"/>
            <a:ext cx="5918272" cy="1025902"/>
            <a:chOff x="4817206" y="1928002"/>
            <a:chExt cx="5918272" cy="1025902"/>
          </a:xfrm>
        </p:grpSpPr>
        <p:cxnSp>
          <p:nvCxnSpPr>
            <p:cNvPr id="637" name="Connector: Elbow 636">
              <a:extLst>
                <a:ext uri="{FF2B5EF4-FFF2-40B4-BE49-F238E27FC236}">
                  <a16:creationId xmlns:a16="http://schemas.microsoft.com/office/drawing/2014/main" id="{04AA70BF-CF0E-C6DA-4279-94F33635A873}"/>
                </a:ext>
              </a:extLst>
            </p:cNvPr>
            <p:cNvCxnSpPr>
              <a:cxnSpLocks/>
            </p:cNvCxnSpPr>
            <p:nvPr/>
          </p:nvCxnSpPr>
          <p:spPr>
            <a:xfrm rot="16200000" flipH="1" flipV="1">
              <a:off x="5803057" y="1946647"/>
              <a:ext cx="21406" cy="1993107"/>
            </a:xfrm>
            <a:prstGeom prst="bentConnector3">
              <a:avLst>
                <a:gd name="adj1" fmla="val -1067925"/>
              </a:avLst>
            </a:prstGeom>
            <a:ln w="25400">
              <a:solidFill>
                <a:srgbClr val="2EBC81"/>
              </a:solidFill>
            </a:ln>
          </p:spPr>
          <p:style>
            <a:lnRef idx="1">
              <a:schemeClr val="accent3"/>
            </a:lnRef>
            <a:fillRef idx="0">
              <a:schemeClr val="accent3"/>
            </a:fillRef>
            <a:effectRef idx="0">
              <a:schemeClr val="accent3"/>
            </a:effectRef>
            <a:fontRef idx="minor">
              <a:schemeClr val="tx1"/>
            </a:fontRef>
          </p:style>
        </p:cxnSp>
        <p:cxnSp>
          <p:nvCxnSpPr>
            <p:cNvPr id="638" name="Connector: Elbow 637">
              <a:extLst>
                <a:ext uri="{FF2B5EF4-FFF2-40B4-BE49-F238E27FC236}">
                  <a16:creationId xmlns:a16="http://schemas.microsoft.com/office/drawing/2014/main" id="{E8750DC0-702A-E228-4607-F9E2B7D449FB}"/>
                </a:ext>
              </a:extLst>
            </p:cNvPr>
            <p:cNvCxnSpPr>
              <a:cxnSpLocks/>
            </p:cNvCxnSpPr>
            <p:nvPr/>
          </p:nvCxnSpPr>
          <p:spPr>
            <a:xfrm rot="16200000" flipH="1" flipV="1">
              <a:off x="9728222" y="1946646"/>
              <a:ext cx="21406" cy="1993107"/>
            </a:xfrm>
            <a:prstGeom prst="bentConnector3">
              <a:avLst>
                <a:gd name="adj1" fmla="val -1067925"/>
              </a:avLst>
            </a:prstGeom>
            <a:ln w="25400">
              <a:solidFill>
                <a:srgbClr val="2EBC81"/>
              </a:solidFill>
            </a:ln>
          </p:spPr>
          <p:style>
            <a:lnRef idx="1">
              <a:schemeClr val="accent3"/>
            </a:lnRef>
            <a:fillRef idx="0">
              <a:schemeClr val="accent3"/>
            </a:fillRef>
            <a:effectRef idx="0">
              <a:schemeClr val="accent3"/>
            </a:effectRef>
            <a:fontRef idx="minor">
              <a:schemeClr val="tx1"/>
            </a:fontRef>
          </p:style>
        </p:cxnSp>
        <p:cxnSp>
          <p:nvCxnSpPr>
            <p:cNvPr id="639" name="Straight Connector 638">
              <a:extLst>
                <a:ext uri="{FF2B5EF4-FFF2-40B4-BE49-F238E27FC236}">
                  <a16:creationId xmlns:a16="http://schemas.microsoft.com/office/drawing/2014/main" id="{910DC546-7FC2-2773-A377-5DFC0F5AE56B}"/>
                </a:ext>
              </a:extLst>
            </p:cNvPr>
            <p:cNvCxnSpPr>
              <a:cxnSpLocks/>
            </p:cNvCxnSpPr>
            <p:nvPr/>
          </p:nvCxnSpPr>
          <p:spPr>
            <a:xfrm>
              <a:off x="5887002" y="2463526"/>
              <a:ext cx="0" cy="241574"/>
            </a:xfrm>
            <a:prstGeom prst="line">
              <a:avLst/>
            </a:prstGeom>
            <a:ln w="25400">
              <a:solidFill>
                <a:srgbClr val="2EBC81"/>
              </a:solidFill>
            </a:ln>
          </p:spPr>
          <p:style>
            <a:lnRef idx="1">
              <a:schemeClr val="accent1"/>
            </a:lnRef>
            <a:fillRef idx="0">
              <a:schemeClr val="accent1"/>
            </a:fillRef>
            <a:effectRef idx="0">
              <a:schemeClr val="accent1"/>
            </a:effectRef>
            <a:fontRef idx="minor">
              <a:schemeClr val="tx1"/>
            </a:fontRef>
          </p:style>
        </p:cxnSp>
        <p:cxnSp>
          <p:nvCxnSpPr>
            <p:cNvPr id="640" name="Straight Connector 639">
              <a:extLst>
                <a:ext uri="{FF2B5EF4-FFF2-40B4-BE49-F238E27FC236}">
                  <a16:creationId xmlns:a16="http://schemas.microsoft.com/office/drawing/2014/main" id="{6605C101-5C6A-D63D-EEED-45E2126F0F1D}"/>
                </a:ext>
              </a:extLst>
            </p:cNvPr>
            <p:cNvCxnSpPr>
              <a:cxnSpLocks/>
            </p:cNvCxnSpPr>
            <p:nvPr/>
          </p:nvCxnSpPr>
          <p:spPr>
            <a:xfrm>
              <a:off x="9673120" y="2463526"/>
              <a:ext cx="0" cy="241574"/>
            </a:xfrm>
            <a:prstGeom prst="line">
              <a:avLst/>
            </a:prstGeom>
            <a:ln w="25400">
              <a:solidFill>
                <a:srgbClr val="2EBC81"/>
              </a:solidFill>
            </a:ln>
          </p:spPr>
          <p:style>
            <a:lnRef idx="1">
              <a:schemeClr val="accent1"/>
            </a:lnRef>
            <a:fillRef idx="0">
              <a:schemeClr val="accent1"/>
            </a:fillRef>
            <a:effectRef idx="0">
              <a:schemeClr val="accent1"/>
            </a:effectRef>
            <a:fontRef idx="minor">
              <a:schemeClr val="tx1"/>
            </a:fontRef>
          </p:style>
        </p:cxnSp>
        <p:sp>
          <p:nvSpPr>
            <p:cNvPr id="641" name="Rectangle: Rounded Corners 640">
              <a:extLst>
                <a:ext uri="{FF2B5EF4-FFF2-40B4-BE49-F238E27FC236}">
                  <a16:creationId xmlns:a16="http://schemas.microsoft.com/office/drawing/2014/main" id="{F3C07D19-6E47-32FF-50D4-2CBB04332354}"/>
                </a:ext>
              </a:extLst>
            </p:cNvPr>
            <p:cNvSpPr/>
            <p:nvPr/>
          </p:nvSpPr>
          <p:spPr>
            <a:xfrm>
              <a:off x="5377815" y="1928002"/>
              <a:ext cx="1018374" cy="535076"/>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H(ABCD)</a:t>
              </a:r>
            </a:p>
          </p:txBody>
        </p:sp>
        <p:sp>
          <p:nvSpPr>
            <p:cNvPr id="642" name="Rectangle: Rounded Corners 641">
              <a:extLst>
                <a:ext uri="{FF2B5EF4-FFF2-40B4-BE49-F238E27FC236}">
                  <a16:creationId xmlns:a16="http://schemas.microsoft.com/office/drawing/2014/main" id="{E4DC2F26-716B-4C8F-B7B3-4F29BC350374}"/>
                </a:ext>
              </a:extLst>
            </p:cNvPr>
            <p:cNvSpPr/>
            <p:nvPr/>
          </p:nvSpPr>
          <p:spPr>
            <a:xfrm>
              <a:off x="9163933" y="1928002"/>
              <a:ext cx="1018374" cy="535076"/>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H(EFGH)</a:t>
              </a:r>
            </a:p>
          </p:txBody>
        </p:sp>
      </p:grpSp>
      <p:sp>
        <p:nvSpPr>
          <p:cNvPr id="2" name="TextBox 1">
            <a:extLst>
              <a:ext uri="{FF2B5EF4-FFF2-40B4-BE49-F238E27FC236}">
                <a16:creationId xmlns:a16="http://schemas.microsoft.com/office/drawing/2014/main" id="{7D5AF38D-2F22-C243-0848-AF086011278A}"/>
              </a:ext>
            </a:extLst>
          </p:cNvPr>
          <p:cNvSpPr txBox="1"/>
          <p:nvPr/>
        </p:nvSpPr>
        <p:spPr>
          <a:xfrm>
            <a:off x="346901" y="1586177"/>
            <a:ext cx="3863149" cy="954107"/>
          </a:xfrm>
          <a:prstGeom prst="rect">
            <a:avLst/>
          </a:prstGeom>
          <a:noFill/>
        </p:spPr>
        <p:txBody>
          <a:bodyPr wrap="square">
            <a:spAutoFit/>
          </a:bodyPr>
          <a:lstStyle/>
          <a:p>
            <a:pPr marL="342900" indent="-342900">
              <a:buFont typeface="Arial"/>
              <a:buAutoNum type="arabicPeriod"/>
            </a:pPr>
            <a:r>
              <a:rPr lang="en-US" dirty="0">
                <a:solidFill>
                  <a:srgbClr val="3D3935"/>
                </a:solidFill>
                <a:latin typeface="Open Sans" panose="020B0606030504020204" pitchFamily="34" charset="0"/>
              </a:rPr>
              <a:t>Hash the leaf node data.</a:t>
            </a:r>
          </a:p>
          <a:p>
            <a:pPr marL="342900" indent="-342900">
              <a:buAutoNum type="arabicPeriod"/>
            </a:pPr>
            <a:r>
              <a:rPr lang="en-US" dirty="0">
                <a:solidFill>
                  <a:srgbClr val="3D3935"/>
                </a:solidFill>
                <a:latin typeface="Open Sans" panose="020B0606030504020204" pitchFamily="34" charset="0"/>
              </a:rPr>
              <a:t>Group the leaf nodes into pairs and hash their hashes.</a:t>
            </a:r>
          </a:p>
          <a:p>
            <a:pPr marL="342900" indent="-342900">
              <a:buAutoNum type="arabicPeriod"/>
            </a:pPr>
            <a:r>
              <a:rPr lang="en-US" dirty="0">
                <a:solidFill>
                  <a:srgbClr val="3D3935"/>
                </a:solidFill>
                <a:latin typeface="Open Sans" panose="020B0606030504020204" pitchFamily="34" charset="0"/>
              </a:rPr>
              <a:t>Repeat with the parent nodes until root.</a:t>
            </a:r>
          </a:p>
        </p:txBody>
      </p:sp>
      <p:grpSp>
        <p:nvGrpSpPr>
          <p:cNvPr id="3" name="Group 2">
            <a:extLst>
              <a:ext uri="{FF2B5EF4-FFF2-40B4-BE49-F238E27FC236}">
                <a16:creationId xmlns:a16="http://schemas.microsoft.com/office/drawing/2014/main" id="{DA7585E1-8CFD-E2A3-DC47-B3B35BE0CAC4}"/>
              </a:ext>
            </a:extLst>
          </p:cNvPr>
          <p:cNvGrpSpPr/>
          <p:nvPr/>
        </p:nvGrpSpPr>
        <p:grpSpPr>
          <a:xfrm>
            <a:off x="4308019" y="2932497"/>
            <a:ext cx="6936646" cy="997611"/>
            <a:chOff x="4308019" y="2932497"/>
            <a:chExt cx="6936646" cy="997611"/>
          </a:xfrm>
        </p:grpSpPr>
        <p:cxnSp>
          <p:nvCxnSpPr>
            <p:cNvPr id="4" name="Straight Connector 3">
              <a:extLst>
                <a:ext uri="{FF2B5EF4-FFF2-40B4-BE49-F238E27FC236}">
                  <a16:creationId xmlns:a16="http://schemas.microsoft.com/office/drawing/2014/main" id="{3EC7F7B1-F4F5-86CF-F095-6A031C4F6A7E}"/>
                </a:ext>
              </a:extLst>
            </p:cNvPr>
            <p:cNvCxnSpPr>
              <a:cxnSpLocks/>
            </p:cNvCxnSpPr>
            <p:nvPr/>
          </p:nvCxnSpPr>
          <p:spPr>
            <a:xfrm>
              <a:off x="4830868" y="3479455"/>
              <a:ext cx="0" cy="228600"/>
            </a:xfrm>
            <a:prstGeom prst="line">
              <a:avLst/>
            </a:prstGeom>
            <a:ln w="25400">
              <a:solidFill>
                <a:srgbClr val="2EBC81"/>
              </a:solidFill>
            </a:ln>
          </p:spPr>
          <p:style>
            <a:lnRef idx="1">
              <a:schemeClr val="accent1"/>
            </a:lnRef>
            <a:fillRef idx="0">
              <a:schemeClr val="accent1"/>
            </a:fillRef>
            <a:effectRef idx="0">
              <a:schemeClr val="accent1"/>
            </a:effectRef>
            <a:fontRef idx="minor">
              <a:schemeClr val="tx1"/>
            </a:fontRef>
          </p:style>
        </p:cxnSp>
        <p:sp>
          <p:nvSpPr>
            <p:cNvPr id="5" name="Rectangle: Rounded Corners 4">
              <a:extLst>
                <a:ext uri="{FF2B5EF4-FFF2-40B4-BE49-F238E27FC236}">
                  <a16:creationId xmlns:a16="http://schemas.microsoft.com/office/drawing/2014/main" id="{B3D37980-00AE-F2D4-CE5C-61C82C3EC182}"/>
                </a:ext>
              </a:extLst>
            </p:cNvPr>
            <p:cNvSpPr/>
            <p:nvPr/>
          </p:nvSpPr>
          <p:spPr>
            <a:xfrm>
              <a:off x="4308019" y="2953904"/>
              <a:ext cx="1018374" cy="535076"/>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H(AB)</a:t>
              </a:r>
            </a:p>
          </p:txBody>
        </p:sp>
        <p:cxnSp>
          <p:nvCxnSpPr>
            <p:cNvPr id="8" name="Straight Connector 7">
              <a:extLst>
                <a:ext uri="{FF2B5EF4-FFF2-40B4-BE49-F238E27FC236}">
                  <a16:creationId xmlns:a16="http://schemas.microsoft.com/office/drawing/2014/main" id="{FAFA3D0E-9450-9DAF-191F-FFF5C31862DD}"/>
                </a:ext>
              </a:extLst>
            </p:cNvPr>
            <p:cNvCxnSpPr>
              <a:cxnSpLocks/>
            </p:cNvCxnSpPr>
            <p:nvPr/>
          </p:nvCxnSpPr>
          <p:spPr>
            <a:xfrm>
              <a:off x="6823975" y="3458049"/>
              <a:ext cx="0" cy="228600"/>
            </a:xfrm>
            <a:prstGeom prst="line">
              <a:avLst/>
            </a:prstGeom>
            <a:ln w="25400">
              <a:solidFill>
                <a:srgbClr val="2EBC81"/>
              </a:solidFill>
            </a:ln>
          </p:spPr>
          <p:style>
            <a:lnRef idx="1">
              <a:schemeClr val="accent1"/>
            </a:lnRef>
            <a:fillRef idx="0">
              <a:schemeClr val="accent1"/>
            </a:fillRef>
            <a:effectRef idx="0">
              <a:schemeClr val="accent1"/>
            </a:effectRef>
            <a:fontRef idx="minor">
              <a:schemeClr val="tx1"/>
            </a:fontRef>
          </p:style>
        </p:cxnSp>
        <p:sp>
          <p:nvSpPr>
            <p:cNvPr id="9" name="Rectangle: Rounded Corners 8">
              <a:extLst>
                <a:ext uri="{FF2B5EF4-FFF2-40B4-BE49-F238E27FC236}">
                  <a16:creationId xmlns:a16="http://schemas.microsoft.com/office/drawing/2014/main" id="{9860EAA3-AEA6-A3F3-D440-3A5990826FEE}"/>
                </a:ext>
              </a:extLst>
            </p:cNvPr>
            <p:cNvSpPr/>
            <p:nvPr/>
          </p:nvSpPr>
          <p:spPr>
            <a:xfrm>
              <a:off x="6301126" y="2932498"/>
              <a:ext cx="1018374" cy="535076"/>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H(CD)</a:t>
              </a:r>
            </a:p>
          </p:txBody>
        </p:sp>
        <p:cxnSp>
          <p:nvCxnSpPr>
            <p:cNvPr id="10" name="Straight Connector 9">
              <a:extLst>
                <a:ext uri="{FF2B5EF4-FFF2-40B4-BE49-F238E27FC236}">
                  <a16:creationId xmlns:a16="http://schemas.microsoft.com/office/drawing/2014/main" id="{F8EF9883-36CD-C778-2474-751A82D39729}"/>
                </a:ext>
              </a:extLst>
            </p:cNvPr>
            <p:cNvCxnSpPr>
              <a:cxnSpLocks/>
            </p:cNvCxnSpPr>
            <p:nvPr/>
          </p:nvCxnSpPr>
          <p:spPr>
            <a:xfrm>
              <a:off x="8756033" y="3479454"/>
              <a:ext cx="0" cy="228600"/>
            </a:xfrm>
            <a:prstGeom prst="line">
              <a:avLst/>
            </a:prstGeom>
            <a:ln w="25400">
              <a:solidFill>
                <a:srgbClr val="2EBC81"/>
              </a:solidFill>
            </a:ln>
          </p:spPr>
          <p:style>
            <a:lnRef idx="1">
              <a:schemeClr val="accent1"/>
            </a:lnRef>
            <a:fillRef idx="0">
              <a:schemeClr val="accent1"/>
            </a:fillRef>
            <a:effectRef idx="0">
              <a:schemeClr val="accent1"/>
            </a:effectRef>
            <a:fontRef idx="minor">
              <a:schemeClr val="tx1"/>
            </a:fontRef>
          </p:style>
        </p:cxnSp>
        <p:cxnSp>
          <p:nvCxnSpPr>
            <p:cNvPr id="11" name="Connector: Elbow 10">
              <a:extLst>
                <a:ext uri="{FF2B5EF4-FFF2-40B4-BE49-F238E27FC236}">
                  <a16:creationId xmlns:a16="http://schemas.microsoft.com/office/drawing/2014/main" id="{7EC61DE0-174E-A11A-8974-B824FBE8EA01}"/>
                </a:ext>
              </a:extLst>
            </p:cNvPr>
            <p:cNvCxnSpPr>
              <a:cxnSpLocks/>
            </p:cNvCxnSpPr>
            <p:nvPr/>
          </p:nvCxnSpPr>
          <p:spPr>
            <a:xfrm rot="16200000" flipV="1">
              <a:off x="4837488" y="3441200"/>
              <a:ext cx="896" cy="976919"/>
            </a:xfrm>
            <a:prstGeom prst="bentConnector3">
              <a:avLst>
                <a:gd name="adj1" fmla="val 25613393"/>
              </a:avLst>
            </a:prstGeom>
            <a:ln w="25400">
              <a:solidFill>
                <a:srgbClr val="2EBC81"/>
              </a:solidFill>
            </a:ln>
          </p:spPr>
          <p:style>
            <a:lnRef idx="1">
              <a:schemeClr val="accent3"/>
            </a:lnRef>
            <a:fillRef idx="0">
              <a:schemeClr val="accent3"/>
            </a:fillRef>
            <a:effectRef idx="0">
              <a:schemeClr val="accent3"/>
            </a:effectRef>
            <a:fontRef idx="minor">
              <a:schemeClr val="tx1"/>
            </a:fontRef>
          </p:style>
        </p:cxnSp>
        <p:cxnSp>
          <p:nvCxnSpPr>
            <p:cNvPr id="12" name="Connector: Elbow 11">
              <a:extLst>
                <a:ext uri="{FF2B5EF4-FFF2-40B4-BE49-F238E27FC236}">
                  <a16:creationId xmlns:a16="http://schemas.microsoft.com/office/drawing/2014/main" id="{128E70BA-CE5F-FFFD-541C-CE149C60AD5C}"/>
                </a:ext>
              </a:extLst>
            </p:cNvPr>
            <p:cNvCxnSpPr>
              <a:cxnSpLocks/>
            </p:cNvCxnSpPr>
            <p:nvPr/>
          </p:nvCxnSpPr>
          <p:spPr>
            <a:xfrm rot="16200000" flipV="1">
              <a:off x="6830593" y="3440304"/>
              <a:ext cx="896" cy="976919"/>
            </a:xfrm>
            <a:prstGeom prst="bentConnector3">
              <a:avLst>
                <a:gd name="adj1" fmla="val 25613393"/>
              </a:avLst>
            </a:prstGeom>
            <a:ln w="25400">
              <a:solidFill>
                <a:srgbClr val="2EBC81"/>
              </a:solidFill>
            </a:ln>
          </p:spPr>
          <p:style>
            <a:lnRef idx="1">
              <a:schemeClr val="accent3"/>
            </a:lnRef>
            <a:fillRef idx="0">
              <a:schemeClr val="accent3"/>
            </a:fillRef>
            <a:effectRef idx="0">
              <a:schemeClr val="accent3"/>
            </a:effectRef>
            <a:fontRef idx="minor">
              <a:schemeClr val="tx1"/>
            </a:fontRef>
          </p:style>
        </p:cxnSp>
        <p:cxnSp>
          <p:nvCxnSpPr>
            <p:cNvPr id="13" name="Connector: Elbow 12">
              <a:extLst>
                <a:ext uri="{FF2B5EF4-FFF2-40B4-BE49-F238E27FC236}">
                  <a16:creationId xmlns:a16="http://schemas.microsoft.com/office/drawing/2014/main" id="{19C3DCCF-F61D-EDBE-4AA4-D4A9D20FA5C7}"/>
                </a:ext>
              </a:extLst>
            </p:cNvPr>
            <p:cNvCxnSpPr>
              <a:cxnSpLocks/>
            </p:cNvCxnSpPr>
            <p:nvPr/>
          </p:nvCxnSpPr>
          <p:spPr>
            <a:xfrm rot="16200000" flipV="1">
              <a:off x="8762653" y="3441199"/>
              <a:ext cx="896" cy="976919"/>
            </a:xfrm>
            <a:prstGeom prst="bentConnector3">
              <a:avLst>
                <a:gd name="adj1" fmla="val 25613393"/>
              </a:avLst>
            </a:prstGeom>
            <a:ln w="25400">
              <a:solidFill>
                <a:srgbClr val="2EBC81"/>
              </a:solidFill>
            </a:ln>
          </p:spPr>
          <p:style>
            <a:lnRef idx="1">
              <a:schemeClr val="accent3"/>
            </a:lnRef>
            <a:fillRef idx="0">
              <a:schemeClr val="accent3"/>
            </a:fillRef>
            <a:effectRef idx="0">
              <a:schemeClr val="accent3"/>
            </a:effectRef>
            <a:fontRef idx="minor">
              <a:schemeClr val="tx1"/>
            </a:fontRef>
          </p:style>
        </p:cxnSp>
        <p:cxnSp>
          <p:nvCxnSpPr>
            <p:cNvPr id="14" name="Connector: Elbow 13">
              <a:extLst>
                <a:ext uri="{FF2B5EF4-FFF2-40B4-BE49-F238E27FC236}">
                  <a16:creationId xmlns:a16="http://schemas.microsoft.com/office/drawing/2014/main" id="{E13D5533-5AAC-719C-EC82-D898BB811195}"/>
                </a:ext>
              </a:extLst>
            </p:cNvPr>
            <p:cNvCxnSpPr>
              <a:cxnSpLocks/>
            </p:cNvCxnSpPr>
            <p:nvPr/>
          </p:nvCxnSpPr>
          <p:spPr>
            <a:xfrm rot="16200000" flipV="1">
              <a:off x="10755758" y="3440303"/>
              <a:ext cx="896" cy="976919"/>
            </a:xfrm>
            <a:prstGeom prst="bentConnector3">
              <a:avLst>
                <a:gd name="adj1" fmla="val 25613393"/>
              </a:avLst>
            </a:prstGeom>
            <a:ln w="25400">
              <a:solidFill>
                <a:srgbClr val="2EBC81"/>
              </a:solidFill>
            </a:ln>
          </p:spPr>
          <p:style>
            <a:lnRef idx="1">
              <a:schemeClr val="accent3"/>
            </a:lnRef>
            <a:fillRef idx="0">
              <a:schemeClr val="accent3"/>
            </a:fillRef>
            <a:effectRef idx="0">
              <a:schemeClr val="accent3"/>
            </a:effectRef>
            <a:fontRef idx="minor">
              <a:schemeClr val="tx1"/>
            </a:fontRef>
          </p:style>
        </p:cxnSp>
        <p:cxnSp>
          <p:nvCxnSpPr>
            <p:cNvPr id="15" name="Straight Connector 14">
              <a:extLst>
                <a:ext uri="{FF2B5EF4-FFF2-40B4-BE49-F238E27FC236}">
                  <a16:creationId xmlns:a16="http://schemas.microsoft.com/office/drawing/2014/main" id="{570D9EA7-73C3-948C-7B0E-DCBCF95E615B}"/>
                </a:ext>
              </a:extLst>
            </p:cNvPr>
            <p:cNvCxnSpPr>
              <a:cxnSpLocks/>
            </p:cNvCxnSpPr>
            <p:nvPr/>
          </p:nvCxnSpPr>
          <p:spPr>
            <a:xfrm>
              <a:off x="10749140" y="3458048"/>
              <a:ext cx="0" cy="228600"/>
            </a:xfrm>
            <a:prstGeom prst="line">
              <a:avLst/>
            </a:prstGeom>
            <a:ln w="25400">
              <a:solidFill>
                <a:srgbClr val="2EBC81"/>
              </a:solidFill>
            </a:ln>
          </p:spPr>
          <p:style>
            <a:lnRef idx="1">
              <a:schemeClr val="accent1"/>
            </a:lnRef>
            <a:fillRef idx="0">
              <a:schemeClr val="accent1"/>
            </a:fillRef>
            <a:effectRef idx="0">
              <a:schemeClr val="accent1"/>
            </a:effectRef>
            <a:fontRef idx="minor">
              <a:schemeClr val="tx1"/>
            </a:fontRef>
          </p:style>
        </p:cxnSp>
        <p:sp>
          <p:nvSpPr>
            <p:cNvPr id="20" name="Rectangle: Rounded Corners 19">
              <a:extLst>
                <a:ext uri="{FF2B5EF4-FFF2-40B4-BE49-F238E27FC236}">
                  <a16:creationId xmlns:a16="http://schemas.microsoft.com/office/drawing/2014/main" id="{4B684594-DADD-5D52-4827-11DA662B00AB}"/>
                </a:ext>
              </a:extLst>
            </p:cNvPr>
            <p:cNvSpPr/>
            <p:nvPr/>
          </p:nvSpPr>
          <p:spPr>
            <a:xfrm>
              <a:off x="8233184" y="2953903"/>
              <a:ext cx="1018374" cy="535076"/>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H(EF)</a:t>
              </a:r>
            </a:p>
          </p:txBody>
        </p:sp>
        <p:sp>
          <p:nvSpPr>
            <p:cNvPr id="21" name="Rectangle: Rounded Corners 20">
              <a:extLst>
                <a:ext uri="{FF2B5EF4-FFF2-40B4-BE49-F238E27FC236}">
                  <a16:creationId xmlns:a16="http://schemas.microsoft.com/office/drawing/2014/main" id="{53079070-3B03-EC12-627B-EDCB1F058E28}"/>
                </a:ext>
              </a:extLst>
            </p:cNvPr>
            <p:cNvSpPr/>
            <p:nvPr/>
          </p:nvSpPr>
          <p:spPr>
            <a:xfrm>
              <a:off x="10226291" y="2932497"/>
              <a:ext cx="1018374" cy="535076"/>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H(GH)</a:t>
              </a:r>
            </a:p>
          </p:txBody>
        </p:sp>
      </p:grpSp>
    </p:spTree>
    <p:extLst>
      <p:ext uri="{BB962C8B-B14F-4D97-AF65-F5344CB8AC3E}">
        <p14:creationId xmlns:p14="http://schemas.microsoft.com/office/powerpoint/2010/main" val="235659126"/>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0C0FEE48-14EE-A3A9-D88D-427ED9EA652B}"/>
            </a:ext>
          </a:extLst>
        </p:cNvPr>
        <p:cNvGrpSpPr/>
        <p:nvPr/>
      </p:nvGrpSpPr>
      <p:grpSpPr>
        <a:xfrm>
          <a:off x="0" y="0"/>
          <a:ext cx="0" cy="0"/>
          <a:chOff x="0" y="0"/>
          <a:chExt cx="0" cy="0"/>
        </a:xfrm>
      </p:grpSpPr>
      <p:sp>
        <p:nvSpPr>
          <p:cNvPr id="48" name="TextBox 47">
            <a:extLst>
              <a:ext uri="{FF2B5EF4-FFF2-40B4-BE49-F238E27FC236}">
                <a16:creationId xmlns:a16="http://schemas.microsoft.com/office/drawing/2014/main" id="{FA359BF5-CF75-A756-4D80-A0FBF39253FB}"/>
              </a:ext>
            </a:extLst>
          </p:cNvPr>
          <p:cNvSpPr txBox="1"/>
          <p:nvPr/>
        </p:nvSpPr>
        <p:spPr>
          <a:xfrm>
            <a:off x="304799" y="309709"/>
            <a:ext cx="3733801" cy="1200329"/>
          </a:xfrm>
          <a:prstGeom prst="rect">
            <a:avLst/>
          </a:prstGeom>
          <a:noFill/>
        </p:spPr>
        <p:txBody>
          <a:bodyPr wrap="square">
            <a:spAutoFit/>
          </a:bodyPr>
          <a:lstStyle/>
          <a:p>
            <a:r>
              <a:rPr lang="en-US" sz="3600" dirty="0">
                <a:solidFill>
                  <a:srgbClr val="2B2576"/>
                </a:solidFill>
              </a:rPr>
              <a:t>Merkle Trees</a:t>
            </a:r>
            <a:br>
              <a:rPr lang="en-US" sz="3600" dirty="0">
                <a:solidFill>
                  <a:srgbClr val="09B36B"/>
                </a:solidFill>
              </a:rPr>
            </a:br>
            <a:r>
              <a:rPr lang="en-US" sz="3600" dirty="0">
                <a:solidFill>
                  <a:srgbClr val="5465FF"/>
                </a:solidFill>
              </a:rPr>
              <a:t>Hashing Process</a:t>
            </a:r>
          </a:p>
        </p:txBody>
      </p:sp>
      <p:grpSp>
        <p:nvGrpSpPr>
          <p:cNvPr id="561" name="Group 560">
            <a:extLst>
              <a:ext uri="{FF2B5EF4-FFF2-40B4-BE49-F238E27FC236}">
                <a16:creationId xmlns:a16="http://schemas.microsoft.com/office/drawing/2014/main" id="{BDC1D4C6-7A40-FE20-32FE-B6BEC50A26FF}"/>
              </a:ext>
            </a:extLst>
          </p:cNvPr>
          <p:cNvGrpSpPr/>
          <p:nvPr/>
        </p:nvGrpSpPr>
        <p:grpSpPr>
          <a:xfrm>
            <a:off x="3749039" y="4486863"/>
            <a:ext cx="8096060" cy="1037904"/>
            <a:chOff x="3749039" y="4486863"/>
            <a:chExt cx="8096060" cy="1037904"/>
          </a:xfrm>
        </p:grpSpPr>
        <p:sp>
          <p:nvSpPr>
            <p:cNvPr id="6" name="Rectangle: Rounded Corners 5">
              <a:extLst>
                <a:ext uri="{FF2B5EF4-FFF2-40B4-BE49-F238E27FC236}">
                  <a16:creationId xmlns:a16="http://schemas.microsoft.com/office/drawing/2014/main" id="{8C95CE75-F2EA-4CC2-4B0E-C8B812AB7B77}"/>
                </a:ext>
              </a:extLst>
            </p:cNvPr>
            <p:cNvSpPr/>
            <p:nvPr/>
          </p:nvSpPr>
          <p:spPr>
            <a:xfrm>
              <a:off x="4003076" y="4487760"/>
              <a:ext cx="701107" cy="630515"/>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100" b="1" dirty="0">
                  <a:solidFill>
                    <a:srgbClr val="2B2576"/>
                  </a:solidFill>
                </a:rPr>
                <a:t>Dog</a:t>
              </a:r>
            </a:p>
          </p:txBody>
        </p:sp>
        <p:sp>
          <p:nvSpPr>
            <p:cNvPr id="7" name="Rectangle: Rounded Corners 6">
              <a:extLst>
                <a:ext uri="{FF2B5EF4-FFF2-40B4-BE49-F238E27FC236}">
                  <a16:creationId xmlns:a16="http://schemas.microsoft.com/office/drawing/2014/main" id="{75A33593-00FD-A017-779D-9A4E90737151}"/>
                </a:ext>
              </a:extLst>
            </p:cNvPr>
            <p:cNvSpPr/>
            <p:nvPr/>
          </p:nvSpPr>
          <p:spPr>
            <a:xfrm>
              <a:off x="4975842" y="4488656"/>
              <a:ext cx="701107" cy="630515"/>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100" b="1" dirty="0">
                  <a:solidFill>
                    <a:srgbClr val="2B2576"/>
                  </a:solidFill>
                </a:rPr>
                <a:t>Fish</a:t>
              </a:r>
            </a:p>
          </p:txBody>
        </p:sp>
        <p:sp>
          <p:nvSpPr>
            <p:cNvPr id="16" name="TextBox 15">
              <a:extLst>
                <a:ext uri="{FF2B5EF4-FFF2-40B4-BE49-F238E27FC236}">
                  <a16:creationId xmlns:a16="http://schemas.microsoft.com/office/drawing/2014/main" id="{4B8F4D28-6E8A-018C-81E7-BF6527E032C0}"/>
                </a:ext>
              </a:extLst>
            </p:cNvPr>
            <p:cNvSpPr txBox="1"/>
            <p:nvPr/>
          </p:nvSpPr>
          <p:spPr>
            <a:xfrm>
              <a:off x="3749039" y="5170951"/>
              <a:ext cx="1200871" cy="307777"/>
            </a:xfrm>
            <a:prstGeom prst="rect">
              <a:avLst/>
            </a:prstGeom>
            <a:noFill/>
          </p:spPr>
          <p:txBody>
            <a:bodyPr wrap="square" rtlCol="0">
              <a:spAutoFit/>
            </a:bodyPr>
            <a:lstStyle/>
            <a:p>
              <a:pPr algn="ctr"/>
              <a:r>
                <a:rPr lang="en-US" dirty="0">
                  <a:solidFill>
                    <a:srgbClr val="2B2576"/>
                  </a:solidFill>
                </a:rPr>
                <a:t>A</a:t>
              </a:r>
            </a:p>
          </p:txBody>
        </p:sp>
        <p:sp>
          <p:nvSpPr>
            <p:cNvPr id="17" name="TextBox 16">
              <a:extLst>
                <a:ext uri="{FF2B5EF4-FFF2-40B4-BE49-F238E27FC236}">
                  <a16:creationId xmlns:a16="http://schemas.microsoft.com/office/drawing/2014/main" id="{B4A3263C-8627-2BE3-0DCC-F5302BD674E3}"/>
                </a:ext>
              </a:extLst>
            </p:cNvPr>
            <p:cNvSpPr txBox="1"/>
            <p:nvPr/>
          </p:nvSpPr>
          <p:spPr>
            <a:xfrm>
              <a:off x="4674913" y="5201479"/>
              <a:ext cx="1200871" cy="307777"/>
            </a:xfrm>
            <a:prstGeom prst="rect">
              <a:avLst/>
            </a:prstGeom>
            <a:noFill/>
          </p:spPr>
          <p:txBody>
            <a:bodyPr wrap="square" rtlCol="0">
              <a:spAutoFit/>
            </a:bodyPr>
            <a:lstStyle/>
            <a:p>
              <a:pPr algn="ctr"/>
              <a:r>
                <a:rPr lang="en-US" dirty="0">
                  <a:solidFill>
                    <a:srgbClr val="2B2576"/>
                  </a:solidFill>
                </a:rPr>
                <a:t>B</a:t>
              </a:r>
            </a:p>
          </p:txBody>
        </p:sp>
        <p:sp>
          <p:nvSpPr>
            <p:cNvPr id="18" name="TextBox 17">
              <a:extLst>
                <a:ext uri="{FF2B5EF4-FFF2-40B4-BE49-F238E27FC236}">
                  <a16:creationId xmlns:a16="http://schemas.microsoft.com/office/drawing/2014/main" id="{80BEB2C8-0B6F-46FF-7567-59F64CDB4CC1}"/>
                </a:ext>
              </a:extLst>
            </p:cNvPr>
            <p:cNvSpPr txBox="1"/>
            <p:nvPr/>
          </p:nvSpPr>
          <p:spPr>
            <a:xfrm>
              <a:off x="5767005" y="5216990"/>
              <a:ext cx="1200871" cy="307777"/>
            </a:xfrm>
            <a:prstGeom prst="rect">
              <a:avLst/>
            </a:prstGeom>
            <a:noFill/>
          </p:spPr>
          <p:txBody>
            <a:bodyPr wrap="square" rtlCol="0">
              <a:spAutoFit/>
            </a:bodyPr>
            <a:lstStyle/>
            <a:p>
              <a:pPr algn="ctr"/>
              <a:r>
                <a:rPr lang="en-US" dirty="0">
                  <a:solidFill>
                    <a:srgbClr val="2B2576"/>
                  </a:solidFill>
                </a:rPr>
                <a:t>C</a:t>
              </a:r>
            </a:p>
          </p:txBody>
        </p:sp>
        <p:sp>
          <p:nvSpPr>
            <p:cNvPr id="19" name="TextBox 18">
              <a:extLst>
                <a:ext uri="{FF2B5EF4-FFF2-40B4-BE49-F238E27FC236}">
                  <a16:creationId xmlns:a16="http://schemas.microsoft.com/office/drawing/2014/main" id="{9A729FC2-9B35-D40C-5A3A-DEAF1DF3F522}"/>
                </a:ext>
              </a:extLst>
            </p:cNvPr>
            <p:cNvSpPr txBox="1"/>
            <p:nvPr/>
          </p:nvSpPr>
          <p:spPr>
            <a:xfrm>
              <a:off x="6719063" y="5216990"/>
              <a:ext cx="1200871" cy="307777"/>
            </a:xfrm>
            <a:prstGeom prst="rect">
              <a:avLst/>
            </a:prstGeom>
            <a:noFill/>
          </p:spPr>
          <p:txBody>
            <a:bodyPr wrap="square" rtlCol="0">
              <a:spAutoFit/>
            </a:bodyPr>
            <a:lstStyle/>
            <a:p>
              <a:pPr algn="ctr"/>
              <a:r>
                <a:rPr lang="en-US" dirty="0">
                  <a:solidFill>
                    <a:srgbClr val="2B2576"/>
                  </a:solidFill>
                </a:rPr>
                <a:t>D</a:t>
              </a:r>
            </a:p>
          </p:txBody>
        </p:sp>
        <p:sp>
          <p:nvSpPr>
            <p:cNvPr id="476" name="Rectangle: Rounded Corners 475">
              <a:extLst>
                <a:ext uri="{FF2B5EF4-FFF2-40B4-BE49-F238E27FC236}">
                  <a16:creationId xmlns:a16="http://schemas.microsoft.com/office/drawing/2014/main" id="{5B13BCC8-8D9E-D15D-7933-E04A0FAA2C45}"/>
                </a:ext>
              </a:extLst>
            </p:cNvPr>
            <p:cNvSpPr/>
            <p:nvPr/>
          </p:nvSpPr>
          <p:spPr>
            <a:xfrm>
              <a:off x="5996181" y="4486864"/>
              <a:ext cx="701107" cy="630515"/>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100" b="1" dirty="0">
                  <a:solidFill>
                    <a:srgbClr val="2B2576"/>
                  </a:solidFill>
                </a:rPr>
                <a:t>Rat</a:t>
              </a:r>
            </a:p>
          </p:txBody>
        </p:sp>
        <p:sp>
          <p:nvSpPr>
            <p:cNvPr id="477" name="Rectangle: Rounded Corners 476">
              <a:extLst>
                <a:ext uri="{FF2B5EF4-FFF2-40B4-BE49-F238E27FC236}">
                  <a16:creationId xmlns:a16="http://schemas.microsoft.com/office/drawing/2014/main" id="{1EEF56EE-5CD0-E3A0-27DA-0AC6558004A1}"/>
                </a:ext>
              </a:extLst>
            </p:cNvPr>
            <p:cNvSpPr/>
            <p:nvPr/>
          </p:nvSpPr>
          <p:spPr>
            <a:xfrm>
              <a:off x="6968947" y="4487760"/>
              <a:ext cx="701107" cy="630515"/>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100" b="1" dirty="0">
                  <a:solidFill>
                    <a:srgbClr val="2B2576"/>
                  </a:solidFill>
                </a:rPr>
                <a:t>Frog</a:t>
              </a:r>
            </a:p>
          </p:txBody>
        </p:sp>
        <p:sp>
          <p:nvSpPr>
            <p:cNvPr id="504" name="Rectangle: Rounded Corners 503">
              <a:extLst>
                <a:ext uri="{FF2B5EF4-FFF2-40B4-BE49-F238E27FC236}">
                  <a16:creationId xmlns:a16="http://schemas.microsoft.com/office/drawing/2014/main" id="{54D5E399-908A-65B0-3D46-6BF1A1299BE0}"/>
                </a:ext>
              </a:extLst>
            </p:cNvPr>
            <p:cNvSpPr/>
            <p:nvPr/>
          </p:nvSpPr>
          <p:spPr>
            <a:xfrm>
              <a:off x="7928241" y="4487759"/>
              <a:ext cx="701107" cy="630515"/>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100" b="1" dirty="0">
                  <a:solidFill>
                    <a:srgbClr val="2B2576"/>
                  </a:solidFill>
                </a:rPr>
                <a:t>Lizard</a:t>
              </a:r>
            </a:p>
          </p:txBody>
        </p:sp>
        <p:sp>
          <p:nvSpPr>
            <p:cNvPr id="505" name="Rectangle: Rounded Corners 504">
              <a:extLst>
                <a:ext uri="{FF2B5EF4-FFF2-40B4-BE49-F238E27FC236}">
                  <a16:creationId xmlns:a16="http://schemas.microsoft.com/office/drawing/2014/main" id="{9D3E55A0-C46A-68D0-74ED-E584320120FD}"/>
                </a:ext>
              </a:extLst>
            </p:cNvPr>
            <p:cNvSpPr/>
            <p:nvPr/>
          </p:nvSpPr>
          <p:spPr>
            <a:xfrm>
              <a:off x="8901007" y="4488655"/>
              <a:ext cx="701107" cy="630515"/>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100" b="1" dirty="0">
                  <a:solidFill>
                    <a:srgbClr val="2B2576"/>
                  </a:solidFill>
                </a:rPr>
                <a:t>Horse</a:t>
              </a:r>
            </a:p>
          </p:txBody>
        </p:sp>
        <p:sp>
          <p:nvSpPr>
            <p:cNvPr id="506" name="TextBox 505">
              <a:extLst>
                <a:ext uri="{FF2B5EF4-FFF2-40B4-BE49-F238E27FC236}">
                  <a16:creationId xmlns:a16="http://schemas.microsoft.com/office/drawing/2014/main" id="{BAE8BB20-4B42-1C44-6FDD-8FC64696DF5A}"/>
                </a:ext>
              </a:extLst>
            </p:cNvPr>
            <p:cNvSpPr txBox="1"/>
            <p:nvPr/>
          </p:nvSpPr>
          <p:spPr>
            <a:xfrm>
              <a:off x="7674204" y="5170950"/>
              <a:ext cx="1200871" cy="307777"/>
            </a:xfrm>
            <a:prstGeom prst="rect">
              <a:avLst/>
            </a:prstGeom>
            <a:noFill/>
          </p:spPr>
          <p:txBody>
            <a:bodyPr wrap="square" rtlCol="0">
              <a:spAutoFit/>
            </a:bodyPr>
            <a:lstStyle/>
            <a:p>
              <a:pPr algn="ctr"/>
              <a:r>
                <a:rPr lang="en-US" dirty="0">
                  <a:solidFill>
                    <a:srgbClr val="2B2576"/>
                  </a:solidFill>
                </a:rPr>
                <a:t>E</a:t>
              </a:r>
            </a:p>
          </p:txBody>
        </p:sp>
        <p:sp>
          <p:nvSpPr>
            <p:cNvPr id="507" name="TextBox 506">
              <a:extLst>
                <a:ext uri="{FF2B5EF4-FFF2-40B4-BE49-F238E27FC236}">
                  <a16:creationId xmlns:a16="http://schemas.microsoft.com/office/drawing/2014/main" id="{4A78AFAE-2AB3-DA12-53EF-A96006297FF9}"/>
                </a:ext>
              </a:extLst>
            </p:cNvPr>
            <p:cNvSpPr txBox="1"/>
            <p:nvPr/>
          </p:nvSpPr>
          <p:spPr>
            <a:xfrm>
              <a:off x="8600078" y="5201478"/>
              <a:ext cx="1200871" cy="307777"/>
            </a:xfrm>
            <a:prstGeom prst="rect">
              <a:avLst/>
            </a:prstGeom>
            <a:noFill/>
          </p:spPr>
          <p:txBody>
            <a:bodyPr wrap="square" rtlCol="0">
              <a:spAutoFit/>
            </a:bodyPr>
            <a:lstStyle/>
            <a:p>
              <a:pPr algn="ctr"/>
              <a:r>
                <a:rPr lang="en-US" dirty="0">
                  <a:solidFill>
                    <a:srgbClr val="2B2576"/>
                  </a:solidFill>
                </a:rPr>
                <a:t>F</a:t>
              </a:r>
            </a:p>
          </p:txBody>
        </p:sp>
        <p:sp>
          <p:nvSpPr>
            <p:cNvPr id="508" name="TextBox 507">
              <a:extLst>
                <a:ext uri="{FF2B5EF4-FFF2-40B4-BE49-F238E27FC236}">
                  <a16:creationId xmlns:a16="http://schemas.microsoft.com/office/drawing/2014/main" id="{B67144CB-E810-22F8-F399-24E0BDDD5552}"/>
                </a:ext>
              </a:extLst>
            </p:cNvPr>
            <p:cNvSpPr txBox="1"/>
            <p:nvPr/>
          </p:nvSpPr>
          <p:spPr>
            <a:xfrm>
              <a:off x="9692170" y="5216989"/>
              <a:ext cx="1200871" cy="307777"/>
            </a:xfrm>
            <a:prstGeom prst="rect">
              <a:avLst/>
            </a:prstGeom>
            <a:noFill/>
          </p:spPr>
          <p:txBody>
            <a:bodyPr wrap="square" rtlCol="0">
              <a:spAutoFit/>
            </a:bodyPr>
            <a:lstStyle/>
            <a:p>
              <a:pPr algn="ctr"/>
              <a:r>
                <a:rPr lang="en-US" dirty="0">
                  <a:solidFill>
                    <a:srgbClr val="2B2576"/>
                  </a:solidFill>
                </a:rPr>
                <a:t>G</a:t>
              </a:r>
            </a:p>
          </p:txBody>
        </p:sp>
        <p:sp>
          <p:nvSpPr>
            <p:cNvPr id="509" name="TextBox 508">
              <a:extLst>
                <a:ext uri="{FF2B5EF4-FFF2-40B4-BE49-F238E27FC236}">
                  <a16:creationId xmlns:a16="http://schemas.microsoft.com/office/drawing/2014/main" id="{D2C6BD67-8A48-3F82-713D-E61E8B0782C7}"/>
                </a:ext>
              </a:extLst>
            </p:cNvPr>
            <p:cNvSpPr txBox="1"/>
            <p:nvPr/>
          </p:nvSpPr>
          <p:spPr>
            <a:xfrm>
              <a:off x="10644228" y="5216989"/>
              <a:ext cx="1200871" cy="307777"/>
            </a:xfrm>
            <a:prstGeom prst="rect">
              <a:avLst/>
            </a:prstGeom>
            <a:noFill/>
          </p:spPr>
          <p:txBody>
            <a:bodyPr wrap="square" rtlCol="0">
              <a:spAutoFit/>
            </a:bodyPr>
            <a:lstStyle/>
            <a:p>
              <a:pPr algn="ctr"/>
              <a:r>
                <a:rPr lang="en-US" dirty="0">
                  <a:solidFill>
                    <a:srgbClr val="2B2576"/>
                  </a:solidFill>
                </a:rPr>
                <a:t>H</a:t>
              </a:r>
            </a:p>
          </p:txBody>
        </p:sp>
        <p:sp>
          <p:nvSpPr>
            <p:cNvPr id="517" name="Rectangle: Rounded Corners 516">
              <a:extLst>
                <a:ext uri="{FF2B5EF4-FFF2-40B4-BE49-F238E27FC236}">
                  <a16:creationId xmlns:a16="http://schemas.microsoft.com/office/drawing/2014/main" id="{1AFB47FF-404F-873A-094A-325728DE0E06}"/>
                </a:ext>
              </a:extLst>
            </p:cNvPr>
            <p:cNvSpPr/>
            <p:nvPr/>
          </p:nvSpPr>
          <p:spPr>
            <a:xfrm>
              <a:off x="9921346" y="4486863"/>
              <a:ext cx="701107" cy="630515"/>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100" b="1" dirty="0">
                  <a:solidFill>
                    <a:srgbClr val="2B2576"/>
                  </a:solidFill>
                </a:rPr>
                <a:t>Rabbit</a:t>
              </a:r>
            </a:p>
          </p:txBody>
        </p:sp>
        <p:sp>
          <p:nvSpPr>
            <p:cNvPr id="518" name="Rectangle: Rounded Corners 517">
              <a:extLst>
                <a:ext uri="{FF2B5EF4-FFF2-40B4-BE49-F238E27FC236}">
                  <a16:creationId xmlns:a16="http://schemas.microsoft.com/office/drawing/2014/main" id="{1D2ABE38-86E7-61E9-2E6F-AABE05B39718}"/>
                </a:ext>
              </a:extLst>
            </p:cNvPr>
            <p:cNvSpPr/>
            <p:nvPr/>
          </p:nvSpPr>
          <p:spPr>
            <a:xfrm>
              <a:off x="10894112" y="4487759"/>
              <a:ext cx="701107" cy="630515"/>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100" b="1" dirty="0">
                  <a:solidFill>
                    <a:srgbClr val="2B2576"/>
                  </a:solidFill>
                </a:rPr>
                <a:t>Bird</a:t>
              </a:r>
            </a:p>
          </p:txBody>
        </p:sp>
      </p:grpSp>
      <p:grpSp>
        <p:nvGrpSpPr>
          <p:cNvPr id="580" name="Group 579">
            <a:extLst>
              <a:ext uri="{FF2B5EF4-FFF2-40B4-BE49-F238E27FC236}">
                <a16:creationId xmlns:a16="http://schemas.microsoft.com/office/drawing/2014/main" id="{C68E21C5-E8D6-DB69-77E1-B426B5C07692}"/>
              </a:ext>
            </a:extLst>
          </p:cNvPr>
          <p:cNvGrpSpPr/>
          <p:nvPr/>
        </p:nvGrpSpPr>
        <p:grpSpPr>
          <a:xfrm>
            <a:off x="3994770" y="3928315"/>
            <a:ext cx="7600449" cy="560341"/>
            <a:chOff x="3994770" y="3928315"/>
            <a:chExt cx="7600449" cy="560341"/>
          </a:xfrm>
        </p:grpSpPr>
        <p:cxnSp>
          <p:nvCxnSpPr>
            <p:cNvPr id="564" name="Straight Arrow Connector 563">
              <a:extLst>
                <a:ext uri="{FF2B5EF4-FFF2-40B4-BE49-F238E27FC236}">
                  <a16:creationId xmlns:a16="http://schemas.microsoft.com/office/drawing/2014/main" id="{370D734F-C559-823B-76E5-D2618CA13868}"/>
                </a:ext>
              </a:extLst>
            </p:cNvPr>
            <p:cNvCxnSpPr>
              <a:cxnSpLocks/>
              <a:endCxn id="566" idx="2"/>
            </p:cNvCxnSpPr>
            <p:nvPr/>
          </p:nvCxnSpPr>
          <p:spPr>
            <a:xfrm flipH="1" flipV="1">
              <a:off x="4349476" y="4234260"/>
              <a:ext cx="4154" cy="253500"/>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cxnSp>
          <p:nvCxnSpPr>
            <p:cNvPr id="565" name="Straight Arrow Connector 564">
              <a:extLst>
                <a:ext uri="{FF2B5EF4-FFF2-40B4-BE49-F238E27FC236}">
                  <a16:creationId xmlns:a16="http://schemas.microsoft.com/office/drawing/2014/main" id="{4C89D02A-3FFF-79E4-AA98-153CCC0066FC}"/>
                </a:ext>
              </a:extLst>
            </p:cNvPr>
            <p:cNvCxnSpPr>
              <a:cxnSpLocks/>
              <a:endCxn id="567" idx="2"/>
            </p:cNvCxnSpPr>
            <p:nvPr/>
          </p:nvCxnSpPr>
          <p:spPr>
            <a:xfrm flipH="1" flipV="1">
              <a:off x="5326395" y="4235156"/>
              <a:ext cx="1" cy="253500"/>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sp>
          <p:nvSpPr>
            <p:cNvPr id="566" name="Rectangle: Rounded Corners 565">
              <a:extLst>
                <a:ext uri="{FF2B5EF4-FFF2-40B4-BE49-F238E27FC236}">
                  <a16:creationId xmlns:a16="http://schemas.microsoft.com/office/drawing/2014/main" id="{4D324CD6-22CF-37B8-FB38-77AF976EAD14}"/>
                </a:ext>
              </a:extLst>
            </p:cNvPr>
            <p:cNvSpPr/>
            <p:nvPr/>
          </p:nvSpPr>
          <p:spPr>
            <a:xfrm>
              <a:off x="3994770" y="3929212"/>
              <a:ext cx="709411"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H(A)</a:t>
              </a:r>
            </a:p>
          </p:txBody>
        </p:sp>
        <p:sp>
          <p:nvSpPr>
            <p:cNvPr id="567" name="Rectangle: Rounded Corners 566">
              <a:extLst>
                <a:ext uri="{FF2B5EF4-FFF2-40B4-BE49-F238E27FC236}">
                  <a16:creationId xmlns:a16="http://schemas.microsoft.com/office/drawing/2014/main" id="{D896BBBC-1475-CB5D-066D-A4299F9A8038}"/>
                </a:ext>
              </a:extLst>
            </p:cNvPr>
            <p:cNvSpPr/>
            <p:nvPr/>
          </p:nvSpPr>
          <p:spPr>
            <a:xfrm>
              <a:off x="4975840" y="3930108"/>
              <a:ext cx="701109"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H(B)</a:t>
              </a:r>
            </a:p>
          </p:txBody>
        </p:sp>
        <p:cxnSp>
          <p:nvCxnSpPr>
            <p:cNvPr id="568" name="Straight Arrow Connector 567">
              <a:extLst>
                <a:ext uri="{FF2B5EF4-FFF2-40B4-BE49-F238E27FC236}">
                  <a16:creationId xmlns:a16="http://schemas.microsoft.com/office/drawing/2014/main" id="{EC3E1F16-2088-273C-570F-47AC24DC029B}"/>
                </a:ext>
              </a:extLst>
            </p:cNvPr>
            <p:cNvCxnSpPr>
              <a:cxnSpLocks/>
              <a:endCxn id="570" idx="2"/>
            </p:cNvCxnSpPr>
            <p:nvPr/>
          </p:nvCxnSpPr>
          <p:spPr>
            <a:xfrm flipH="1" flipV="1">
              <a:off x="6342581" y="4233364"/>
              <a:ext cx="4154" cy="253500"/>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cxnSp>
          <p:nvCxnSpPr>
            <p:cNvPr id="569" name="Straight Arrow Connector 568">
              <a:extLst>
                <a:ext uri="{FF2B5EF4-FFF2-40B4-BE49-F238E27FC236}">
                  <a16:creationId xmlns:a16="http://schemas.microsoft.com/office/drawing/2014/main" id="{A71EF4A1-5B07-5055-3071-F352F6188AA3}"/>
                </a:ext>
              </a:extLst>
            </p:cNvPr>
            <p:cNvCxnSpPr>
              <a:cxnSpLocks/>
              <a:endCxn id="571" idx="2"/>
            </p:cNvCxnSpPr>
            <p:nvPr/>
          </p:nvCxnSpPr>
          <p:spPr>
            <a:xfrm flipH="1" flipV="1">
              <a:off x="7319500" y="4234260"/>
              <a:ext cx="1" cy="253500"/>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sp>
          <p:nvSpPr>
            <p:cNvPr id="570" name="Rectangle: Rounded Corners 569">
              <a:extLst>
                <a:ext uri="{FF2B5EF4-FFF2-40B4-BE49-F238E27FC236}">
                  <a16:creationId xmlns:a16="http://schemas.microsoft.com/office/drawing/2014/main" id="{6E05E605-DCAE-194F-F05A-CFD5720A406E}"/>
                </a:ext>
              </a:extLst>
            </p:cNvPr>
            <p:cNvSpPr/>
            <p:nvPr/>
          </p:nvSpPr>
          <p:spPr>
            <a:xfrm>
              <a:off x="5987875" y="3928316"/>
              <a:ext cx="709411"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H(C)</a:t>
              </a:r>
            </a:p>
          </p:txBody>
        </p:sp>
        <p:sp>
          <p:nvSpPr>
            <p:cNvPr id="571" name="Rectangle: Rounded Corners 570">
              <a:extLst>
                <a:ext uri="{FF2B5EF4-FFF2-40B4-BE49-F238E27FC236}">
                  <a16:creationId xmlns:a16="http://schemas.microsoft.com/office/drawing/2014/main" id="{53E07DDD-287C-0350-1A86-45B2B744CB5B}"/>
                </a:ext>
              </a:extLst>
            </p:cNvPr>
            <p:cNvSpPr/>
            <p:nvPr/>
          </p:nvSpPr>
          <p:spPr>
            <a:xfrm>
              <a:off x="6968945" y="3929212"/>
              <a:ext cx="701109"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H(D)</a:t>
              </a:r>
            </a:p>
          </p:txBody>
        </p:sp>
        <p:cxnSp>
          <p:nvCxnSpPr>
            <p:cNvPr id="572" name="Straight Arrow Connector 571">
              <a:extLst>
                <a:ext uri="{FF2B5EF4-FFF2-40B4-BE49-F238E27FC236}">
                  <a16:creationId xmlns:a16="http://schemas.microsoft.com/office/drawing/2014/main" id="{70B703C8-B75E-761B-5621-29251278AFE9}"/>
                </a:ext>
              </a:extLst>
            </p:cNvPr>
            <p:cNvCxnSpPr>
              <a:cxnSpLocks/>
              <a:endCxn id="574" idx="2"/>
            </p:cNvCxnSpPr>
            <p:nvPr/>
          </p:nvCxnSpPr>
          <p:spPr>
            <a:xfrm flipH="1" flipV="1">
              <a:off x="8274641" y="4234259"/>
              <a:ext cx="4154" cy="253500"/>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cxnSp>
          <p:nvCxnSpPr>
            <p:cNvPr id="573" name="Straight Arrow Connector 572">
              <a:extLst>
                <a:ext uri="{FF2B5EF4-FFF2-40B4-BE49-F238E27FC236}">
                  <a16:creationId xmlns:a16="http://schemas.microsoft.com/office/drawing/2014/main" id="{2C439DF8-7E05-91C1-3F50-6C47DF0A70EA}"/>
                </a:ext>
              </a:extLst>
            </p:cNvPr>
            <p:cNvCxnSpPr>
              <a:cxnSpLocks/>
              <a:endCxn id="575" idx="2"/>
            </p:cNvCxnSpPr>
            <p:nvPr/>
          </p:nvCxnSpPr>
          <p:spPr>
            <a:xfrm flipH="1" flipV="1">
              <a:off x="9251560" y="4235155"/>
              <a:ext cx="1" cy="253500"/>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sp>
          <p:nvSpPr>
            <p:cNvPr id="574" name="Rectangle: Rounded Corners 573">
              <a:extLst>
                <a:ext uri="{FF2B5EF4-FFF2-40B4-BE49-F238E27FC236}">
                  <a16:creationId xmlns:a16="http://schemas.microsoft.com/office/drawing/2014/main" id="{E45A4442-179B-7221-3D56-643A49C200E6}"/>
                </a:ext>
              </a:extLst>
            </p:cNvPr>
            <p:cNvSpPr/>
            <p:nvPr/>
          </p:nvSpPr>
          <p:spPr>
            <a:xfrm>
              <a:off x="7919935" y="3929211"/>
              <a:ext cx="709411"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H(E)</a:t>
              </a:r>
            </a:p>
          </p:txBody>
        </p:sp>
        <p:sp>
          <p:nvSpPr>
            <p:cNvPr id="575" name="Rectangle: Rounded Corners 574">
              <a:extLst>
                <a:ext uri="{FF2B5EF4-FFF2-40B4-BE49-F238E27FC236}">
                  <a16:creationId xmlns:a16="http://schemas.microsoft.com/office/drawing/2014/main" id="{7C7E9759-9004-1231-EE2E-327142958912}"/>
                </a:ext>
              </a:extLst>
            </p:cNvPr>
            <p:cNvSpPr/>
            <p:nvPr/>
          </p:nvSpPr>
          <p:spPr>
            <a:xfrm>
              <a:off x="8901005" y="3930107"/>
              <a:ext cx="701109"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H(F)</a:t>
              </a:r>
            </a:p>
          </p:txBody>
        </p:sp>
        <p:cxnSp>
          <p:nvCxnSpPr>
            <p:cNvPr id="576" name="Straight Arrow Connector 575">
              <a:extLst>
                <a:ext uri="{FF2B5EF4-FFF2-40B4-BE49-F238E27FC236}">
                  <a16:creationId xmlns:a16="http://schemas.microsoft.com/office/drawing/2014/main" id="{144C04D9-057E-B5A1-671F-C433A472D5F7}"/>
                </a:ext>
              </a:extLst>
            </p:cNvPr>
            <p:cNvCxnSpPr>
              <a:cxnSpLocks/>
              <a:endCxn id="578" idx="2"/>
            </p:cNvCxnSpPr>
            <p:nvPr/>
          </p:nvCxnSpPr>
          <p:spPr>
            <a:xfrm flipH="1" flipV="1">
              <a:off x="10267746" y="4233363"/>
              <a:ext cx="4154" cy="253500"/>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cxnSp>
          <p:nvCxnSpPr>
            <p:cNvPr id="577" name="Straight Arrow Connector 576">
              <a:extLst>
                <a:ext uri="{FF2B5EF4-FFF2-40B4-BE49-F238E27FC236}">
                  <a16:creationId xmlns:a16="http://schemas.microsoft.com/office/drawing/2014/main" id="{2066D276-1DF5-5C51-FF0B-E3020861F049}"/>
                </a:ext>
              </a:extLst>
            </p:cNvPr>
            <p:cNvCxnSpPr>
              <a:cxnSpLocks/>
              <a:endCxn id="579" idx="2"/>
            </p:cNvCxnSpPr>
            <p:nvPr/>
          </p:nvCxnSpPr>
          <p:spPr>
            <a:xfrm flipH="1" flipV="1">
              <a:off x="11244665" y="4234259"/>
              <a:ext cx="1" cy="253500"/>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sp>
          <p:nvSpPr>
            <p:cNvPr id="578" name="Rectangle: Rounded Corners 577">
              <a:extLst>
                <a:ext uri="{FF2B5EF4-FFF2-40B4-BE49-F238E27FC236}">
                  <a16:creationId xmlns:a16="http://schemas.microsoft.com/office/drawing/2014/main" id="{9D9DD099-4A2E-B6DB-F3F0-7B9F34C40655}"/>
                </a:ext>
              </a:extLst>
            </p:cNvPr>
            <p:cNvSpPr/>
            <p:nvPr/>
          </p:nvSpPr>
          <p:spPr>
            <a:xfrm>
              <a:off x="9913040" y="3928315"/>
              <a:ext cx="709411"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H(G)</a:t>
              </a:r>
            </a:p>
          </p:txBody>
        </p:sp>
        <p:sp>
          <p:nvSpPr>
            <p:cNvPr id="579" name="Rectangle: Rounded Corners 578">
              <a:extLst>
                <a:ext uri="{FF2B5EF4-FFF2-40B4-BE49-F238E27FC236}">
                  <a16:creationId xmlns:a16="http://schemas.microsoft.com/office/drawing/2014/main" id="{DD0D558D-1B03-BE14-0893-98467BB4CDD1}"/>
                </a:ext>
              </a:extLst>
            </p:cNvPr>
            <p:cNvSpPr/>
            <p:nvPr/>
          </p:nvSpPr>
          <p:spPr>
            <a:xfrm>
              <a:off x="10894110" y="3929211"/>
              <a:ext cx="701109"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H(H)</a:t>
              </a:r>
            </a:p>
          </p:txBody>
        </p:sp>
      </p:grpSp>
      <p:grpSp>
        <p:nvGrpSpPr>
          <p:cNvPr id="622" name="Group 621">
            <a:extLst>
              <a:ext uri="{FF2B5EF4-FFF2-40B4-BE49-F238E27FC236}">
                <a16:creationId xmlns:a16="http://schemas.microsoft.com/office/drawing/2014/main" id="{E8D0746E-D4C3-F575-ED3E-2BFFCF1B174C}"/>
              </a:ext>
            </a:extLst>
          </p:cNvPr>
          <p:cNvGrpSpPr/>
          <p:nvPr/>
        </p:nvGrpSpPr>
        <p:grpSpPr>
          <a:xfrm>
            <a:off x="5875783" y="811409"/>
            <a:ext cx="3805168" cy="1116593"/>
            <a:chOff x="5875783" y="811409"/>
            <a:chExt cx="3805168" cy="1116593"/>
          </a:xfrm>
        </p:grpSpPr>
        <p:sp>
          <p:nvSpPr>
            <p:cNvPr id="617" name="Rectangle: Rounded Corners 616">
              <a:extLst>
                <a:ext uri="{FF2B5EF4-FFF2-40B4-BE49-F238E27FC236}">
                  <a16:creationId xmlns:a16="http://schemas.microsoft.com/office/drawing/2014/main" id="{E027F641-4B32-5BDC-0F36-A4833AFF7116}"/>
                </a:ext>
              </a:extLst>
            </p:cNvPr>
            <p:cNvSpPr/>
            <p:nvPr/>
          </p:nvSpPr>
          <p:spPr>
            <a:xfrm>
              <a:off x="6865877" y="811409"/>
              <a:ext cx="1585913" cy="682647"/>
            </a:xfrm>
            <a:prstGeom prst="roundRect">
              <a:avLst/>
            </a:prstGeom>
            <a:solidFill>
              <a:srgbClr val="2B2576"/>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H(ABCDEFGH)</a:t>
              </a:r>
            </a:p>
          </p:txBody>
        </p:sp>
        <p:cxnSp>
          <p:nvCxnSpPr>
            <p:cNvPr id="618" name="Connector: Elbow 617">
              <a:extLst>
                <a:ext uri="{FF2B5EF4-FFF2-40B4-BE49-F238E27FC236}">
                  <a16:creationId xmlns:a16="http://schemas.microsoft.com/office/drawing/2014/main" id="{ED54F27D-7656-52B6-648C-BCD6BA1395F9}"/>
                </a:ext>
              </a:extLst>
            </p:cNvPr>
            <p:cNvCxnSpPr>
              <a:cxnSpLocks/>
              <a:stCxn id="617" idx="2"/>
            </p:cNvCxnSpPr>
            <p:nvPr/>
          </p:nvCxnSpPr>
          <p:spPr>
            <a:xfrm rot="5400000">
              <a:off x="6666933" y="702907"/>
              <a:ext cx="200752" cy="1783051"/>
            </a:xfrm>
            <a:prstGeom prst="bentConnector2">
              <a:avLst/>
            </a:prstGeom>
            <a:ln w="25400">
              <a:solidFill>
                <a:srgbClr val="2EBC81"/>
              </a:solidFill>
            </a:ln>
          </p:spPr>
          <p:style>
            <a:lnRef idx="1">
              <a:schemeClr val="accent3"/>
            </a:lnRef>
            <a:fillRef idx="0">
              <a:schemeClr val="accent3"/>
            </a:fillRef>
            <a:effectRef idx="0">
              <a:schemeClr val="accent3"/>
            </a:effectRef>
            <a:fontRef idx="minor">
              <a:schemeClr val="tx1"/>
            </a:fontRef>
          </p:style>
        </p:cxnSp>
        <p:cxnSp>
          <p:nvCxnSpPr>
            <p:cNvPr id="619" name="Connector: Elbow 618">
              <a:extLst>
                <a:ext uri="{FF2B5EF4-FFF2-40B4-BE49-F238E27FC236}">
                  <a16:creationId xmlns:a16="http://schemas.microsoft.com/office/drawing/2014/main" id="{BEBBA197-A974-7F5F-883C-48C5E56B3E10}"/>
                </a:ext>
              </a:extLst>
            </p:cNvPr>
            <p:cNvCxnSpPr>
              <a:cxnSpLocks/>
              <a:stCxn id="617" idx="2"/>
            </p:cNvCxnSpPr>
            <p:nvPr/>
          </p:nvCxnSpPr>
          <p:spPr>
            <a:xfrm rot="16200000" flipH="1">
              <a:off x="8569516" y="583374"/>
              <a:ext cx="200753" cy="2022116"/>
            </a:xfrm>
            <a:prstGeom prst="bentConnector2">
              <a:avLst/>
            </a:prstGeom>
            <a:ln w="25400">
              <a:solidFill>
                <a:srgbClr val="2EBC81"/>
              </a:solidFill>
            </a:ln>
          </p:spPr>
          <p:style>
            <a:lnRef idx="1">
              <a:schemeClr val="accent3"/>
            </a:lnRef>
            <a:fillRef idx="0">
              <a:schemeClr val="accent3"/>
            </a:fillRef>
            <a:effectRef idx="0">
              <a:schemeClr val="accent3"/>
            </a:effectRef>
            <a:fontRef idx="minor">
              <a:schemeClr val="tx1"/>
            </a:fontRef>
          </p:style>
        </p:cxnSp>
        <p:cxnSp>
          <p:nvCxnSpPr>
            <p:cNvPr id="620" name="Straight Connector 619">
              <a:extLst>
                <a:ext uri="{FF2B5EF4-FFF2-40B4-BE49-F238E27FC236}">
                  <a16:creationId xmlns:a16="http://schemas.microsoft.com/office/drawing/2014/main" id="{A9935DB3-9A10-1FB2-592A-4C159AB34D8F}"/>
                </a:ext>
              </a:extLst>
            </p:cNvPr>
            <p:cNvCxnSpPr>
              <a:cxnSpLocks/>
            </p:cNvCxnSpPr>
            <p:nvPr/>
          </p:nvCxnSpPr>
          <p:spPr>
            <a:xfrm>
              <a:off x="5887002" y="1686428"/>
              <a:ext cx="0" cy="241574"/>
            </a:xfrm>
            <a:prstGeom prst="line">
              <a:avLst/>
            </a:prstGeom>
            <a:ln w="25400">
              <a:solidFill>
                <a:srgbClr val="2EBC81"/>
              </a:solidFill>
            </a:ln>
          </p:spPr>
          <p:style>
            <a:lnRef idx="1">
              <a:schemeClr val="accent1"/>
            </a:lnRef>
            <a:fillRef idx="0">
              <a:schemeClr val="accent1"/>
            </a:fillRef>
            <a:effectRef idx="0">
              <a:schemeClr val="accent1"/>
            </a:effectRef>
            <a:fontRef idx="minor">
              <a:schemeClr val="tx1"/>
            </a:fontRef>
          </p:style>
        </p:cxnSp>
        <p:cxnSp>
          <p:nvCxnSpPr>
            <p:cNvPr id="621" name="Straight Connector 620">
              <a:extLst>
                <a:ext uri="{FF2B5EF4-FFF2-40B4-BE49-F238E27FC236}">
                  <a16:creationId xmlns:a16="http://schemas.microsoft.com/office/drawing/2014/main" id="{CA489B0A-B1E6-D8F3-6279-86E760C0DEEF}"/>
                </a:ext>
              </a:extLst>
            </p:cNvPr>
            <p:cNvCxnSpPr>
              <a:cxnSpLocks/>
            </p:cNvCxnSpPr>
            <p:nvPr/>
          </p:nvCxnSpPr>
          <p:spPr>
            <a:xfrm>
              <a:off x="9673120" y="1686428"/>
              <a:ext cx="0" cy="241574"/>
            </a:xfrm>
            <a:prstGeom prst="line">
              <a:avLst/>
            </a:prstGeom>
            <a:ln w="25400">
              <a:solidFill>
                <a:srgbClr val="2EBC81"/>
              </a:solidFill>
            </a:ln>
          </p:spPr>
          <p:style>
            <a:lnRef idx="1">
              <a:schemeClr val="accent1"/>
            </a:lnRef>
            <a:fillRef idx="0">
              <a:schemeClr val="accent1"/>
            </a:fillRef>
            <a:effectRef idx="0">
              <a:schemeClr val="accent1"/>
            </a:effectRef>
            <a:fontRef idx="minor">
              <a:schemeClr val="tx1"/>
            </a:fontRef>
          </p:style>
        </p:cxnSp>
      </p:grpSp>
      <p:grpSp>
        <p:nvGrpSpPr>
          <p:cNvPr id="636" name="Group 635">
            <a:extLst>
              <a:ext uri="{FF2B5EF4-FFF2-40B4-BE49-F238E27FC236}">
                <a16:creationId xmlns:a16="http://schemas.microsoft.com/office/drawing/2014/main" id="{22C57874-958F-12F6-3F3C-08B124A51425}"/>
              </a:ext>
            </a:extLst>
          </p:cNvPr>
          <p:cNvGrpSpPr/>
          <p:nvPr/>
        </p:nvGrpSpPr>
        <p:grpSpPr>
          <a:xfrm>
            <a:off x="4817206" y="1928002"/>
            <a:ext cx="5918272" cy="1025902"/>
            <a:chOff x="4817206" y="1928002"/>
            <a:chExt cx="5918272" cy="1025902"/>
          </a:xfrm>
        </p:grpSpPr>
        <p:cxnSp>
          <p:nvCxnSpPr>
            <p:cNvPr id="637" name="Connector: Elbow 636">
              <a:extLst>
                <a:ext uri="{FF2B5EF4-FFF2-40B4-BE49-F238E27FC236}">
                  <a16:creationId xmlns:a16="http://schemas.microsoft.com/office/drawing/2014/main" id="{82699D76-C4FB-8356-6346-D9A8403BDBE2}"/>
                </a:ext>
              </a:extLst>
            </p:cNvPr>
            <p:cNvCxnSpPr>
              <a:cxnSpLocks/>
            </p:cNvCxnSpPr>
            <p:nvPr/>
          </p:nvCxnSpPr>
          <p:spPr>
            <a:xfrm rot="16200000" flipH="1" flipV="1">
              <a:off x="5803057" y="1946647"/>
              <a:ext cx="21406" cy="1993107"/>
            </a:xfrm>
            <a:prstGeom prst="bentConnector3">
              <a:avLst>
                <a:gd name="adj1" fmla="val -1067925"/>
              </a:avLst>
            </a:prstGeom>
            <a:ln w="25400">
              <a:solidFill>
                <a:srgbClr val="2EBC81"/>
              </a:solidFill>
            </a:ln>
          </p:spPr>
          <p:style>
            <a:lnRef idx="1">
              <a:schemeClr val="accent3"/>
            </a:lnRef>
            <a:fillRef idx="0">
              <a:schemeClr val="accent3"/>
            </a:fillRef>
            <a:effectRef idx="0">
              <a:schemeClr val="accent3"/>
            </a:effectRef>
            <a:fontRef idx="minor">
              <a:schemeClr val="tx1"/>
            </a:fontRef>
          </p:style>
        </p:cxnSp>
        <p:cxnSp>
          <p:nvCxnSpPr>
            <p:cNvPr id="638" name="Connector: Elbow 637">
              <a:extLst>
                <a:ext uri="{FF2B5EF4-FFF2-40B4-BE49-F238E27FC236}">
                  <a16:creationId xmlns:a16="http://schemas.microsoft.com/office/drawing/2014/main" id="{D9FFD710-CCBB-40B5-0ED1-12A6CAE3A55D}"/>
                </a:ext>
              </a:extLst>
            </p:cNvPr>
            <p:cNvCxnSpPr>
              <a:cxnSpLocks/>
            </p:cNvCxnSpPr>
            <p:nvPr/>
          </p:nvCxnSpPr>
          <p:spPr>
            <a:xfrm rot="16200000" flipH="1" flipV="1">
              <a:off x="9728222" y="1946646"/>
              <a:ext cx="21406" cy="1993107"/>
            </a:xfrm>
            <a:prstGeom prst="bentConnector3">
              <a:avLst>
                <a:gd name="adj1" fmla="val -1067925"/>
              </a:avLst>
            </a:prstGeom>
            <a:ln w="25400">
              <a:solidFill>
                <a:srgbClr val="2EBC81"/>
              </a:solidFill>
            </a:ln>
          </p:spPr>
          <p:style>
            <a:lnRef idx="1">
              <a:schemeClr val="accent3"/>
            </a:lnRef>
            <a:fillRef idx="0">
              <a:schemeClr val="accent3"/>
            </a:fillRef>
            <a:effectRef idx="0">
              <a:schemeClr val="accent3"/>
            </a:effectRef>
            <a:fontRef idx="minor">
              <a:schemeClr val="tx1"/>
            </a:fontRef>
          </p:style>
        </p:cxnSp>
        <p:cxnSp>
          <p:nvCxnSpPr>
            <p:cNvPr id="639" name="Straight Connector 638">
              <a:extLst>
                <a:ext uri="{FF2B5EF4-FFF2-40B4-BE49-F238E27FC236}">
                  <a16:creationId xmlns:a16="http://schemas.microsoft.com/office/drawing/2014/main" id="{41D841D7-1F79-1520-FA8A-B5DA5C69AA66}"/>
                </a:ext>
              </a:extLst>
            </p:cNvPr>
            <p:cNvCxnSpPr>
              <a:cxnSpLocks/>
            </p:cNvCxnSpPr>
            <p:nvPr/>
          </p:nvCxnSpPr>
          <p:spPr>
            <a:xfrm>
              <a:off x="5887002" y="2463526"/>
              <a:ext cx="0" cy="241574"/>
            </a:xfrm>
            <a:prstGeom prst="line">
              <a:avLst/>
            </a:prstGeom>
            <a:ln w="25400">
              <a:solidFill>
                <a:srgbClr val="2EBC81"/>
              </a:solidFill>
            </a:ln>
          </p:spPr>
          <p:style>
            <a:lnRef idx="1">
              <a:schemeClr val="accent1"/>
            </a:lnRef>
            <a:fillRef idx="0">
              <a:schemeClr val="accent1"/>
            </a:fillRef>
            <a:effectRef idx="0">
              <a:schemeClr val="accent1"/>
            </a:effectRef>
            <a:fontRef idx="minor">
              <a:schemeClr val="tx1"/>
            </a:fontRef>
          </p:style>
        </p:cxnSp>
        <p:cxnSp>
          <p:nvCxnSpPr>
            <p:cNvPr id="640" name="Straight Connector 639">
              <a:extLst>
                <a:ext uri="{FF2B5EF4-FFF2-40B4-BE49-F238E27FC236}">
                  <a16:creationId xmlns:a16="http://schemas.microsoft.com/office/drawing/2014/main" id="{C37621BE-7EE3-8BE5-D15F-7810103C4F22}"/>
                </a:ext>
              </a:extLst>
            </p:cNvPr>
            <p:cNvCxnSpPr>
              <a:cxnSpLocks/>
            </p:cNvCxnSpPr>
            <p:nvPr/>
          </p:nvCxnSpPr>
          <p:spPr>
            <a:xfrm>
              <a:off x="9673120" y="2463526"/>
              <a:ext cx="0" cy="241574"/>
            </a:xfrm>
            <a:prstGeom prst="line">
              <a:avLst/>
            </a:prstGeom>
            <a:ln w="25400">
              <a:solidFill>
                <a:srgbClr val="2EBC81"/>
              </a:solidFill>
            </a:ln>
          </p:spPr>
          <p:style>
            <a:lnRef idx="1">
              <a:schemeClr val="accent1"/>
            </a:lnRef>
            <a:fillRef idx="0">
              <a:schemeClr val="accent1"/>
            </a:fillRef>
            <a:effectRef idx="0">
              <a:schemeClr val="accent1"/>
            </a:effectRef>
            <a:fontRef idx="minor">
              <a:schemeClr val="tx1"/>
            </a:fontRef>
          </p:style>
        </p:cxnSp>
        <p:sp>
          <p:nvSpPr>
            <p:cNvPr id="641" name="Rectangle: Rounded Corners 640">
              <a:extLst>
                <a:ext uri="{FF2B5EF4-FFF2-40B4-BE49-F238E27FC236}">
                  <a16:creationId xmlns:a16="http://schemas.microsoft.com/office/drawing/2014/main" id="{824E9D9D-A90F-E3DA-9978-F686F4813FC5}"/>
                </a:ext>
              </a:extLst>
            </p:cNvPr>
            <p:cNvSpPr/>
            <p:nvPr/>
          </p:nvSpPr>
          <p:spPr>
            <a:xfrm>
              <a:off x="5377815" y="1928002"/>
              <a:ext cx="1018374" cy="535076"/>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H(ABCD)</a:t>
              </a:r>
            </a:p>
          </p:txBody>
        </p:sp>
        <p:sp>
          <p:nvSpPr>
            <p:cNvPr id="642" name="Rectangle: Rounded Corners 641">
              <a:extLst>
                <a:ext uri="{FF2B5EF4-FFF2-40B4-BE49-F238E27FC236}">
                  <a16:creationId xmlns:a16="http://schemas.microsoft.com/office/drawing/2014/main" id="{7854EF1B-9AD1-1F1D-CBBC-B57DDFE5B6F3}"/>
                </a:ext>
              </a:extLst>
            </p:cNvPr>
            <p:cNvSpPr/>
            <p:nvPr/>
          </p:nvSpPr>
          <p:spPr>
            <a:xfrm>
              <a:off x="9163933" y="1928002"/>
              <a:ext cx="1018374" cy="535076"/>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H(EFGH)</a:t>
              </a:r>
            </a:p>
          </p:txBody>
        </p:sp>
      </p:grpSp>
      <p:sp>
        <p:nvSpPr>
          <p:cNvPr id="2" name="TextBox 1">
            <a:extLst>
              <a:ext uri="{FF2B5EF4-FFF2-40B4-BE49-F238E27FC236}">
                <a16:creationId xmlns:a16="http://schemas.microsoft.com/office/drawing/2014/main" id="{34BC49C9-32AB-0B51-2A0C-FD07EEE20139}"/>
              </a:ext>
            </a:extLst>
          </p:cNvPr>
          <p:cNvSpPr txBox="1"/>
          <p:nvPr/>
        </p:nvSpPr>
        <p:spPr>
          <a:xfrm>
            <a:off x="346901" y="1586177"/>
            <a:ext cx="3863149" cy="954107"/>
          </a:xfrm>
          <a:prstGeom prst="rect">
            <a:avLst/>
          </a:prstGeom>
          <a:noFill/>
        </p:spPr>
        <p:txBody>
          <a:bodyPr wrap="square">
            <a:spAutoFit/>
          </a:bodyPr>
          <a:lstStyle/>
          <a:p>
            <a:pPr marL="342900" indent="-342900">
              <a:buFont typeface="Arial"/>
              <a:buAutoNum type="arabicPeriod"/>
            </a:pPr>
            <a:r>
              <a:rPr lang="en-US" dirty="0">
                <a:solidFill>
                  <a:srgbClr val="3D3935"/>
                </a:solidFill>
                <a:latin typeface="Open Sans" panose="020B0606030504020204" pitchFamily="34" charset="0"/>
              </a:rPr>
              <a:t>Hash the leaf node data.</a:t>
            </a:r>
          </a:p>
          <a:p>
            <a:pPr marL="342900" indent="-342900">
              <a:buAutoNum type="arabicPeriod"/>
            </a:pPr>
            <a:r>
              <a:rPr lang="en-US" dirty="0">
                <a:solidFill>
                  <a:srgbClr val="3D3935"/>
                </a:solidFill>
                <a:latin typeface="Open Sans" panose="020B0606030504020204" pitchFamily="34" charset="0"/>
              </a:rPr>
              <a:t>Group the leaf nodes into pairs and hash their hashes.</a:t>
            </a:r>
          </a:p>
          <a:p>
            <a:pPr marL="342900" indent="-342900">
              <a:buAutoNum type="arabicPeriod"/>
            </a:pPr>
            <a:r>
              <a:rPr lang="en-US" dirty="0">
                <a:solidFill>
                  <a:srgbClr val="3D3935"/>
                </a:solidFill>
                <a:latin typeface="Open Sans" panose="020B0606030504020204" pitchFamily="34" charset="0"/>
              </a:rPr>
              <a:t>Repeat with the parent nodes until root.</a:t>
            </a:r>
          </a:p>
        </p:txBody>
      </p:sp>
      <p:grpSp>
        <p:nvGrpSpPr>
          <p:cNvPr id="3" name="Group 2">
            <a:extLst>
              <a:ext uri="{FF2B5EF4-FFF2-40B4-BE49-F238E27FC236}">
                <a16:creationId xmlns:a16="http://schemas.microsoft.com/office/drawing/2014/main" id="{F1E6B3F9-E8C2-7859-DE65-86A7304C7815}"/>
              </a:ext>
            </a:extLst>
          </p:cNvPr>
          <p:cNvGrpSpPr/>
          <p:nvPr/>
        </p:nvGrpSpPr>
        <p:grpSpPr>
          <a:xfrm>
            <a:off x="4308019" y="2932497"/>
            <a:ext cx="6936646" cy="997611"/>
            <a:chOff x="4308019" y="2932497"/>
            <a:chExt cx="6936646" cy="997611"/>
          </a:xfrm>
        </p:grpSpPr>
        <p:cxnSp>
          <p:nvCxnSpPr>
            <p:cNvPr id="4" name="Straight Connector 3">
              <a:extLst>
                <a:ext uri="{FF2B5EF4-FFF2-40B4-BE49-F238E27FC236}">
                  <a16:creationId xmlns:a16="http://schemas.microsoft.com/office/drawing/2014/main" id="{76CC9A9D-9086-FC42-883E-FE90F73E4CE1}"/>
                </a:ext>
              </a:extLst>
            </p:cNvPr>
            <p:cNvCxnSpPr>
              <a:cxnSpLocks/>
            </p:cNvCxnSpPr>
            <p:nvPr/>
          </p:nvCxnSpPr>
          <p:spPr>
            <a:xfrm>
              <a:off x="4830868" y="3479455"/>
              <a:ext cx="0" cy="228600"/>
            </a:xfrm>
            <a:prstGeom prst="line">
              <a:avLst/>
            </a:prstGeom>
            <a:ln w="25400">
              <a:solidFill>
                <a:srgbClr val="2EBC81"/>
              </a:solidFill>
            </a:ln>
          </p:spPr>
          <p:style>
            <a:lnRef idx="1">
              <a:schemeClr val="accent1"/>
            </a:lnRef>
            <a:fillRef idx="0">
              <a:schemeClr val="accent1"/>
            </a:fillRef>
            <a:effectRef idx="0">
              <a:schemeClr val="accent1"/>
            </a:effectRef>
            <a:fontRef idx="minor">
              <a:schemeClr val="tx1"/>
            </a:fontRef>
          </p:style>
        </p:cxnSp>
        <p:sp>
          <p:nvSpPr>
            <p:cNvPr id="5" name="Rectangle: Rounded Corners 4">
              <a:extLst>
                <a:ext uri="{FF2B5EF4-FFF2-40B4-BE49-F238E27FC236}">
                  <a16:creationId xmlns:a16="http://schemas.microsoft.com/office/drawing/2014/main" id="{F4584835-EC2C-08BA-DD33-C9F73712D6EF}"/>
                </a:ext>
              </a:extLst>
            </p:cNvPr>
            <p:cNvSpPr/>
            <p:nvPr/>
          </p:nvSpPr>
          <p:spPr>
            <a:xfrm>
              <a:off x="4308019" y="2953904"/>
              <a:ext cx="1018374" cy="535076"/>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H(AB)</a:t>
              </a:r>
            </a:p>
          </p:txBody>
        </p:sp>
        <p:cxnSp>
          <p:nvCxnSpPr>
            <p:cNvPr id="8" name="Straight Connector 7">
              <a:extLst>
                <a:ext uri="{FF2B5EF4-FFF2-40B4-BE49-F238E27FC236}">
                  <a16:creationId xmlns:a16="http://schemas.microsoft.com/office/drawing/2014/main" id="{DA35D866-0069-E84D-804F-B7871C3BD754}"/>
                </a:ext>
              </a:extLst>
            </p:cNvPr>
            <p:cNvCxnSpPr>
              <a:cxnSpLocks/>
            </p:cNvCxnSpPr>
            <p:nvPr/>
          </p:nvCxnSpPr>
          <p:spPr>
            <a:xfrm>
              <a:off x="6823975" y="3458049"/>
              <a:ext cx="0" cy="228600"/>
            </a:xfrm>
            <a:prstGeom prst="line">
              <a:avLst/>
            </a:prstGeom>
            <a:ln w="25400">
              <a:solidFill>
                <a:srgbClr val="2EBC81"/>
              </a:solidFill>
            </a:ln>
          </p:spPr>
          <p:style>
            <a:lnRef idx="1">
              <a:schemeClr val="accent1"/>
            </a:lnRef>
            <a:fillRef idx="0">
              <a:schemeClr val="accent1"/>
            </a:fillRef>
            <a:effectRef idx="0">
              <a:schemeClr val="accent1"/>
            </a:effectRef>
            <a:fontRef idx="minor">
              <a:schemeClr val="tx1"/>
            </a:fontRef>
          </p:style>
        </p:cxnSp>
        <p:sp>
          <p:nvSpPr>
            <p:cNvPr id="9" name="Rectangle: Rounded Corners 8">
              <a:extLst>
                <a:ext uri="{FF2B5EF4-FFF2-40B4-BE49-F238E27FC236}">
                  <a16:creationId xmlns:a16="http://schemas.microsoft.com/office/drawing/2014/main" id="{A0D31527-B935-2BE0-9108-02FA7D10C391}"/>
                </a:ext>
              </a:extLst>
            </p:cNvPr>
            <p:cNvSpPr/>
            <p:nvPr/>
          </p:nvSpPr>
          <p:spPr>
            <a:xfrm>
              <a:off x="6301126" y="2932498"/>
              <a:ext cx="1018374" cy="535076"/>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H(CD)</a:t>
              </a:r>
            </a:p>
          </p:txBody>
        </p:sp>
        <p:cxnSp>
          <p:nvCxnSpPr>
            <p:cNvPr id="10" name="Straight Connector 9">
              <a:extLst>
                <a:ext uri="{FF2B5EF4-FFF2-40B4-BE49-F238E27FC236}">
                  <a16:creationId xmlns:a16="http://schemas.microsoft.com/office/drawing/2014/main" id="{E0927AE8-AF96-A86B-57D0-6E6D457C1980}"/>
                </a:ext>
              </a:extLst>
            </p:cNvPr>
            <p:cNvCxnSpPr>
              <a:cxnSpLocks/>
            </p:cNvCxnSpPr>
            <p:nvPr/>
          </p:nvCxnSpPr>
          <p:spPr>
            <a:xfrm>
              <a:off x="8756033" y="3479454"/>
              <a:ext cx="0" cy="228600"/>
            </a:xfrm>
            <a:prstGeom prst="line">
              <a:avLst/>
            </a:prstGeom>
            <a:ln w="25400">
              <a:solidFill>
                <a:srgbClr val="2EBC81"/>
              </a:solidFill>
            </a:ln>
          </p:spPr>
          <p:style>
            <a:lnRef idx="1">
              <a:schemeClr val="accent1"/>
            </a:lnRef>
            <a:fillRef idx="0">
              <a:schemeClr val="accent1"/>
            </a:fillRef>
            <a:effectRef idx="0">
              <a:schemeClr val="accent1"/>
            </a:effectRef>
            <a:fontRef idx="minor">
              <a:schemeClr val="tx1"/>
            </a:fontRef>
          </p:style>
        </p:cxnSp>
        <p:cxnSp>
          <p:nvCxnSpPr>
            <p:cNvPr id="11" name="Connector: Elbow 10">
              <a:extLst>
                <a:ext uri="{FF2B5EF4-FFF2-40B4-BE49-F238E27FC236}">
                  <a16:creationId xmlns:a16="http://schemas.microsoft.com/office/drawing/2014/main" id="{225A5A57-97BC-1677-9292-D11D5E51887C}"/>
                </a:ext>
              </a:extLst>
            </p:cNvPr>
            <p:cNvCxnSpPr>
              <a:cxnSpLocks/>
            </p:cNvCxnSpPr>
            <p:nvPr/>
          </p:nvCxnSpPr>
          <p:spPr>
            <a:xfrm rot="16200000" flipV="1">
              <a:off x="4837488" y="3441200"/>
              <a:ext cx="896" cy="976919"/>
            </a:xfrm>
            <a:prstGeom prst="bentConnector3">
              <a:avLst>
                <a:gd name="adj1" fmla="val 25613393"/>
              </a:avLst>
            </a:prstGeom>
            <a:ln w="25400">
              <a:solidFill>
                <a:srgbClr val="2EBC81"/>
              </a:solidFill>
            </a:ln>
          </p:spPr>
          <p:style>
            <a:lnRef idx="1">
              <a:schemeClr val="accent3"/>
            </a:lnRef>
            <a:fillRef idx="0">
              <a:schemeClr val="accent3"/>
            </a:fillRef>
            <a:effectRef idx="0">
              <a:schemeClr val="accent3"/>
            </a:effectRef>
            <a:fontRef idx="minor">
              <a:schemeClr val="tx1"/>
            </a:fontRef>
          </p:style>
        </p:cxnSp>
        <p:cxnSp>
          <p:nvCxnSpPr>
            <p:cNvPr id="12" name="Connector: Elbow 11">
              <a:extLst>
                <a:ext uri="{FF2B5EF4-FFF2-40B4-BE49-F238E27FC236}">
                  <a16:creationId xmlns:a16="http://schemas.microsoft.com/office/drawing/2014/main" id="{8377ECA5-1D17-DE21-5AA5-E9BC6A34AAF4}"/>
                </a:ext>
              </a:extLst>
            </p:cNvPr>
            <p:cNvCxnSpPr>
              <a:cxnSpLocks/>
            </p:cNvCxnSpPr>
            <p:nvPr/>
          </p:nvCxnSpPr>
          <p:spPr>
            <a:xfrm rot="16200000" flipV="1">
              <a:off x="6830593" y="3440304"/>
              <a:ext cx="896" cy="976919"/>
            </a:xfrm>
            <a:prstGeom prst="bentConnector3">
              <a:avLst>
                <a:gd name="adj1" fmla="val 25613393"/>
              </a:avLst>
            </a:prstGeom>
            <a:ln w="25400">
              <a:solidFill>
                <a:srgbClr val="2EBC81"/>
              </a:solidFill>
            </a:ln>
          </p:spPr>
          <p:style>
            <a:lnRef idx="1">
              <a:schemeClr val="accent3"/>
            </a:lnRef>
            <a:fillRef idx="0">
              <a:schemeClr val="accent3"/>
            </a:fillRef>
            <a:effectRef idx="0">
              <a:schemeClr val="accent3"/>
            </a:effectRef>
            <a:fontRef idx="minor">
              <a:schemeClr val="tx1"/>
            </a:fontRef>
          </p:style>
        </p:cxnSp>
        <p:cxnSp>
          <p:nvCxnSpPr>
            <p:cNvPr id="13" name="Connector: Elbow 12">
              <a:extLst>
                <a:ext uri="{FF2B5EF4-FFF2-40B4-BE49-F238E27FC236}">
                  <a16:creationId xmlns:a16="http://schemas.microsoft.com/office/drawing/2014/main" id="{C885FDA9-EB1D-B385-F8BC-4921FD64FD3E}"/>
                </a:ext>
              </a:extLst>
            </p:cNvPr>
            <p:cNvCxnSpPr>
              <a:cxnSpLocks/>
            </p:cNvCxnSpPr>
            <p:nvPr/>
          </p:nvCxnSpPr>
          <p:spPr>
            <a:xfrm rot="16200000" flipV="1">
              <a:off x="8762653" y="3441199"/>
              <a:ext cx="896" cy="976919"/>
            </a:xfrm>
            <a:prstGeom prst="bentConnector3">
              <a:avLst>
                <a:gd name="adj1" fmla="val 25613393"/>
              </a:avLst>
            </a:prstGeom>
            <a:ln w="25400">
              <a:solidFill>
                <a:srgbClr val="2EBC81"/>
              </a:solidFill>
            </a:ln>
          </p:spPr>
          <p:style>
            <a:lnRef idx="1">
              <a:schemeClr val="accent3"/>
            </a:lnRef>
            <a:fillRef idx="0">
              <a:schemeClr val="accent3"/>
            </a:fillRef>
            <a:effectRef idx="0">
              <a:schemeClr val="accent3"/>
            </a:effectRef>
            <a:fontRef idx="minor">
              <a:schemeClr val="tx1"/>
            </a:fontRef>
          </p:style>
        </p:cxnSp>
        <p:cxnSp>
          <p:nvCxnSpPr>
            <p:cNvPr id="14" name="Connector: Elbow 13">
              <a:extLst>
                <a:ext uri="{FF2B5EF4-FFF2-40B4-BE49-F238E27FC236}">
                  <a16:creationId xmlns:a16="http://schemas.microsoft.com/office/drawing/2014/main" id="{299B7185-DA2C-B79A-DC76-2A0289368735}"/>
                </a:ext>
              </a:extLst>
            </p:cNvPr>
            <p:cNvCxnSpPr>
              <a:cxnSpLocks/>
            </p:cNvCxnSpPr>
            <p:nvPr/>
          </p:nvCxnSpPr>
          <p:spPr>
            <a:xfrm rot="16200000" flipV="1">
              <a:off x="10755758" y="3440303"/>
              <a:ext cx="896" cy="976919"/>
            </a:xfrm>
            <a:prstGeom prst="bentConnector3">
              <a:avLst>
                <a:gd name="adj1" fmla="val 25613393"/>
              </a:avLst>
            </a:prstGeom>
            <a:ln w="25400">
              <a:solidFill>
                <a:srgbClr val="2EBC81"/>
              </a:solidFill>
            </a:ln>
          </p:spPr>
          <p:style>
            <a:lnRef idx="1">
              <a:schemeClr val="accent3"/>
            </a:lnRef>
            <a:fillRef idx="0">
              <a:schemeClr val="accent3"/>
            </a:fillRef>
            <a:effectRef idx="0">
              <a:schemeClr val="accent3"/>
            </a:effectRef>
            <a:fontRef idx="minor">
              <a:schemeClr val="tx1"/>
            </a:fontRef>
          </p:style>
        </p:cxnSp>
        <p:cxnSp>
          <p:nvCxnSpPr>
            <p:cNvPr id="15" name="Straight Connector 14">
              <a:extLst>
                <a:ext uri="{FF2B5EF4-FFF2-40B4-BE49-F238E27FC236}">
                  <a16:creationId xmlns:a16="http://schemas.microsoft.com/office/drawing/2014/main" id="{4CCADB0E-49DC-2637-B24F-2A1E627C1CA1}"/>
                </a:ext>
              </a:extLst>
            </p:cNvPr>
            <p:cNvCxnSpPr>
              <a:cxnSpLocks/>
            </p:cNvCxnSpPr>
            <p:nvPr/>
          </p:nvCxnSpPr>
          <p:spPr>
            <a:xfrm>
              <a:off x="10749140" y="3458048"/>
              <a:ext cx="0" cy="228600"/>
            </a:xfrm>
            <a:prstGeom prst="line">
              <a:avLst/>
            </a:prstGeom>
            <a:ln w="25400">
              <a:solidFill>
                <a:srgbClr val="2EBC81"/>
              </a:solidFill>
            </a:ln>
          </p:spPr>
          <p:style>
            <a:lnRef idx="1">
              <a:schemeClr val="accent1"/>
            </a:lnRef>
            <a:fillRef idx="0">
              <a:schemeClr val="accent1"/>
            </a:fillRef>
            <a:effectRef idx="0">
              <a:schemeClr val="accent1"/>
            </a:effectRef>
            <a:fontRef idx="minor">
              <a:schemeClr val="tx1"/>
            </a:fontRef>
          </p:style>
        </p:cxnSp>
        <p:sp>
          <p:nvSpPr>
            <p:cNvPr id="20" name="Rectangle: Rounded Corners 19">
              <a:extLst>
                <a:ext uri="{FF2B5EF4-FFF2-40B4-BE49-F238E27FC236}">
                  <a16:creationId xmlns:a16="http://schemas.microsoft.com/office/drawing/2014/main" id="{216B2616-E097-C293-1E32-A93D2B873211}"/>
                </a:ext>
              </a:extLst>
            </p:cNvPr>
            <p:cNvSpPr/>
            <p:nvPr/>
          </p:nvSpPr>
          <p:spPr>
            <a:xfrm>
              <a:off x="8233184" y="2953903"/>
              <a:ext cx="1018374" cy="535076"/>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H(EF)</a:t>
              </a:r>
            </a:p>
          </p:txBody>
        </p:sp>
        <p:sp>
          <p:nvSpPr>
            <p:cNvPr id="21" name="Rectangle: Rounded Corners 20">
              <a:extLst>
                <a:ext uri="{FF2B5EF4-FFF2-40B4-BE49-F238E27FC236}">
                  <a16:creationId xmlns:a16="http://schemas.microsoft.com/office/drawing/2014/main" id="{24C4DE24-471A-3741-1FFB-D6F603E1D325}"/>
                </a:ext>
              </a:extLst>
            </p:cNvPr>
            <p:cNvSpPr/>
            <p:nvPr/>
          </p:nvSpPr>
          <p:spPr>
            <a:xfrm>
              <a:off x="10226291" y="2932497"/>
              <a:ext cx="1018374" cy="535076"/>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H(GH)</a:t>
              </a:r>
            </a:p>
          </p:txBody>
        </p:sp>
      </p:grpSp>
      <p:sp>
        <p:nvSpPr>
          <p:cNvPr id="22" name="Arrow: Left 21">
            <a:extLst>
              <a:ext uri="{FF2B5EF4-FFF2-40B4-BE49-F238E27FC236}">
                <a16:creationId xmlns:a16="http://schemas.microsoft.com/office/drawing/2014/main" id="{5E6B5794-4FDE-E9FB-FEE5-1082A99C8B2C}"/>
              </a:ext>
            </a:extLst>
          </p:cNvPr>
          <p:cNvSpPr/>
          <p:nvPr/>
        </p:nvSpPr>
        <p:spPr>
          <a:xfrm rot="386180" flipH="1">
            <a:off x="2744401" y="4374192"/>
            <a:ext cx="1107595" cy="656827"/>
          </a:xfrm>
          <a:prstGeom prst="left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Change</a:t>
            </a:r>
          </a:p>
        </p:txBody>
      </p:sp>
    </p:spTree>
    <p:extLst>
      <p:ext uri="{BB962C8B-B14F-4D97-AF65-F5344CB8AC3E}">
        <p14:creationId xmlns:p14="http://schemas.microsoft.com/office/powerpoint/2010/main" val="2294989190"/>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CF021D91-E407-EB75-C399-14B37BC07192}"/>
            </a:ext>
          </a:extLst>
        </p:cNvPr>
        <p:cNvGrpSpPr/>
        <p:nvPr/>
      </p:nvGrpSpPr>
      <p:grpSpPr>
        <a:xfrm>
          <a:off x="0" y="0"/>
          <a:ext cx="0" cy="0"/>
          <a:chOff x="0" y="0"/>
          <a:chExt cx="0" cy="0"/>
        </a:xfrm>
      </p:grpSpPr>
      <p:sp>
        <p:nvSpPr>
          <p:cNvPr id="48" name="TextBox 47">
            <a:extLst>
              <a:ext uri="{FF2B5EF4-FFF2-40B4-BE49-F238E27FC236}">
                <a16:creationId xmlns:a16="http://schemas.microsoft.com/office/drawing/2014/main" id="{3EE9D63C-0EB6-42FA-2E2D-CA36A5D351F2}"/>
              </a:ext>
            </a:extLst>
          </p:cNvPr>
          <p:cNvSpPr txBox="1"/>
          <p:nvPr/>
        </p:nvSpPr>
        <p:spPr>
          <a:xfrm>
            <a:off x="304799" y="309709"/>
            <a:ext cx="3733801" cy="1200329"/>
          </a:xfrm>
          <a:prstGeom prst="rect">
            <a:avLst/>
          </a:prstGeom>
          <a:noFill/>
        </p:spPr>
        <p:txBody>
          <a:bodyPr wrap="square">
            <a:spAutoFit/>
          </a:bodyPr>
          <a:lstStyle/>
          <a:p>
            <a:r>
              <a:rPr lang="en-US" sz="3600" dirty="0">
                <a:solidFill>
                  <a:srgbClr val="2B2576"/>
                </a:solidFill>
              </a:rPr>
              <a:t>Merkle Trees</a:t>
            </a:r>
            <a:br>
              <a:rPr lang="en-US" sz="3600" dirty="0">
                <a:solidFill>
                  <a:srgbClr val="09B36B"/>
                </a:solidFill>
              </a:rPr>
            </a:br>
            <a:r>
              <a:rPr lang="en-US" sz="3600" dirty="0">
                <a:solidFill>
                  <a:srgbClr val="5465FF"/>
                </a:solidFill>
              </a:rPr>
              <a:t>Hashing Process</a:t>
            </a:r>
          </a:p>
        </p:txBody>
      </p:sp>
      <p:grpSp>
        <p:nvGrpSpPr>
          <p:cNvPr id="561" name="Group 560">
            <a:extLst>
              <a:ext uri="{FF2B5EF4-FFF2-40B4-BE49-F238E27FC236}">
                <a16:creationId xmlns:a16="http://schemas.microsoft.com/office/drawing/2014/main" id="{DEAE921D-2389-D03A-D89F-B09A5D4D4605}"/>
              </a:ext>
            </a:extLst>
          </p:cNvPr>
          <p:cNvGrpSpPr/>
          <p:nvPr/>
        </p:nvGrpSpPr>
        <p:grpSpPr>
          <a:xfrm>
            <a:off x="3749039" y="4486863"/>
            <a:ext cx="8096060" cy="1037904"/>
            <a:chOff x="3749039" y="4486863"/>
            <a:chExt cx="8096060" cy="1037904"/>
          </a:xfrm>
        </p:grpSpPr>
        <p:sp>
          <p:nvSpPr>
            <p:cNvPr id="6" name="Rectangle: Rounded Corners 5">
              <a:extLst>
                <a:ext uri="{FF2B5EF4-FFF2-40B4-BE49-F238E27FC236}">
                  <a16:creationId xmlns:a16="http://schemas.microsoft.com/office/drawing/2014/main" id="{1BBE5290-FDBC-6D29-964B-CBF6E4BA81E8}"/>
                </a:ext>
              </a:extLst>
            </p:cNvPr>
            <p:cNvSpPr/>
            <p:nvPr/>
          </p:nvSpPr>
          <p:spPr>
            <a:xfrm>
              <a:off x="4003076" y="4487760"/>
              <a:ext cx="701107" cy="630515"/>
            </a:xfrm>
            <a:prstGeom prst="roundRect">
              <a:avLst/>
            </a:prstGeom>
            <a:solidFill>
              <a:srgbClr val="C00000"/>
            </a:solidFill>
            <a:ln>
              <a:solidFill>
                <a:srgbClr val="C00000"/>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100" b="1" dirty="0">
                  <a:solidFill>
                    <a:schemeClr val="bg1"/>
                  </a:solidFill>
                </a:rPr>
                <a:t>Cat</a:t>
              </a:r>
            </a:p>
          </p:txBody>
        </p:sp>
        <p:sp>
          <p:nvSpPr>
            <p:cNvPr id="7" name="Rectangle: Rounded Corners 6">
              <a:extLst>
                <a:ext uri="{FF2B5EF4-FFF2-40B4-BE49-F238E27FC236}">
                  <a16:creationId xmlns:a16="http://schemas.microsoft.com/office/drawing/2014/main" id="{234B7262-0EE3-F1D4-84F5-18EF0DC5DA36}"/>
                </a:ext>
              </a:extLst>
            </p:cNvPr>
            <p:cNvSpPr/>
            <p:nvPr/>
          </p:nvSpPr>
          <p:spPr>
            <a:xfrm>
              <a:off x="4975842" y="4488656"/>
              <a:ext cx="701107" cy="630515"/>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100" b="1" dirty="0">
                  <a:solidFill>
                    <a:srgbClr val="2B2576"/>
                  </a:solidFill>
                </a:rPr>
                <a:t>Fish</a:t>
              </a:r>
            </a:p>
          </p:txBody>
        </p:sp>
        <p:sp>
          <p:nvSpPr>
            <p:cNvPr id="16" name="TextBox 15">
              <a:extLst>
                <a:ext uri="{FF2B5EF4-FFF2-40B4-BE49-F238E27FC236}">
                  <a16:creationId xmlns:a16="http://schemas.microsoft.com/office/drawing/2014/main" id="{1D0DCC7C-5E48-6EED-70F5-55E1DA412FE4}"/>
                </a:ext>
              </a:extLst>
            </p:cNvPr>
            <p:cNvSpPr txBox="1"/>
            <p:nvPr/>
          </p:nvSpPr>
          <p:spPr>
            <a:xfrm>
              <a:off x="3749039" y="5170951"/>
              <a:ext cx="1200871" cy="307777"/>
            </a:xfrm>
            <a:prstGeom prst="rect">
              <a:avLst/>
            </a:prstGeom>
            <a:noFill/>
          </p:spPr>
          <p:txBody>
            <a:bodyPr wrap="square" rtlCol="0">
              <a:spAutoFit/>
            </a:bodyPr>
            <a:lstStyle/>
            <a:p>
              <a:pPr algn="ctr"/>
              <a:r>
                <a:rPr lang="en-US" dirty="0">
                  <a:solidFill>
                    <a:srgbClr val="2B2576"/>
                  </a:solidFill>
                </a:rPr>
                <a:t>A</a:t>
              </a:r>
            </a:p>
          </p:txBody>
        </p:sp>
        <p:sp>
          <p:nvSpPr>
            <p:cNvPr id="17" name="TextBox 16">
              <a:extLst>
                <a:ext uri="{FF2B5EF4-FFF2-40B4-BE49-F238E27FC236}">
                  <a16:creationId xmlns:a16="http://schemas.microsoft.com/office/drawing/2014/main" id="{4EE64F6A-D091-F885-FBFF-29A4FFA48DAA}"/>
                </a:ext>
              </a:extLst>
            </p:cNvPr>
            <p:cNvSpPr txBox="1"/>
            <p:nvPr/>
          </p:nvSpPr>
          <p:spPr>
            <a:xfrm>
              <a:off x="4674913" y="5201479"/>
              <a:ext cx="1200871" cy="307777"/>
            </a:xfrm>
            <a:prstGeom prst="rect">
              <a:avLst/>
            </a:prstGeom>
            <a:noFill/>
          </p:spPr>
          <p:txBody>
            <a:bodyPr wrap="square" rtlCol="0">
              <a:spAutoFit/>
            </a:bodyPr>
            <a:lstStyle/>
            <a:p>
              <a:pPr algn="ctr"/>
              <a:r>
                <a:rPr lang="en-US" dirty="0">
                  <a:solidFill>
                    <a:srgbClr val="2B2576"/>
                  </a:solidFill>
                </a:rPr>
                <a:t>B</a:t>
              </a:r>
            </a:p>
          </p:txBody>
        </p:sp>
        <p:sp>
          <p:nvSpPr>
            <p:cNvPr id="18" name="TextBox 17">
              <a:extLst>
                <a:ext uri="{FF2B5EF4-FFF2-40B4-BE49-F238E27FC236}">
                  <a16:creationId xmlns:a16="http://schemas.microsoft.com/office/drawing/2014/main" id="{57D249B0-8C55-F6B0-A47E-133FE0AF4EF6}"/>
                </a:ext>
              </a:extLst>
            </p:cNvPr>
            <p:cNvSpPr txBox="1"/>
            <p:nvPr/>
          </p:nvSpPr>
          <p:spPr>
            <a:xfrm>
              <a:off x="5767005" y="5216990"/>
              <a:ext cx="1200871" cy="307777"/>
            </a:xfrm>
            <a:prstGeom prst="rect">
              <a:avLst/>
            </a:prstGeom>
            <a:noFill/>
          </p:spPr>
          <p:txBody>
            <a:bodyPr wrap="square" rtlCol="0">
              <a:spAutoFit/>
            </a:bodyPr>
            <a:lstStyle/>
            <a:p>
              <a:pPr algn="ctr"/>
              <a:r>
                <a:rPr lang="en-US" dirty="0">
                  <a:solidFill>
                    <a:srgbClr val="2B2576"/>
                  </a:solidFill>
                </a:rPr>
                <a:t>C</a:t>
              </a:r>
            </a:p>
          </p:txBody>
        </p:sp>
        <p:sp>
          <p:nvSpPr>
            <p:cNvPr id="19" name="TextBox 18">
              <a:extLst>
                <a:ext uri="{FF2B5EF4-FFF2-40B4-BE49-F238E27FC236}">
                  <a16:creationId xmlns:a16="http://schemas.microsoft.com/office/drawing/2014/main" id="{3E034F43-A1CD-FFC1-7602-E22454F331C2}"/>
                </a:ext>
              </a:extLst>
            </p:cNvPr>
            <p:cNvSpPr txBox="1"/>
            <p:nvPr/>
          </p:nvSpPr>
          <p:spPr>
            <a:xfrm>
              <a:off x="6719063" y="5216990"/>
              <a:ext cx="1200871" cy="307777"/>
            </a:xfrm>
            <a:prstGeom prst="rect">
              <a:avLst/>
            </a:prstGeom>
            <a:noFill/>
          </p:spPr>
          <p:txBody>
            <a:bodyPr wrap="square" rtlCol="0">
              <a:spAutoFit/>
            </a:bodyPr>
            <a:lstStyle/>
            <a:p>
              <a:pPr algn="ctr"/>
              <a:r>
                <a:rPr lang="en-US" dirty="0">
                  <a:solidFill>
                    <a:srgbClr val="2B2576"/>
                  </a:solidFill>
                </a:rPr>
                <a:t>D</a:t>
              </a:r>
            </a:p>
          </p:txBody>
        </p:sp>
        <p:sp>
          <p:nvSpPr>
            <p:cNvPr id="476" name="Rectangle: Rounded Corners 475">
              <a:extLst>
                <a:ext uri="{FF2B5EF4-FFF2-40B4-BE49-F238E27FC236}">
                  <a16:creationId xmlns:a16="http://schemas.microsoft.com/office/drawing/2014/main" id="{88FD435A-9E6A-65F5-8CE4-284FF2AA7CC9}"/>
                </a:ext>
              </a:extLst>
            </p:cNvPr>
            <p:cNvSpPr/>
            <p:nvPr/>
          </p:nvSpPr>
          <p:spPr>
            <a:xfrm>
              <a:off x="5996181" y="4486864"/>
              <a:ext cx="701107" cy="630515"/>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100" b="1" dirty="0">
                  <a:solidFill>
                    <a:srgbClr val="2B2576"/>
                  </a:solidFill>
                </a:rPr>
                <a:t>Rat</a:t>
              </a:r>
            </a:p>
          </p:txBody>
        </p:sp>
        <p:sp>
          <p:nvSpPr>
            <p:cNvPr id="477" name="Rectangle: Rounded Corners 476">
              <a:extLst>
                <a:ext uri="{FF2B5EF4-FFF2-40B4-BE49-F238E27FC236}">
                  <a16:creationId xmlns:a16="http://schemas.microsoft.com/office/drawing/2014/main" id="{032F7C40-C548-3392-DB39-55769BE3C2DE}"/>
                </a:ext>
              </a:extLst>
            </p:cNvPr>
            <p:cNvSpPr/>
            <p:nvPr/>
          </p:nvSpPr>
          <p:spPr>
            <a:xfrm>
              <a:off x="6968947" y="4487760"/>
              <a:ext cx="701107" cy="630515"/>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100" b="1" dirty="0">
                  <a:solidFill>
                    <a:srgbClr val="2B2576"/>
                  </a:solidFill>
                </a:rPr>
                <a:t>Frog</a:t>
              </a:r>
            </a:p>
          </p:txBody>
        </p:sp>
        <p:sp>
          <p:nvSpPr>
            <p:cNvPr id="504" name="Rectangle: Rounded Corners 503">
              <a:extLst>
                <a:ext uri="{FF2B5EF4-FFF2-40B4-BE49-F238E27FC236}">
                  <a16:creationId xmlns:a16="http://schemas.microsoft.com/office/drawing/2014/main" id="{198AE540-8B33-53AF-0389-38F153C4C869}"/>
                </a:ext>
              </a:extLst>
            </p:cNvPr>
            <p:cNvSpPr/>
            <p:nvPr/>
          </p:nvSpPr>
          <p:spPr>
            <a:xfrm>
              <a:off x="7928241" y="4487759"/>
              <a:ext cx="701107" cy="630515"/>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100" b="1" dirty="0">
                  <a:solidFill>
                    <a:srgbClr val="2B2576"/>
                  </a:solidFill>
                </a:rPr>
                <a:t>Lizard</a:t>
              </a:r>
            </a:p>
          </p:txBody>
        </p:sp>
        <p:sp>
          <p:nvSpPr>
            <p:cNvPr id="505" name="Rectangle: Rounded Corners 504">
              <a:extLst>
                <a:ext uri="{FF2B5EF4-FFF2-40B4-BE49-F238E27FC236}">
                  <a16:creationId xmlns:a16="http://schemas.microsoft.com/office/drawing/2014/main" id="{1E0B91C4-150C-EB4E-B69E-AD759993F87A}"/>
                </a:ext>
              </a:extLst>
            </p:cNvPr>
            <p:cNvSpPr/>
            <p:nvPr/>
          </p:nvSpPr>
          <p:spPr>
            <a:xfrm>
              <a:off x="8901007" y="4488655"/>
              <a:ext cx="701107" cy="630515"/>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100" b="1" dirty="0">
                  <a:solidFill>
                    <a:srgbClr val="2B2576"/>
                  </a:solidFill>
                </a:rPr>
                <a:t>Horse</a:t>
              </a:r>
            </a:p>
          </p:txBody>
        </p:sp>
        <p:sp>
          <p:nvSpPr>
            <p:cNvPr id="506" name="TextBox 505">
              <a:extLst>
                <a:ext uri="{FF2B5EF4-FFF2-40B4-BE49-F238E27FC236}">
                  <a16:creationId xmlns:a16="http://schemas.microsoft.com/office/drawing/2014/main" id="{EF417A1E-55E1-83BF-1397-8297D8B1091B}"/>
                </a:ext>
              </a:extLst>
            </p:cNvPr>
            <p:cNvSpPr txBox="1"/>
            <p:nvPr/>
          </p:nvSpPr>
          <p:spPr>
            <a:xfrm>
              <a:off x="7674204" y="5170950"/>
              <a:ext cx="1200871" cy="307777"/>
            </a:xfrm>
            <a:prstGeom prst="rect">
              <a:avLst/>
            </a:prstGeom>
            <a:noFill/>
          </p:spPr>
          <p:txBody>
            <a:bodyPr wrap="square" rtlCol="0">
              <a:spAutoFit/>
            </a:bodyPr>
            <a:lstStyle/>
            <a:p>
              <a:pPr algn="ctr"/>
              <a:r>
                <a:rPr lang="en-US" dirty="0">
                  <a:solidFill>
                    <a:srgbClr val="2B2576"/>
                  </a:solidFill>
                </a:rPr>
                <a:t>E</a:t>
              </a:r>
            </a:p>
          </p:txBody>
        </p:sp>
        <p:sp>
          <p:nvSpPr>
            <p:cNvPr id="507" name="TextBox 506">
              <a:extLst>
                <a:ext uri="{FF2B5EF4-FFF2-40B4-BE49-F238E27FC236}">
                  <a16:creationId xmlns:a16="http://schemas.microsoft.com/office/drawing/2014/main" id="{2E85EF4E-015A-CD69-B522-2928AF0F7202}"/>
                </a:ext>
              </a:extLst>
            </p:cNvPr>
            <p:cNvSpPr txBox="1"/>
            <p:nvPr/>
          </p:nvSpPr>
          <p:spPr>
            <a:xfrm>
              <a:off x="8600078" y="5201478"/>
              <a:ext cx="1200871" cy="307777"/>
            </a:xfrm>
            <a:prstGeom prst="rect">
              <a:avLst/>
            </a:prstGeom>
            <a:noFill/>
          </p:spPr>
          <p:txBody>
            <a:bodyPr wrap="square" rtlCol="0">
              <a:spAutoFit/>
            </a:bodyPr>
            <a:lstStyle/>
            <a:p>
              <a:pPr algn="ctr"/>
              <a:r>
                <a:rPr lang="en-US" dirty="0">
                  <a:solidFill>
                    <a:srgbClr val="2B2576"/>
                  </a:solidFill>
                </a:rPr>
                <a:t>F</a:t>
              </a:r>
            </a:p>
          </p:txBody>
        </p:sp>
        <p:sp>
          <p:nvSpPr>
            <p:cNvPr id="508" name="TextBox 507">
              <a:extLst>
                <a:ext uri="{FF2B5EF4-FFF2-40B4-BE49-F238E27FC236}">
                  <a16:creationId xmlns:a16="http://schemas.microsoft.com/office/drawing/2014/main" id="{8CB87430-AE16-96DE-14DC-5C1DABB91D3A}"/>
                </a:ext>
              </a:extLst>
            </p:cNvPr>
            <p:cNvSpPr txBox="1"/>
            <p:nvPr/>
          </p:nvSpPr>
          <p:spPr>
            <a:xfrm>
              <a:off x="9692170" y="5216989"/>
              <a:ext cx="1200871" cy="307777"/>
            </a:xfrm>
            <a:prstGeom prst="rect">
              <a:avLst/>
            </a:prstGeom>
            <a:noFill/>
          </p:spPr>
          <p:txBody>
            <a:bodyPr wrap="square" rtlCol="0">
              <a:spAutoFit/>
            </a:bodyPr>
            <a:lstStyle/>
            <a:p>
              <a:pPr algn="ctr"/>
              <a:r>
                <a:rPr lang="en-US" dirty="0">
                  <a:solidFill>
                    <a:srgbClr val="2B2576"/>
                  </a:solidFill>
                </a:rPr>
                <a:t>G</a:t>
              </a:r>
            </a:p>
          </p:txBody>
        </p:sp>
        <p:sp>
          <p:nvSpPr>
            <p:cNvPr id="509" name="TextBox 508">
              <a:extLst>
                <a:ext uri="{FF2B5EF4-FFF2-40B4-BE49-F238E27FC236}">
                  <a16:creationId xmlns:a16="http://schemas.microsoft.com/office/drawing/2014/main" id="{53729D7A-EBFD-CC5B-53F0-939315E42ACE}"/>
                </a:ext>
              </a:extLst>
            </p:cNvPr>
            <p:cNvSpPr txBox="1"/>
            <p:nvPr/>
          </p:nvSpPr>
          <p:spPr>
            <a:xfrm>
              <a:off x="10644228" y="5216989"/>
              <a:ext cx="1200871" cy="307777"/>
            </a:xfrm>
            <a:prstGeom prst="rect">
              <a:avLst/>
            </a:prstGeom>
            <a:noFill/>
          </p:spPr>
          <p:txBody>
            <a:bodyPr wrap="square" rtlCol="0">
              <a:spAutoFit/>
            </a:bodyPr>
            <a:lstStyle/>
            <a:p>
              <a:pPr algn="ctr"/>
              <a:r>
                <a:rPr lang="en-US" dirty="0">
                  <a:solidFill>
                    <a:srgbClr val="2B2576"/>
                  </a:solidFill>
                </a:rPr>
                <a:t>H</a:t>
              </a:r>
            </a:p>
          </p:txBody>
        </p:sp>
        <p:sp>
          <p:nvSpPr>
            <p:cNvPr id="517" name="Rectangle: Rounded Corners 516">
              <a:extLst>
                <a:ext uri="{FF2B5EF4-FFF2-40B4-BE49-F238E27FC236}">
                  <a16:creationId xmlns:a16="http://schemas.microsoft.com/office/drawing/2014/main" id="{C331DC3A-D725-852D-30E3-BFC2A1495F83}"/>
                </a:ext>
              </a:extLst>
            </p:cNvPr>
            <p:cNvSpPr/>
            <p:nvPr/>
          </p:nvSpPr>
          <p:spPr>
            <a:xfrm>
              <a:off x="9921346" y="4486863"/>
              <a:ext cx="701107" cy="630515"/>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100" b="1" dirty="0">
                  <a:solidFill>
                    <a:srgbClr val="2B2576"/>
                  </a:solidFill>
                </a:rPr>
                <a:t>Rabbit</a:t>
              </a:r>
            </a:p>
          </p:txBody>
        </p:sp>
        <p:sp>
          <p:nvSpPr>
            <p:cNvPr id="518" name="Rectangle: Rounded Corners 517">
              <a:extLst>
                <a:ext uri="{FF2B5EF4-FFF2-40B4-BE49-F238E27FC236}">
                  <a16:creationId xmlns:a16="http://schemas.microsoft.com/office/drawing/2014/main" id="{BE250933-FBC7-E93E-02D9-A74C16F81FE2}"/>
                </a:ext>
              </a:extLst>
            </p:cNvPr>
            <p:cNvSpPr/>
            <p:nvPr/>
          </p:nvSpPr>
          <p:spPr>
            <a:xfrm>
              <a:off x="10894112" y="4487759"/>
              <a:ext cx="701107" cy="630515"/>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100" b="1" dirty="0">
                  <a:solidFill>
                    <a:srgbClr val="2B2576"/>
                  </a:solidFill>
                </a:rPr>
                <a:t>Bird</a:t>
              </a:r>
            </a:p>
          </p:txBody>
        </p:sp>
      </p:grpSp>
      <p:grpSp>
        <p:nvGrpSpPr>
          <p:cNvPr id="580" name="Group 579">
            <a:extLst>
              <a:ext uri="{FF2B5EF4-FFF2-40B4-BE49-F238E27FC236}">
                <a16:creationId xmlns:a16="http://schemas.microsoft.com/office/drawing/2014/main" id="{C07B6BFF-C150-4D1A-3F17-035018222A24}"/>
              </a:ext>
            </a:extLst>
          </p:cNvPr>
          <p:cNvGrpSpPr/>
          <p:nvPr/>
        </p:nvGrpSpPr>
        <p:grpSpPr>
          <a:xfrm>
            <a:off x="3994770" y="3928315"/>
            <a:ext cx="7600449" cy="560341"/>
            <a:chOff x="3994770" y="3928315"/>
            <a:chExt cx="7600449" cy="560341"/>
          </a:xfrm>
        </p:grpSpPr>
        <p:cxnSp>
          <p:nvCxnSpPr>
            <p:cNvPr id="564" name="Straight Arrow Connector 563">
              <a:extLst>
                <a:ext uri="{FF2B5EF4-FFF2-40B4-BE49-F238E27FC236}">
                  <a16:creationId xmlns:a16="http://schemas.microsoft.com/office/drawing/2014/main" id="{8CB1F0CC-D83F-FC3A-6080-A6F24ABAB8F6}"/>
                </a:ext>
              </a:extLst>
            </p:cNvPr>
            <p:cNvCxnSpPr>
              <a:cxnSpLocks/>
              <a:endCxn id="566" idx="2"/>
            </p:cNvCxnSpPr>
            <p:nvPr/>
          </p:nvCxnSpPr>
          <p:spPr>
            <a:xfrm flipH="1" flipV="1">
              <a:off x="4349476" y="4234260"/>
              <a:ext cx="4154" cy="253500"/>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565" name="Straight Arrow Connector 564">
              <a:extLst>
                <a:ext uri="{FF2B5EF4-FFF2-40B4-BE49-F238E27FC236}">
                  <a16:creationId xmlns:a16="http://schemas.microsoft.com/office/drawing/2014/main" id="{FC772E68-3D0B-87F5-07F2-6378DF02701E}"/>
                </a:ext>
              </a:extLst>
            </p:cNvPr>
            <p:cNvCxnSpPr>
              <a:cxnSpLocks/>
            </p:cNvCxnSpPr>
            <p:nvPr/>
          </p:nvCxnSpPr>
          <p:spPr>
            <a:xfrm flipH="1" flipV="1">
              <a:off x="5326395" y="4235156"/>
              <a:ext cx="1" cy="253500"/>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sp>
          <p:nvSpPr>
            <p:cNvPr id="566" name="Rectangle: Rounded Corners 565">
              <a:extLst>
                <a:ext uri="{FF2B5EF4-FFF2-40B4-BE49-F238E27FC236}">
                  <a16:creationId xmlns:a16="http://schemas.microsoft.com/office/drawing/2014/main" id="{F3BF645B-655F-210D-40CE-14E713821209}"/>
                </a:ext>
              </a:extLst>
            </p:cNvPr>
            <p:cNvSpPr/>
            <p:nvPr/>
          </p:nvSpPr>
          <p:spPr>
            <a:xfrm>
              <a:off x="3994770" y="3929212"/>
              <a:ext cx="709411" cy="305048"/>
            </a:xfrm>
            <a:prstGeom prst="roundRect">
              <a:avLst/>
            </a:prstGeom>
            <a:solidFill>
              <a:srgbClr val="C00000"/>
            </a:solidFill>
            <a:ln>
              <a:solidFill>
                <a:srgbClr val="C00000"/>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H(A)</a:t>
              </a:r>
            </a:p>
          </p:txBody>
        </p:sp>
        <p:cxnSp>
          <p:nvCxnSpPr>
            <p:cNvPr id="568" name="Straight Arrow Connector 567">
              <a:extLst>
                <a:ext uri="{FF2B5EF4-FFF2-40B4-BE49-F238E27FC236}">
                  <a16:creationId xmlns:a16="http://schemas.microsoft.com/office/drawing/2014/main" id="{2910409D-671D-F9A8-29F9-F99810906B56}"/>
                </a:ext>
              </a:extLst>
            </p:cNvPr>
            <p:cNvCxnSpPr>
              <a:cxnSpLocks/>
              <a:endCxn id="570" idx="2"/>
            </p:cNvCxnSpPr>
            <p:nvPr/>
          </p:nvCxnSpPr>
          <p:spPr>
            <a:xfrm flipH="1" flipV="1">
              <a:off x="6342581" y="4233364"/>
              <a:ext cx="4154" cy="253500"/>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cxnSp>
          <p:nvCxnSpPr>
            <p:cNvPr id="569" name="Straight Arrow Connector 568">
              <a:extLst>
                <a:ext uri="{FF2B5EF4-FFF2-40B4-BE49-F238E27FC236}">
                  <a16:creationId xmlns:a16="http://schemas.microsoft.com/office/drawing/2014/main" id="{73E2D3B3-E716-708D-FB6C-DEB5B3278509}"/>
                </a:ext>
              </a:extLst>
            </p:cNvPr>
            <p:cNvCxnSpPr>
              <a:cxnSpLocks/>
              <a:endCxn id="571" idx="2"/>
            </p:cNvCxnSpPr>
            <p:nvPr/>
          </p:nvCxnSpPr>
          <p:spPr>
            <a:xfrm flipH="1" flipV="1">
              <a:off x="7319500" y="4234260"/>
              <a:ext cx="1" cy="253500"/>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sp>
          <p:nvSpPr>
            <p:cNvPr id="570" name="Rectangle: Rounded Corners 569">
              <a:extLst>
                <a:ext uri="{FF2B5EF4-FFF2-40B4-BE49-F238E27FC236}">
                  <a16:creationId xmlns:a16="http://schemas.microsoft.com/office/drawing/2014/main" id="{951F2CF9-4167-5631-1C62-85D773E524D1}"/>
                </a:ext>
              </a:extLst>
            </p:cNvPr>
            <p:cNvSpPr/>
            <p:nvPr/>
          </p:nvSpPr>
          <p:spPr>
            <a:xfrm>
              <a:off x="5987875" y="3928316"/>
              <a:ext cx="709411"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H(C)</a:t>
              </a:r>
            </a:p>
          </p:txBody>
        </p:sp>
        <p:sp>
          <p:nvSpPr>
            <p:cNvPr id="571" name="Rectangle: Rounded Corners 570">
              <a:extLst>
                <a:ext uri="{FF2B5EF4-FFF2-40B4-BE49-F238E27FC236}">
                  <a16:creationId xmlns:a16="http://schemas.microsoft.com/office/drawing/2014/main" id="{4D9B1113-40C3-BAE8-5058-0A2EC11AF027}"/>
                </a:ext>
              </a:extLst>
            </p:cNvPr>
            <p:cNvSpPr/>
            <p:nvPr/>
          </p:nvSpPr>
          <p:spPr>
            <a:xfrm>
              <a:off x="6968945" y="3929212"/>
              <a:ext cx="701109"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H(D)</a:t>
              </a:r>
            </a:p>
          </p:txBody>
        </p:sp>
        <p:cxnSp>
          <p:nvCxnSpPr>
            <p:cNvPr id="572" name="Straight Arrow Connector 571">
              <a:extLst>
                <a:ext uri="{FF2B5EF4-FFF2-40B4-BE49-F238E27FC236}">
                  <a16:creationId xmlns:a16="http://schemas.microsoft.com/office/drawing/2014/main" id="{DE26CBE7-CFDE-0DC7-4AE0-ED0871890090}"/>
                </a:ext>
              </a:extLst>
            </p:cNvPr>
            <p:cNvCxnSpPr>
              <a:cxnSpLocks/>
              <a:endCxn id="574" idx="2"/>
            </p:cNvCxnSpPr>
            <p:nvPr/>
          </p:nvCxnSpPr>
          <p:spPr>
            <a:xfrm flipH="1" flipV="1">
              <a:off x="8274641" y="4234259"/>
              <a:ext cx="4154" cy="253500"/>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cxnSp>
          <p:nvCxnSpPr>
            <p:cNvPr id="573" name="Straight Arrow Connector 572">
              <a:extLst>
                <a:ext uri="{FF2B5EF4-FFF2-40B4-BE49-F238E27FC236}">
                  <a16:creationId xmlns:a16="http://schemas.microsoft.com/office/drawing/2014/main" id="{80B7C9F3-D11D-761D-3FF9-D78BADFD2502}"/>
                </a:ext>
              </a:extLst>
            </p:cNvPr>
            <p:cNvCxnSpPr>
              <a:cxnSpLocks/>
              <a:endCxn id="575" idx="2"/>
            </p:cNvCxnSpPr>
            <p:nvPr/>
          </p:nvCxnSpPr>
          <p:spPr>
            <a:xfrm flipH="1" flipV="1">
              <a:off x="9251560" y="4235155"/>
              <a:ext cx="1" cy="253500"/>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sp>
          <p:nvSpPr>
            <p:cNvPr id="574" name="Rectangle: Rounded Corners 573">
              <a:extLst>
                <a:ext uri="{FF2B5EF4-FFF2-40B4-BE49-F238E27FC236}">
                  <a16:creationId xmlns:a16="http://schemas.microsoft.com/office/drawing/2014/main" id="{33E698A3-3C3B-FAB7-5D58-182DEA78B179}"/>
                </a:ext>
              </a:extLst>
            </p:cNvPr>
            <p:cNvSpPr/>
            <p:nvPr/>
          </p:nvSpPr>
          <p:spPr>
            <a:xfrm>
              <a:off x="7919935" y="3929211"/>
              <a:ext cx="709411"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H(E)</a:t>
              </a:r>
            </a:p>
          </p:txBody>
        </p:sp>
        <p:sp>
          <p:nvSpPr>
            <p:cNvPr id="575" name="Rectangle: Rounded Corners 574">
              <a:extLst>
                <a:ext uri="{FF2B5EF4-FFF2-40B4-BE49-F238E27FC236}">
                  <a16:creationId xmlns:a16="http://schemas.microsoft.com/office/drawing/2014/main" id="{71F6F015-C0CA-7FD2-42CE-873962EDCF0E}"/>
                </a:ext>
              </a:extLst>
            </p:cNvPr>
            <p:cNvSpPr/>
            <p:nvPr/>
          </p:nvSpPr>
          <p:spPr>
            <a:xfrm>
              <a:off x="8901005" y="3930107"/>
              <a:ext cx="701109"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H(F)</a:t>
              </a:r>
            </a:p>
          </p:txBody>
        </p:sp>
        <p:cxnSp>
          <p:nvCxnSpPr>
            <p:cNvPr id="576" name="Straight Arrow Connector 575">
              <a:extLst>
                <a:ext uri="{FF2B5EF4-FFF2-40B4-BE49-F238E27FC236}">
                  <a16:creationId xmlns:a16="http://schemas.microsoft.com/office/drawing/2014/main" id="{7106AE3C-A3B0-3944-3127-F8FE8E2DF553}"/>
                </a:ext>
              </a:extLst>
            </p:cNvPr>
            <p:cNvCxnSpPr>
              <a:cxnSpLocks/>
              <a:endCxn id="578" idx="2"/>
            </p:cNvCxnSpPr>
            <p:nvPr/>
          </p:nvCxnSpPr>
          <p:spPr>
            <a:xfrm flipH="1" flipV="1">
              <a:off x="10267746" y="4233363"/>
              <a:ext cx="4154" cy="253500"/>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cxnSp>
          <p:nvCxnSpPr>
            <p:cNvPr id="577" name="Straight Arrow Connector 576">
              <a:extLst>
                <a:ext uri="{FF2B5EF4-FFF2-40B4-BE49-F238E27FC236}">
                  <a16:creationId xmlns:a16="http://schemas.microsoft.com/office/drawing/2014/main" id="{D6C3804D-A3BC-1858-9ED3-812FD1A9343D}"/>
                </a:ext>
              </a:extLst>
            </p:cNvPr>
            <p:cNvCxnSpPr>
              <a:cxnSpLocks/>
              <a:endCxn id="579" idx="2"/>
            </p:cNvCxnSpPr>
            <p:nvPr/>
          </p:nvCxnSpPr>
          <p:spPr>
            <a:xfrm flipH="1" flipV="1">
              <a:off x="11244665" y="4234259"/>
              <a:ext cx="1" cy="253500"/>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sp>
          <p:nvSpPr>
            <p:cNvPr id="578" name="Rectangle: Rounded Corners 577">
              <a:extLst>
                <a:ext uri="{FF2B5EF4-FFF2-40B4-BE49-F238E27FC236}">
                  <a16:creationId xmlns:a16="http://schemas.microsoft.com/office/drawing/2014/main" id="{8D2B2898-59BB-52BE-D67E-06C220415DBE}"/>
                </a:ext>
              </a:extLst>
            </p:cNvPr>
            <p:cNvSpPr/>
            <p:nvPr/>
          </p:nvSpPr>
          <p:spPr>
            <a:xfrm>
              <a:off x="9913040" y="3928315"/>
              <a:ext cx="709411"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H(G)</a:t>
              </a:r>
            </a:p>
          </p:txBody>
        </p:sp>
        <p:sp>
          <p:nvSpPr>
            <p:cNvPr id="579" name="Rectangle: Rounded Corners 578">
              <a:extLst>
                <a:ext uri="{FF2B5EF4-FFF2-40B4-BE49-F238E27FC236}">
                  <a16:creationId xmlns:a16="http://schemas.microsoft.com/office/drawing/2014/main" id="{6A4D7E50-D030-303F-5271-64017E935D14}"/>
                </a:ext>
              </a:extLst>
            </p:cNvPr>
            <p:cNvSpPr/>
            <p:nvPr/>
          </p:nvSpPr>
          <p:spPr>
            <a:xfrm>
              <a:off x="10894110" y="3929211"/>
              <a:ext cx="701109"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H(H)</a:t>
              </a:r>
            </a:p>
          </p:txBody>
        </p:sp>
      </p:grpSp>
      <p:grpSp>
        <p:nvGrpSpPr>
          <p:cNvPr id="622" name="Group 621">
            <a:extLst>
              <a:ext uri="{FF2B5EF4-FFF2-40B4-BE49-F238E27FC236}">
                <a16:creationId xmlns:a16="http://schemas.microsoft.com/office/drawing/2014/main" id="{3A39F840-BA8F-A529-670C-BBA4E2468F00}"/>
              </a:ext>
            </a:extLst>
          </p:cNvPr>
          <p:cNvGrpSpPr/>
          <p:nvPr/>
        </p:nvGrpSpPr>
        <p:grpSpPr>
          <a:xfrm>
            <a:off x="5875783" y="811409"/>
            <a:ext cx="3805168" cy="1116593"/>
            <a:chOff x="5875783" y="811409"/>
            <a:chExt cx="3805168" cy="1116593"/>
          </a:xfrm>
        </p:grpSpPr>
        <p:sp>
          <p:nvSpPr>
            <p:cNvPr id="617" name="Rectangle: Rounded Corners 616">
              <a:extLst>
                <a:ext uri="{FF2B5EF4-FFF2-40B4-BE49-F238E27FC236}">
                  <a16:creationId xmlns:a16="http://schemas.microsoft.com/office/drawing/2014/main" id="{9DAA2961-9B67-A1A5-14A0-E145C2AAC219}"/>
                </a:ext>
              </a:extLst>
            </p:cNvPr>
            <p:cNvSpPr/>
            <p:nvPr/>
          </p:nvSpPr>
          <p:spPr>
            <a:xfrm>
              <a:off x="6865877" y="811409"/>
              <a:ext cx="1585913" cy="682647"/>
            </a:xfrm>
            <a:prstGeom prst="roundRect">
              <a:avLst/>
            </a:prstGeom>
            <a:solidFill>
              <a:srgbClr val="C00000"/>
            </a:solidFill>
            <a:ln>
              <a:solidFill>
                <a:srgbClr val="C00000"/>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H(ABCDEFGH)</a:t>
              </a:r>
            </a:p>
          </p:txBody>
        </p:sp>
        <p:cxnSp>
          <p:nvCxnSpPr>
            <p:cNvPr id="618" name="Connector: Elbow 617">
              <a:extLst>
                <a:ext uri="{FF2B5EF4-FFF2-40B4-BE49-F238E27FC236}">
                  <a16:creationId xmlns:a16="http://schemas.microsoft.com/office/drawing/2014/main" id="{FC7280C8-3249-0307-5F61-189261EE85A7}"/>
                </a:ext>
              </a:extLst>
            </p:cNvPr>
            <p:cNvCxnSpPr>
              <a:cxnSpLocks/>
              <a:stCxn id="617" idx="2"/>
            </p:cNvCxnSpPr>
            <p:nvPr/>
          </p:nvCxnSpPr>
          <p:spPr>
            <a:xfrm rot="5400000">
              <a:off x="6666933" y="702907"/>
              <a:ext cx="200752" cy="1783051"/>
            </a:xfrm>
            <a:prstGeom prst="bentConnector2">
              <a:avLst/>
            </a:prstGeom>
            <a:ln w="25400">
              <a:solidFill>
                <a:srgbClr val="C00000"/>
              </a:solidFill>
            </a:ln>
          </p:spPr>
          <p:style>
            <a:lnRef idx="1">
              <a:schemeClr val="accent3"/>
            </a:lnRef>
            <a:fillRef idx="0">
              <a:schemeClr val="accent3"/>
            </a:fillRef>
            <a:effectRef idx="0">
              <a:schemeClr val="accent3"/>
            </a:effectRef>
            <a:fontRef idx="minor">
              <a:schemeClr val="tx1"/>
            </a:fontRef>
          </p:style>
        </p:cxnSp>
        <p:cxnSp>
          <p:nvCxnSpPr>
            <p:cNvPr id="619" name="Connector: Elbow 618">
              <a:extLst>
                <a:ext uri="{FF2B5EF4-FFF2-40B4-BE49-F238E27FC236}">
                  <a16:creationId xmlns:a16="http://schemas.microsoft.com/office/drawing/2014/main" id="{89D4CD55-1E80-11FC-A002-F132BFBA6146}"/>
                </a:ext>
              </a:extLst>
            </p:cNvPr>
            <p:cNvCxnSpPr>
              <a:cxnSpLocks/>
              <a:stCxn id="617" idx="2"/>
            </p:cNvCxnSpPr>
            <p:nvPr/>
          </p:nvCxnSpPr>
          <p:spPr>
            <a:xfrm rot="16200000" flipH="1">
              <a:off x="8569516" y="583374"/>
              <a:ext cx="200753" cy="2022116"/>
            </a:xfrm>
            <a:prstGeom prst="bentConnector2">
              <a:avLst/>
            </a:prstGeom>
            <a:ln w="25400">
              <a:solidFill>
                <a:srgbClr val="C00000"/>
              </a:solidFill>
            </a:ln>
          </p:spPr>
          <p:style>
            <a:lnRef idx="1">
              <a:schemeClr val="accent3"/>
            </a:lnRef>
            <a:fillRef idx="0">
              <a:schemeClr val="accent3"/>
            </a:fillRef>
            <a:effectRef idx="0">
              <a:schemeClr val="accent3"/>
            </a:effectRef>
            <a:fontRef idx="minor">
              <a:schemeClr val="tx1"/>
            </a:fontRef>
          </p:style>
        </p:cxnSp>
        <p:cxnSp>
          <p:nvCxnSpPr>
            <p:cNvPr id="620" name="Straight Connector 619">
              <a:extLst>
                <a:ext uri="{FF2B5EF4-FFF2-40B4-BE49-F238E27FC236}">
                  <a16:creationId xmlns:a16="http://schemas.microsoft.com/office/drawing/2014/main" id="{6C614DED-4E15-7525-8819-3C1D6ECD65F7}"/>
                </a:ext>
              </a:extLst>
            </p:cNvPr>
            <p:cNvCxnSpPr>
              <a:cxnSpLocks/>
            </p:cNvCxnSpPr>
            <p:nvPr/>
          </p:nvCxnSpPr>
          <p:spPr>
            <a:xfrm>
              <a:off x="5887002" y="1686428"/>
              <a:ext cx="0" cy="241574"/>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21" name="Straight Connector 620">
              <a:extLst>
                <a:ext uri="{FF2B5EF4-FFF2-40B4-BE49-F238E27FC236}">
                  <a16:creationId xmlns:a16="http://schemas.microsoft.com/office/drawing/2014/main" id="{641DF217-3B22-92E0-CA94-1C452BBABF3A}"/>
                </a:ext>
              </a:extLst>
            </p:cNvPr>
            <p:cNvCxnSpPr>
              <a:cxnSpLocks/>
            </p:cNvCxnSpPr>
            <p:nvPr/>
          </p:nvCxnSpPr>
          <p:spPr>
            <a:xfrm>
              <a:off x="9673120" y="1686428"/>
              <a:ext cx="0" cy="241574"/>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636" name="Group 635">
            <a:extLst>
              <a:ext uri="{FF2B5EF4-FFF2-40B4-BE49-F238E27FC236}">
                <a16:creationId xmlns:a16="http://schemas.microsoft.com/office/drawing/2014/main" id="{2002BA6D-B671-80F1-BBB3-2373E3C37D34}"/>
              </a:ext>
            </a:extLst>
          </p:cNvPr>
          <p:cNvGrpSpPr/>
          <p:nvPr/>
        </p:nvGrpSpPr>
        <p:grpSpPr>
          <a:xfrm>
            <a:off x="4817206" y="1928002"/>
            <a:ext cx="5918272" cy="1025902"/>
            <a:chOff x="4817206" y="1928002"/>
            <a:chExt cx="5918272" cy="1025902"/>
          </a:xfrm>
        </p:grpSpPr>
        <p:cxnSp>
          <p:nvCxnSpPr>
            <p:cNvPr id="637" name="Connector: Elbow 636">
              <a:extLst>
                <a:ext uri="{FF2B5EF4-FFF2-40B4-BE49-F238E27FC236}">
                  <a16:creationId xmlns:a16="http://schemas.microsoft.com/office/drawing/2014/main" id="{7FE204E0-F994-99D1-4A88-297199338488}"/>
                </a:ext>
              </a:extLst>
            </p:cNvPr>
            <p:cNvCxnSpPr>
              <a:cxnSpLocks/>
            </p:cNvCxnSpPr>
            <p:nvPr/>
          </p:nvCxnSpPr>
          <p:spPr>
            <a:xfrm rot="16200000" flipH="1" flipV="1">
              <a:off x="5803057" y="1946647"/>
              <a:ext cx="21406" cy="1993107"/>
            </a:xfrm>
            <a:prstGeom prst="bentConnector3">
              <a:avLst>
                <a:gd name="adj1" fmla="val -1067925"/>
              </a:avLst>
            </a:prstGeom>
            <a:ln w="25400">
              <a:solidFill>
                <a:srgbClr val="C00000"/>
              </a:solidFill>
            </a:ln>
          </p:spPr>
          <p:style>
            <a:lnRef idx="1">
              <a:schemeClr val="accent3"/>
            </a:lnRef>
            <a:fillRef idx="0">
              <a:schemeClr val="accent3"/>
            </a:fillRef>
            <a:effectRef idx="0">
              <a:schemeClr val="accent3"/>
            </a:effectRef>
            <a:fontRef idx="minor">
              <a:schemeClr val="tx1"/>
            </a:fontRef>
          </p:style>
        </p:cxnSp>
        <p:cxnSp>
          <p:nvCxnSpPr>
            <p:cNvPr id="638" name="Connector: Elbow 637">
              <a:extLst>
                <a:ext uri="{FF2B5EF4-FFF2-40B4-BE49-F238E27FC236}">
                  <a16:creationId xmlns:a16="http://schemas.microsoft.com/office/drawing/2014/main" id="{1503AAF2-B1A2-0899-7A1F-5A9C29A81193}"/>
                </a:ext>
              </a:extLst>
            </p:cNvPr>
            <p:cNvCxnSpPr>
              <a:cxnSpLocks/>
            </p:cNvCxnSpPr>
            <p:nvPr/>
          </p:nvCxnSpPr>
          <p:spPr>
            <a:xfrm rot="16200000" flipH="1" flipV="1">
              <a:off x="9728222" y="1946646"/>
              <a:ext cx="21406" cy="1993107"/>
            </a:xfrm>
            <a:prstGeom prst="bentConnector3">
              <a:avLst>
                <a:gd name="adj1" fmla="val -1067925"/>
              </a:avLst>
            </a:prstGeom>
            <a:ln w="25400">
              <a:solidFill>
                <a:srgbClr val="2EBC81"/>
              </a:solidFill>
            </a:ln>
          </p:spPr>
          <p:style>
            <a:lnRef idx="1">
              <a:schemeClr val="accent3"/>
            </a:lnRef>
            <a:fillRef idx="0">
              <a:schemeClr val="accent3"/>
            </a:fillRef>
            <a:effectRef idx="0">
              <a:schemeClr val="accent3"/>
            </a:effectRef>
            <a:fontRef idx="minor">
              <a:schemeClr val="tx1"/>
            </a:fontRef>
          </p:style>
        </p:cxnSp>
        <p:cxnSp>
          <p:nvCxnSpPr>
            <p:cNvPr id="639" name="Straight Connector 638">
              <a:extLst>
                <a:ext uri="{FF2B5EF4-FFF2-40B4-BE49-F238E27FC236}">
                  <a16:creationId xmlns:a16="http://schemas.microsoft.com/office/drawing/2014/main" id="{CB3D8CF9-D088-B953-065B-411E60D768AF}"/>
                </a:ext>
              </a:extLst>
            </p:cNvPr>
            <p:cNvCxnSpPr>
              <a:cxnSpLocks/>
            </p:cNvCxnSpPr>
            <p:nvPr/>
          </p:nvCxnSpPr>
          <p:spPr>
            <a:xfrm>
              <a:off x="5887002" y="2463526"/>
              <a:ext cx="0" cy="241574"/>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40" name="Straight Connector 639">
              <a:extLst>
                <a:ext uri="{FF2B5EF4-FFF2-40B4-BE49-F238E27FC236}">
                  <a16:creationId xmlns:a16="http://schemas.microsoft.com/office/drawing/2014/main" id="{01FDCF5F-9900-1556-A4EC-893C3BCD5927}"/>
                </a:ext>
              </a:extLst>
            </p:cNvPr>
            <p:cNvCxnSpPr>
              <a:cxnSpLocks/>
            </p:cNvCxnSpPr>
            <p:nvPr/>
          </p:nvCxnSpPr>
          <p:spPr>
            <a:xfrm>
              <a:off x="9673120" y="2463526"/>
              <a:ext cx="0" cy="241574"/>
            </a:xfrm>
            <a:prstGeom prst="line">
              <a:avLst/>
            </a:prstGeom>
            <a:ln w="25400">
              <a:solidFill>
                <a:srgbClr val="2EBC81"/>
              </a:solidFill>
            </a:ln>
          </p:spPr>
          <p:style>
            <a:lnRef idx="1">
              <a:schemeClr val="accent1"/>
            </a:lnRef>
            <a:fillRef idx="0">
              <a:schemeClr val="accent1"/>
            </a:fillRef>
            <a:effectRef idx="0">
              <a:schemeClr val="accent1"/>
            </a:effectRef>
            <a:fontRef idx="minor">
              <a:schemeClr val="tx1"/>
            </a:fontRef>
          </p:style>
        </p:cxnSp>
        <p:sp>
          <p:nvSpPr>
            <p:cNvPr id="641" name="Rectangle: Rounded Corners 640">
              <a:extLst>
                <a:ext uri="{FF2B5EF4-FFF2-40B4-BE49-F238E27FC236}">
                  <a16:creationId xmlns:a16="http://schemas.microsoft.com/office/drawing/2014/main" id="{AEADABB1-6E9C-87F0-312C-A455391BFC3C}"/>
                </a:ext>
              </a:extLst>
            </p:cNvPr>
            <p:cNvSpPr/>
            <p:nvPr/>
          </p:nvSpPr>
          <p:spPr>
            <a:xfrm>
              <a:off x="5377815" y="1928002"/>
              <a:ext cx="1018374" cy="535076"/>
            </a:xfrm>
            <a:prstGeom prst="roundRect">
              <a:avLst/>
            </a:prstGeom>
            <a:solidFill>
              <a:srgbClr val="C00000"/>
            </a:solidFill>
            <a:ln>
              <a:solidFill>
                <a:srgbClr val="C00000"/>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H(ABCD)</a:t>
              </a:r>
            </a:p>
          </p:txBody>
        </p:sp>
      </p:grpSp>
      <p:sp>
        <p:nvSpPr>
          <p:cNvPr id="2" name="TextBox 1">
            <a:extLst>
              <a:ext uri="{FF2B5EF4-FFF2-40B4-BE49-F238E27FC236}">
                <a16:creationId xmlns:a16="http://schemas.microsoft.com/office/drawing/2014/main" id="{5ED48990-E0C1-E63F-C021-070980336EE2}"/>
              </a:ext>
            </a:extLst>
          </p:cNvPr>
          <p:cNvSpPr txBox="1"/>
          <p:nvPr/>
        </p:nvSpPr>
        <p:spPr>
          <a:xfrm>
            <a:off x="346901" y="1586177"/>
            <a:ext cx="3863149" cy="954107"/>
          </a:xfrm>
          <a:prstGeom prst="rect">
            <a:avLst/>
          </a:prstGeom>
          <a:noFill/>
        </p:spPr>
        <p:txBody>
          <a:bodyPr wrap="square">
            <a:spAutoFit/>
          </a:bodyPr>
          <a:lstStyle/>
          <a:p>
            <a:pPr marL="342900" indent="-342900">
              <a:buFont typeface="Arial"/>
              <a:buAutoNum type="arabicPeriod"/>
            </a:pPr>
            <a:r>
              <a:rPr lang="en-US" dirty="0">
                <a:solidFill>
                  <a:srgbClr val="3D3935"/>
                </a:solidFill>
                <a:latin typeface="Open Sans" panose="020B0606030504020204" pitchFamily="34" charset="0"/>
              </a:rPr>
              <a:t>Hash the leaf node data.</a:t>
            </a:r>
          </a:p>
          <a:p>
            <a:pPr marL="342900" indent="-342900">
              <a:buAutoNum type="arabicPeriod"/>
            </a:pPr>
            <a:r>
              <a:rPr lang="en-US" dirty="0">
                <a:solidFill>
                  <a:srgbClr val="3D3935"/>
                </a:solidFill>
                <a:latin typeface="Open Sans" panose="020B0606030504020204" pitchFamily="34" charset="0"/>
              </a:rPr>
              <a:t>Group the leaf nodes into pairs and hash their hashes.</a:t>
            </a:r>
          </a:p>
          <a:p>
            <a:pPr marL="342900" indent="-342900">
              <a:buAutoNum type="arabicPeriod"/>
            </a:pPr>
            <a:r>
              <a:rPr lang="en-US" dirty="0">
                <a:solidFill>
                  <a:srgbClr val="3D3935"/>
                </a:solidFill>
                <a:latin typeface="Open Sans" panose="020B0606030504020204" pitchFamily="34" charset="0"/>
              </a:rPr>
              <a:t>Repeat with the parent nodes until root.</a:t>
            </a:r>
          </a:p>
        </p:txBody>
      </p:sp>
      <p:grpSp>
        <p:nvGrpSpPr>
          <p:cNvPr id="3" name="Group 2">
            <a:extLst>
              <a:ext uri="{FF2B5EF4-FFF2-40B4-BE49-F238E27FC236}">
                <a16:creationId xmlns:a16="http://schemas.microsoft.com/office/drawing/2014/main" id="{B28193EB-8E5F-EC87-5FB9-30131576C2B1}"/>
              </a:ext>
            </a:extLst>
          </p:cNvPr>
          <p:cNvGrpSpPr/>
          <p:nvPr/>
        </p:nvGrpSpPr>
        <p:grpSpPr>
          <a:xfrm>
            <a:off x="4308019" y="2932497"/>
            <a:ext cx="6936646" cy="997611"/>
            <a:chOff x="4308019" y="2932497"/>
            <a:chExt cx="6936646" cy="997611"/>
          </a:xfrm>
        </p:grpSpPr>
        <p:cxnSp>
          <p:nvCxnSpPr>
            <p:cNvPr id="4" name="Straight Connector 3">
              <a:extLst>
                <a:ext uri="{FF2B5EF4-FFF2-40B4-BE49-F238E27FC236}">
                  <a16:creationId xmlns:a16="http://schemas.microsoft.com/office/drawing/2014/main" id="{03B8FCFA-84E8-8C1A-BD93-9033137746CB}"/>
                </a:ext>
              </a:extLst>
            </p:cNvPr>
            <p:cNvCxnSpPr>
              <a:cxnSpLocks/>
            </p:cNvCxnSpPr>
            <p:nvPr/>
          </p:nvCxnSpPr>
          <p:spPr>
            <a:xfrm>
              <a:off x="4830868" y="3479455"/>
              <a:ext cx="0" cy="22860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
          <p:nvSpPr>
            <p:cNvPr id="5" name="Rectangle: Rounded Corners 4">
              <a:extLst>
                <a:ext uri="{FF2B5EF4-FFF2-40B4-BE49-F238E27FC236}">
                  <a16:creationId xmlns:a16="http://schemas.microsoft.com/office/drawing/2014/main" id="{E5B5F5F2-15C4-1EB5-56C1-F2EDBD181993}"/>
                </a:ext>
              </a:extLst>
            </p:cNvPr>
            <p:cNvSpPr/>
            <p:nvPr/>
          </p:nvSpPr>
          <p:spPr>
            <a:xfrm>
              <a:off x="4308019" y="2953904"/>
              <a:ext cx="1018374" cy="535076"/>
            </a:xfrm>
            <a:prstGeom prst="roundRect">
              <a:avLst/>
            </a:prstGeom>
            <a:solidFill>
              <a:srgbClr val="C00000"/>
            </a:solidFill>
            <a:ln>
              <a:solidFill>
                <a:srgbClr val="C00000"/>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H(AB)</a:t>
              </a:r>
            </a:p>
          </p:txBody>
        </p:sp>
        <p:cxnSp>
          <p:nvCxnSpPr>
            <p:cNvPr id="8" name="Straight Connector 7">
              <a:extLst>
                <a:ext uri="{FF2B5EF4-FFF2-40B4-BE49-F238E27FC236}">
                  <a16:creationId xmlns:a16="http://schemas.microsoft.com/office/drawing/2014/main" id="{0D85F15F-76E1-0002-E735-2C95C6DD44F6}"/>
                </a:ext>
              </a:extLst>
            </p:cNvPr>
            <p:cNvCxnSpPr>
              <a:cxnSpLocks/>
            </p:cNvCxnSpPr>
            <p:nvPr/>
          </p:nvCxnSpPr>
          <p:spPr>
            <a:xfrm>
              <a:off x="6823975" y="3458049"/>
              <a:ext cx="0" cy="228600"/>
            </a:xfrm>
            <a:prstGeom prst="line">
              <a:avLst/>
            </a:prstGeom>
            <a:ln w="25400">
              <a:solidFill>
                <a:srgbClr val="2EBC8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6EBA13E1-6E13-DAA5-FD8F-9FC9879E50BF}"/>
                </a:ext>
              </a:extLst>
            </p:cNvPr>
            <p:cNvCxnSpPr>
              <a:cxnSpLocks/>
            </p:cNvCxnSpPr>
            <p:nvPr/>
          </p:nvCxnSpPr>
          <p:spPr>
            <a:xfrm>
              <a:off x="8756033" y="3479454"/>
              <a:ext cx="0" cy="228600"/>
            </a:xfrm>
            <a:prstGeom prst="line">
              <a:avLst/>
            </a:prstGeom>
            <a:ln w="25400">
              <a:solidFill>
                <a:srgbClr val="2EBC81"/>
              </a:solidFill>
            </a:ln>
          </p:spPr>
          <p:style>
            <a:lnRef idx="1">
              <a:schemeClr val="accent1"/>
            </a:lnRef>
            <a:fillRef idx="0">
              <a:schemeClr val="accent1"/>
            </a:fillRef>
            <a:effectRef idx="0">
              <a:schemeClr val="accent1"/>
            </a:effectRef>
            <a:fontRef idx="minor">
              <a:schemeClr val="tx1"/>
            </a:fontRef>
          </p:style>
        </p:cxnSp>
        <p:cxnSp>
          <p:nvCxnSpPr>
            <p:cNvPr id="11" name="Connector: Elbow 10">
              <a:extLst>
                <a:ext uri="{FF2B5EF4-FFF2-40B4-BE49-F238E27FC236}">
                  <a16:creationId xmlns:a16="http://schemas.microsoft.com/office/drawing/2014/main" id="{B52666AE-6949-6771-E1A8-6B8B49DE6BAF}"/>
                </a:ext>
              </a:extLst>
            </p:cNvPr>
            <p:cNvCxnSpPr>
              <a:cxnSpLocks/>
            </p:cNvCxnSpPr>
            <p:nvPr/>
          </p:nvCxnSpPr>
          <p:spPr>
            <a:xfrm rot="16200000" flipV="1">
              <a:off x="4837488" y="3441200"/>
              <a:ext cx="896" cy="976919"/>
            </a:xfrm>
            <a:prstGeom prst="bentConnector3">
              <a:avLst>
                <a:gd name="adj1" fmla="val 25613393"/>
              </a:avLst>
            </a:prstGeom>
            <a:ln w="25400">
              <a:solidFill>
                <a:srgbClr val="C00000"/>
              </a:solidFill>
            </a:ln>
          </p:spPr>
          <p:style>
            <a:lnRef idx="1">
              <a:schemeClr val="accent3"/>
            </a:lnRef>
            <a:fillRef idx="0">
              <a:schemeClr val="accent3"/>
            </a:fillRef>
            <a:effectRef idx="0">
              <a:schemeClr val="accent3"/>
            </a:effectRef>
            <a:fontRef idx="minor">
              <a:schemeClr val="tx1"/>
            </a:fontRef>
          </p:style>
        </p:cxnSp>
        <p:cxnSp>
          <p:nvCxnSpPr>
            <p:cNvPr id="12" name="Connector: Elbow 11">
              <a:extLst>
                <a:ext uri="{FF2B5EF4-FFF2-40B4-BE49-F238E27FC236}">
                  <a16:creationId xmlns:a16="http://schemas.microsoft.com/office/drawing/2014/main" id="{4B595C85-7E8E-25FB-F7B8-78E9513E1A2E}"/>
                </a:ext>
              </a:extLst>
            </p:cNvPr>
            <p:cNvCxnSpPr>
              <a:cxnSpLocks/>
            </p:cNvCxnSpPr>
            <p:nvPr/>
          </p:nvCxnSpPr>
          <p:spPr>
            <a:xfrm rot="16200000" flipV="1">
              <a:off x="6830593" y="3440304"/>
              <a:ext cx="896" cy="976919"/>
            </a:xfrm>
            <a:prstGeom prst="bentConnector3">
              <a:avLst>
                <a:gd name="adj1" fmla="val 25613393"/>
              </a:avLst>
            </a:prstGeom>
            <a:ln w="25400">
              <a:solidFill>
                <a:srgbClr val="2EBC81"/>
              </a:solidFill>
            </a:ln>
          </p:spPr>
          <p:style>
            <a:lnRef idx="1">
              <a:schemeClr val="accent3"/>
            </a:lnRef>
            <a:fillRef idx="0">
              <a:schemeClr val="accent3"/>
            </a:fillRef>
            <a:effectRef idx="0">
              <a:schemeClr val="accent3"/>
            </a:effectRef>
            <a:fontRef idx="minor">
              <a:schemeClr val="tx1"/>
            </a:fontRef>
          </p:style>
        </p:cxnSp>
        <p:cxnSp>
          <p:nvCxnSpPr>
            <p:cNvPr id="13" name="Connector: Elbow 12">
              <a:extLst>
                <a:ext uri="{FF2B5EF4-FFF2-40B4-BE49-F238E27FC236}">
                  <a16:creationId xmlns:a16="http://schemas.microsoft.com/office/drawing/2014/main" id="{8C252737-AF69-CB66-9AB6-824CF853E831}"/>
                </a:ext>
              </a:extLst>
            </p:cNvPr>
            <p:cNvCxnSpPr>
              <a:cxnSpLocks/>
            </p:cNvCxnSpPr>
            <p:nvPr/>
          </p:nvCxnSpPr>
          <p:spPr>
            <a:xfrm rot="16200000" flipV="1">
              <a:off x="8762653" y="3441199"/>
              <a:ext cx="896" cy="976919"/>
            </a:xfrm>
            <a:prstGeom prst="bentConnector3">
              <a:avLst>
                <a:gd name="adj1" fmla="val 25613393"/>
              </a:avLst>
            </a:prstGeom>
            <a:ln w="25400">
              <a:solidFill>
                <a:srgbClr val="2EBC81"/>
              </a:solidFill>
            </a:ln>
          </p:spPr>
          <p:style>
            <a:lnRef idx="1">
              <a:schemeClr val="accent3"/>
            </a:lnRef>
            <a:fillRef idx="0">
              <a:schemeClr val="accent3"/>
            </a:fillRef>
            <a:effectRef idx="0">
              <a:schemeClr val="accent3"/>
            </a:effectRef>
            <a:fontRef idx="minor">
              <a:schemeClr val="tx1"/>
            </a:fontRef>
          </p:style>
        </p:cxnSp>
        <p:cxnSp>
          <p:nvCxnSpPr>
            <p:cNvPr id="14" name="Connector: Elbow 13">
              <a:extLst>
                <a:ext uri="{FF2B5EF4-FFF2-40B4-BE49-F238E27FC236}">
                  <a16:creationId xmlns:a16="http://schemas.microsoft.com/office/drawing/2014/main" id="{42499E5F-9DEB-CA7C-BB23-C4D0F9EC135F}"/>
                </a:ext>
              </a:extLst>
            </p:cNvPr>
            <p:cNvCxnSpPr>
              <a:cxnSpLocks/>
            </p:cNvCxnSpPr>
            <p:nvPr/>
          </p:nvCxnSpPr>
          <p:spPr>
            <a:xfrm rot="16200000" flipV="1">
              <a:off x="10755758" y="3440303"/>
              <a:ext cx="896" cy="976919"/>
            </a:xfrm>
            <a:prstGeom prst="bentConnector3">
              <a:avLst>
                <a:gd name="adj1" fmla="val 25613393"/>
              </a:avLst>
            </a:prstGeom>
            <a:ln w="25400">
              <a:solidFill>
                <a:srgbClr val="2EBC81"/>
              </a:solidFill>
            </a:ln>
          </p:spPr>
          <p:style>
            <a:lnRef idx="1">
              <a:schemeClr val="accent3"/>
            </a:lnRef>
            <a:fillRef idx="0">
              <a:schemeClr val="accent3"/>
            </a:fillRef>
            <a:effectRef idx="0">
              <a:schemeClr val="accent3"/>
            </a:effectRef>
            <a:fontRef idx="minor">
              <a:schemeClr val="tx1"/>
            </a:fontRef>
          </p:style>
        </p:cxnSp>
        <p:cxnSp>
          <p:nvCxnSpPr>
            <p:cNvPr id="15" name="Straight Connector 14">
              <a:extLst>
                <a:ext uri="{FF2B5EF4-FFF2-40B4-BE49-F238E27FC236}">
                  <a16:creationId xmlns:a16="http://schemas.microsoft.com/office/drawing/2014/main" id="{F4DEF60B-A57E-1783-603C-0F5E8126E8E1}"/>
                </a:ext>
              </a:extLst>
            </p:cNvPr>
            <p:cNvCxnSpPr>
              <a:cxnSpLocks/>
            </p:cNvCxnSpPr>
            <p:nvPr/>
          </p:nvCxnSpPr>
          <p:spPr>
            <a:xfrm>
              <a:off x="10749140" y="3458048"/>
              <a:ext cx="0" cy="228600"/>
            </a:xfrm>
            <a:prstGeom prst="line">
              <a:avLst/>
            </a:prstGeom>
            <a:ln w="25400">
              <a:solidFill>
                <a:srgbClr val="2EBC81"/>
              </a:solidFill>
            </a:ln>
          </p:spPr>
          <p:style>
            <a:lnRef idx="1">
              <a:schemeClr val="accent1"/>
            </a:lnRef>
            <a:fillRef idx="0">
              <a:schemeClr val="accent1"/>
            </a:fillRef>
            <a:effectRef idx="0">
              <a:schemeClr val="accent1"/>
            </a:effectRef>
            <a:fontRef idx="minor">
              <a:schemeClr val="tx1"/>
            </a:fontRef>
          </p:style>
        </p:cxnSp>
        <p:sp>
          <p:nvSpPr>
            <p:cNvPr id="20" name="Rectangle: Rounded Corners 19">
              <a:extLst>
                <a:ext uri="{FF2B5EF4-FFF2-40B4-BE49-F238E27FC236}">
                  <a16:creationId xmlns:a16="http://schemas.microsoft.com/office/drawing/2014/main" id="{DEB1AEA4-5574-9586-F560-B12BE833DAAA}"/>
                </a:ext>
              </a:extLst>
            </p:cNvPr>
            <p:cNvSpPr/>
            <p:nvPr/>
          </p:nvSpPr>
          <p:spPr>
            <a:xfrm>
              <a:off x="8233184" y="2953903"/>
              <a:ext cx="1018374" cy="535076"/>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H(EF)</a:t>
              </a:r>
            </a:p>
          </p:txBody>
        </p:sp>
        <p:sp>
          <p:nvSpPr>
            <p:cNvPr id="21" name="Rectangle: Rounded Corners 20">
              <a:extLst>
                <a:ext uri="{FF2B5EF4-FFF2-40B4-BE49-F238E27FC236}">
                  <a16:creationId xmlns:a16="http://schemas.microsoft.com/office/drawing/2014/main" id="{D5D7978F-3335-FEE9-42B4-1DBBBB5C115B}"/>
                </a:ext>
              </a:extLst>
            </p:cNvPr>
            <p:cNvSpPr/>
            <p:nvPr/>
          </p:nvSpPr>
          <p:spPr>
            <a:xfrm>
              <a:off x="10226291" y="2932497"/>
              <a:ext cx="1018374" cy="535076"/>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H(GH)</a:t>
              </a:r>
            </a:p>
          </p:txBody>
        </p:sp>
      </p:grpSp>
      <p:sp>
        <p:nvSpPr>
          <p:cNvPr id="22" name="Arrow: Left 21">
            <a:extLst>
              <a:ext uri="{FF2B5EF4-FFF2-40B4-BE49-F238E27FC236}">
                <a16:creationId xmlns:a16="http://schemas.microsoft.com/office/drawing/2014/main" id="{A12FFE69-85DC-9F9B-C103-64A9F19D10F2}"/>
              </a:ext>
            </a:extLst>
          </p:cNvPr>
          <p:cNvSpPr/>
          <p:nvPr/>
        </p:nvSpPr>
        <p:spPr>
          <a:xfrm rot="386180" flipH="1">
            <a:off x="2744401" y="4374192"/>
            <a:ext cx="1107595" cy="656827"/>
          </a:xfrm>
          <a:prstGeom prst="left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Change</a:t>
            </a:r>
          </a:p>
        </p:txBody>
      </p:sp>
      <p:cxnSp>
        <p:nvCxnSpPr>
          <p:cNvPr id="23" name="Straight Connector 22">
            <a:extLst>
              <a:ext uri="{FF2B5EF4-FFF2-40B4-BE49-F238E27FC236}">
                <a16:creationId xmlns:a16="http://schemas.microsoft.com/office/drawing/2014/main" id="{EFE900EC-E644-3AB8-F06E-99A139B7C902}"/>
              </a:ext>
            </a:extLst>
          </p:cNvPr>
          <p:cNvCxnSpPr>
            <a:cxnSpLocks/>
          </p:cNvCxnSpPr>
          <p:nvPr/>
        </p:nvCxnSpPr>
        <p:spPr>
          <a:xfrm>
            <a:off x="7663293" y="1695953"/>
            <a:ext cx="2011680" cy="0"/>
          </a:xfrm>
          <a:prstGeom prst="line">
            <a:avLst/>
          </a:prstGeom>
          <a:ln w="25400">
            <a:solidFill>
              <a:srgbClr val="2EBC8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C3965D96-09E0-EB7B-D25E-9F5BD35C71D6}"/>
              </a:ext>
            </a:extLst>
          </p:cNvPr>
          <p:cNvCxnSpPr>
            <a:cxnSpLocks/>
          </p:cNvCxnSpPr>
          <p:nvPr/>
        </p:nvCxnSpPr>
        <p:spPr>
          <a:xfrm>
            <a:off x="5899702" y="2705603"/>
            <a:ext cx="923544" cy="0"/>
          </a:xfrm>
          <a:prstGeom prst="line">
            <a:avLst/>
          </a:prstGeom>
          <a:ln w="25400">
            <a:solidFill>
              <a:srgbClr val="2EBC8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78B07C13-AF6C-CED7-3DC4-B14BA0F85405}"/>
              </a:ext>
            </a:extLst>
          </p:cNvPr>
          <p:cNvCxnSpPr>
            <a:cxnSpLocks/>
          </p:cNvCxnSpPr>
          <p:nvPr/>
        </p:nvCxnSpPr>
        <p:spPr>
          <a:xfrm>
            <a:off x="4845386" y="3701307"/>
            <a:ext cx="493776" cy="1853"/>
          </a:xfrm>
          <a:prstGeom prst="line">
            <a:avLst/>
          </a:prstGeom>
          <a:ln w="28575">
            <a:solidFill>
              <a:srgbClr val="2EBC8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E78777F8-C55D-F458-EF5C-702FE2852432}"/>
              </a:ext>
            </a:extLst>
          </p:cNvPr>
          <p:cNvCxnSpPr>
            <a:cxnSpLocks/>
          </p:cNvCxnSpPr>
          <p:nvPr/>
        </p:nvCxnSpPr>
        <p:spPr>
          <a:xfrm>
            <a:off x="6814450" y="2703896"/>
            <a:ext cx="0" cy="228600"/>
          </a:xfrm>
          <a:prstGeom prst="line">
            <a:avLst/>
          </a:prstGeom>
          <a:ln w="25400">
            <a:solidFill>
              <a:srgbClr val="2EBC81"/>
            </a:solidFill>
          </a:ln>
        </p:spPr>
        <p:style>
          <a:lnRef idx="1">
            <a:schemeClr val="accent1"/>
          </a:lnRef>
          <a:fillRef idx="0">
            <a:schemeClr val="accent1"/>
          </a:fillRef>
          <a:effectRef idx="0">
            <a:schemeClr val="accent1"/>
          </a:effectRef>
          <a:fontRef idx="minor">
            <a:schemeClr val="tx1"/>
          </a:fontRef>
        </p:style>
      </p:cxnSp>
      <p:sp>
        <p:nvSpPr>
          <p:cNvPr id="30" name="Rectangle: Rounded Corners 29">
            <a:extLst>
              <a:ext uri="{FF2B5EF4-FFF2-40B4-BE49-F238E27FC236}">
                <a16:creationId xmlns:a16="http://schemas.microsoft.com/office/drawing/2014/main" id="{6A351CA6-7418-0E9C-1619-774A027596BB}"/>
              </a:ext>
            </a:extLst>
          </p:cNvPr>
          <p:cNvSpPr/>
          <p:nvPr/>
        </p:nvSpPr>
        <p:spPr>
          <a:xfrm>
            <a:off x="6301126" y="2932498"/>
            <a:ext cx="1018374" cy="535076"/>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H(CD)</a:t>
            </a:r>
          </a:p>
        </p:txBody>
      </p:sp>
      <p:cxnSp>
        <p:nvCxnSpPr>
          <p:cNvPr id="31" name="Straight Connector 30">
            <a:extLst>
              <a:ext uri="{FF2B5EF4-FFF2-40B4-BE49-F238E27FC236}">
                <a16:creationId xmlns:a16="http://schemas.microsoft.com/office/drawing/2014/main" id="{5238C488-DFC4-8D4E-D8E9-3022ABFCAAEA}"/>
              </a:ext>
            </a:extLst>
          </p:cNvPr>
          <p:cNvCxnSpPr>
            <a:cxnSpLocks/>
          </p:cNvCxnSpPr>
          <p:nvPr/>
        </p:nvCxnSpPr>
        <p:spPr>
          <a:xfrm>
            <a:off x="9680951" y="1686428"/>
            <a:ext cx="0" cy="228600"/>
          </a:xfrm>
          <a:prstGeom prst="line">
            <a:avLst/>
          </a:prstGeom>
          <a:ln w="25400">
            <a:solidFill>
              <a:srgbClr val="2EBC81"/>
            </a:solidFill>
          </a:ln>
        </p:spPr>
        <p:style>
          <a:lnRef idx="1">
            <a:schemeClr val="accent1"/>
          </a:lnRef>
          <a:fillRef idx="0">
            <a:schemeClr val="accent1"/>
          </a:fillRef>
          <a:effectRef idx="0">
            <a:schemeClr val="accent1"/>
          </a:effectRef>
          <a:fontRef idx="minor">
            <a:schemeClr val="tx1"/>
          </a:fontRef>
        </p:style>
      </p:cxnSp>
      <p:sp>
        <p:nvSpPr>
          <p:cNvPr id="32" name="Rectangle: Rounded Corners 31">
            <a:extLst>
              <a:ext uri="{FF2B5EF4-FFF2-40B4-BE49-F238E27FC236}">
                <a16:creationId xmlns:a16="http://schemas.microsoft.com/office/drawing/2014/main" id="{0A3C3CA9-0933-A1E2-D868-CD5798792ABD}"/>
              </a:ext>
            </a:extLst>
          </p:cNvPr>
          <p:cNvSpPr/>
          <p:nvPr/>
        </p:nvSpPr>
        <p:spPr>
          <a:xfrm>
            <a:off x="9163933" y="1928002"/>
            <a:ext cx="1018374" cy="535076"/>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H(EFGH)</a:t>
            </a:r>
          </a:p>
        </p:txBody>
      </p:sp>
      <p:cxnSp>
        <p:nvCxnSpPr>
          <p:cNvPr id="34" name="Straight Connector 33">
            <a:extLst>
              <a:ext uri="{FF2B5EF4-FFF2-40B4-BE49-F238E27FC236}">
                <a16:creationId xmlns:a16="http://schemas.microsoft.com/office/drawing/2014/main" id="{E54A76F7-DD31-6530-1B79-E82EA6D4F575}"/>
              </a:ext>
            </a:extLst>
          </p:cNvPr>
          <p:cNvCxnSpPr>
            <a:cxnSpLocks/>
          </p:cNvCxnSpPr>
          <p:nvPr/>
        </p:nvCxnSpPr>
        <p:spPr>
          <a:xfrm>
            <a:off x="5328774" y="3691914"/>
            <a:ext cx="0" cy="228600"/>
          </a:xfrm>
          <a:prstGeom prst="line">
            <a:avLst/>
          </a:prstGeom>
          <a:ln w="28575">
            <a:solidFill>
              <a:srgbClr val="2EBC81"/>
            </a:solidFill>
          </a:ln>
        </p:spPr>
        <p:style>
          <a:lnRef idx="1">
            <a:schemeClr val="accent1"/>
          </a:lnRef>
          <a:fillRef idx="0">
            <a:schemeClr val="accent1"/>
          </a:fillRef>
          <a:effectRef idx="0">
            <a:schemeClr val="accent1"/>
          </a:effectRef>
          <a:fontRef idx="minor">
            <a:schemeClr val="tx1"/>
          </a:fontRef>
        </p:style>
      </p:cxnSp>
      <p:sp>
        <p:nvSpPr>
          <p:cNvPr id="35" name="Rectangle: Rounded Corners 34">
            <a:extLst>
              <a:ext uri="{FF2B5EF4-FFF2-40B4-BE49-F238E27FC236}">
                <a16:creationId xmlns:a16="http://schemas.microsoft.com/office/drawing/2014/main" id="{87D19AC2-8170-423A-0E2E-FCCA6FDBF7F5}"/>
              </a:ext>
            </a:extLst>
          </p:cNvPr>
          <p:cNvSpPr/>
          <p:nvPr/>
        </p:nvSpPr>
        <p:spPr>
          <a:xfrm>
            <a:off x="4975840" y="3930108"/>
            <a:ext cx="701109"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H(B)</a:t>
            </a:r>
          </a:p>
        </p:txBody>
      </p:sp>
    </p:spTree>
    <p:extLst>
      <p:ext uri="{BB962C8B-B14F-4D97-AF65-F5344CB8AC3E}">
        <p14:creationId xmlns:p14="http://schemas.microsoft.com/office/powerpoint/2010/main" val="2244380222"/>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5CCA734C-19B3-498E-1DEA-63B2DAFFE043}"/>
            </a:ext>
          </a:extLst>
        </p:cNvPr>
        <p:cNvGrpSpPr/>
        <p:nvPr/>
      </p:nvGrpSpPr>
      <p:grpSpPr>
        <a:xfrm>
          <a:off x="0" y="0"/>
          <a:ext cx="0" cy="0"/>
          <a:chOff x="0" y="0"/>
          <a:chExt cx="0" cy="0"/>
        </a:xfrm>
      </p:grpSpPr>
      <p:grpSp>
        <p:nvGrpSpPr>
          <p:cNvPr id="34" name="Group 33">
            <a:extLst>
              <a:ext uri="{FF2B5EF4-FFF2-40B4-BE49-F238E27FC236}">
                <a16:creationId xmlns:a16="http://schemas.microsoft.com/office/drawing/2014/main" id="{018BD115-7EF9-684E-47B9-ED9BE40D8546}"/>
              </a:ext>
            </a:extLst>
          </p:cNvPr>
          <p:cNvGrpSpPr/>
          <p:nvPr/>
        </p:nvGrpSpPr>
        <p:grpSpPr>
          <a:xfrm>
            <a:off x="5914490" y="0"/>
            <a:ext cx="6277510" cy="6277510"/>
            <a:chOff x="5914490" y="0"/>
            <a:chExt cx="6277510" cy="6277510"/>
          </a:xfrm>
        </p:grpSpPr>
        <p:pic>
          <p:nvPicPr>
            <p:cNvPr id="35" name="Picture 34" descr="A monkey wearing a space suit&#10;&#10;AI-generated content may be incorrect.">
              <a:extLst>
                <a:ext uri="{FF2B5EF4-FFF2-40B4-BE49-F238E27FC236}">
                  <a16:creationId xmlns:a16="http://schemas.microsoft.com/office/drawing/2014/main" id="{DB782324-F9B1-2AA9-10BA-8273E7010F52}"/>
                </a:ext>
              </a:extLst>
            </p:cNvPr>
            <p:cNvPicPr>
              <a:picLocks noChangeAspect="1"/>
            </p:cNvPicPr>
            <p:nvPr/>
          </p:nvPicPr>
          <p:blipFill>
            <a:blip r:embed="rId3">
              <a:alphaModFix amt="50000"/>
            </a:blip>
            <a:stretch>
              <a:fillRect/>
            </a:stretch>
          </p:blipFill>
          <p:spPr>
            <a:xfrm>
              <a:off x="5914490" y="0"/>
              <a:ext cx="6277510" cy="6277510"/>
            </a:xfrm>
            <a:prstGeom prst="rect">
              <a:avLst/>
            </a:prstGeom>
          </p:spPr>
        </p:pic>
        <p:sp>
          <p:nvSpPr>
            <p:cNvPr id="36" name="Rectangle 35">
              <a:extLst>
                <a:ext uri="{FF2B5EF4-FFF2-40B4-BE49-F238E27FC236}">
                  <a16:creationId xmlns:a16="http://schemas.microsoft.com/office/drawing/2014/main" id="{9D5ECBD8-0BFD-67CF-C16B-DCAF62E0682C}"/>
                </a:ext>
              </a:extLst>
            </p:cNvPr>
            <p:cNvSpPr/>
            <p:nvPr/>
          </p:nvSpPr>
          <p:spPr>
            <a:xfrm>
              <a:off x="5914490" y="0"/>
              <a:ext cx="6277508" cy="6277510"/>
            </a:xfrm>
            <a:prstGeom prst="rect">
              <a:avLst/>
            </a:prstGeom>
            <a:solidFill>
              <a:srgbClr val="EBEBF3">
                <a:alpha val="86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7" name="Picture 36" descr="A black and white symbol&#10;&#10;AI-generated content may be incorrect.">
              <a:extLst>
                <a:ext uri="{FF2B5EF4-FFF2-40B4-BE49-F238E27FC236}">
                  <a16:creationId xmlns:a16="http://schemas.microsoft.com/office/drawing/2014/main" id="{F6E95DEA-8277-5134-3CB5-7C70ADB5A43B}"/>
                </a:ext>
              </a:extLst>
            </p:cNvPr>
            <p:cNvPicPr>
              <a:picLocks noChangeAspect="1"/>
            </p:cNvPicPr>
            <p:nvPr/>
          </p:nvPicPr>
          <p:blipFill>
            <a:blip r:embed="rId4">
              <a:alphaModFix amt="50000"/>
            </a:blip>
            <a:stretch>
              <a:fillRect/>
            </a:stretch>
          </p:blipFill>
          <p:spPr>
            <a:xfrm>
              <a:off x="7721082" y="3596568"/>
              <a:ext cx="205273" cy="205273"/>
            </a:xfrm>
            <a:prstGeom prst="rect">
              <a:avLst/>
            </a:prstGeom>
          </p:spPr>
        </p:pic>
      </p:grpSp>
      <p:sp>
        <p:nvSpPr>
          <p:cNvPr id="413" name="Google Shape;413;p43">
            <a:extLst>
              <a:ext uri="{FF2B5EF4-FFF2-40B4-BE49-F238E27FC236}">
                <a16:creationId xmlns:a16="http://schemas.microsoft.com/office/drawing/2014/main" id="{66E1410E-F6D8-C7C3-F50E-918A9A1C840A}"/>
              </a:ext>
            </a:extLst>
          </p:cNvPr>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Grouping &amp; Similarity</a:t>
            </a:r>
            <a:endParaRPr dirty="0"/>
          </a:p>
        </p:txBody>
      </p:sp>
      <p:sp>
        <p:nvSpPr>
          <p:cNvPr id="49" name="Google Shape;415;p43">
            <a:extLst>
              <a:ext uri="{FF2B5EF4-FFF2-40B4-BE49-F238E27FC236}">
                <a16:creationId xmlns:a16="http://schemas.microsoft.com/office/drawing/2014/main" id="{350F7361-7FEF-8029-DFB4-DBCCC4560FB4}"/>
              </a:ext>
            </a:extLst>
          </p:cNvPr>
          <p:cNvSpPr txBox="1">
            <a:spLocks/>
          </p:cNvSpPr>
          <p:nvPr/>
        </p:nvSpPr>
        <p:spPr>
          <a:xfrm>
            <a:off x="766479" y="15156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r>
              <a:rPr lang="en-US" b="0" dirty="0">
                <a:solidFill>
                  <a:schemeClr val="tx2">
                    <a:lumMod val="25000"/>
                  </a:schemeClr>
                </a:solidFill>
              </a:rPr>
              <a:t>Group by Share Name</a:t>
            </a:r>
          </a:p>
          <a:p>
            <a:pPr marL="285750" indent="-285750">
              <a:buFont typeface="Arial" panose="020B0604020202020204" pitchFamily="34" charset="0"/>
              <a:buChar char="•"/>
            </a:pPr>
            <a:r>
              <a:rPr lang="en-US" b="0" dirty="0">
                <a:solidFill>
                  <a:schemeClr val="tx2">
                    <a:lumMod val="25000"/>
                  </a:schemeClr>
                </a:solidFill>
              </a:rPr>
              <a:t>Group by Folder Group (Dir Hash)</a:t>
            </a:r>
          </a:p>
          <a:p>
            <a:pPr marL="285750" indent="-285750">
              <a:buFont typeface="Arial" panose="020B0604020202020204" pitchFamily="34" charset="0"/>
              <a:buChar char="•"/>
            </a:pPr>
            <a:r>
              <a:rPr lang="en-US" b="0" dirty="0">
                <a:solidFill>
                  <a:schemeClr val="tx2">
                    <a:lumMod val="25000"/>
                  </a:schemeClr>
                </a:solidFill>
              </a:rPr>
              <a:t>Group by </a:t>
            </a:r>
            <a:r>
              <a:rPr lang="en-US" dirty="0">
                <a:solidFill>
                  <a:schemeClr val="tx2">
                    <a:lumMod val="25000"/>
                  </a:schemeClr>
                </a:solidFill>
              </a:rPr>
              <a:t>Merkle Hash (Nested Dir Hash)</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p:txBody>
      </p:sp>
      <p:sp>
        <p:nvSpPr>
          <p:cNvPr id="31" name="TextBox 30">
            <a:extLst>
              <a:ext uri="{FF2B5EF4-FFF2-40B4-BE49-F238E27FC236}">
                <a16:creationId xmlns:a16="http://schemas.microsoft.com/office/drawing/2014/main" id="{E06F4866-CE8A-A31A-9B19-CFFDBEBB5206}"/>
              </a:ext>
            </a:extLst>
          </p:cNvPr>
          <p:cNvSpPr txBox="1"/>
          <p:nvPr/>
        </p:nvSpPr>
        <p:spPr>
          <a:xfrm>
            <a:off x="6353174" y="1515649"/>
            <a:ext cx="5219701" cy="954107"/>
          </a:xfrm>
          <a:prstGeom prst="rect">
            <a:avLst/>
          </a:prstGeom>
          <a:noFill/>
        </p:spPr>
        <p:txBody>
          <a:bodyPr wrap="square">
            <a:spAutoFit/>
          </a:bodyPr>
          <a:lstStyle/>
          <a:p>
            <a:r>
              <a:rPr lang="en-US" dirty="0">
                <a:solidFill>
                  <a:srgbClr val="3D3935"/>
                </a:solidFill>
                <a:latin typeface="Open Sans" panose="020B0606030504020204" pitchFamily="34" charset="0"/>
              </a:rPr>
              <a:t>A Merkle Tree is hashing technique that can be applied to any hierarchal structures and has been traditionally used for data integrity validation.</a:t>
            </a:r>
          </a:p>
          <a:p>
            <a:endParaRPr lang="en-US" dirty="0">
              <a:solidFill>
                <a:srgbClr val="3D3935"/>
              </a:solidFill>
              <a:latin typeface="Open Sans" panose="020B0606030504020204" pitchFamily="34" charset="0"/>
            </a:endParaRPr>
          </a:p>
        </p:txBody>
      </p:sp>
      <p:sp>
        <p:nvSpPr>
          <p:cNvPr id="32" name="TextBox 31">
            <a:extLst>
              <a:ext uri="{FF2B5EF4-FFF2-40B4-BE49-F238E27FC236}">
                <a16:creationId xmlns:a16="http://schemas.microsoft.com/office/drawing/2014/main" id="{A43E02D5-9E31-B6C0-A8A8-1945663943F4}"/>
              </a:ext>
            </a:extLst>
          </p:cNvPr>
          <p:cNvSpPr txBox="1"/>
          <p:nvPr/>
        </p:nvSpPr>
        <p:spPr>
          <a:xfrm>
            <a:off x="6353174" y="662500"/>
            <a:ext cx="5136890" cy="646331"/>
          </a:xfrm>
          <a:prstGeom prst="rect">
            <a:avLst/>
          </a:prstGeom>
          <a:noFill/>
        </p:spPr>
        <p:txBody>
          <a:bodyPr wrap="square">
            <a:spAutoFit/>
          </a:bodyPr>
          <a:lstStyle/>
          <a:p>
            <a:r>
              <a:rPr lang="en-US" sz="3600" dirty="0">
                <a:solidFill>
                  <a:srgbClr val="09B36B"/>
                </a:solidFill>
              </a:rPr>
              <a:t>Summary</a:t>
            </a:r>
          </a:p>
        </p:txBody>
      </p:sp>
      <p:grpSp>
        <p:nvGrpSpPr>
          <p:cNvPr id="9" name="Group 8">
            <a:extLst>
              <a:ext uri="{FF2B5EF4-FFF2-40B4-BE49-F238E27FC236}">
                <a16:creationId xmlns:a16="http://schemas.microsoft.com/office/drawing/2014/main" id="{D494F136-37C9-BD4F-80FD-0DF5CA844957}"/>
              </a:ext>
            </a:extLst>
          </p:cNvPr>
          <p:cNvGrpSpPr/>
          <p:nvPr/>
        </p:nvGrpSpPr>
        <p:grpSpPr>
          <a:xfrm>
            <a:off x="6353173" y="2401053"/>
            <a:ext cx="5540583" cy="1627655"/>
            <a:chOff x="6353173" y="2401053"/>
            <a:chExt cx="5540583" cy="1627655"/>
          </a:xfrm>
        </p:grpSpPr>
        <p:sp>
          <p:nvSpPr>
            <p:cNvPr id="2" name="TextBox 1">
              <a:extLst>
                <a:ext uri="{FF2B5EF4-FFF2-40B4-BE49-F238E27FC236}">
                  <a16:creationId xmlns:a16="http://schemas.microsoft.com/office/drawing/2014/main" id="{4A595878-780A-4ECD-07B5-463116F62F66}"/>
                </a:ext>
              </a:extLst>
            </p:cNvPr>
            <p:cNvSpPr txBox="1"/>
            <p:nvPr/>
          </p:nvSpPr>
          <p:spPr>
            <a:xfrm>
              <a:off x="6353173" y="3074601"/>
              <a:ext cx="5540583" cy="954107"/>
            </a:xfrm>
            <a:prstGeom prst="rect">
              <a:avLst/>
            </a:prstGeom>
            <a:noFill/>
          </p:spPr>
          <p:txBody>
            <a:bodyPr wrap="square">
              <a:spAutoFit/>
            </a:bodyPr>
            <a:lstStyle/>
            <a:p>
              <a:pPr marL="285750" indent="-285750">
                <a:buFont typeface="Arial" panose="020B0604020202020204" pitchFamily="34" charset="0"/>
                <a:buChar char="•"/>
              </a:pPr>
              <a:r>
                <a:rPr lang="en-US" dirty="0">
                  <a:solidFill>
                    <a:schemeClr val="tx2">
                      <a:lumMod val="25000"/>
                    </a:schemeClr>
                  </a:solidFill>
                </a:rPr>
                <a:t>Blockchain</a:t>
              </a:r>
            </a:p>
            <a:p>
              <a:pPr marL="285750" indent="-285750">
                <a:buFont typeface="Arial" panose="020B0604020202020204" pitchFamily="34" charset="0"/>
                <a:buChar char="•"/>
              </a:pPr>
              <a:r>
                <a:rPr lang="en-US" dirty="0">
                  <a:solidFill>
                    <a:schemeClr val="tx2">
                      <a:lumMod val="25000"/>
                    </a:schemeClr>
                  </a:solidFill>
                </a:rPr>
                <a:t>Certificate Transparency Logs</a:t>
              </a:r>
            </a:p>
            <a:p>
              <a:pPr marL="285750" indent="-285750">
                <a:buFont typeface="Arial" panose="020B0604020202020204" pitchFamily="34" charset="0"/>
                <a:buChar char="•"/>
              </a:pPr>
              <a:r>
                <a:rPr lang="en-US" dirty="0">
                  <a:solidFill>
                    <a:schemeClr val="tx2">
                      <a:lumMod val="25000"/>
                    </a:schemeClr>
                  </a:solidFill>
                </a:rPr>
                <a:t>P2P File Transfers </a:t>
              </a:r>
            </a:p>
            <a:p>
              <a:pPr marL="285750" indent="-285750">
                <a:buFont typeface="Arial" panose="020B0604020202020204" pitchFamily="34" charset="0"/>
                <a:buChar char="•"/>
              </a:pPr>
              <a:r>
                <a:rPr lang="en-US" dirty="0">
                  <a:solidFill>
                    <a:schemeClr val="tx2">
                      <a:lumMod val="25000"/>
                    </a:schemeClr>
                  </a:solidFill>
                </a:rPr>
                <a:t>Database indexing</a:t>
              </a:r>
            </a:p>
          </p:txBody>
        </p:sp>
        <p:sp>
          <p:nvSpPr>
            <p:cNvPr id="3" name="TextBox 2">
              <a:extLst>
                <a:ext uri="{FF2B5EF4-FFF2-40B4-BE49-F238E27FC236}">
                  <a16:creationId xmlns:a16="http://schemas.microsoft.com/office/drawing/2014/main" id="{3985E7DB-B766-9EA5-0019-1A826DA1E289}"/>
                </a:ext>
              </a:extLst>
            </p:cNvPr>
            <p:cNvSpPr txBox="1"/>
            <p:nvPr/>
          </p:nvSpPr>
          <p:spPr>
            <a:xfrm>
              <a:off x="6353173" y="2401053"/>
              <a:ext cx="5136890" cy="646331"/>
            </a:xfrm>
            <a:prstGeom prst="rect">
              <a:avLst/>
            </a:prstGeom>
            <a:noFill/>
          </p:spPr>
          <p:txBody>
            <a:bodyPr wrap="square">
              <a:spAutoFit/>
            </a:bodyPr>
            <a:lstStyle/>
            <a:p>
              <a:r>
                <a:rPr lang="en-US" sz="3600" dirty="0">
                  <a:solidFill>
                    <a:srgbClr val="09B36B"/>
                  </a:solidFill>
                </a:rPr>
                <a:t>Common Use Cases</a:t>
              </a:r>
            </a:p>
          </p:txBody>
        </p:sp>
      </p:grpSp>
      <p:grpSp>
        <p:nvGrpSpPr>
          <p:cNvPr id="8" name="Group 7">
            <a:extLst>
              <a:ext uri="{FF2B5EF4-FFF2-40B4-BE49-F238E27FC236}">
                <a16:creationId xmlns:a16="http://schemas.microsoft.com/office/drawing/2014/main" id="{31E98581-EAE9-54CA-AFBD-AC2780C1E758}"/>
              </a:ext>
            </a:extLst>
          </p:cNvPr>
          <p:cNvGrpSpPr/>
          <p:nvPr/>
        </p:nvGrpSpPr>
        <p:grpSpPr>
          <a:xfrm>
            <a:off x="6353173" y="4191749"/>
            <a:ext cx="5540583" cy="1843099"/>
            <a:chOff x="6353173" y="4191749"/>
            <a:chExt cx="5540583" cy="1843099"/>
          </a:xfrm>
        </p:grpSpPr>
        <p:sp>
          <p:nvSpPr>
            <p:cNvPr id="6" name="TextBox 5">
              <a:extLst>
                <a:ext uri="{FF2B5EF4-FFF2-40B4-BE49-F238E27FC236}">
                  <a16:creationId xmlns:a16="http://schemas.microsoft.com/office/drawing/2014/main" id="{D91D431A-8F72-7CDF-4234-53EAF3EB94B5}"/>
                </a:ext>
              </a:extLst>
            </p:cNvPr>
            <p:cNvSpPr txBox="1"/>
            <p:nvPr/>
          </p:nvSpPr>
          <p:spPr>
            <a:xfrm>
              <a:off x="6353173" y="4865297"/>
              <a:ext cx="5540583" cy="1169551"/>
            </a:xfrm>
            <a:prstGeom prst="rect">
              <a:avLst/>
            </a:prstGeom>
            <a:noFill/>
          </p:spPr>
          <p:txBody>
            <a:bodyPr wrap="square">
              <a:spAutoFit/>
            </a:bodyPr>
            <a:lstStyle/>
            <a:p>
              <a:r>
                <a:rPr lang="en-US" b="0" i="0" dirty="0">
                  <a:solidFill>
                    <a:srgbClr val="3D3935"/>
                  </a:solidFill>
                  <a:effectLst/>
                  <a:latin typeface="Open Sans" panose="020B0606030504020204" pitchFamily="34" charset="0"/>
                </a:rPr>
                <a:t>Merkle Trees can also be used to expand on the idea of the “Folder group” by hashing the file listings recursively so you can identify single folder matches</a:t>
              </a:r>
              <a:r>
                <a:rPr lang="en-US" i="0" dirty="0">
                  <a:solidFill>
                    <a:srgbClr val="3D3935"/>
                  </a:solidFill>
                  <a:effectLst/>
                  <a:latin typeface="Open Sans" panose="020B0606030504020204" pitchFamily="34" charset="0"/>
                </a:rPr>
                <a:t> as well as</a:t>
              </a:r>
              <a:r>
                <a:rPr lang="en-US" b="1" i="0" dirty="0">
                  <a:solidFill>
                    <a:srgbClr val="3D3935"/>
                  </a:solidFill>
                  <a:effectLst/>
                  <a:latin typeface="Open Sans" panose="020B0606030504020204" pitchFamily="34" charset="0"/>
                </a:rPr>
                <a:t> hierarchical folder structure matches</a:t>
              </a:r>
            </a:p>
            <a:p>
              <a:pPr marL="285750" indent="-285750">
                <a:buFont typeface="Arial" panose="020B0604020202020204" pitchFamily="34" charset="0"/>
                <a:buChar char="•"/>
              </a:pPr>
              <a:endParaRPr lang="en-US" dirty="0">
                <a:solidFill>
                  <a:schemeClr val="tx2">
                    <a:lumMod val="25000"/>
                  </a:schemeClr>
                </a:solidFill>
              </a:endParaRPr>
            </a:p>
          </p:txBody>
        </p:sp>
        <p:sp>
          <p:nvSpPr>
            <p:cNvPr id="7" name="TextBox 6">
              <a:extLst>
                <a:ext uri="{FF2B5EF4-FFF2-40B4-BE49-F238E27FC236}">
                  <a16:creationId xmlns:a16="http://schemas.microsoft.com/office/drawing/2014/main" id="{344D7851-7E2B-ED62-461F-30D9FE7A8CB6}"/>
                </a:ext>
              </a:extLst>
            </p:cNvPr>
            <p:cNvSpPr txBox="1"/>
            <p:nvPr/>
          </p:nvSpPr>
          <p:spPr>
            <a:xfrm>
              <a:off x="6353173" y="4191749"/>
              <a:ext cx="5136890" cy="646331"/>
            </a:xfrm>
            <a:prstGeom prst="rect">
              <a:avLst/>
            </a:prstGeom>
            <a:noFill/>
          </p:spPr>
          <p:txBody>
            <a:bodyPr wrap="square">
              <a:spAutoFit/>
            </a:bodyPr>
            <a:lstStyle/>
            <a:p>
              <a:r>
                <a:rPr lang="en-US" sz="3600" dirty="0">
                  <a:solidFill>
                    <a:srgbClr val="09B36B"/>
                  </a:solidFill>
                </a:rPr>
                <a:t>Share Use Case</a:t>
              </a:r>
            </a:p>
          </p:txBody>
        </p:sp>
      </p:grpSp>
      <p:sp>
        <p:nvSpPr>
          <p:cNvPr id="10" name="Google Shape;472;p46">
            <a:extLst>
              <a:ext uri="{FF2B5EF4-FFF2-40B4-BE49-F238E27FC236}">
                <a16:creationId xmlns:a16="http://schemas.microsoft.com/office/drawing/2014/main" id="{47DF210D-9880-FB08-AECC-4BE56F98D959}"/>
              </a:ext>
            </a:extLst>
          </p:cNvPr>
          <p:cNvSpPr txBox="1">
            <a:spLocks/>
          </p:cNvSpPr>
          <p:nvPr/>
        </p:nvSpPr>
        <p:spPr>
          <a:xfrm>
            <a:off x="609600" y="1120899"/>
            <a:ext cx="9144000" cy="425700"/>
          </a:xfrm>
          <a:prstGeom prst="rect">
            <a:avLst/>
          </a:prstGeom>
          <a:noFill/>
          <a:ln>
            <a:noFill/>
          </a:ln>
        </p:spPr>
        <p:txBody>
          <a:bodyPr spcFirstLastPara="1" wrap="square" lIns="91425" tIns="45700" rIns="91425" bIns="45700" anchor="t" anchorCtr="0">
            <a:normAutofit lnSpcReduction="10000"/>
          </a:bodyPr>
          <a:lstStyle>
            <a:defPPr marR="0" lvl="0" algn="l" rtl="0">
              <a:lnSpc>
                <a:spcPct val="100000"/>
              </a:lnSpc>
              <a:spcBef>
                <a:spcPts val="0"/>
              </a:spcBef>
              <a:spcAft>
                <a:spcPts val="0"/>
              </a:spcAft>
            </a:defPPr>
            <a:lvl1pPr marL="457200" marR="0" lvl="0" indent="-279400" algn="l" rtl="0">
              <a:lnSpc>
                <a:spcPct val="115000"/>
              </a:lnSpc>
              <a:spcBef>
                <a:spcPts val="1000"/>
              </a:spcBef>
              <a:spcAft>
                <a:spcPts val="0"/>
              </a:spcAft>
              <a:buClr>
                <a:srgbClr val="000000"/>
              </a:buClr>
              <a:buSzPts val="800"/>
              <a:buFont typeface="Arial"/>
              <a:buChar char="•"/>
              <a:defRPr sz="12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L="914400" marR="0" lvl="1"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2pPr>
            <a:lvl3pPr marL="1371600" marR="0" lvl="2"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3pPr>
            <a:lvl4pPr marL="1828800" marR="0" lvl="3" indent="-311150" algn="l" rtl="0">
              <a:lnSpc>
                <a:spcPct val="115000"/>
              </a:lnSpc>
              <a:spcBef>
                <a:spcPts val="500"/>
              </a:spcBef>
              <a:spcAft>
                <a:spcPts val="0"/>
              </a:spcAft>
              <a:buClr>
                <a:srgbClr val="000000"/>
              </a:buClr>
              <a:buSzPts val="1300"/>
              <a:buFont typeface="Arial"/>
              <a:buChar char="•"/>
              <a:defRPr sz="1300" b="0" i="0" u="none" strike="noStrike" cap="none">
                <a:solidFill>
                  <a:srgbClr val="000000"/>
                </a:solidFill>
                <a:latin typeface="Arial"/>
                <a:ea typeface="Arial"/>
                <a:cs typeface="Arial"/>
                <a:sym typeface="Arial"/>
              </a:defRPr>
            </a:lvl4pPr>
            <a:lvl5pPr marL="2286000" marR="0" lvl="4"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5pPr>
            <a:lvl6pPr marL="2743200" marR="0" lvl="5"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6pPr>
            <a:lvl7pPr marL="3200400" marR="0" lvl="6"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7pPr>
            <a:lvl8pPr marL="3657600" marR="0" lvl="7"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8pPr>
            <a:lvl9pPr marL="4114800" marR="0" lvl="8"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9pPr>
          </a:lstStyle>
          <a:p>
            <a:pPr marL="177800" indent="0">
              <a:buNone/>
            </a:pPr>
            <a:r>
              <a:rPr lang="en-US" i="1" dirty="0"/>
              <a:t>“How can I group similar shares so I can take targeted actions?”</a:t>
            </a:r>
          </a:p>
        </p:txBody>
      </p:sp>
    </p:spTree>
    <p:extLst>
      <p:ext uri="{BB962C8B-B14F-4D97-AF65-F5344CB8AC3E}">
        <p14:creationId xmlns:p14="http://schemas.microsoft.com/office/powerpoint/2010/main" val="3028351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par>
                          <p:cTn id="11" fill="hold">
                            <p:stCondLst>
                              <p:cond delay="0"/>
                            </p:stCondLst>
                            <p:childTnLst>
                              <p:par>
                                <p:cTn id="12" presetID="10" presetClass="entr" presetSubtype="0"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2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70546578-7FFB-FAE4-67AB-8F5FD6C74915}"/>
            </a:ext>
          </a:extLst>
        </p:cNvPr>
        <p:cNvGrpSpPr/>
        <p:nvPr/>
      </p:nvGrpSpPr>
      <p:grpSpPr>
        <a:xfrm>
          <a:off x="0" y="0"/>
          <a:ext cx="0" cy="0"/>
          <a:chOff x="0" y="0"/>
          <a:chExt cx="0" cy="0"/>
        </a:xfrm>
      </p:grpSpPr>
      <p:sp>
        <p:nvSpPr>
          <p:cNvPr id="48" name="TextBox 47">
            <a:extLst>
              <a:ext uri="{FF2B5EF4-FFF2-40B4-BE49-F238E27FC236}">
                <a16:creationId xmlns:a16="http://schemas.microsoft.com/office/drawing/2014/main" id="{619C813A-8DD1-207C-89D7-9A08789B55FF}"/>
              </a:ext>
            </a:extLst>
          </p:cNvPr>
          <p:cNvSpPr txBox="1"/>
          <p:nvPr/>
        </p:nvSpPr>
        <p:spPr>
          <a:xfrm>
            <a:off x="304799" y="309709"/>
            <a:ext cx="5705476" cy="1200329"/>
          </a:xfrm>
          <a:prstGeom prst="rect">
            <a:avLst/>
          </a:prstGeom>
          <a:noFill/>
        </p:spPr>
        <p:txBody>
          <a:bodyPr wrap="square">
            <a:spAutoFit/>
          </a:bodyPr>
          <a:lstStyle/>
          <a:p>
            <a:r>
              <a:rPr lang="en-US" sz="3600" dirty="0">
                <a:solidFill>
                  <a:srgbClr val="2B2576"/>
                </a:solidFill>
              </a:rPr>
              <a:t>Merkle Tree (Modified)</a:t>
            </a:r>
          </a:p>
          <a:p>
            <a:r>
              <a:rPr lang="en-US" sz="3600" dirty="0">
                <a:solidFill>
                  <a:srgbClr val="5465FF"/>
                </a:solidFill>
              </a:rPr>
              <a:t>Share Use Case</a:t>
            </a:r>
          </a:p>
        </p:txBody>
      </p:sp>
      <p:grpSp>
        <p:nvGrpSpPr>
          <p:cNvPr id="37" name="Group 36">
            <a:extLst>
              <a:ext uri="{FF2B5EF4-FFF2-40B4-BE49-F238E27FC236}">
                <a16:creationId xmlns:a16="http://schemas.microsoft.com/office/drawing/2014/main" id="{144CE9F2-BE06-FC4F-48E1-F43899FCBFA3}"/>
              </a:ext>
            </a:extLst>
          </p:cNvPr>
          <p:cNvGrpSpPr/>
          <p:nvPr/>
        </p:nvGrpSpPr>
        <p:grpSpPr>
          <a:xfrm>
            <a:off x="6401033" y="3644807"/>
            <a:ext cx="2382929" cy="1710348"/>
            <a:chOff x="4733195" y="4395829"/>
            <a:chExt cx="2382929" cy="1710348"/>
          </a:xfrm>
        </p:grpSpPr>
        <p:cxnSp>
          <p:nvCxnSpPr>
            <p:cNvPr id="38" name="Straight Arrow Connector 37">
              <a:extLst>
                <a:ext uri="{FF2B5EF4-FFF2-40B4-BE49-F238E27FC236}">
                  <a16:creationId xmlns:a16="http://schemas.microsoft.com/office/drawing/2014/main" id="{539E20D6-48E2-0551-9BF7-ED25D619E746}"/>
                </a:ext>
              </a:extLst>
            </p:cNvPr>
            <p:cNvCxnSpPr>
              <a:cxnSpLocks/>
              <a:stCxn id="41" idx="0"/>
              <a:endCxn id="39" idx="2"/>
            </p:cNvCxnSpPr>
            <p:nvPr/>
          </p:nvCxnSpPr>
          <p:spPr>
            <a:xfrm flipH="1" flipV="1">
              <a:off x="5285729" y="4937314"/>
              <a:ext cx="6585" cy="292377"/>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sp>
          <p:nvSpPr>
            <p:cNvPr id="39" name="Rectangle: Rounded Corners 38">
              <a:extLst>
                <a:ext uri="{FF2B5EF4-FFF2-40B4-BE49-F238E27FC236}">
                  <a16:creationId xmlns:a16="http://schemas.microsoft.com/office/drawing/2014/main" id="{66EBBBD7-C655-712A-66E8-9C9E5DD1F63A}"/>
                </a:ext>
              </a:extLst>
            </p:cNvPr>
            <p:cNvSpPr/>
            <p:nvPr/>
          </p:nvSpPr>
          <p:spPr>
            <a:xfrm>
              <a:off x="4733195" y="4395829"/>
              <a:ext cx="1105067" cy="541485"/>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SubFolderA</a:t>
              </a:r>
            </a:p>
            <a:p>
              <a:pPr algn="ctr"/>
              <a:r>
                <a:rPr lang="en-US" sz="800" dirty="0"/>
                <a:t>H(A)</a:t>
              </a:r>
            </a:p>
          </p:txBody>
        </p:sp>
        <p:sp>
          <p:nvSpPr>
            <p:cNvPr id="41" name="Rectangle: Rounded Corners 40">
              <a:extLst>
                <a:ext uri="{FF2B5EF4-FFF2-40B4-BE49-F238E27FC236}">
                  <a16:creationId xmlns:a16="http://schemas.microsoft.com/office/drawing/2014/main" id="{3BF9DA19-B32D-FD56-E67C-271F904E0552}"/>
                </a:ext>
              </a:extLst>
            </p:cNvPr>
            <p:cNvSpPr/>
            <p:nvPr/>
          </p:nvSpPr>
          <p:spPr>
            <a:xfrm>
              <a:off x="4749145" y="5229691"/>
              <a:ext cx="1086337" cy="541486"/>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solidFill>
                    <a:srgbClr val="2B2576"/>
                  </a:solidFill>
                </a:rPr>
                <a:t>Secrets.txt</a:t>
              </a:r>
            </a:p>
          </p:txBody>
        </p:sp>
        <p:sp>
          <p:nvSpPr>
            <p:cNvPr id="42" name="TextBox 41">
              <a:extLst>
                <a:ext uri="{FF2B5EF4-FFF2-40B4-BE49-F238E27FC236}">
                  <a16:creationId xmlns:a16="http://schemas.microsoft.com/office/drawing/2014/main" id="{48031C0A-FEDB-ADB9-2A3C-5E11B7BE2E0C}"/>
                </a:ext>
              </a:extLst>
            </p:cNvPr>
            <p:cNvSpPr txBox="1"/>
            <p:nvPr/>
          </p:nvSpPr>
          <p:spPr>
            <a:xfrm>
              <a:off x="4733195" y="5798400"/>
              <a:ext cx="1200871" cy="307777"/>
            </a:xfrm>
            <a:prstGeom prst="rect">
              <a:avLst/>
            </a:prstGeom>
            <a:noFill/>
          </p:spPr>
          <p:txBody>
            <a:bodyPr wrap="square" rtlCol="0">
              <a:spAutoFit/>
            </a:bodyPr>
            <a:lstStyle/>
            <a:p>
              <a:pPr algn="ctr"/>
              <a:r>
                <a:rPr lang="en-US" dirty="0">
                  <a:solidFill>
                    <a:srgbClr val="2B2576"/>
                  </a:solidFill>
                </a:rPr>
                <a:t>A</a:t>
              </a:r>
            </a:p>
          </p:txBody>
        </p:sp>
        <p:sp>
          <p:nvSpPr>
            <p:cNvPr id="52" name="TextBox 51">
              <a:extLst>
                <a:ext uri="{FF2B5EF4-FFF2-40B4-BE49-F238E27FC236}">
                  <a16:creationId xmlns:a16="http://schemas.microsoft.com/office/drawing/2014/main" id="{E1F2455B-BD36-0A9C-19F7-A484A82E11A6}"/>
                </a:ext>
              </a:extLst>
            </p:cNvPr>
            <p:cNvSpPr txBox="1"/>
            <p:nvPr/>
          </p:nvSpPr>
          <p:spPr>
            <a:xfrm>
              <a:off x="5915253" y="5798400"/>
              <a:ext cx="1200871" cy="307777"/>
            </a:xfrm>
            <a:prstGeom prst="rect">
              <a:avLst/>
            </a:prstGeom>
            <a:noFill/>
          </p:spPr>
          <p:txBody>
            <a:bodyPr wrap="square" rtlCol="0">
              <a:spAutoFit/>
            </a:bodyPr>
            <a:lstStyle/>
            <a:p>
              <a:pPr algn="ctr"/>
              <a:endParaRPr lang="en-US" dirty="0">
                <a:solidFill>
                  <a:srgbClr val="2B2576"/>
                </a:solidFill>
              </a:endParaRPr>
            </a:p>
          </p:txBody>
        </p:sp>
      </p:grpSp>
    </p:spTree>
    <p:extLst>
      <p:ext uri="{BB962C8B-B14F-4D97-AF65-F5344CB8AC3E}">
        <p14:creationId xmlns:p14="http://schemas.microsoft.com/office/powerpoint/2010/main" val="2307014074"/>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23EAF954-34A9-3BCE-E452-D29164C3F635}"/>
            </a:ext>
          </a:extLst>
        </p:cNvPr>
        <p:cNvGrpSpPr/>
        <p:nvPr/>
      </p:nvGrpSpPr>
      <p:grpSpPr>
        <a:xfrm>
          <a:off x="0" y="0"/>
          <a:ext cx="0" cy="0"/>
          <a:chOff x="0" y="0"/>
          <a:chExt cx="0" cy="0"/>
        </a:xfrm>
      </p:grpSpPr>
      <p:sp>
        <p:nvSpPr>
          <p:cNvPr id="48" name="TextBox 47">
            <a:extLst>
              <a:ext uri="{FF2B5EF4-FFF2-40B4-BE49-F238E27FC236}">
                <a16:creationId xmlns:a16="http://schemas.microsoft.com/office/drawing/2014/main" id="{C96AF626-41E2-1578-88A6-8C30F871B197}"/>
              </a:ext>
            </a:extLst>
          </p:cNvPr>
          <p:cNvSpPr txBox="1"/>
          <p:nvPr/>
        </p:nvSpPr>
        <p:spPr>
          <a:xfrm>
            <a:off x="304799" y="309709"/>
            <a:ext cx="5705476" cy="1200329"/>
          </a:xfrm>
          <a:prstGeom prst="rect">
            <a:avLst/>
          </a:prstGeom>
          <a:noFill/>
        </p:spPr>
        <p:txBody>
          <a:bodyPr wrap="square">
            <a:spAutoFit/>
          </a:bodyPr>
          <a:lstStyle/>
          <a:p>
            <a:r>
              <a:rPr lang="en-US" sz="3600" dirty="0">
                <a:solidFill>
                  <a:srgbClr val="2B2576"/>
                </a:solidFill>
              </a:rPr>
              <a:t>Merkle Tree (Modified)</a:t>
            </a:r>
          </a:p>
          <a:p>
            <a:r>
              <a:rPr lang="en-US" sz="3600" dirty="0">
                <a:solidFill>
                  <a:srgbClr val="5465FF"/>
                </a:solidFill>
              </a:rPr>
              <a:t>Share Use Case</a:t>
            </a:r>
          </a:p>
        </p:txBody>
      </p:sp>
      <p:sp>
        <p:nvSpPr>
          <p:cNvPr id="2" name="TextBox 1">
            <a:extLst>
              <a:ext uri="{FF2B5EF4-FFF2-40B4-BE49-F238E27FC236}">
                <a16:creationId xmlns:a16="http://schemas.microsoft.com/office/drawing/2014/main" id="{035B5878-8881-1942-5AE6-A7C85A82CD1B}"/>
              </a:ext>
            </a:extLst>
          </p:cNvPr>
          <p:cNvSpPr txBox="1"/>
          <p:nvPr/>
        </p:nvSpPr>
        <p:spPr>
          <a:xfrm>
            <a:off x="346900" y="1586177"/>
            <a:ext cx="4553788" cy="738664"/>
          </a:xfrm>
          <a:prstGeom prst="rect">
            <a:avLst/>
          </a:prstGeom>
          <a:noFill/>
        </p:spPr>
        <p:txBody>
          <a:bodyPr wrap="square">
            <a:spAutoFit/>
          </a:bodyPr>
          <a:lstStyle/>
          <a:p>
            <a:pPr marL="342900" indent="-342900">
              <a:buFont typeface="Arial"/>
              <a:buAutoNum type="arabicPeriod"/>
            </a:pPr>
            <a:r>
              <a:rPr lang="en-US" dirty="0">
                <a:solidFill>
                  <a:srgbClr val="3D3935"/>
                </a:solidFill>
                <a:latin typeface="Open Sans" panose="020B0606030504020204" pitchFamily="34" charset="0"/>
              </a:rPr>
              <a:t>HASH 1  - H(A) </a:t>
            </a:r>
          </a:p>
          <a:p>
            <a:endParaRPr lang="en-US" dirty="0">
              <a:solidFill>
                <a:srgbClr val="3D3935"/>
              </a:solidFill>
              <a:latin typeface="Open Sans" panose="020B0606030504020204" pitchFamily="34" charset="0"/>
            </a:endParaRPr>
          </a:p>
          <a:p>
            <a:pPr marL="342900" indent="-342900">
              <a:buFont typeface="Arial"/>
              <a:buAutoNum type="arabicPeriod"/>
            </a:pPr>
            <a:endParaRPr lang="en-US" dirty="0">
              <a:solidFill>
                <a:srgbClr val="3D3935"/>
              </a:solidFill>
              <a:latin typeface="Open Sans" panose="020B0606030504020204" pitchFamily="34" charset="0"/>
            </a:endParaRPr>
          </a:p>
        </p:txBody>
      </p:sp>
      <p:grpSp>
        <p:nvGrpSpPr>
          <p:cNvPr id="37" name="Group 36">
            <a:extLst>
              <a:ext uri="{FF2B5EF4-FFF2-40B4-BE49-F238E27FC236}">
                <a16:creationId xmlns:a16="http://schemas.microsoft.com/office/drawing/2014/main" id="{CE44E4CD-514B-6502-51DD-79D551B56A84}"/>
              </a:ext>
            </a:extLst>
          </p:cNvPr>
          <p:cNvGrpSpPr/>
          <p:nvPr/>
        </p:nvGrpSpPr>
        <p:grpSpPr>
          <a:xfrm>
            <a:off x="6401033" y="3644807"/>
            <a:ext cx="2382929" cy="1710348"/>
            <a:chOff x="4733195" y="4395829"/>
            <a:chExt cx="2382929" cy="1710348"/>
          </a:xfrm>
        </p:grpSpPr>
        <p:cxnSp>
          <p:nvCxnSpPr>
            <p:cNvPr id="38" name="Straight Arrow Connector 37">
              <a:extLst>
                <a:ext uri="{FF2B5EF4-FFF2-40B4-BE49-F238E27FC236}">
                  <a16:creationId xmlns:a16="http://schemas.microsoft.com/office/drawing/2014/main" id="{CA053E7D-B279-EAEB-1251-8B6D0FE7B2DC}"/>
                </a:ext>
              </a:extLst>
            </p:cNvPr>
            <p:cNvCxnSpPr>
              <a:cxnSpLocks/>
              <a:stCxn id="41" idx="0"/>
              <a:endCxn id="39" idx="2"/>
            </p:cNvCxnSpPr>
            <p:nvPr/>
          </p:nvCxnSpPr>
          <p:spPr>
            <a:xfrm flipH="1" flipV="1">
              <a:off x="5285729" y="4937314"/>
              <a:ext cx="6585" cy="292377"/>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sp>
          <p:nvSpPr>
            <p:cNvPr id="39" name="Rectangle: Rounded Corners 38">
              <a:extLst>
                <a:ext uri="{FF2B5EF4-FFF2-40B4-BE49-F238E27FC236}">
                  <a16:creationId xmlns:a16="http://schemas.microsoft.com/office/drawing/2014/main" id="{1BACF24C-2E1D-879A-9BD6-2AA5B7E909CC}"/>
                </a:ext>
              </a:extLst>
            </p:cNvPr>
            <p:cNvSpPr/>
            <p:nvPr/>
          </p:nvSpPr>
          <p:spPr>
            <a:xfrm>
              <a:off x="4733195" y="4395829"/>
              <a:ext cx="1105067" cy="541485"/>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SubFolderA</a:t>
              </a:r>
            </a:p>
            <a:p>
              <a:pPr algn="ctr"/>
              <a:r>
                <a:rPr lang="en-US" sz="800" dirty="0"/>
                <a:t>H(A)</a:t>
              </a:r>
            </a:p>
          </p:txBody>
        </p:sp>
        <p:sp>
          <p:nvSpPr>
            <p:cNvPr id="41" name="Rectangle: Rounded Corners 40">
              <a:extLst>
                <a:ext uri="{FF2B5EF4-FFF2-40B4-BE49-F238E27FC236}">
                  <a16:creationId xmlns:a16="http://schemas.microsoft.com/office/drawing/2014/main" id="{57E4C07C-ACBC-8F24-EFCE-D82D928CE277}"/>
                </a:ext>
              </a:extLst>
            </p:cNvPr>
            <p:cNvSpPr/>
            <p:nvPr/>
          </p:nvSpPr>
          <p:spPr>
            <a:xfrm>
              <a:off x="4749145" y="5229691"/>
              <a:ext cx="1086337" cy="541486"/>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solidFill>
                    <a:srgbClr val="2B2576"/>
                  </a:solidFill>
                </a:rPr>
                <a:t>Secrets.txt</a:t>
              </a:r>
            </a:p>
          </p:txBody>
        </p:sp>
        <p:sp>
          <p:nvSpPr>
            <p:cNvPr id="42" name="TextBox 41">
              <a:extLst>
                <a:ext uri="{FF2B5EF4-FFF2-40B4-BE49-F238E27FC236}">
                  <a16:creationId xmlns:a16="http://schemas.microsoft.com/office/drawing/2014/main" id="{0E046D99-19F0-B187-D822-510617378542}"/>
                </a:ext>
              </a:extLst>
            </p:cNvPr>
            <p:cNvSpPr txBox="1"/>
            <p:nvPr/>
          </p:nvSpPr>
          <p:spPr>
            <a:xfrm>
              <a:off x="4733195" y="5798400"/>
              <a:ext cx="1200871" cy="307777"/>
            </a:xfrm>
            <a:prstGeom prst="rect">
              <a:avLst/>
            </a:prstGeom>
            <a:noFill/>
          </p:spPr>
          <p:txBody>
            <a:bodyPr wrap="square" rtlCol="0">
              <a:spAutoFit/>
            </a:bodyPr>
            <a:lstStyle/>
            <a:p>
              <a:pPr algn="ctr"/>
              <a:r>
                <a:rPr lang="en-US" dirty="0">
                  <a:solidFill>
                    <a:srgbClr val="2B2576"/>
                  </a:solidFill>
                </a:rPr>
                <a:t>A</a:t>
              </a:r>
            </a:p>
          </p:txBody>
        </p:sp>
        <p:sp>
          <p:nvSpPr>
            <p:cNvPr id="52" name="TextBox 51">
              <a:extLst>
                <a:ext uri="{FF2B5EF4-FFF2-40B4-BE49-F238E27FC236}">
                  <a16:creationId xmlns:a16="http://schemas.microsoft.com/office/drawing/2014/main" id="{F8E43A45-4DE1-0963-00B3-E2552DECC2B0}"/>
                </a:ext>
              </a:extLst>
            </p:cNvPr>
            <p:cNvSpPr txBox="1"/>
            <p:nvPr/>
          </p:nvSpPr>
          <p:spPr>
            <a:xfrm>
              <a:off x="5915253" y="5798400"/>
              <a:ext cx="1200871" cy="307777"/>
            </a:xfrm>
            <a:prstGeom prst="rect">
              <a:avLst/>
            </a:prstGeom>
            <a:noFill/>
          </p:spPr>
          <p:txBody>
            <a:bodyPr wrap="square" rtlCol="0">
              <a:spAutoFit/>
            </a:bodyPr>
            <a:lstStyle/>
            <a:p>
              <a:pPr algn="ctr"/>
              <a:endParaRPr lang="en-US" dirty="0">
                <a:solidFill>
                  <a:srgbClr val="2B2576"/>
                </a:solidFill>
              </a:endParaRPr>
            </a:p>
          </p:txBody>
        </p:sp>
      </p:grpSp>
      <p:sp>
        <p:nvSpPr>
          <p:cNvPr id="529" name="Rectangle 528">
            <a:extLst>
              <a:ext uri="{FF2B5EF4-FFF2-40B4-BE49-F238E27FC236}">
                <a16:creationId xmlns:a16="http://schemas.microsoft.com/office/drawing/2014/main" id="{82C6A87A-51BD-E7F0-CADB-B1424563CBFC}"/>
              </a:ext>
            </a:extLst>
          </p:cNvPr>
          <p:cNvSpPr/>
          <p:nvPr/>
        </p:nvSpPr>
        <p:spPr>
          <a:xfrm>
            <a:off x="3495367" y="1656589"/>
            <a:ext cx="2023501" cy="523872"/>
          </a:xfrm>
          <a:prstGeom prst="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Simple Folder List</a:t>
            </a:r>
          </a:p>
          <a:p>
            <a:pPr algn="ctr"/>
            <a:r>
              <a:rPr lang="en-US" dirty="0"/>
              <a:t>Hashes</a:t>
            </a:r>
          </a:p>
        </p:txBody>
      </p:sp>
      <p:cxnSp>
        <p:nvCxnSpPr>
          <p:cNvPr id="541" name="Straight Connector 540">
            <a:extLst>
              <a:ext uri="{FF2B5EF4-FFF2-40B4-BE49-F238E27FC236}">
                <a16:creationId xmlns:a16="http://schemas.microsoft.com/office/drawing/2014/main" id="{1F13781E-711E-635A-236A-6EA2F7917D48}"/>
              </a:ext>
            </a:extLst>
          </p:cNvPr>
          <p:cNvCxnSpPr>
            <a:cxnSpLocks/>
          </p:cNvCxnSpPr>
          <p:nvPr/>
        </p:nvCxnSpPr>
        <p:spPr>
          <a:xfrm>
            <a:off x="2123725" y="1764961"/>
            <a:ext cx="1262464" cy="0"/>
          </a:xfrm>
          <a:prstGeom prst="line">
            <a:avLst/>
          </a:prstGeom>
          <a:ln w="22225">
            <a:solidFill>
              <a:srgbClr val="2EBC81"/>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5149345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E9A7F77D-A972-57F4-17B2-A7E70DD99F55}"/>
            </a:ext>
          </a:extLst>
        </p:cNvPr>
        <p:cNvGrpSpPr/>
        <p:nvPr/>
      </p:nvGrpSpPr>
      <p:grpSpPr>
        <a:xfrm>
          <a:off x="0" y="0"/>
          <a:ext cx="0" cy="0"/>
          <a:chOff x="0" y="0"/>
          <a:chExt cx="0" cy="0"/>
        </a:xfrm>
      </p:grpSpPr>
      <p:sp>
        <p:nvSpPr>
          <p:cNvPr id="48" name="TextBox 47">
            <a:extLst>
              <a:ext uri="{FF2B5EF4-FFF2-40B4-BE49-F238E27FC236}">
                <a16:creationId xmlns:a16="http://schemas.microsoft.com/office/drawing/2014/main" id="{B3BF67C9-9905-75C1-6C28-E6F2B5B82F61}"/>
              </a:ext>
            </a:extLst>
          </p:cNvPr>
          <p:cNvSpPr txBox="1"/>
          <p:nvPr/>
        </p:nvSpPr>
        <p:spPr>
          <a:xfrm>
            <a:off x="304799" y="309709"/>
            <a:ext cx="5705476" cy="1200329"/>
          </a:xfrm>
          <a:prstGeom prst="rect">
            <a:avLst/>
          </a:prstGeom>
          <a:noFill/>
        </p:spPr>
        <p:txBody>
          <a:bodyPr wrap="square">
            <a:spAutoFit/>
          </a:bodyPr>
          <a:lstStyle/>
          <a:p>
            <a:r>
              <a:rPr lang="en-US" sz="3600" dirty="0">
                <a:solidFill>
                  <a:srgbClr val="2B2576"/>
                </a:solidFill>
              </a:rPr>
              <a:t>Merkle Tree (Modified)</a:t>
            </a:r>
          </a:p>
          <a:p>
            <a:r>
              <a:rPr lang="en-US" sz="3600" dirty="0">
                <a:solidFill>
                  <a:srgbClr val="5465FF"/>
                </a:solidFill>
              </a:rPr>
              <a:t>Share Use Case</a:t>
            </a:r>
          </a:p>
        </p:txBody>
      </p:sp>
      <p:sp>
        <p:nvSpPr>
          <p:cNvPr id="2" name="TextBox 1">
            <a:extLst>
              <a:ext uri="{FF2B5EF4-FFF2-40B4-BE49-F238E27FC236}">
                <a16:creationId xmlns:a16="http://schemas.microsoft.com/office/drawing/2014/main" id="{9E7E0D91-DA1B-2467-1E5B-B6E8B2C4B994}"/>
              </a:ext>
            </a:extLst>
          </p:cNvPr>
          <p:cNvSpPr txBox="1"/>
          <p:nvPr/>
        </p:nvSpPr>
        <p:spPr>
          <a:xfrm>
            <a:off x="346900" y="1586177"/>
            <a:ext cx="4553788" cy="954107"/>
          </a:xfrm>
          <a:prstGeom prst="rect">
            <a:avLst/>
          </a:prstGeom>
          <a:noFill/>
        </p:spPr>
        <p:txBody>
          <a:bodyPr wrap="square">
            <a:spAutoFit/>
          </a:bodyPr>
          <a:lstStyle/>
          <a:p>
            <a:pPr marL="342900" indent="-342900">
              <a:buFont typeface="Arial"/>
              <a:buAutoNum type="arabicPeriod"/>
            </a:pPr>
            <a:r>
              <a:rPr lang="en-US" dirty="0">
                <a:solidFill>
                  <a:srgbClr val="3D3935"/>
                </a:solidFill>
                <a:latin typeface="Open Sans" panose="020B0606030504020204" pitchFamily="34" charset="0"/>
              </a:rPr>
              <a:t>HASH 1  - H(A) </a:t>
            </a:r>
          </a:p>
          <a:p>
            <a:pPr marL="342900" indent="-342900">
              <a:buFont typeface="Arial"/>
              <a:buAutoNum type="arabicPeriod"/>
            </a:pPr>
            <a:r>
              <a:rPr lang="en-US" dirty="0">
                <a:solidFill>
                  <a:srgbClr val="3D3935"/>
                </a:solidFill>
                <a:latin typeface="Open Sans" panose="020B0606030504020204" pitchFamily="34" charset="0"/>
              </a:rPr>
              <a:t>HASH 2  - H(B)</a:t>
            </a:r>
          </a:p>
          <a:p>
            <a:pPr marL="342900" indent="-342900">
              <a:buFont typeface="Arial"/>
              <a:buAutoNum type="arabicPeriod"/>
            </a:pPr>
            <a:endParaRPr lang="en-US" dirty="0">
              <a:solidFill>
                <a:srgbClr val="3D3935"/>
              </a:solidFill>
              <a:latin typeface="Open Sans" panose="020B0606030504020204" pitchFamily="34" charset="0"/>
            </a:endParaRPr>
          </a:p>
          <a:p>
            <a:pPr marL="342900" indent="-342900">
              <a:buFont typeface="Arial"/>
              <a:buAutoNum type="arabicPeriod"/>
            </a:pPr>
            <a:endParaRPr lang="en-US" dirty="0">
              <a:solidFill>
                <a:srgbClr val="3D3935"/>
              </a:solidFill>
              <a:latin typeface="Open Sans" panose="020B0606030504020204" pitchFamily="34" charset="0"/>
            </a:endParaRPr>
          </a:p>
        </p:txBody>
      </p:sp>
      <p:grpSp>
        <p:nvGrpSpPr>
          <p:cNvPr id="37" name="Group 36">
            <a:extLst>
              <a:ext uri="{FF2B5EF4-FFF2-40B4-BE49-F238E27FC236}">
                <a16:creationId xmlns:a16="http://schemas.microsoft.com/office/drawing/2014/main" id="{F258ED8B-35FF-A15B-49EB-8DE9004F7F98}"/>
              </a:ext>
            </a:extLst>
          </p:cNvPr>
          <p:cNvGrpSpPr/>
          <p:nvPr/>
        </p:nvGrpSpPr>
        <p:grpSpPr>
          <a:xfrm>
            <a:off x="6401033" y="3644807"/>
            <a:ext cx="2382929" cy="1710348"/>
            <a:chOff x="4733195" y="4395829"/>
            <a:chExt cx="2382929" cy="1710348"/>
          </a:xfrm>
        </p:grpSpPr>
        <p:cxnSp>
          <p:nvCxnSpPr>
            <p:cNvPr id="38" name="Straight Arrow Connector 37">
              <a:extLst>
                <a:ext uri="{FF2B5EF4-FFF2-40B4-BE49-F238E27FC236}">
                  <a16:creationId xmlns:a16="http://schemas.microsoft.com/office/drawing/2014/main" id="{7C8CE860-CBB5-8775-E909-472D62E7AD78}"/>
                </a:ext>
              </a:extLst>
            </p:cNvPr>
            <p:cNvCxnSpPr>
              <a:cxnSpLocks/>
              <a:stCxn id="41" idx="0"/>
              <a:endCxn id="39" idx="2"/>
            </p:cNvCxnSpPr>
            <p:nvPr/>
          </p:nvCxnSpPr>
          <p:spPr>
            <a:xfrm flipH="1" flipV="1">
              <a:off x="5285729" y="4937314"/>
              <a:ext cx="6585" cy="292377"/>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sp>
          <p:nvSpPr>
            <p:cNvPr id="39" name="Rectangle: Rounded Corners 38">
              <a:extLst>
                <a:ext uri="{FF2B5EF4-FFF2-40B4-BE49-F238E27FC236}">
                  <a16:creationId xmlns:a16="http://schemas.microsoft.com/office/drawing/2014/main" id="{1D38AA9C-7185-D2C0-C240-48301BFA3B46}"/>
                </a:ext>
              </a:extLst>
            </p:cNvPr>
            <p:cNvSpPr/>
            <p:nvPr/>
          </p:nvSpPr>
          <p:spPr>
            <a:xfrm>
              <a:off x="4733195" y="4395829"/>
              <a:ext cx="1105067" cy="541485"/>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SubFolderA</a:t>
              </a:r>
            </a:p>
            <a:p>
              <a:pPr algn="ctr"/>
              <a:r>
                <a:rPr lang="en-US" sz="800" dirty="0"/>
                <a:t>H(A)</a:t>
              </a:r>
            </a:p>
          </p:txBody>
        </p:sp>
        <p:sp>
          <p:nvSpPr>
            <p:cNvPr id="41" name="Rectangle: Rounded Corners 40">
              <a:extLst>
                <a:ext uri="{FF2B5EF4-FFF2-40B4-BE49-F238E27FC236}">
                  <a16:creationId xmlns:a16="http://schemas.microsoft.com/office/drawing/2014/main" id="{B02F68C4-87CD-107F-9736-4B3E507A6192}"/>
                </a:ext>
              </a:extLst>
            </p:cNvPr>
            <p:cNvSpPr/>
            <p:nvPr/>
          </p:nvSpPr>
          <p:spPr>
            <a:xfrm>
              <a:off x="4749145" y="5229691"/>
              <a:ext cx="1086337" cy="541486"/>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solidFill>
                    <a:srgbClr val="2B2576"/>
                  </a:solidFill>
                </a:rPr>
                <a:t>Secrets.txt</a:t>
              </a:r>
            </a:p>
          </p:txBody>
        </p:sp>
        <p:sp>
          <p:nvSpPr>
            <p:cNvPr id="42" name="TextBox 41">
              <a:extLst>
                <a:ext uri="{FF2B5EF4-FFF2-40B4-BE49-F238E27FC236}">
                  <a16:creationId xmlns:a16="http://schemas.microsoft.com/office/drawing/2014/main" id="{A61C2C39-EAEB-DC20-AB46-478794AFEDAC}"/>
                </a:ext>
              </a:extLst>
            </p:cNvPr>
            <p:cNvSpPr txBox="1"/>
            <p:nvPr/>
          </p:nvSpPr>
          <p:spPr>
            <a:xfrm>
              <a:off x="4733195" y="5798400"/>
              <a:ext cx="1200871" cy="307777"/>
            </a:xfrm>
            <a:prstGeom prst="rect">
              <a:avLst/>
            </a:prstGeom>
            <a:noFill/>
          </p:spPr>
          <p:txBody>
            <a:bodyPr wrap="square" rtlCol="0">
              <a:spAutoFit/>
            </a:bodyPr>
            <a:lstStyle/>
            <a:p>
              <a:pPr algn="ctr"/>
              <a:r>
                <a:rPr lang="en-US" dirty="0">
                  <a:solidFill>
                    <a:srgbClr val="2B2576"/>
                  </a:solidFill>
                </a:rPr>
                <a:t>A</a:t>
              </a:r>
            </a:p>
          </p:txBody>
        </p:sp>
        <p:cxnSp>
          <p:nvCxnSpPr>
            <p:cNvPr id="47" name="Straight Arrow Connector 46">
              <a:extLst>
                <a:ext uri="{FF2B5EF4-FFF2-40B4-BE49-F238E27FC236}">
                  <a16:creationId xmlns:a16="http://schemas.microsoft.com/office/drawing/2014/main" id="{B3B4CCFE-C320-EB41-4CED-730E8305D23A}"/>
                </a:ext>
              </a:extLst>
            </p:cNvPr>
            <p:cNvCxnSpPr>
              <a:cxnSpLocks/>
              <a:stCxn id="50" idx="0"/>
            </p:cNvCxnSpPr>
            <p:nvPr/>
          </p:nvCxnSpPr>
          <p:spPr>
            <a:xfrm flipV="1">
              <a:off x="6515690" y="4937314"/>
              <a:ext cx="0" cy="282274"/>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sp>
          <p:nvSpPr>
            <p:cNvPr id="49" name="Rectangle: Rounded Corners 48">
              <a:extLst>
                <a:ext uri="{FF2B5EF4-FFF2-40B4-BE49-F238E27FC236}">
                  <a16:creationId xmlns:a16="http://schemas.microsoft.com/office/drawing/2014/main" id="{47480E9F-F0D9-3767-A7B7-E6D8AE95F548}"/>
                </a:ext>
              </a:extLst>
            </p:cNvPr>
            <p:cNvSpPr/>
            <p:nvPr/>
          </p:nvSpPr>
          <p:spPr>
            <a:xfrm>
              <a:off x="5991252" y="4420568"/>
              <a:ext cx="1067606" cy="516746"/>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SubFolderB</a:t>
              </a:r>
            </a:p>
            <a:p>
              <a:pPr algn="ctr"/>
              <a:r>
                <a:rPr lang="en-US" sz="800" dirty="0"/>
                <a:t>H(B)</a:t>
              </a:r>
            </a:p>
          </p:txBody>
        </p:sp>
        <p:sp>
          <p:nvSpPr>
            <p:cNvPr id="50" name="Rectangle: Rounded Corners 49">
              <a:extLst>
                <a:ext uri="{FF2B5EF4-FFF2-40B4-BE49-F238E27FC236}">
                  <a16:creationId xmlns:a16="http://schemas.microsoft.com/office/drawing/2014/main" id="{43D2FFEA-D61E-8F1D-9926-C31BAECBABD5}"/>
                </a:ext>
              </a:extLst>
            </p:cNvPr>
            <p:cNvSpPr/>
            <p:nvPr/>
          </p:nvSpPr>
          <p:spPr>
            <a:xfrm>
              <a:off x="5972521" y="5219588"/>
              <a:ext cx="1086337" cy="551590"/>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solidFill>
                    <a:srgbClr val="2B2576"/>
                  </a:solidFill>
                </a:rPr>
                <a:t>trees.txt</a:t>
              </a:r>
            </a:p>
          </p:txBody>
        </p:sp>
        <p:sp>
          <p:nvSpPr>
            <p:cNvPr id="52" name="TextBox 51">
              <a:extLst>
                <a:ext uri="{FF2B5EF4-FFF2-40B4-BE49-F238E27FC236}">
                  <a16:creationId xmlns:a16="http://schemas.microsoft.com/office/drawing/2014/main" id="{F66CBC3A-4E9E-280D-15B6-0161D00E599E}"/>
                </a:ext>
              </a:extLst>
            </p:cNvPr>
            <p:cNvSpPr txBox="1"/>
            <p:nvPr/>
          </p:nvSpPr>
          <p:spPr>
            <a:xfrm>
              <a:off x="5915253" y="5798400"/>
              <a:ext cx="1200871" cy="307777"/>
            </a:xfrm>
            <a:prstGeom prst="rect">
              <a:avLst/>
            </a:prstGeom>
            <a:noFill/>
          </p:spPr>
          <p:txBody>
            <a:bodyPr wrap="square" rtlCol="0">
              <a:spAutoFit/>
            </a:bodyPr>
            <a:lstStyle/>
            <a:p>
              <a:pPr algn="ctr"/>
              <a:r>
                <a:rPr lang="en-US" dirty="0">
                  <a:solidFill>
                    <a:srgbClr val="2B2576"/>
                  </a:solidFill>
                </a:rPr>
                <a:t>B</a:t>
              </a:r>
            </a:p>
          </p:txBody>
        </p:sp>
      </p:grpSp>
      <p:sp>
        <p:nvSpPr>
          <p:cNvPr id="529" name="Rectangle 528">
            <a:extLst>
              <a:ext uri="{FF2B5EF4-FFF2-40B4-BE49-F238E27FC236}">
                <a16:creationId xmlns:a16="http://schemas.microsoft.com/office/drawing/2014/main" id="{1DABB258-04AE-4E51-8C02-7765CB259F72}"/>
              </a:ext>
            </a:extLst>
          </p:cNvPr>
          <p:cNvSpPr/>
          <p:nvPr/>
        </p:nvSpPr>
        <p:spPr>
          <a:xfrm>
            <a:off x="3495367" y="1656589"/>
            <a:ext cx="2023501" cy="523872"/>
          </a:xfrm>
          <a:prstGeom prst="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Simple Folder List</a:t>
            </a:r>
          </a:p>
          <a:p>
            <a:pPr algn="ctr"/>
            <a:r>
              <a:rPr lang="en-US" dirty="0"/>
              <a:t>Hashes</a:t>
            </a:r>
          </a:p>
        </p:txBody>
      </p:sp>
      <p:cxnSp>
        <p:nvCxnSpPr>
          <p:cNvPr id="541" name="Straight Connector 540">
            <a:extLst>
              <a:ext uri="{FF2B5EF4-FFF2-40B4-BE49-F238E27FC236}">
                <a16:creationId xmlns:a16="http://schemas.microsoft.com/office/drawing/2014/main" id="{CD4EC0AF-DA59-FD81-D234-B74FE0BB7812}"/>
              </a:ext>
            </a:extLst>
          </p:cNvPr>
          <p:cNvCxnSpPr>
            <a:cxnSpLocks/>
          </p:cNvCxnSpPr>
          <p:nvPr/>
        </p:nvCxnSpPr>
        <p:spPr>
          <a:xfrm>
            <a:off x="2123725" y="1764961"/>
            <a:ext cx="1262464" cy="0"/>
          </a:xfrm>
          <a:prstGeom prst="line">
            <a:avLst/>
          </a:prstGeom>
          <a:ln w="22225">
            <a:solidFill>
              <a:srgbClr val="2EBC8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56" name="Straight Connector 555">
            <a:extLst>
              <a:ext uri="{FF2B5EF4-FFF2-40B4-BE49-F238E27FC236}">
                <a16:creationId xmlns:a16="http://schemas.microsoft.com/office/drawing/2014/main" id="{2953D950-ECAC-8FA9-4335-21C69E2F402D}"/>
              </a:ext>
            </a:extLst>
          </p:cNvPr>
          <p:cNvCxnSpPr>
            <a:cxnSpLocks/>
          </p:cNvCxnSpPr>
          <p:nvPr/>
        </p:nvCxnSpPr>
        <p:spPr>
          <a:xfrm>
            <a:off x="2134158" y="1940411"/>
            <a:ext cx="1262464" cy="0"/>
          </a:xfrm>
          <a:prstGeom prst="line">
            <a:avLst/>
          </a:prstGeom>
          <a:ln w="22225">
            <a:solidFill>
              <a:srgbClr val="2EBC81"/>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3017731"/>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21025447-FFA8-5B01-FD41-608041C3A514}"/>
            </a:ext>
          </a:extLst>
        </p:cNvPr>
        <p:cNvGrpSpPr/>
        <p:nvPr/>
      </p:nvGrpSpPr>
      <p:grpSpPr>
        <a:xfrm>
          <a:off x="0" y="0"/>
          <a:ext cx="0" cy="0"/>
          <a:chOff x="0" y="0"/>
          <a:chExt cx="0" cy="0"/>
        </a:xfrm>
      </p:grpSpPr>
      <p:sp>
        <p:nvSpPr>
          <p:cNvPr id="48" name="TextBox 47">
            <a:extLst>
              <a:ext uri="{FF2B5EF4-FFF2-40B4-BE49-F238E27FC236}">
                <a16:creationId xmlns:a16="http://schemas.microsoft.com/office/drawing/2014/main" id="{7A406A8A-C7C6-D98C-2E2C-69EC58B16A12}"/>
              </a:ext>
            </a:extLst>
          </p:cNvPr>
          <p:cNvSpPr txBox="1"/>
          <p:nvPr/>
        </p:nvSpPr>
        <p:spPr>
          <a:xfrm>
            <a:off x="304799" y="309709"/>
            <a:ext cx="5705476" cy="1200329"/>
          </a:xfrm>
          <a:prstGeom prst="rect">
            <a:avLst/>
          </a:prstGeom>
          <a:noFill/>
        </p:spPr>
        <p:txBody>
          <a:bodyPr wrap="square">
            <a:spAutoFit/>
          </a:bodyPr>
          <a:lstStyle/>
          <a:p>
            <a:r>
              <a:rPr lang="en-US" sz="3600" dirty="0">
                <a:solidFill>
                  <a:srgbClr val="2B2576"/>
                </a:solidFill>
              </a:rPr>
              <a:t>Merkle Tree (Modified)</a:t>
            </a:r>
          </a:p>
          <a:p>
            <a:r>
              <a:rPr lang="en-US" sz="3600" dirty="0">
                <a:solidFill>
                  <a:srgbClr val="5465FF"/>
                </a:solidFill>
              </a:rPr>
              <a:t>Share Use Case</a:t>
            </a:r>
          </a:p>
        </p:txBody>
      </p:sp>
      <p:sp>
        <p:nvSpPr>
          <p:cNvPr id="2" name="TextBox 1">
            <a:extLst>
              <a:ext uri="{FF2B5EF4-FFF2-40B4-BE49-F238E27FC236}">
                <a16:creationId xmlns:a16="http://schemas.microsoft.com/office/drawing/2014/main" id="{85ACF0BD-FB7E-4277-17E8-B95303BFCDFD}"/>
              </a:ext>
            </a:extLst>
          </p:cNvPr>
          <p:cNvSpPr txBox="1"/>
          <p:nvPr/>
        </p:nvSpPr>
        <p:spPr>
          <a:xfrm>
            <a:off x="346900" y="1586177"/>
            <a:ext cx="4553788" cy="1169551"/>
          </a:xfrm>
          <a:prstGeom prst="rect">
            <a:avLst/>
          </a:prstGeom>
          <a:noFill/>
        </p:spPr>
        <p:txBody>
          <a:bodyPr wrap="square">
            <a:spAutoFit/>
          </a:bodyPr>
          <a:lstStyle/>
          <a:p>
            <a:pPr marL="342900" indent="-342900">
              <a:buFont typeface="Arial"/>
              <a:buAutoNum type="arabicPeriod"/>
            </a:pPr>
            <a:r>
              <a:rPr lang="en-US" dirty="0">
                <a:solidFill>
                  <a:srgbClr val="3D3935"/>
                </a:solidFill>
                <a:latin typeface="Open Sans" panose="020B0606030504020204" pitchFamily="34" charset="0"/>
              </a:rPr>
              <a:t>HASH 1  - H(A) </a:t>
            </a:r>
          </a:p>
          <a:p>
            <a:pPr marL="342900" indent="-342900">
              <a:buFont typeface="Arial"/>
              <a:buAutoNum type="arabicPeriod"/>
            </a:pPr>
            <a:r>
              <a:rPr lang="en-US" dirty="0">
                <a:solidFill>
                  <a:srgbClr val="3D3935"/>
                </a:solidFill>
                <a:latin typeface="Open Sans" panose="020B0606030504020204" pitchFamily="34" charset="0"/>
              </a:rPr>
              <a:t>HASH 2  - H(B)</a:t>
            </a:r>
          </a:p>
          <a:p>
            <a:pPr marL="342900" indent="-342900">
              <a:buFont typeface="Arial"/>
              <a:buAutoNum type="arabicPeriod"/>
            </a:pPr>
            <a:r>
              <a:rPr lang="en-US" dirty="0">
                <a:solidFill>
                  <a:srgbClr val="3D3935"/>
                </a:solidFill>
                <a:latin typeface="Open Sans" panose="020B0606030504020204" pitchFamily="34" charset="0"/>
              </a:rPr>
              <a:t>HASH 3  - H(C) </a:t>
            </a:r>
          </a:p>
          <a:p>
            <a:pPr marL="342900" indent="-342900">
              <a:buFont typeface="Arial"/>
              <a:buAutoNum type="arabicPeriod"/>
            </a:pPr>
            <a:endParaRPr lang="en-US" dirty="0">
              <a:solidFill>
                <a:srgbClr val="3D3935"/>
              </a:solidFill>
              <a:latin typeface="Open Sans" panose="020B0606030504020204" pitchFamily="34" charset="0"/>
            </a:endParaRPr>
          </a:p>
          <a:p>
            <a:pPr marL="342900" indent="-342900">
              <a:buFont typeface="Arial"/>
              <a:buAutoNum type="arabicPeriod"/>
            </a:pPr>
            <a:endParaRPr lang="en-US" dirty="0">
              <a:solidFill>
                <a:srgbClr val="3D3935"/>
              </a:solidFill>
              <a:latin typeface="Open Sans" panose="020B0606030504020204" pitchFamily="34" charset="0"/>
            </a:endParaRPr>
          </a:p>
        </p:txBody>
      </p:sp>
      <p:grpSp>
        <p:nvGrpSpPr>
          <p:cNvPr id="37" name="Group 36">
            <a:extLst>
              <a:ext uri="{FF2B5EF4-FFF2-40B4-BE49-F238E27FC236}">
                <a16:creationId xmlns:a16="http://schemas.microsoft.com/office/drawing/2014/main" id="{B7546FAC-AFF6-65E8-640D-3943CD198A20}"/>
              </a:ext>
            </a:extLst>
          </p:cNvPr>
          <p:cNvGrpSpPr/>
          <p:nvPr/>
        </p:nvGrpSpPr>
        <p:grpSpPr>
          <a:xfrm>
            <a:off x="6401033" y="3644807"/>
            <a:ext cx="2382929" cy="1710348"/>
            <a:chOff x="4733195" y="4395829"/>
            <a:chExt cx="2382929" cy="1710348"/>
          </a:xfrm>
        </p:grpSpPr>
        <p:cxnSp>
          <p:nvCxnSpPr>
            <p:cNvPr id="38" name="Straight Arrow Connector 37">
              <a:extLst>
                <a:ext uri="{FF2B5EF4-FFF2-40B4-BE49-F238E27FC236}">
                  <a16:creationId xmlns:a16="http://schemas.microsoft.com/office/drawing/2014/main" id="{62C1577A-FAF1-EB20-2111-C6C0AF503668}"/>
                </a:ext>
              </a:extLst>
            </p:cNvPr>
            <p:cNvCxnSpPr>
              <a:cxnSpLocks/>
              <a:stCxn id="41" idx="0"/>
              <a:endCxn id="39" idx="2"/>
            </p:cNvCxnSpPr>
            <p:nvPr/>
          </p:nvCxnSpPr>
          <p:spPr>
            <a:xfrm flipH="1" flipV="1">
              <a:off x="5285729" y="4937314"/>
              <a:ext cx="6585" cy="292377"/>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sp>
          <p:nvSpPr>
            <p:cNvPr id="39" name="Rectangle: Rounded Corners 38">
              <a:extLst>
                <a:ext uri="{FF2B5EF4-FFF2-40B4-BE49-F238E27FC236}">
                  <a16:creationId xmlns:a16="http://schemas.microsoft.com/office/drawing/2014/main" id="{B99BE417-5DB0-1CEA-E963-A4505E279A89}"/>
                </a:ext>
              </a:extLst>
            </p:cNvPr>
            <p:cNvSpPr/>
            <p:nvPr/>
          </p:nvSpPr>
          <p:spPr>
            <a:xfrm>
              <a:off x="4733195" y="4395829"/>
              <a:ext cx="1105067" cy="541485"/>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SubFolderA</a:t>
              </a:r>
            </a:p>
            <a:p>
              <a:pPr algn="ctr"/>
              <a:r>
                <a:rPr lang="en-US" sz="800" dirty="0"/>
                <a:t>H(A)</a:t>
              </a:r>
            </a:p>
          </p:txBody>
        </p:sp>
        <p:sp>
          <p:nvSpPr>
            <p:cNvPr id="41" name="Rectangle: Rounded Corners 40">
              <a:extLst>
                <a:ext uri="{FF2B5EF4-FFF2-40B4-BE49-F238E27FC236}">
                  <a16:creationId xmlns:a16="http://schemas.microsoft.com/office/drawing/2014/main" id="{FB2A1B38-1B21-0A45-6A35-6859CBBC9922}"/>
                </a:ext>
              </a:extLst>
            </p:cNvPr>
            <p:cNvSpPr/>
            <p:nvPr/>
          </p:nvSpPr>
          <p:spPr>
            <a:xfrm>
              <a:off x="4749145" y="5229691"/>
              <a:ext cx="1086337" cy="541486"/>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solidFill>
                    <a:srgbClr val="2B2576"/>
                  </a:solidFill>
                </a:rPr>
                <a:t>Secrets.txt</a:t>
              </a:r>
            </a:p>
          </p:txBody>
        </p:sp>
        <p:sp>
          <p:nvSpPr>
            <p:cNvPr id="42" name="TextBox 41">
              <a:extLst>
                <a:ext uri="{FF2B5EF4-FFF2-40B4-BE49-F238E27FC236}">
                  <a16:creationId xmlns:a16="http://schemas.microsoft.com/office/drawing/2014/main" id="{07C31420-991C-1B55-5EBC-0C96515DB56A}"/>
                </a:ext>
              </a:extLst>
            </p:cNvPr>
            <p:cNvSpPr txBox="1"/>
            <p:nvPr/>
          </p:nvSpPr>
          <p:spPr>
            <a:xfrm>
              <a:off x="4733195" y="5798400"/>
              <a:ext cx="1200871" cy="307777"/>
            </a:xfrm>
            <a:prstGeom prst="rect">
              <a:avLst/>
            </a:prstGeom>
            <a:noFill/>
          </p:spPr>
          <p:txBody>
            <a:bodyPr wrap="square" rtlCol="0">
              <a:spAutoFit/>
            </a:bodyPr>
            <a:lstStyle/>
            <a:p>
              <a:pPr algn="ctr"/>
              <a:r>
                <a:rPr lang="en-US" dirty="0">
                  <a:solidFill>
                    <a:srgbClr val="2B2576"/>
                  </a:solidFill>
                </a:rPr>
                <a:t>A</a:t>
              </a:r>
            </a:p>
          </p:txBody>
        </p:sp>
        <p:cxnSp>
          <p:nvCxnSpPr>
            <p:cNvPr id="47" name="Straight Arrow Connector 46">
              <a:extLst>
                <a:ext uri="{FF2B5EF4-FFF2-40B4-BE49-F238E27FC236}">
                  <a16:creationId xmlns:a16="http://schemas.microsoft.com/office/drawing/2014/main" id="{68CF0E28-005D-EA52-AE47-0F7688784E2B}"/>
                </a:ext>
              </a:extLst>
            </p:cNvPr>
            <p:cNvCxnSpPr>
              <a:cxnSpLocks/>
              <a:stCxn id="50" idx="0"/>
            </p:cNvCxnSpPr>
            <p:nvPr/>
          </p:nvCxnSpPr>
          <p:spPr>
            <a:xfrm flipV="1">
              <a:off x="6515690" y="4937314"/>
              <a:ext cx="0" cy="282274"/>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sp>
          <p:nvSpPr>
            <p:cNvPr id="49" name="Rectangle: Rounded Corners 48">
              <a:extLst>
                <a:ext uri="{FF2B5EF4-FFF2-40B4-BE49-F238E27FC236}">
                  <a16:creationId xmlns:a16="http://schemas.microsoft.com/office/drawing/2014/main" id="{CDC7D93C-3E7C-4FF5-C6FA-A6B6C443434E}"/>
                </a:ext>
              </a:extLst>
            </p:cNvPr>
            <p:cNvSpPr/>
            <p:nvPr/>
          </p:nvSpPr>
          <p:spPr>
            <a:xfrm>
              <a:off x="5991252" y="4420568"/>
              <a:ext cx="1067606" cy="516746"/>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SubFolderB</a:t>
              </a:r>
            </a:p>
            <a:p>
              <a:pPr algn="ctr"/>
              <a:r>
                <a:rPr lang="en-US" sz="800" dirty="0"/>
                <a:t>H(B)</a:t>
              </a:r>
            </a:p>
          </p:txBody>
        </p:sp>
        <p:sp>
          <p:nvSpPr>
            <p:cNvPr id="50" name="Rectangle: Rounded Corners 49">
              <a:extLst>
                <a:ext uri="{FF2B5EF4-FFF2-40B4-BE49-F238E27FC236}">
                  <a16:creationId xmlns:a16="http://schemas.microsoft.com/office/drawing/2014/main" id="{5AE8099E-1044-9E2C-AA6A-33561FD91766}"/>
                </a:ext>
              </a:extLst>
            </p:cNvPr>
            <p:cNvSpPr/>
            <p:nvPr/>
          </p:nvSpPr>
          <p:spPr>
            <a:xfrm>
              <a:off x="5972521" y="5219588"/>
              <a:ext cx="1086337" cy="551590"/>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solidFill>
                    <a:srgbClr val="2B2576"/>
                  </a:solidFill>
                </a:rPr>
                <a:t>trees.txt</a:t>
              </a:r>
            </a:p>
          </p:txBody>
        </p:sp>
        <p:sp>
          <p:nvSpPr>
            <p:cNvPr id="52" name="TextBox 51">
              <a:extLst>
                <a:ext uri="{FF2B5EF4-FFF2-40B4-BE49-F238E27FC236}">
                  <a16:creationId xmlns:a16="http://schemas.microsoft.com/office/drawing/2014/main" id="{4E3AF9B5-CFB4-F1C1-DB05-F63ECD96CB95}"/>
                </a:ext>
              </a:extLst>
            </p:cNvPr>
            <p:cNvSpPr txBox="1"/>
            <p:nvPr/>
          </p:nvSpPr>
          <p:spPr>
            <a:xfrm>
              <a:off x="5915253" y="5798400"/>
              <a:ext cx="1200871" cy="307777"/>
            </a:xfrm>
            <a:prstGeom prst="rect">
              <a:avLst/>
            </a:prstGeom>
            <a:noFill/>
          </p:spPr>
          <p:txBody>
            <a:bodyPr wrap="square" rtlCol="0">
              <a:spAutoFit/>
            </a:bodyPr>
            <a:lstStyle/>
            <a:p>
              <a:pPr algn="ctr"/>
              <a:r>
                <a:rPr lang="en-US" dirty="0">
                  <a:solidFill>
                    <a:srgbClr val="2B2576"/>
                  </a:solidFill>
                </a:rPr>
                <a:t>B</a:t>
              </a:r>
            </a:p>
          </p:txBody>
        </p:sp>
      </p:grpSp>
      <p:cxnSp>
        <p:nvCxnSpPr>
          <p:cNvPr id="465" name="Straight Arrow Connector 464">
            <a:extLst>
              <a:ext uri="{FF2B5EF4-FFF2-40B4-BE49-F238E27FC236}">
                <a16:creationId xmlns:a16="http://schemas.microsoft.com/office/drawing/2014/main" id="{64B0E360-FE2D-E94D-33FE-506915785874}"/>
              </a:ext>
            </a:extLst>
          </p:cNvPr>
          <p:cNvCxnSpPr>
            <a:cxnSpLocks/>
          </p:cNvCxnSpPr>
          <p:nvPr/>
        </p:nvCxnSpPr>
        <p:spPr>
          <a:xfrm flipH="1" flipV="1">
            <a:off x="9417120" y="2382750"/>
            <a:ext cx="1" cy="253500"/>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sp>
        <p:nvSpPr>
          <p:cNvPr id="470" name="Rectangle: Rounded Corners 469">
            <a:extLst>
              <a:ext uri="{FF2B5EF4-FFF2-40B4-BE49-F238E27FC236}">
                <a16:creationId xmlns:a16="http://schemas.microsoft.com/office/drawing/2014/main" id="{7C310931-4F94-03D2-AAD6-8C46243C5288}"/>
              </a:ext>
            </a:extLst>
          </p:cNvPr>
          <p:cNvSpPr/>
          <p:nvPr/>
        </p:nvSpPr>
        <p:spPr>
          <a:xfrm>
            <a:off x="8862569" y="2629876"/>
            <a:ext cx="1090511" cy="623841"/>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solidFill>
                  <a:srgbClr val="2B2576"/>
                </a:solidFill>
              </a:rPr>
              <a:t>my.cfg</a:t>
            </a:r>
          </a:p>
          <a:p>
            <a:pPr algn="ctr"/>
            <a:r>
              <a:rPr lang="en-US" sz="800" dirty="0">
                <a:solidFill>
                  <a:srgbClr val="2B2576"/>
                </a:solidFill>
              </a:rPr>
              <a:t>db.doc</a:t>
            </a:r>
          </a:p>
          <a:p>
            <a:pPr algn="ctr"/>
            <a:r>
              <a:rPr lang="en-US" sz="800" dirty="0">
                <a:solidFill>
                  <a:srgbClr val="2B2576"/>
                </a:solidFill>
              </a:rPr>
              <a:t>SubFolderA</a:t>
            </a:r>
          </a:p>
          <a:p>
            <a:pPr algn="ctr"/>
            <a:r>
              <a:rPr lang="en-US" sz="800" dirty="0">
                <a:solidFill>
                  <a:srgbClr val="2B2576"/>
                </a:solidFill>
              </a:rPr>
              <a:t>SubFolderB</a:t>
            </a:r>
          </a:p>
        </p:txBody>
      </p:sp>
      <p:sp>
        <p:nvSpPr>
          <p:cNvPr id="471" name="TextBox 470">
            <a:extLst>
              <a:ext uri="{FF2B5EF4-FFF2-40B4-BE49-F238E27FC236}">
                <a16:creationId xmlns:a16="http://schemas.microsoft.com/office/drawing/2014/main" id="{FB478314-2F5F-9F16-C8B7-EC0FF4D8E341}"/>
              </a:ext>
            </a:extLst>
          </p:cNvPr>
          <p:cNvSpPr txBox="1"/>
          <p:nvPr/>
        </p:nvSpPr>
        <p:spPr>
          <a:xfrm>
            <a:off x="8839874" y="3289400"/>
            <a:ext cx="1200871" cy="307777"/>
          </a:xfrm>
          <a:prstGeom prst="rect">
            <a:avLst/>
          </a:prstGeom>
          <a:noFill/>
        </p:spPr>
        <p:txBody>
          <a:bodyPr wrap="square" rtlCol="0">
            <a:spAutoFit/>
          </a:bodyPr>
          <a:lstStyle/>
          <a:p>
            <a:pPr algn="ctr"/>
            <a:r>
              <a:rPr lang="en-US" dirty="0">
                <a:solidFill>
                  <a:srgbClr val="2B2576"/>
                </a:solidFill>
              </a:rPr>
              <a:t>C</a:t>
            </a:r>
          </a:p>
        </p:txBody>
      </p:sp>
      <p:cxnSp>
        <p:nvCxnSpPr>
          <p:cNvPr id="472" name="Connector: Elbow 471">
            <a:extLst>
              <a:ext uri="{FF2B5EF4-FFF2-40B4-BE49-F238E27FC236}">
                <a16:creationId xmlns:a16="http://schemas.microsoft.com/office/drawing/2014/main" id="{6277ED1B-5A2B-7468-1A48-7A2C6C639BD2}"/>
              </a:ext>
            </a:extLst>
          </p:cNvPr>
          <p:cNvCxnSpPr>
            <a:cxnSpLocks/>
            <a:stCxn id="49" idx="0"/>
            <a:endCxn id="39" idx="0"/>
          </p:cNvCxnSpPr>
          <p:nvPr/>
        </p:nvCxnSpPr>
        <p:spPr>
          <a:xfrm rot="16200000" flipV="1">
            <a:off x="7560861" y="3037514"/>
            <a:ext cx="24739" cy="1239326"/>
          </a:xfrm>
          <a:prstGeom prst="bentConnector3">
            <a:avLst>
              <a:gd name="adj1" fmla="val 1024047"/>
            </a:avLst>
          </a:prstGeom>
          <a:ln w="25400">
            <a:solidFill>
              <a:srgbClr val="2EBC81"/>
            </a:solidFill>
          </a:ln>
        </p:spPr>
        <p:style>
          <a:lnRef idx="1">
            <a:schemeClr val="accent3"/>
          </a:lnRef>
          <a:fillRef idx="0">
            <a:schemeClr val="accent3"/>
          </a:fillRef>
          <a:effectRef idx="0">
            <a:schemeClr val="accent3"/>
          </a:effectRef>
          <a:fontRef idx="minor">
            <a:schemeClr val="tx1"/>
          </a:fontRef>
        </p:style>
      </p:cxnSp>
      <p:cxnSp>
        <p:nvCxnSpPr>
          <p:cNvPr id="473" name="Straight Connector 472">
            <a:extLst>
              <a:ext uri="{FF2B5EF4-FFF2-40B4-BE49-F238E27FC236}">
                <a16:creationId xmlns:a16="http://schemas.microsoft.com/office/drawing/2014/main" id="{ADDD8A12-BD71-B49E-8426-EEA091FCA6E4}"/>
              </a:ext>
            </a:extLst>
          </p:cNvPr>
          <p:cNvCxnSpPr>
            <a:cxnSpLocks/>
          </p:cNvCxnSpPr>
          <p:nvPr/>
        </p:nvCxnSpPr>
        <p:spPr>
          <a:xfrm flipH="1" flipV="1">
            <a:off x="7553943" y="2088633"/>
            <a:ext cx="13096" cy="1333807"/>
          </a:xfrm>
          <a:prstGeom prst="line">
            <a:avLst/>
          </a:prstGeom>
          <a:ln w="25400">
            <a:solidFill>
              <a:srgbClr val="2EBC81"/>
            </a:solidFill>
          </a:ln>
        </p:spPr>
        <p:style>
          <a:lnRef idx="1">
            <a:schemeClr val="accent3"/>
          </a:lnRef>
          <a:fillRef idx="0">
            <a:schemeClr val="accent3"/>
          </a:fillRef>
          <a:effectRef idx="0">
            <a:schemeClr val="accent3"/>
          </a:effectRef>
          <a:fontRef idx="minor">
            <a:schemeClr val="tx1"/>
          </a:fontRef>
        </p:style>
      </p:cxnSp>
      <p:sp>
        <p:nvSpPr>
          <p:cNvPr id="467" name="Rectangle: Rounded Corners 466">
            <a:extLst>
              <a:ext uri="{FF2B5EF4-FFF2-40B4-BE49-F238E27FC236}">
                <a16:creationId xmlns:a16="http://schemas.microsoft.com/office/drawing/2014/main" id="{0487CE6E-DA3D-A804-BE3A-628ACACEF61C}"/>
              </a:ext>
            </a:extLst>
          </p:cNvPr>
          <p:cNvSpPr/>
          <p:nvPr/>
        </p:nvSpPr>
        <p:spPr>
          <a:xfrm>
            <a:off x="8862569" y="1841943"/>
            <a:ext cx="1094222" cy="535076"/>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FolderC</a:t>
            </a:r>
          </a:p>
          <a:p>
            <a:pPr algn="ctr"/>
            <a:r>
              <a:rPr lang="en-US" sz="800" dirty="0"/>
              <a:t>H(C)</a:t>
            </a:r>
          </a:p>
          <a:p>
            <a:pPr algn="ctr"/>
            <a:r>
              <a:rPr lang="en-US" sz="800" dirty="0"/>
              <a:t>H(ABC)</a:t>
            </a:r>
          </a:p>
        </p:txBody>
      </p:sp>
      <p:cxnSp>
        <p:nvCxnSpPr>
          <p:cNvPr id="524" name="Straight Connector 523">
            <a:extLst>
              <a:ext uri="{FF2B5EF4-FFF2-40B4-BE49-F238E27FC236}">
                <a16:creationId xmlns:a16="http://schemas.microsoft.com/office/drawing/2014/main" id="{48CD5B02-536A-8982-BB4A-E606B88DF1EA}"/>
              </a:ext>
            </a:extLst>
          </p:cNvPr>
          <p:cNvCxnSpPr>
            <a:cxnSpLocks/>
          </p:cNvCxnSpPr>
          <p:nvPr/>
        </p:nvCxnSpPr>
        <p:spPr>
          <a:xfrm flipH="1">
            <a:off x="7547988" y="2099955"/>
            <a:ext cx="1280160" cy="0"/>
          </a:xfrm>
          <a:prstGeom prst="line">
            <a:avLst/>
          </a:prstGeom>
          <a:ln w="25400">
            <a:solidFill>
              <a:srgbClr val="2EBC81"/>
            </a:solidFill>
          </a:ln>
        </p:spPr>
        <p:style>
          <a:lnRef idx="1">
            <a:schemeClr val="accent3"/>
          </a:lnRef>
          <a:fillRef idx="0">
            <a:schemeClr val="accent3"/>
          </a:fillRef>
          <a:effectRef idx="0">
            <a:schemeClr val="accent3"/>
          </a:effectRef>
          <a:fontRef idx="minor">
            <a:schemeClr val="tx1"/>
          </a:fontRef>
        </p:style>
      </p:cxnSp>
      <p:sp>
        <p:nvSpPr>
          <p:cNvPr id="529" name="Rectangle 528">
            <a:extLst>
              <a:ext uri="{FF2B5EF4-FFF2-40B4-BE49-F238E27FC236}">
                <a16:creationId xmlns:a16="http://schemas.microsoft.com/office/drawing/2014/main" id="{2F151BA8-2BA0-A280-FF19-4368A1A34594}"/>
              </a:ext>
            </a:extLst>
          </p:cNvPr>
          <p:cNvSpPr/>
          <p:nvPr/>
        </p:nvSpPr>
        <p:spPr>
          <a:xfrm>
            <a:off x="3495367" y="1656589"/>
            <a:ext cx="2023501" cy="523872"/>
          </a:xfrm>
          <a:prstGeom prst="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Simple Folder List</a:t>
            </a:r>
          </a:p>
          <a:p>
            <a:pPr algn="ctr"/>
            <a:r>
              <a:rPr lang="en-US" dirty="0"/>
              <a:t>Hashes</a:t>
            </a:r>
          </a:p>
        </p:txBody>
      </p:sp>
      <p:cxnSp>
        <p:nvCxnSpPr>
          <p:cNvPr id="541" name="Straight Connector 540">
            <a:extLst>
              <a:ext uri="{FF2B5EF4-FFF2-40B4-BE49-F238E27FC236}">
                <a16:creationId xmlns:a16="http://schemas.microsoft.com/office/drawing/2014/main" id="{F6E97684-2BD5-A74F-7696-071B4A2E5235}"/>
              </a:ext>
            </a:extLst>
          </p:cNvPr>
          <p:cNvCxnSpPr>
            <a:cxnSpLocks/>
          </p:cNvCxnSpPr>
          <p:nvPr/>
        </p:nvCxnSpPr>
        <p:spPr>
          <a:xfrm>
            <a:off x="2123725" y="1764961"/>
            <a:ext cx="1262464" cy="0"/>
          </a:xfrm>
          <a:prstGeom prst="line">
            <a:avLst/>
          </a:prstGeom>
          <a:ln w="22225">
            <a:solidFill>
              <a:srgbClr val="2EBC8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56" name="Straight Connector 555">
            <a:extLst>
              <a:ext uri="{FF2B5EF4-FFF2-40B4-BE49-F238E27FC236}">
                <a16:creationId xmlns:a16="http://schemas.microsoft.com/office/drawing/2014/main" id="{146A811A-F684-3361-A953-74F3E7919F63}"/>
              </a:ext>
            </a:extLst>
          </p:cNvPr>
          <p:cNvCxnSpPr>
            <a:cxnSpLocks/>
          </p:cNvCxnSpPr>
          <p:nvPr/>
        </p:nvCxnSpPr>
        <p:spPr>
          <a:xfrm>
            <a:off x="2134158" y="1940411"/>
            <a:ext cx="1262464" cy="0"/>
          </a:xfrm>
          <a:prstGeom prst="line">
            <a:avLst/>
          </a:prstGeom>
          <a:ln w="22225">
            <a:solidFill>
              <a:srgbClr val="2EBC8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57" name="Straight Connector 556">
            <a:extLst>
              <a:ext uri="{FF2B5EF4-FFF2-40B4-BE49-F238E27FC236}">
                <a16:creationId xmlns:a16="http://schemas.microsoft.com/office/drawing/2014/main" id="{092F68A0-4656-7F35-D65B-D4550BE432DE}"/>
              </a:ext>
            </a:extLst>
          </p:cNvPr>
          <p:cNvCxnSpPr>
            <a:cxnSpLocks/>
          </p:cNvCxnSpPr>
          <p:nvPr/>
        </p:nvCxnSpPr>
        <p:spPr>
          <a:xfrm>
            <a:off x="2133250" y="2145961"/>
            <a:ext cx="1262464" cy="0"/>
          </a:xfrm>
          <a:prstGeom prst="line">
            <a:avLst/>
          </a:prstGeom>
          <a:ln w="22225">
            <a:solidFill>
              <a:srgbClr val="2EBC81"/>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0021120"/>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010030E8-5719-40A5-FB4F-F0D01A0E9010}"/>
            </a:ext>
          </a:extLst>
        </p:cNvPr>
        <p:cNvGrpSpPr/>
        <p:nvPr/>
      </p:nvGrpSpPr>
      <p:grpSpPr>
        <a:xfrm>
          <a:off x="0" y="0"/>
          <a:ext cx="0" cy="0"/>
          <a:chOff x="0" y="0"/>
          <a:chExt cx="0" cy="0"/>
        </a:xfrm>
      </p:grpSpPr>
      <p:sp>
        <p:nvSpPr>
          <p:cNvPr id="48" name="TextBox 47">
            <a:extLst>
              <a:ext uri="{FF2B5EF4-FFF2-40B4-BE49-F238E27FC236}">
                <a16:creationId xmlns:a16="http://schemas.microsoft.com/office/drawing/2014/main" id="{610C0745-5200-BADC-767A-3F4E254C8421}"/>
              </a:ext>
            </a:extLst>
          </p:cNvPr>
          <p:cNvSpPr txBox="1"/>
          <p:nvPr/>
        </p:nvSpPr>
        <p:spPr>
          <a:xfrm>
            <a:off x="304799" y="309709"/>
            <a:ext cx="5705476" cy="1200329"/>
          </a:xfrm>
          <a:prstGeom prst="rect">
            <a:avLst/>
          </a:prstGeom>
          <a:noFill/>
        </p:spPr>
        <p:txBody>
          <a:bodyPr wrap="square">
            <a:spAutoFit/>
          </a:bodyPr>
          <a:lstStyle/>
          <a:p>
            <a:r>
              <a:rPr lang="en-US" sz="3600" dirty="0">
                <a:solidFill>
                  <a:srgbClr val="2B2576"/>
                </a:solidFill>
              </a:rPr>
              <a:t>Merkle Tree (Modified)</a:t>
            </a:r>
          </a:p>
          <a:p>
            <a:r>
              <a:rPr lang="en-US" sz="3600" dirty="0">
                <a:solidFill>
                  <a:srgbClr val="5465FF"/>
                </a:solidFill>
              </a:rPr>
              <a:t>Share Use Case</a:t>
            </a:r>
          </a:p>
        </p:txBody>
      </p:sp>
      <p:sp>
        <p:nvSpPr>
          <p:cNvPr id="2" name="TextBox 1">
            <a:extLst>
              <a:ext uri="{FF2B5EF4-FFF2-40B4-BE49-F238E27FC236}">
                <a16:creationId xmlns:a16="http://schemas.microsoft.com/office/drawing/2014/main" id="{DD1BADD5-84E5-C95C-02A5-A3A7E57D84CF}"/>
              </a:ext>
            </a:extLst>
          </p:cNvPr>
          <p:cNvSpPr txBox="1"/>
          <p:nvPr/>
        </p:nvSpPr>
        <p:spPr>
          <a:xfrm>
            <a:off x="346900" y="1586177"/>
            <a:ext cx="4553788" cy="1384995"/>
          </a:xfrm>
          <a:prstGeom prst="rect">
            <a:avLst/>
          </a:prstGeom>
          <a:noFill/>
        </p:spPr>
        <p:txBody>
          <a:bodyPr wrap="square">
            <a:spAutoFit/>
          </a:bodyPr>
          <a:lstStyle/>
          <a:p>
            <a:pPr marL="342900" indent="-342900">
              <a:buFont typeface="Arial"/>
              <a:buAutoNum type="arabicPeriod"/>
            </a:pPr>
            <a:r>
              <a:rPr lang="en-US" dirty="0">
                <a:solidFill>
                  <a:srgbClr val="3D3935"/>
                </a:solidFill>
                <a:latin typeface="Open Sans" panose="020B0606030504020204" pitchFamily="34" charset="0"/>
              </a:rPr>
              <a:t>HASH 1  - H(A) </a:t>
            </a:r>
          </a:p>
          <a:p>
            <a:pPr marL="342900" indent="-342900">
              <a:buFont typeface="Arial"/>
              <a:buAutoNum type="arabicPeriod"/>
            </a:pPr>
            <a:r>
              <a:rPr lang="en-US" dirty="0">
                <a:solidFill>
                  <a:srgbClr val="3D3935"/>
                </a:solidFill>
                <a:latin typeface="Open Sans" panose="020B0606030504020204" pitchFamily="34" charset="0"/>
              </a:rPr>
              <a:t>HASH 2  - H(B)</a:t>
            </a:r>
          </a:p>
          <a:p>
            <a:pPr marL="342900" indent="-342900">
              <a:buFont typeface="Arial"/>
              <a:buAutoNum type="arabicPeriod"/>
            </a:pPr>
            <a:r>
              <a:rPr lang="en-US" dirty="0">
                <a:solidFill>
                  <a:srgbClr val="3D3935"/>
                </a:solidFill>
                <a:latin typeface="Open Sans" panose="020B0606030504020204" pitchFamily="34" charset="0"/>
              </a:rPr>
              <a:t>HASH 3  - H(C) </a:t>
            </a:r>
          </a:p>
          <a:p>
            <a:pPr marL="342900" indent="-342900">
              <a:buFont typeface="Arial"/>
              <a:buAutoNum type="arabicPeriod"/>
            </a:pPr>
            <a:r>
              <a:rPr lang="en-US" dirty="0">
                <a:solidFill>
                  <a:srgbClr val="3D3935"/>
                </a:solidFill>
                <a:latin typeface="Open Sans" panose="020B0606030504020204" pitchFamily="34" charset="0"/>
              </a:rPr>
              <a:t>HASH 4  - H(ABC)</a:t>
            </a:r>
          </a:p>
          <a:p>
            <a:pPr marL="342900" indent="-342900">
              <a:buFont typeface="Arial"/>
              <a:buAutoNum type="arabicPeriod"/>
            </a:pPr>
            <a:endParaRPr lang="en-US" dirty="0">
              <a:solidFill>
                <a:srgbClr val="3D3935"/>
              </a:solidFill>
              <a:latin typeface="Open Sans" panose="020B0606030504020204" pitchFamily="34" charset="0"/>
            </a:endParaRPr>
          </a:p>
          <a:p>
            <a:pPr marL="342900" indent="-342900">
              <a:buFont typeface="Arial"/>
              <a:buAutoNum type="arabicPeriod"/>
            </a:pPr>
            <a:endParaRPr lang="en-US" dirty="0">
              <a:solidFill>
                <a:srgbClr val="3D3935"/>
              </a:solidFill>
              <a:latin typeface="Open Sans" panose="020B0606030504020204" pitchFamily="34" charset="0"/>
            </a:endParaRPr>
          </a:p>
        </p:txBody>
      </p:sp>
      <p:grpSp>
        <p:nvGrpSpPr>
          <p:cNvPr id="37" name="Group 36">
            <a:extLst>
              <a:ext uri="{FF2B5EF4-FFF2-40B4-BE49-F238E27FC236}">
                <a16:creationId xmlns:a16="http://schemas.microsoft.com/office/drawing/2014/main" id="{5CB9BBA8-B226-A6E7-9D3E-41CE157C56FF}"/>
              </a:ext>
            </a:extLst>
          </p:cNvPr>
          <p:cNvGrpSpPr/>
          <p:nvPr/>
        </p:nvGrpSpPr>
        <p:grpSpPr>
          <a:xfrm>
            <a:off x="6401033" y="3644807"/>
            <a:ext cx="2382929" cy="1710348"/>
            <a:chOff x="4733195" y="4395829"/>
            <a:chExt cx="2382929" cy="1710348"/>
          </a:xfrm>
        </p:grpSpPr>
        <p:cxnSp>
          <p:nvCxnSpPr>
            <p:cNvPr id="38" name="Straight Arrow Connector 37">
              <a:extLst>
                <a:ext uri="{FF2B5EF4-FFF2-40B4-BE49-F238E27FC236}">
                  <a16:creationId xmlns:a16="http://schemas.microsoft.com/office/drawing/2014/main" id="{E38CE9EE-13E7-FC17-3836-7A5A9CE6C44B}"/>
                </a:ext>
              </a:extLst>
            </p:cNvPr>
            <p:cNvCxnSpPr>
              <a:cxnSpLocks/>
              <a:stCxn id="41" idx="0"/>
              <a:endCxn id="39" idx="2"/>
            </p:cNvCxnSpPr>
            <p:nvPr/>
          </p:nvCxnSpPr>
          <p:spPr>
            <a:xfrm flipH="1" flipV="1">
              <a:off x="5285729" y="4937314"/>
              <a:ext cx="6585" cy="292377"/>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sp>
          <p:nvSpPr>
            <p:cNvPr id="39" name="Rectangle: Rounded Corners 38">
              <a:extLst>
                <a:ext uri="{FF2B5EF4-FFF2-40B4-BE49-F238E27FC236}">
                  <a16:creationId xmlns:a16="http://schemas.microsoft.com/office/drawing/2014/main" id="{B9BAB093-7798-B4CB-2486-A70A3B91419A}"/>
                </a:ext>
              </a:extLst>
            </p:cNvPr>
            <p:cNvSpPr/>
            <p:nvPr/>
          </p:nvSpPr>
          <p:spPr>
            <a:xfrm>
              <a:off x="4733195" y="4395829"/>
              <a:ext cx="1105067" cy="541485"/>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SubFolderA</a:t>
              </a:r>
            </a:p>
            <a:p>
              <a:pPr algn="ctr"/>
              <a:r>
                <a:rPr lang="en-US" sz="800" dirty="0"/>
                <a:t>H(A)</a:t>
              </a:r>
            </a:p>
          </p:txBody>
        </p:sp>
        <p:sp>
          <p:nvSpPr>
            <p:cNvPr id="41" name="Rectangle: Rounded Corners 40">
              <a:extLst>
                <a:ext uri="{FF2B5EF4-FFF2-40B4-BE49-F238E27FC236}">
                  <a16:creationId xmlns:a16="http://schemas.microsoft.com/office/drawing/2014/main" id="{935D35EB-350F-560A-F992-D7016C67E9C8}"/>
                </a:ext>
              </a:extLst>
            </p:cNvPr>
            <p:cNvSpPr/>
            <p:nvPr/>
          </p:nvSpPr>
          <p:spPr>
            <a:xfrm>
              <a:off x="4749145" y="5229691"/>
              <a:ext cx="1086337" cy="541486"/>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solidFill>
                    <a:srgbClr val="2B2576"/>
                  </a:solidFill>
                </a:rPr>
                <a:t>Secrets.txt</a:t>
              </a:r>
            </a:p>
          </p:txBody>
        </p:sp>
        <p:sp>
          <p:nvSpPr>
            <p:cNvPr id="42" name="TextBox 41">
              <a:extLst>
                <a:ext uri="{FF2B5EF4-FFF2-40B4-BE49-F238E27FC236}">
                  <a16:creationId xmlns:a16="http://schemas.microsoft.com/office/drawing/2014/main" id="{E9C62645-1603-3646-0AA5-4C0B5C753A7F}"/>
                </a:ext>
              </a:extLst>
            </p:cNvPr>
            <p:cNvSpPr txBox="1"/>
            <p:nvPr/>
          </p:nvSpPr>
          <p:spPr>
            <a:xfrm>
              <a:off x="4733195" y="5798400"/>
              <a:ext cx="1200871" cy="307777"/>
            </a:xfrm>
            <a:prstGeom prst="rect">
              <a:avLst/>
            </a:prstGeom>
            <a:noFill/>
          </p:spPr>
          <p:txBody>
            <a:bodyPr wrap="square" rtlCol="0">
              <a:spAutoFit/>
            </a:bodyPr>
            <a:lstStyle/>
            <a:p>
              <a:pPr algn="ctr"/>
              <a:r>
                <a:rPr lang="en-US" dirty="0">
                  <a:solidFill>
                    <a:srgbClr val="2B2576"/>
                  </a:solidFill>
                </a:rPr>
                <a:t>A</a:t>
              </a:r>
            </a:p>
          </p:txBody>
        </p:sp>
        <p:cxnSp>
          <p:nvCxnSpPr>
            <p:cNvPr id="47" name="Straight Arrow Connector 46">
              <a:extLst>
                <a:ext uri="{FF2B5EF4-FFF2-40B4-BE49-F238E27FC236}">
                  <a16:creationId xmlns:a16="http://schemas.microsoft.com/office/drawing/2014/main" id="{10EC2BF2-3F84-B29B-35E5-C6ED515D9CFF}"/>
                </a:ext>
              </a:extLst>
            </p:cNvPr>
            <p:cNvCxnSpPr>
              <a:cxnSpLocks/>
              <a:stCxn id="50" idx="0"/>
            </p:cNvCxnSpPr>
            <p:nvPr/>
          </p:nvCxnSpPr>
          <p:spPr>
            <a:xfrm flipV="1">
              <a:off x="6515690" y="4937314"/>
              <a:ext cx="0" cy="282274"/>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sp>
          <p:nvSpPr>
            <p:cNvPr id="49" name="Rectangle: Rounded Corners 48">
              <a:extLst>
                <a:ext uri="{FF2B5EF4-FFF2-40B4-BE49-F238E27FC236}">
                  <a16:creationId xmlns:a16="http://schemas.microsoft.com/office/drawing/2014/main" id="{C26B6C9D-3D26-B975-EE84-176E22699307}"/>
                </a:ext>
              </a:extLst>
            </p:cNvPr>
            <p:cNvSpPr/>
            <p:nvPr/>
          </p:nvSpPr>
          <p:spPr>
            <a:xfrm>
              <a:off x="5991252" y="4420568"/>
              <a:ext cx="1067606" cy="516746"/>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SubFolderB</a:t>
              </a:r>
            </a:p>
            <a:p>
              <a:pPr algn="ctr"/>
              <a:r>
                <a:rPr lang="en-US" sz="800" dirty="0"/>
                <a:t>H(B)</a:t>
              </a:r>
            </a:p>
          </p:txBody>
        </p:sp>
        <p:sp>
          <p:nvSpPr>
            <p:cNvPr id="50" name="Rectangle: Rounded Corners 49">
              <a:extLst>
                <a:ext uri="{FF2B5EF4-FFF2-40B4-BE49-F238E27FC236}">
                  <a16:creationId xmlns:a16="http://schemas.microsoft.com/office/drawing/2014/main" id="{91DA1FF9-E86B-03F1-A2FE-760B90FC8D6B}"/>
                </a:ext>
              </a:extLst>
            </p:cNvPr>
            <p:cNvSpPr/>
            <p:nvPr/>
          </p:nvSpPr>
          <p:spPr>
            <a:xfrm>
              <a:off x="5972521" y="5219588"/>
              <a:ext cx="1086337" cy="551590"/>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solidFill>
                    <a:srgbClr val="2B2576"/>
                  </a:solidFill>
                </a:rPr>
                <a:t>trees.txt</a:t>
              </a:r>
            </a:p>
          </p:txBody>
        </p:sp>
        <p:sp>
          <p:nvSpPr>
            <p:cNvPr id="52" name="TextBox 51">
              <a:extLst>
                <a:ext uri="{FF2B5EF4-FFF2-40B4-BE49-F238E27FC236}">
                  <a16:creationId xmlns:a16="http://schemas.microsoft.com/office/drawing/2014/main" id="{27EBB1C5-8502-B643-8051-FC2DF9E49A44}"/>
                </a:ext>
              </a:extLst>
            </p:cNvPr>
            <p:cNvSpPr txBox="1"/>
            <p:nvPr/>
          </p:nvSpPr>
          <p:spPr>
            <a:xfrm>
              <a:off x="5915253" y="5798400"/>
              <a:ext cx="1200871" cy="307777"/>
            </a:xfrm>
            <a:prstGeom prst="rect">
              <a:avLst/>
            </a:prstGeom>
            <a:noFill/>
          </p:spPr>
          <p:txBody>
            <a:bodyPr wrap="square" rtlCol="0">
              <a:spAutoFit/>
            </a:bodyPr>
            <a:lstStyle/>
            <a:p>
              <a:pPr algn="ctr"/>
              <a:r>
                <a:rPr lang="en-US" dirty="0">
                  <a:solidFill>
                    <a:srgbClr val="2B2576"/>
                  </a:solidFill>
                </a:rPr>
                <a:t>B</a:t>
              </a:r>
            </a:p>
          </p:txBody>
        </p:sp>
      </p:grpSp>
      <p:cxnSp>
        <p:nvCxnSpPr>
          <p:cNvPr id="465" name="Straight Arrow Connector 464">
            <a:extLst>
              <a:ext uri="{FF2B5EF4-FFF2-40B4-BE49-F238E27FC236}">
                <a16:creationId xmlns:a16="http://schemas.microsoft.com/office/drawing/2014/main" id="{3709F4E3-E213-2F13-7FDE-8D2DC189C652}"/>
              </a:ext>
            </a:extLst>
          </p:cNvPr>
          <p:cNvCxnSpPr>
            <a:cxnSpLocks/>
          </p:cNvCxnSpPr>
          <p:nvPr/>
        </p:nvCxnSpPr>
        <p:spPr>
          <a:xfrm flipH="1" flipV="1">
            <a:off x="9417120" y="2382750"/>
            <a:ext cx="1" cy="253500"/>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sp>
        <p:nvSpPr>
          <p:cNvPr id="470" name="Rectangle: Rounded Corners 469">
            <a:extLst>
              <a:ext uri="{FF2B5EF4-FFF2-40B4-BE49-F238E27FC236}">
                <a16:creationId xmlns:a16="http://schemas.microsoft.com/office/drawing/2014/main" id="{1A0C5F19-9557-7875-141F-6F1F211CC1FB}"/>
              </a:ext>
            </a:extLst>
          </p:cNvPr>
          <p:cNvSpPr/>
          <p:nvPr/>
        </p:nvSpPr>
        <p:spPr>
          <a:xfrm>
            <a:off x="8862569" y="2629876"/>
            <a:ext cx="1090511" cy="623841"/>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solidFill>
                  <a:srgbClr val="2B2576"/>
                </a:solidFill>
              </a:rPr>
              <a:t>my.cfg</a:t>
            </a:r>
          </a:p>
          <a:p>
            <a:pPr algn="ctr"/>
            <a:r>
              <a:rPr lang="en-US" sz="800" dirty="0">
                <a:solidFill>
                  <a:srgbClr val="2B2576"/>
                </a:solidFill>
              </a:rPr>
              <a:t>db.doc</a:t>
            </a:r>
          </a:p>
          <a:p>
            <a:pPr algn="ctr"/>
            <a:r>
              <a:rPr lang="en-US" sz="800" dirty="0">
                <a:solidFill>
                  <a:srgbClr val="2B2576"/>
                </a:solidFill>
              </a:rPr>
              <a:t>SubFolderA</a:t>
            </a:r>
          </a:p>
          <a:p>
            <a:pPr algn="ctr"/>
            <a:r>
              <a:rPr lang="en-US" sz="800" dirty="0">
                <a:solidFill>
                  <a:srgbClr val="2B2576"/>
                </a:solidFill>
              </a:rPr>
              <a:t>SubFolderB</a:t>
            </a:r>
          </a:p>
        </p:txBody>
      </p:sp>
      <p:sp>
        <p:nvSpPr>
          <p:cNvPr id="471" name="TextBox 470">
            <a:extLst>
              <a:ext uri="{FF2B5EF4-FFF2-40B4-BE49-F238E27FC236}">
                <a16:creationId xmlns:a16="http://schemas.microsoft.com/office/drawing/2014/main" id="{1C220CBB-17F5-1CDF-EF26-B2589FDD2387}"/>
              </a:ext>
            </a:extLst>
          </p:cNvPr>
          <p:cNvSpPr txBox="1"/>
          <p:nvPr/>
        </p:nvSpPr>
        <p:spPr>
          <a:xfrm>
            <a:off x="8839874" y="3289400"/>
            <a:ext cx="1200871" cy="307777"/>
          </a:xfrm>
          <a:prstGeom prst="rect">
            <a:avLst/>
          </a:prstGeom>
          <a:noFill/>
        </p:spPr>
        <p:txBody>
          <a:bodyPr wrap="square" rtlCol="0">
            <a:spAutoFit/>
          </a:bodyPr>
          <a:lstStyle/>
          <a:p>
            <a:pPr algn="ctr"/>
            <a:r>
              <a:rPr lang="en-US" dirty="0">
                <a:solidFill>
                  <a:srgbClr val="2B2576"/>
                </a:solidFill>
              </a:rPr>
              <a:t>C</a:t>
            </a:r>
          </a:p>
        </p:txBody>
      </p:sp>
      <p:cxnSp>
        <p:nvCxnSpPr>
          <p:cNvPr id="472" name="Connector: Elbow 471">
            <a:extLst>
              <a:ext uri="{FF2B5EF4-FFF2-40B4-BE49-F238E27FC236}">
                <a16:creationId xmlns:a16="http://schemas.microsoft.com/office/drawing/2014/main" id="{AB66C08D-B14A-052E-34C5-A9B3195D7B9C}"/>
              </a:ext>
            </a:extLst>
          </p:cNvPr>
          <p:cNvCxnSpPr>
            <a:cxnSpLocks/>
            <a:stCxn id="49" idx="0"/>
            <a:endCxn id="39" idx="0"/>
          </p:cNvCxnSpPr>
          <p:nvPr/>
        </p:nvCxnSpPr>
        <p:spPr>
          <a:xfrm rot="16200000" flipV="1">
            <a:off x="7560861" y="3037514"/>
            <a:ext cx="24739" cy="1239326"/>
          </a:xfrm>
          <a:prstGeom prst="bentConnector3">
            <a:avLst>
              <a:gd name="adj1" fmla="val 1024047"/>
            </a:avLst>
          </a:prstGeom>
          <a:ln w="25400">
            <a:solidFill>
              <a:srgbClr val="2EBC81"/>
            </a:solidFill>
          </a:ln>
        </p:spPr>
        <p:style>
          <a:lnRef idx="1">
            <a:schemeClr val="accent3"/>
          </a:lnRef>
          <a:fillRef idx="0">
            <a:schemeClr val="accent3"/>
          </a:fillRef>
          <a:effectRef idx="0">
            <a:schemeClr val="accent3"/>
          </a:effectRef>
          <a:fontRef idx="minor">
            <a:schemeClr val="tx1"/>
          </a:fontRef>
        </p:style>
      </p:cxnSp>
      <p:cxnSp>
        <p:nvCxnSpPr>
          <p:cNvPr id="473" name="Straight Connector 472">
            <a:extLst>
              <a:ext uri="{FF2B5EF4-FFF2-40B4-BE49-F238E27FC236}">
                <a16:creationId xmlns:a16="http://schemas.microsoft.com/office/drawing/2014/main" id="{CA14C777-15B2-A9F7-F37F-39E15456A43E}"/>
              </a:ext>
            </a:extLst>
          </p:cNvPr>
          <p:cNvCxnSpPr>
            <a:cxnSpLocks/>
          </p:cNvCxnSpPr>
          <p:nvPr/>
        </p:nvCxnSpPr>
        <p:spPr>
          <a:xfrm flipH="1" flipV="1">
            <a:off x="7553943" y="2088633"/>
            <a:ext cx="13096" cy="1333807"/>
          </a:xfrm>
          <a:prstGeom prst="line">
            <a:avLst/>
          </a:prstGeom>
          <a:ln w="25400">
            <a:solidFill>
              <a:srgbClr val="2EBC81"/>
            </a:solidFill>
          </a:ln>
        </p:spPr>
        <p:style>
          <a:lnRef idx="1">
            <a:schemeClr val="accent3"/>
          </a:lnRef>
          <a:fillRef idx="0">
            <a:schemeClr val="accent3"/>
          </a:fillRef>
          <a:effectRef idx="0">
            <a:schemeClr val="accent3"/>
          </a:effectRef>
          <a:fontRef idx="minor">
            <a:schemeClr val="tx1"/>
          </a:fontRef>
        </p:style>
      </p:cxnSp>
      <p:sp>
        <p:nvSpPr>
          <p:cNvPr id="467" name="Rectangle: Rounded Corners 466">
            <a:extLst>
              <a:ext uri="{FF2B5EF4-FFF2-40B4-BE49-F238E27FC236}">
                <a16:creationId xmlns:a16="http://schemas.microsoft.com/office/drawing/2014/main" id="{5132EBA6-6C17-B228-E947-492B679D8738}"/>
              </a:ext>
            </a:extLst>
          </p:cNvPr>
          <p:cNvSpPr/>
          <p:nvPr/>
        </p:nvSpPr>
        <p:spPr>
          <a:xfrm>
            <a:off x="8862569" y="1841943"/>
            <a:ext cx="1094222" cy="535076"/>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FolderC</a:t>
            </a:r>
          </a:p>
          <a:p>
            <a:pPr algn="ctr"/>
            <a:r>
              <a:rPr lang="en-US" sz="800" dirty="0"/>
              <a:t>H(C)</a:t>
            </a:r>
          </a:p>
          <a:p>
            <a:pPr algn="ctr"/>
            <a:r>
              <a:rPr lang="en-US" sz="800" dirty="0"/>
              <a:t>H(ABC)</a:t>
            </a:r>
          </a:p>
        </p:txBody>
      </p:sp>
      <p:cxnSp>
        <p:nvCxnSpPr>
          <p:cNvPr id="524" name="Straight Connector 523">
            <a:extLst>
              <a:ext uri="{FF2B5EF4-FFF2-40B4-BE49-F238E27FC236}">
                <a16:creationId xmlns:a16="http://schemas.microsoft.com/office/drawing/2014/main" id="{0822EDA3-2469-DFA8-DA34-A2644C5D400D}"/>
              </a:ext>
            </a:extLst>
          </p:cNvPr>
          <p:cNvCxnSpPr>
            <a:cxnSpLocks/>
          </p:cNvCxnSpPr>
          <p:nvPr/>
        </p:nvCxnSpPr>
        <p:spPr>
          <a:xfrm flipH="1">
            <a:off x="7547988" y="2099955"/>
            <a:ext cx="1280160" cy="0"/>
          </a:xfrm>
          <a:prstGeom prst="line">
            <a:avLst/>
          </a:prstGeom>
          <a:ln w="25400">
            <a:solidFill>
              <a:srgbClr val="2EBC81"/>
            </a:solidFill>
          </a:ln>
        </p:spPr>
        <p:style>
          <a:lnRef idx="1">
            <a:schemeClr val="accent3"/>
          </a:lnRef>
          <a:fillRef idx="0">
            <a:schemeClr val="accent3"/>
          </a:fillRef>
          <a:effectRef idx="0">
            <a:schemeClr val="accent3"/>
          </a:effectRef>
          <a:fontRef idx="minor">
            <a:schemeClr val="tx1"/>
          </a:fontRef>
        </p:style>
      </p:cxnSp>
      <p:sp>
        <p:nvSpPr>
          <p:cNvPr id="529" name="Rectangle 528">
            <a:extLst>
              <a:ext uri="{FF2B5EF4-FFF2-40B4-BE49-F238E27FC236}">
                <a16:creationId xmlns:a16="http://schemas.microsoft.com/office/drawing/2014/main" id="{B241043D-25A0-D42F-6ACD-CF6097D2C1B0}"/>
              </a:ext>
            </a:extLst>
          </p:cNvPr>
          <p:cNvSpPr/>
          <p:nvPr/>
        </p:nvSpPr>
        <p:spPr>
          <a:xfrm>
            <a:off x="3495367" y="1656589"/>
            <a:ext cx="2023501" cy="523872"/>
          </a:xfrm>
          <a:prstGeom prst="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Simple Folder List</a:t>
            </a:r>
          </a:p>
          <a:p>
            <a:pPr algn="ctr"/>
            <a:r>
              <a:rPr lang="en-US" dirty="0"/>
              <a:t>Hashes</a:t>
            </a:r>
          </a:p>
        </p:txBody>
      </p:sp>
      <p:sp>
        <p:nvSpPr>
          <p:cNvPr id="530" name="Rectangle 529">
            <a:extLst>
              <a:ext uri="{FF2B5EF4-FFF2-40B4-BE49-F238E27FC236}">
                <a16:creationId xmlns:a16="http://schemas.microsoft.com/office/drawing/2014/main" id="{429CCE6F-AC6B-4159-616E-71E97AEF9B40}"/>
              </a:ext>
            </a:extLst>
          </p:cNvPr>
          <p:cNvSpPr/>
          <p:nvPr/>
        </p:nvSpPr>
        <p:spPr>
          <a:xfrm>
            <a:off x="3501001" y="2444234"/>
            <a:ext cx="2023500" cy="52387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Hierarchical Structure</a:t>
            </a:r>
          </a:p>
          <a:p>
            <a:pPr algn="ctr"/>
            <a:r>
              <a:rPr lang="en-US" dirty="0"/>
              <a:t>Hashes</a:t>
            </a:r>
          </a:p>
        </p:txBody>
      </p:sp>
      <p:cxnSp>
        <p:nvCxnSpPr>
          <p:cNvPr id="532" name="Straight Connector 531">
            <a:extLst>
              <a:ext uri="{FF2B5EF4-FFF2-40B4-BE49-F238E27FC236}">
                <a16:creationId xmlns:a16="http://schemas.microsoft.com/office/drawing/2014/main" id="{F0C973A4-542F-F14F-FCD8-EF337D78CA33}"/>
              </a:ext>
            </a:extLst>
          </p:cNvPr>
          <p:cNvCxnSpPr>
            <a:cxnSpLocks/>
          </p:cNvCxnSpPr>
          <p:nvPr/>
        </p:nvCxnSpPr>
        <p:spPr>
          <a:xfrm>
            <a:off x="2205470" y="2374363"/>
            <a:ext cx="1190244" cy="255513"/>
          </a:xfrm>
          <a:prstGeom prst="line">
            <a:avLst/>
          </a:prstGeom>
          <a:ln w="22225">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41" name="Straight Connector 540">
            <a:extLst>
              <a:ext uri="{FF2B5EF4-FFF2-40B4-BE49-F238E27FC236}">
                <a16:creationId xmlns:a16="http://schemas.microsoft.com/office/drawing/2014/main" id="{4775C88D-2645-6620-2CE0-917D5A3B652B}"/>
              </a:ext>
            </a:extLst>
          </p:cNvPr>
          <p:cNvCxnSpPr>
            <a:cxnSpLocks/>
          </p:cNvCxnSpPr>
          <p:nvPr/>
        </p:nvCxnSpPr>
        <p:spPr>
          <a:xfrm>
            <a:off x="2123725" y="1764961"/>
            <a:ext cx="1262464" cy="0"/>
          </a:xfrm>
          <a:prstGeom prst="line">
            <a:avLst/>
          </a:prstGeom>
          <a:ln w="22225">
            <a:solidFill>
              <a:srgbClr val="2EBC8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56" name="Straight Connector 555">
            <a:extLst>
              <a:ext uri="{FF2B5EF4-FFF2-40B4-BE49-F238E27FC236}">
                <a16:creationId xmlns:a16="http://schemas.microsoft.com/office/drawing/2014/main" id="{AC73ABE2-E4AC-3A22-4110-513008BBCD29}"/>
              </a:ext>
            </a:extLst>
          </p:cNvPr>
          <p:cNvCxnSpPr>
            <a:cxnSpLocks/>
          </p:cNvCxnSpPr>
          <p:nvPr/>
        </p:nvCxnSpPr>
        <p:spPr>
          <a:xfrm>
            <a:off x="2134158" y="1940411"/>
            <a:ext cx="1262464" cy="0"/>
          </a:xfrm>
          <a:prstGeom prst="line">
            <a:avLst/>
          </a:prstGeom>
          <a:ln w="22225">
            <a:solidFill>
              <a:srgbClr val="2EBC8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57" name="Straight Connector 556">
            <a:extLst>
              <a:ext uri="{FF2B5EF4-FFF2-40B4-BE49-F238E27FC236}">
                <a16:creationId xmlns:a16="http://schemas.microsoft.com/office/drawing/2014/main" id="{CF7CE236-81D5-30A9-5513-5BA2F76C3D6C}"/>
              </a:ext>
            </a:extLst>
          </p:cNvPr>
          <p:cNvCxnSpPr>
            <a:cxnSpLocks/>
          </p:cNvCxnSpPr>
          <p:nvPr/>
        </p:nvCxnSpPr>
        <p:spPr>
          <a:xfrm>
            <a:off x="2133250" y="2145961"/>
            <a:ext cx="1262464" cy="0"/>
          </a:xfrm>
          <a:prstGeom prst="line">
            <a:avLst/>
          </a:prstGeom>
          <a:ln w="22225">
            <a:solidFill>
              <a:srgbClr val="2EBC81"/>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82040250"/>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ED151286-7C7B-90DD-0319-982F91EBB2D5}"/>
            </a:ext>
          </a:extLst>
        </p:cNvPr>
        <p:cNvGrpSpPr/>
        <p:nvPr/>
      </p:nvGrpSpPr>
      <p:grpSpPr>
        <a:xfrm>
          <a:off x="0" y="0"/>
          <a:ext cx="0" cy="0"/>
          <a:chOff x="0" y="0"/>
          <a:chExt cx="0" cy="0"/>
        </a:xfrm>
      </p:grpSpPr>
      <p:sp>
        <p:nvSpPr>
          <p:cNvPr id="48" name="TextBox 47">
            <a:extLst>
              <a:ext uri="{FF2B5EF4-FFF2-40B4-BE49-F238E27FC236}">
                <a16:creationId xmlns:a16="http://schemas.microsoft.com/office/drawing/2014/main" id="{B813A656-C6A7-D152-5C76-0B37D2790C7A}"/>
              </a:ext>
            </a:extLst>
          </p:cNvPr>
          <p:cNvSpPr txBox="1"/>
          <p:nvPr/>
        </p:nvSpPr>
        <p:spPr>
          <a:xfrm>
            <a:off x="304799" y="309709"/>
            <a:ext cx="5705476" cy="1200329"/>
          </a:xfrm>
          <a:prstGeom prst="rect">
            <a:avLst/>
          </a:prstGeom>
          <a:noFill/>
        </p:spPr>
        <p:txBody>
          <a:bodyPr wrap="square">
            <a:spAutoFit/>
          </a:bodyPr>
          <a:lstStyle/>
          <a:p>
            <a:r>
              <a:rPr lang="en-US" sz="3600" dirty="0">
                <a:solidFill>
                  <a:srgbClr val="2B2576"/>
                </a:solidFill>
              </a:rPr>
              <a:t>Merkle Tree (Modified)</a:t>
            </a:r>
          </a:p>
          <a:p>
            <a:r>
              <a:rPr lang="en-US" sz="3600" dirty="0">
                <a:solidFill>
                  <a:srgbClr val="5465FF"/>
                </a:solidFill>
              </a:rPr>
              <a:t>Share Use Case</a:t>
            </a:r>
          </a:p>
        </p:txBody>
      </p:sp>
      <p:sp>
        <p:nvSpPr>
          <p:cNvPr id="7" name="Rectangle: Rounded Corners 6">
            <a:extLst>
              <a:ext uri="{FF2B5EF4-FFF2-40B4-BE49-F238E27FC236}">
                <a16:creationId xmlns:a16="http://schemas.microsoft.com/office/drawing/2014/main" id="{6EE91666-DD0D-37C2-2F48-DD1B79ADE6CC}"/>
              </a:ext>
            </a:extLst>
          </p:cNvPr>
          <p:cNvSpPr/>
          <p:nvPr/>
        </p:nvSpPr>
        <p:spPr>
          <a:xfrm>
            <a:off x="10152547" y="2636250"/>
            <a:ext cx="1090510" cy="616570"/>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solidFill>
                  <a:srgbClr val="2B2576"/>
                </a:solidFill>
              </a:rPr>
              <a:t>a.xls</a:t>
            </a:r>
          </a:p>
          <a:p>
            <a:pPr algn="ctr"/>
            <a:r>
              <a:rPr lang="en-US" sz="800" dirty="0">
                <a:solidFill>
                  <a:srgbClr val="2B2576"/>
                </a:solidFill>
              </a:rPr>
              <a:t>b.doc</a:t>
            </a:r>
            <a:endParaRPr lang="en-US" sz="800" b="1" dirty="0">
              <a:solidFill>
                <a:srgbClr val="2B2576"/>
              </a:solidFill>
            </a:endParaRPr>
          </a:p>
        </p:txBody>
      </p:sp>
      <p:sp>
        <p:nvSpPr>
          <p:cNvPr id="17" name="TextBox 16">
            <a:extLst>
              <a:ext uri="{FF2B5EF4-FFF2-40B4-BE49-F238E27FC236}">
                <a16:creationId xmlns:a16="http://schemas.microsoft.com/office/drawing/2014/main" id="{B9C748DF-7108-3B07-1C20-5E3EA16B444D}"/>
              </a:ext>
            </a:extLst>
          </p:cNvPr>
          <p:cNvSpPr txBox="1"/>
          <p:nvPr/>
        </p:nvSpPr>
        <p:spPr>
          <a:xfrm>
            <a:off x="10152547" y="3278077"/>
            <a:ext cx="1200871" cy="307777"/>
          </a:xfrm>
          <a:prstGeom prst="rect">
            <a:avLst/>
          </a:prstGeom>
          <a:noFill/>
        </p:spPr>
        <p:txBody>
          <a:bodyPr wrap="square" rtlCol="0">
            <a:spAutoFit/>
          </a:bodyPr>
          <a:lstStyle/>
          <a:p>
            <a:pPr algn="ctr"/>
            <a:r>
              <a:rPr lang="en-US" dirty="0">
                <a:solidFill>
                  <a:srgbClr val="2B2576"/>
                </a:solidFill>
              </a:rPr>
              <a:t>D</a:t>
            </a:r>
          </a:p>
        </p:txBody>
      </p:sp>
      <p:cxnSp>
        <p:nvCxnSpPr>
          <p:cNvPr id="565" name="Straight Arrow Connector 564">
            <a:extLst>
              <a:ext uri="{FF2B5EF4-FFF2-40B4-BE49-F238E27FC236}">
                <a16:creationId xmlns:a16="http://schemas.microsoft.com/office/drawing/2014/main" id="{D87F66CF-B6BC-1184-EB6B-1519380D9AD8}"/>
              </a:ext>
            </a:extLst>
          </p:cNvPr>
          <p:cNvCxnSpPr>
            <a:cxnSpLocks/>
            <a:stCxn id="7" idx="0"/>
            <a:endCxn id="567" idx="2"/>
          </p:cNvCxnSpPr>
          <p:nvPr/>
        </p:nvCxnSpPr>
        <p:spPr>
          <a:xfrm flipV="1">
            <a:off x="10697802" y="2377018"/>
            <a:ext cx="1" cy="259232"/>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sp>
        <p:nvSpPr>
          <p:cNvPr id="567" name="Rectangle: Rounded Corners 566">
            <a:extLst>
              <a:ext uri="{FF2B5EF4-FFF2-40B4-BE49-F238E27FC236}">
                <a16:creationId xmlns:a16="http://schemas.microsoft.com/office/drawing/2014/main" id="{083D1225-5DF1-F54F-1F70-B2BB8E68DBAB}"/>
              </a:ext>
            </a:extLst>
          </p:cNvPr>
          <p:cNvSpPr/>
          <p:nvPr/>
        </p:nvSpPr>
        <p:spPr>
          <a:xfrm>
            <a:off x="10152547" y="1841943"/>
            <a:ext cx="1090511" cy="535075"/>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FolderD</a:t>
            </a:r>
          </a:p>
          <a:p>
            <a:pPr algn="ctr"/>
            <a:r>
              <a:rPr lang="en-US" sz="800" dirty="0"/>
              <a:t>H(D)</a:t>
            </a:r>
          </a:p>
        </p:txBody>
      </p:sp>
      <p:sp>
        <p:nvSpPr>
          <p:cNvPr id="2" name="TextBox 1">
            <a:extLst>
              <a:ext uri="{FF2B5EF4-FFF2-40B4-BE49-F238E27FC236}">
                <a16:creationId xmlns:a16="http://schemas.microsoft.com/office/drawing/2014/main" id="{6BE7E248-D8C5-B55B-983B-1278A1CA550E}"/>
              </a:ext>
            </a:extLst>
          </p:cNvPr>
          <p:cNvSpPr txBox="1"/>
          <p:nvPr/>
        </p:nvSpPr>
        <p:spPr>
          <a:xfrm>
            <a:off x="346900" y="1586177"/>
            <a:ext cx="4553788" cy="1384995"/>
          </a:xfrm>
          <a:prstGeom prst="rect">
            <a:avLst/>
          </a:prstGeom>
          <a:noFill/>
        </p:spPr>
        <p:txBody>
          <a:bodyPr wrap="square">
            <a:spAutoFit/>
          </a:bodyPr>
          <a:lstStyle/>
          <a:p>
            <a:pPr marL="342900" indent="-342900">
              <a:buFont typeface="Arial"/>
              <a:buAutoNum type="arabicPeriod"/>
            </a:pPr>
            <a:r>
              <a:rPr lang="en-US" dirty="0">
                <a:solidFill>
                  <a:srgbClr val="3D3935"/>
                </a:solidFill>
                <a:latin typeface="Open Sans" panose="020B0606030504020204" pitchFamily="34" charset="0"/>
              </a:rPr>
              <a:t>HASH 1  - H(A) </a:t>
            </a:r>
          </a:p>
          <a:p>
            <a:pPr marL="342900" indent="-342900">
              <a:buFont typeface="Arial"/>
              <a:buAutoNum type="arabicPeriod"/>
            </a:pPr>
            <a:r>
              <a:rPr lang="en-US" dirty="0">
                <a:solidFill>
                  <a:srgbClr val="3D3935"/>
                </a:solidFill>
                <a:latin typeface="Open Sans" panose="020B0606030504020204" pitchFamily="34" charset="0"/>
              </a:rPr>
              <a:t>HASH 2  - H(B)</a:t>
            </a:r>
          </a:p>
          <a:p>
            <a:pPr marL="342900" indent="-342900">
              <a:buFont typeface="Arial"/>
              <a:buAutoNum type="arabicPeriod"/>
            </a:pPr>
            <a:r>
              <a:rPr lang="en-US" dirty="0">
                <a:solidFill>
                  <a:srgbClr val="3D3935"/>
                </a:solidFill>
                <a:latin typeface="Open Sans" panose="020B0606030504020204" pitchFamily="34" charset="0"/>
              </a:rPr>
              <a:t>HASH 3  - H(C) </a:t>
            </a:r>
          </a:p>
          <a:p>
            <a:pPr marL="342900" indent="-342900">
              <a:buFont typeface="Arial"/>
              <a:buAutoNum type="arabicPeriod"/>
            </a:pPr>
            <a:r>
              <a:rPr lang="en-US" dirty="0">
                <a:solidFill>
                  <a:srgbClr val="3D3935"/>
                </a:solidFill>
                <a:latin typeface="Open Sans" panose="020B0606030504020204" pitchFamily="34" charset="0"/>
              </a:rPr>
              <a:t>HASH 4  - H(ABC)</a:t>
            </a:r>
          </a:p>
          <a:p>
            <a:pPr marL="342900" indent="-342900">
              <a:buFont typeface="Arial"/>
              <a:buAutoNum type="arabicPeriod"/>
            </a:pPr>
            <a:r>
              <a:rPr lang="en-US" dirty="0">
                <a:solidFill>
                  <a:srgbClr val="3D3935"/>
                </a:solidFill>
                <a:latin typeface="Open Sans" panose="020B0606030504020204" pitchFamily="34" charset="0"/>
              </a:rPr>
              <a:t>HASH 5  - H(D)</a:t>
            </a:r>
          </a:p>
          <a:p>
            <a:pPr marL="342900" indent="-342900">
              <a:buFont typeface="Arial"/>
              <a:buAutoNum type="arabicPeriod"/>
            </a:pPr>
            <a:endParaRPr lang="en-US" dirty="0">
              <a:solidFill>
                <a:srgbClr val="3D3935"/>
              </a:solidFill>
              <a:latin typeface="Open Sans" panose="020B0606030504020204" pitchFamily="34" charset="0"/>
            </a:endParaRPr>
          </a:p>
        </p:txBody>
      </p:sp>
      <p:grpSp>
        <p:nvGrpSpPr>
          <p:cNvPr id="37" name="Group 36">
            <a:extLst>
              <a:ext uri="{FF2B5EF4-FFF2-40B4-BE49-F238E27FC236}">
                <a16:creationId xmlns:a16="http://schemas.microsoft.com/office/drawing/2014/main" id="{EE5E958A-7ECD-8BF0-F24B-15799EC83B64}"/>
              </a:ext>
            </a:extLst>
          </p:cNvPr>
          <p:cNvGrpSpPr/>
          <p:nvPr/>
        </p:nvGrpSpPr>
        <p:grpSpPr>
          <a:xfrm>
            <a:off x="6401033" y="3644807"/>
            <a:ext cx="2382929" cy="1710348"/>
            <a:chOff x="4733195" y="4395829"/>
            <a:chExt cx="2382929" cy="1710348"/>
          </a:xfrm>
        </p:grpSpPr>
        <p:cxnSp>
          <p:nvCxnSpPr>
            <p:cNvPr id="38" name="Straight Arrow Connector 37">
              <a:extLst>
                <a:ext uri="{FF2B5EF4-FFF2-40B4-BE49-F238E27FC236}">
                  <a16:creationId xmlns:a16="http://schemas.microsoft.com/office/drawing/2014/main" id="{4A73EB60-5B2B-2A58-E223-7001DBAA4B14}"/>
                </a:ext>
              </a:extLst>
            </p:cNvPr>
            <p:cNvCxnSpPr>
              <a:cxnSpLocks/>
              <a:stCxn id="41" idx="0"/>
              <a:endCxn id="39" idx="2"/>
            </p:cNvCxnSpPr>
            <p:nvPr/>
          </p:nvCxnSpPr>
          <p:spPr>
            <a:xfrm flipH="1" flipV="1">
              <a:off x="5285729" y="4937314"/>
              <a:ext cx="6585" cy="292377"/>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sp>
          <p:nvSpPr>
            <p:cNvPr id="39" name="Rectangle: Rounded Corners 38">
              <a:extLst>
                <a:ext uri="{FF2B5EF4-FFF2-40B4-BE49-F238E27FC236}">
                  <a16:creationId xmlns:a16="http://schemas.microsoft.com/office/drawing/2014/main" id="{4AB6B9E7-A77B-7ADB-116F-FB33827C9F45}"/>
                </a:ext>
              </a:extLst>
            </p:cNvPr>
            <p:cNvSpPr/>
            <p:nvPr/>
          </p:nvSpPr>
          <p:spPr>
            <a:xfrm>
              <a:off x="4733195" y="4395829"/>
              <a:ext cx="1105067" cy="541485"/>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SubFolderA</a:t>
              </a:r>
            </a:p>
            <a:p>
              <a:pPr algn="ctr"/>
              <a:r>
                <a:rPr lang="en-US" sz="800" dirty="0"/>
                <a:t>H(A)</a:t>
              </a:r>
            </a:p>
          </p:txBody>
        </p:sp>
        <p:sp>
          <p:nvSpPr>
            <p:cNvPr id="41" name="Rectangle: Rounded Corners 40">
              <a:extLst>
                <a:ext uri="{FF2B5EF4-FFF2-40B4-BE49-F238E27FC236}">
                  <a16:creationId xmlns:a16="http://schemas.microsoft.com/office/drawing/2014/main" id="{0C78ABEA-474E-81B8-0D99-A50C7F4F65BA}"/>
                </a:ext>
              </a:extLst>
            </p:cNvPr>
            <p:cNvSpPr/>
            <p:nvPr/>
          </p:nvSpPr>
          <p:spPr>
            <a:xfrm>
              <a:off x="4749145" y="5229691"/>
              <a:ext cx="1086337" cy="541486"/>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solidFill>
                    <a:srgbClr val="2B2576"/>
                  </a:solidFill>
                </a:rPr>
                <a:t>Secrets.txt</a:t>
              </a:r>
            </a:p>
          </p:txBody>
        </p:sp>
        <p:sp>
          <p:nvSpPr>
            <p:cNvPr id="42" name="TextBox 41">
              <a:extLst>
                <a:ext uri="{FF2B5EF4-FFF2-40B4-BE49-F238E27FC236}">
                  <a16:creationId xmlns:a16="http://schemas.microsoft.com/office/drawing/2014/main" id="{C74E9094-73AC-E743-BA8E-E501129F35B6}"/>
                </a:ext>
              </a:extLst>
            </p:cNvPr>
            <p:cNvSpPr txBox="1"/>
            <p:nvPr/>
          </p:nvSpPr>
          <p:spPr>
            <a:xfrm>
              <a:off x="4733195" y="5798400"/>
              <a:ext cx="1200871" cy="307777"/>
            </a:xfrm>
            <a:prstGeom prst="rect">
              <a:avLst/>
            </a:prstGeom>
            <a:noFill/>
          </p:spPr>
          <p:txBody>
            <a:bodyPr wrap="square" rtlCol="0">
              <a:spAutoFit/>
            </a:bodyPr>
            <a:lstStyle/>
            <a:p>
              <a:pPr algn="ctr"/>
              <a:r>
                <a:rPr lang="en-US" dirty="0">
                  <a:solidFill>
                    <a:srgbClr val="2B2576"/>
                  </a:solidFill>
                </a:rPr>
                <a:t>A</a:t>
              </a:r>
            </a:p>
          </p:txBody>
        </p:sp>
        <p:cxnSp>
          <p:nvCxnSpPr>
            <p:cNvPr id="47" name="Straight Arrow Connector 46">
              <a:extLst>
                <a:ext uri="{FF2B5EF4-FFF2-40B4-BE49-F238E27FC236}">
                  <a16:creationId xmlns:a16="http://schemas.microsoft.com/office/drawing/2014/main" id="{E3CE9BCE-BF3B-DDEA-C8D5-E7DFCEC2BB9C}"/>
                </a:ext>
              </a:extLst>
            </p:cNvPr>
            <p:cNvCxnSpPr>
              <a:cxnSpLocks/>
              <a:stCxn id="50" idx="0"/>
            </p:cNvCxnSpPr>
            <p:nvPr/>
          </p:nvCxnSpPr>
          <p:spPr>
            <a:xfrm flipV="1">
              <a:off x="6515690" y="4937314"/>
              <a:ext cx="0" cy="282274"/>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sp>
          <p:nvSpPr>
            <p:cNvPr id="49" name="Rectangle: Rounded Corners 48">
              <a:extLst>
                <a:ext uri="{FF2B5EF4-FFF2-40B4-BE49-F238E27FC236}">
                  <a16:creationId xmlns:a16="http://schemas.microsoft.com/office/drawing/2014/main" id="{4A2DFA16-8707-0201-46A0-9346588BB753}"/>
                </a:ext>
              </a:extLst>
            </p:cNvPr>
            <p:cNvSpPr/>
            <p:nvPr/>
          </p:nvSpPr>
          <p:spPr>
            <a:xfrm>
              <a:off x="5991252" y="4420568"/>
              <a:ext cx="1067606" cy="516746"/>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SubFolderB</a:t>
              </a:r>
            </a:p>
            <a:p>
              <a:pPr algn="ctr"/>
              <a:r>
                <a:rPr lang="en-US" sz="800" dirty="0"/>
                <a:t>H(B)</a:t>
              </a:r>
            </a:p>
          </p:txBody>
        </p:sp>
        <p:sp>
          <p:nvSpPr>
            <p:cNvPr id="50" name="Rectangle: Rounded Corners 49">
              <a:extLst>
                <a:ext uri="{FF2B5EF4-FFF2-40B4-BE49-F238E27FC236}">
                  <a16:creationId xmlns:a16="http://schemas.microsoft.com/office/drawing/2014/main" id="{9AC5D502-09E7-EC53-A098-5DA83CEA76DE}"/>
                </a:ext>
              </a:extLst>
            </p:cNvPr>
            <p:cNvSpPr/>
            <p:nvPr/>
          </p:nvSpPr>
          <p:spPr>
            <a:xfrm>
              <a:off x="5972521" y="5219588"/>
              <a:ext cx="1086337" cy="551590"/>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solidFill>
                    <a:srgbClr val="2B2576"/>
                  </a:solidFill>
                </a:rPr>
                <a:t>trees.txt</a:t>
              </a:r>
            </a:p>
          </p:txBody>
        </p:sp>
        <p:sp>
          <p:nvSpPr>
            <p:cNvPr id="52" name="TextBox 51">
              <a:extLst>
                <a:ext uri="{FF2B5EF4-FFF2-40B4-BE49-F238E27FC236}">
                  <a16:creationId xmlns:a16="http://schemas.microsoft.com/office/drawing/2014/main" id="{FC3585F3-F481-8470-6891-E9BB54662ED6}"/>
                </a:ext>
              </a:extLst>
            </p:cNvPr>
            <p:cNvSpPr txBox="1"/>
            <p:nvPr/>
          </p:nvSpPr>
          <p:spPr>
            <a:xfrm>
              <a:off x="5915253" y="5798400"/>
              <a:ext cx="1200871" cy="307777"/>
            </a:xfrm>
            <a:prstGeom prst="rect">
              <a:avLst/>
            </a:prstGeom>
            <a:noFill/>
          </p:spPr>
          <p:txBody>
            <a:bodyPr wrap="square" rtlCol="0">
              <a:spAutoFit/>
            </a:bodyPr>
            <a:lstStyle/>
            <a:p>
              <a:pPr algn="ctr"/>
              <a:r>
                <a:rPr lang="en-US" dirty="0">
                  <a:solidFill>
                    <a:srgbClr val="2B2576"/>
                  </a:solidFill>
                </a:rPr>
                <a:t>B</a:t>
              </a:r>
            </a:p>
          </p:txBody>
        </p:sp>
      </p:grpSp>
      <p:cxnSp>
        <p:nvCxnSpPr>
          <p:cNvPr id="465" name="Straight Arrow Connector 464">
            <a:extLst>
              <a:ext uri="{FF2B5EF4-FFF2-40B4-BE49-F238E27FC236}">
                <a16:creationId xmlns:a16="http://schemas.microsoft.com/office/drawing/2014/main" id="{0FD7233B-B403-DADA-D6D9-05D19DF9646D}"/>
              </a:ext>
            </a:extLst>
          </p:cNvPr>
          <p:cNvCxnSpPr>
            <a:cxnSpLocks/>
          </p:cNvCxnSpPr>
          <p:nvPr/>
        </p:nvCxnSpPr>
        <p:spPr>
          <a:xfrm flipH="1" flipV="1">
            <a:off x="9417120" y="2382750"/>
            <a:ext cx="1" cy="253500"/>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sp>
        <p:nvSpPr>
          <p:cNvPr id="470" name="Rectangle: Rounded Corners 469">
            <a:extLst>
              <a:ext uri="{FF2B5EF4-FFF2-40B4-BE49-F238E27FC236}">
                <a16:creationId xmlns:a16="http://schemas.microsoft.com/office/drawing/2014/main" id="{457B2C4C-4444-A437-A653-95E583264D8A}"/>
              </a:ext>
            </a:extLst>
          </p:cNvPr>
          <p:cNvSpPr/>
          <p:nvPr/>
        </p:nvSpPr>
        <p:spPr>
          <a:xfrm>
            <a:off x="8862569" y="2629876"/>
            <a:ext cx="1090511" cy="623841"/>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solidFill>
                  <a:srgbClr val="2B2576"/>
                </a:solidFill>
              </a:rPr>
              <a:t>my.cfg</a:t>
            </a:r>
          </a:p>
          <a:p>
            <a:pPr algn="ctr"/>
            <a:r>
              <a:rPr lang="en-US" sz="800" dirty="0">
                <a:solidFill>
                  <a:srgbClr val="2B2576"/>
                </a:solidFill>
              </a:rPr>
              <a:t>db.doc</a:t>
            </a:r>
          </a:p>
          <a:p>
            <a:pPr algn="ctr"/>
            <a:r>
              <a:rPr lang="en-US" sz="800" dirty="0">
                <a:solidFill>
                  <a:srgbClr val="2B2576"/>
                </a:solidFill>
              </a:rPr>
              <a:t>SubFolderA</a:t>
            </a:r>
          </a:p>
          <a:p>
            <a:pPr algn="ctr"/>
            <a:r>
              <a:rPr lang="en-US" sz="800" dirty="0">
                <a:solidFill>
                  <a:srgbClr val="2B2576"/>
                </a:solidFill>
              </a:rPr>
              <a:t>SubFolderB</a:t>
            </a:r>
          </a:p>
        </p:txBody>
      </p:sp>
      <p:sp>
        <p:nvSpPr>
          <p:cNvPr id="471" name="TextBox 470">
            <a:extLst>
              <a:ext uri="{FF2B5EF4-FFF2-40B4-BE49-F238E27FC236}">
                <a16:creationId xmlns:a16="http://schemas.microsoft.com/office/drawing/2014/main" id="{6B97241A-F248-E155-A7A8-D331DD4E2F19}"/>
              </a:ext>
            </a:extLst>
          </p:cNvPr>
          <p:cNvSpPr txBox="1"/>
          <p:nvPr/>
        </p:nvSpPr>
        <p:spPr>
          <a:xfrm>
            <a:off x="8839874" y="3289400"/>
            <a:ext cx="1200871" cy="307777"/>
          </a:xfrm>
          <a:prstGeom prst="rect">
            <a:avLst/>
          </a:prstGeom>
          <a:noFill/>
        </p:spPr>
        <p:txBody>
          <a:bodyPr wrap="square" rtlCol="0">
            <a:spAutoFit/>
          </a:bodyPr>
          <a:lstStyle/>
          <a:p>
            <a:pPr algn="ctr"/>
            <a:r>
              <a:rPr lang="en-US" dirty="0">
                <a:solidFill>
                  <a:srgbClr val="2B2576"/>
                </a:solidFill>
              </a:rPr>
              <a:t>C</a:t>
            </a:r>
          </a:p>
        </p:txBody>
      </p:sp>
      <p:cxnSp>
        <p:nvCxnSpPr>
          <p:cNvPr id="472" name="Connector: Elbow 471">
            <a:extLst>
              <a:ext uri="{FF2B5EF4-FFF2-40B4-BE49-F238E27FC236}">
                <a16:creationId xmlns:a16="http://schemas.microsoft.com/office/drawing/2014/main" id="{BDDF21D9-9DDB-9832-C583-09EF83C119A7}"/>
              </a:ext>
            </a:extLst>
          </p:cNvPr>
          <p:cNvCxnSpPr>
            <a:cxnSpLocks/>
            <a:stCxn id="49" idx="0"/>
            <a:endCxn id="39" idx="0"/>
          </p:cNvCxnSpPr>
          <p:nvPr/>
        </p:nvCxnSpPr>
        <p:spPr>
          <a:xfrm rot="16200000" flipV="1">
            <a:off x="7560861" y="3037514"/>
            <a:ext cx="24739" cy="1239326"/>
          </a:xfrm>
          <a:prstGeom prst="bentConnector3">
            <a:avLst>
              <a:gd name="adj1" fmla="val 1024047"/>
            </a:avLst>
          </a:prstGeom>
          <a:ln w="25400">
            <a:solidFill>
              <a:srgbClr val="2EBC81"/>
            </a:solidFill>
          </a:ln>
        </p:spPr>
        <p:style>
          <a:lnRef idx="1">
            <a:schemeClr val="accent3"/>
          </a:lnRef>
          <a:fillRef idx="0">
            <a:schemeClr val="accent3"/>
          </a:fillRef>
          <a:effectRef idx="0">
            <a:schemeClr val="accent3"/>
          </a:effectRef>
          <a:fontRef idx="minor">
            <a:schemeClr val="tx1"/>
          </a:fontRef>
        </p:style>
      </p:cxnSp>
      <p:cxnSp>
        <p:nvCxnSpPr>
          <p:cNvPr id="473" name="Straight Connector 472">
            <a:extLst>
              <a:ext uri="{FF2B5EF4-FFF2-40B4-BE49-F238E27FC236}">
                <a16:creationId xmlns:a16="http://schemas.microsoft.com/office/drawing/2014/main" id="{40A0DB9C-19BC-BF32-62DD-539CD8D7ACD0}"/>
              </a:ext>
            </a:extLst>
          </p:cNvPr>
          <p:cNvCxnSpPr>
            <a:cxnSpLocks/>
          </p:cNvCxnSpPr>
          <p:nvPr/>
        </p:nvCxnSpPr>
        <p:spPr>
          <a:xfrm flipH="1" flipV="1">
            <a:off x="7553943" y="2088633"/>
            <a:ext cx="13096" cy="1333807"/>
          </a:xfrm>
          <a:prstGeom prst="line">
            <a:avLst/>
          </a:prstGeom>
          <a:ln w="25400">
            <a:solidFill>
              <a:srgbClr val="2EBC81"/>
            </a:solidFill>
          </a:ln>
        </p:spPr>
        <p:style>
          <a:lnRef idx="1">
            <a:schemeClr val="accent3"/>
          </a:lnRef>
          <a:fillRef idx="0">
            <a:schemeClr val="accent3"/>
          </a:fillRef>
          <a:effectRef idx="0">
            <a:schemeClr val="accent3"/>
          </a:effectRef>
          <a:fontRef idx="minor">
            <a:schemeClr val="tx1"/>
          </a:fontRef>
        </p:style>
      </p:cxnSp>
      <p:sp>
        <p:nvSpPr>
          <p:cNvPr id="467" name="Rectangle: Rounded Corners 466">
            <a:extLst>
              <a:ext uri="{FF2B5EF4-FFF2-40B4-BE49-F238E27FC236}">
                <a16:creationId xmlns:a16="http://schemas.microsoft.com/office/drawing/2014/main" id="{6AF2F24B-DBF8-907C-D242-648FD6A44833}"/>
              </a:ext>
            </a:extLst>
          </p:cNvPr>
          <p:cNvSpPr/>
          <p:nvPr/>
        </p:nvSpPr>
        <p:spPr>
          <a:xfrm>
            <a:off x="8862569" y="1841943"/>
            <a:ext cx="1094222" cy="535076"/>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FolderC</a:t>
            </a:r>
          </a:p>
          <a:p>
            <a:pPr algn="ctr"/>
            <a:r>
              <a:rPr lang="en-US" sz="800" dirty="0"/>
              <a:t>H(C)</a:t>
            </a:r>
          </a:p>
          <a:p>
            <a:pPr algn="ctr"/>
            <a:r>
              <a:rPr lang="en-US" sz="800" dirty="0"/>
              <a:t>H(ABC)</a:t>
            </a:r>
          </a:p>
        </p:txBody>
      </p:sp>
      <p:cxnSp>
        <p:nvCxnSpPr>
          <p:cNvPr id="524" name="Straight Connector 523">
            <a:extLst>
              <a:ext uri="{FF2B5EF4-FFF2-40B4-BE49-F238E27FC236}">
                <a16:creationId xmlns:a16="http://schemas.microsoft.com/office/drawing/2014/main" id="{7424280F-4B90-86C4-6E50-FD65F7A439CC}"/>
              </a:ext>
            </a:extLst>
          </p:cNvPr>
          <p:cNvCxnSpPr>
            <a:cxnSpLocks/>
          </p:cNvCxnSpPr>
          <p:nvPr/>
        </p:nvCxnSpPr>
        <p:spPr>
          <a:xfrm flipH="1">
            <a:off x="7547988" y="2099955"/>
            <a:ext cx="1280160" cy="0"/>
          </a:xfrm>
          <a:prstGeom prst="line">
            <a:avLst/>
          </a:prstGeom>
          <a:ln w="25400">
            <a:solidFill>
              <a:srgbClr val="2EBC81"/>
            </a:solidFill>
          </a:ln>
        </p:spPr>
        <p:style>
          <a:lnRef idx="1">
            <a:schemeClr val="accent3"/>
          </a:lnRef>
          <a:fillRef idx="0">
            <a:schemeClr val="accent3"/>
          </a:fillRef>
          <a:effectRef idx="0">
            <a:schemeClr val="accent3"/>
          </a:effectRef>
          <a:fontRef idx="minor">
            <a:schemeClr val="tx1"/>
          </a:fontRef>
        </p:style>
      </p:cxnSp>
      <p:sp>
        <p:nvSpPr>
          <p:cNvPr id="529" name="Rectangle 528">
            <a:extLst>
              <a:ext uri="{FF2B5EF4-FFF2-40B4-BE49-F238E27FC236}">
                <a16:creationId xmlns:a16="http://schemas.microsoft.com/office/drawing/2014/main" id="{C41EEDC0-087F-0DD1-D411-7F5F7AC754FE}"/>
              </a:ext>
            </a:extLst>
          </p:cNvPr>
          <p:cNvSpPr/>
          <p:nvPr/>
        </p:nvSpPr>
        <p:spPr>
          <a:xfrm>
            <a:off x="3495367" y="1656589"/>
            <a:ext cx="2023501" cy="523872"/>
          </a:xfrm>
          <a:prstGeom prst="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Simple Folder List</a:t>
            </a:r>
          </a:p>
          <a:p>
            <a:pPr algn="ctr"/>
            <a:r>
              <a:rPr lang="en-US" dirty="0"/>
              <a:t>Hashes</a:t>
            </a:r>
          </a:p>
        </p:txBody>
      </p:sp>
      <p:sp>
        <p:nvSpPr>
          <p:cNvPr id="530" name="Rectangle 529">
            <a:extLst>
              <a:ext uri="{FF2B5EF4-FFF2-40B4-BE49-F238E27FC236}">
                <a16:creationId xmlns:a16="http://schemas.microsoft.com/office/drawing/2014/main" id="{8EDD0B7E-A58D-32B6-084A-A2124A3EFC2F}"/>
              </a:ext>
            </a:extLst>
          </p:cNvPr>
          <p:cNvSpPr/>
          <p:nvPr/>
        </p:nvSpPr>
        <p:spPr>
          <a:xfrm>
            <a:off x="3501001" y="2444234"/>
            <a:ext cx="2023500" cy="52387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Hierarchical Structure</a:t>
            </a:r>
          </a:p>
          <a:p>
            <a:pPr algn="ctr"/>
            <a:r>
              <a:rPr lang="en-US" dirty="0"/>
              <a:t>Hashes</a:t>
            </a:r>
          </a:p>
        </p:txBody>
      </p:sp>
      <p:cxnSp>
        <p:nvCxnSpPr>
          <p:cNvPr id="532" name="Straight Connector 531">
            <a:extLst>
              <a:ext uri="{FF2B5EF4-FFF2-40B4-BE49-F238E27FC236}">
                <a16:creationId xmlns:a16="http://schemas.microsoft.com/office/drawing/2014/main" id="{26CCC32E-659A-43BF-3697-070A742C76FF}"/>
              </a:ext>
            </a:extLst>
          </p:cNvPr>
          <p:cNvCxnSpPr>
            <a:cxnSpLocks/>
          </p:cNvCxnSpPr>
          <p:nvPr/>
        </p:nvCxnSpPr>
        <p:spPr>
          <a:xfrm>
            <a:off x="2205470" y="2374363"/>
            <a:ext cx="1190244" cy="255513"/>
          </a:xfrm>
          <a:prstGeom prst="line">
            <a:avLst/>
          </a:prstGeom>
          <a:ln w="22225">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38" name="Straight Connector 537">
            <a:extLst>
              <a:ext uri="{FF2B5EF4-FFF2-40B4-BE49-F238E27FC236}">
                <a16:creationId xmlns:a16="http://schemas.microsoft.com/office/drawing/2014/main" id="{D7DE5C53-B613-0201-982F-35F2F9A59815}"/>
              </a:ext>
            </a:extLst>
          </p:cNvPr>
          <p:cNvCxnSpPr>
            <a:cxnSpLocks/>
          </p:cNvCxnSpPr>
          <p:nvPr/>
        </p:nvCxnSpPr>
        <p:spPr>
          <a:xfrm flipV="1">
            <a:off x="2006219" y="2248876"/>
            <a:ext cx="1413684" cy="361779"/>
          </a:xfrm>
          <a:prstGeom prst="line">
            <a:avLst/>
          </a:prstGeom>
          <a:ln w="22225">
            <a:solidFill>
              <a:srgbClr val="2EBC8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41" name="Straight Connector 540">
            <a:extLst>
              <a:ext uri="{FF2B5EF4-FFF2-40B4-BE49-F238E27FC236}">
                <a16:creationId xmlns:a16="http://schemas.microsoft.com/office/drawing/2014/main" id="{0E50DC07-6AEA-AB2F-DA6E-C8D609D4D8F5}"/>
              </a:ext>
            </a:extLst>
          </p:cNvPr>
          <p:cNvCxnSpPr>
            <a:cxnSpLocks/>
          </p:cNvCxnSpPr>
          <p:nvPr/>
        </p:nvCxnSpPr>
        <p:spPr>
          <a:xfrm>
            <a:off x="2123725" y="1764961"/>
            <a:ext cx="1262464" cy="0"/>
          </a:xfrm>
          <a:prstGeom prst="line">
            <a:avLst/>
          </a:prstGeom>
          <a:ln w="22225">
            <a:solidFill>
              <a:srgbClr val="2EBC8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56" name="Straight Connector 555">
            <a:extLst>
              <a:ext uri="{FF2B5EF4-FFF2-40B4-BE49-F238E27FC236}">
                <a16:creationId xmlns:a16="http://schemas.microsoft.com/office/drawing/2014/main" id="{8B17BD9A-1E5E-17A5-5E51-13D65BDCFA0A}"/>
              </a:ext>
            </a:extLst>
          </p:cNvPr>
          <p:cNvCxnSpPr>
            <a:cxnSpLocks/>
          </p:cNvCxnSpPr>
          <p:nvPr/>
        </p:nvCxnSpPr>
        <p:spPr>
          <a:xfrm>
            <a:off x="2134158" y="1940411"/>
            <a:ext cx="1262464" cy="0"/>
          </a:xfrm>
          <a:prstGeom prst="line">
            <a:avLst/>
          </a:prstGeom>
          <a:ln w="22225">
            <a:solidFill>
              <a:srgbClr val="2EBC8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57" name="Straight Connector 556">
            <a:extLst>
              <a:ext uri="{FF2B5EF4-FFF2-40B4-BE49-F238E27FC236}">
                <a16:creationId xmlns:a16="http://schemas.microsoft.com/office/drawing/2014/main" id="{FFF50770-B086-D46F-96D4-95304DB19119}"/>
              </a:ext>
            </a:extLst>
          </p:cNvPr>
          <p:cNvCxnSpPr>
            <a:cxnSpLocks/>
          </p:cNvCxnSpPr>
          <p:nvPr/>
        </p:nvCxnSpPr>
        <p:spPr>
          <a:xfrm>
            <a:off x="2133250" y="2145961"/>
            <a:ext cx="1262464" cy="0"/>
          </a:xfrm>
          <a:prstGeom prst="line">
            <a:avLst/>
          </a:prstGeom>
          <a:ln w="22225">
            <a:solidFill>
              <a:srgbClr val="2EBC81"/>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760991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A17F7063-302B-EEF6-2D0A-6240D6CBDCCE}"/>
            </a:ext>
          </a:extLst>
        </p:cNvPr>
        <p:cNvGrpSpPr/>
        <p:nvPr/>
      </p:nvGrpSpPr>
      <p:grpSpPr>
        <a:xfrm>
          <a:off x="0" y="0"/>
          <a:ext cx="0" cy="0"/>
          <a:chOff x="0" y="0"/>
          <a:chExt cx="0" cy="0"/>
        </a:xfrm>
      </p:grpSpPr>
      <p:sp>
        <p:nvSpPr>
          <p:cNvPr id="413" name="Google Shape;413;p43">
            <a:extLst>
              <a:ext uri="{FF2B5EF4-FFF2-40B4-BE49-F238E27FC236}">
                <a16:creationId xmlns:a16="http://schemas.microsoft.com/office/drawing/2014/main" id="{8D6F04BC-91F2-B22A-6DDE-6F8610CA3B60}"/>
              </a:ext>
            </a:extLst>
          </p:cNvPr>
          <p:cNvSpPr txBox="1">
            <a:spLocks noGrp="1"/>
          </p:cNvSpPr>
          <p:nvPr>
            <p:ph type="title"/>
          </p:nvPr>
        </p:nvSpPr>
        <p:spPr>
          <a:xfrm>
            <a:off x="10315254" y="6277510"/>
            <a:ext cx="1876746" cy="580490"/>
          </a:xfrm>
          <a:prstGeom prst="rect">
            <a:avLst/>
          </a:prstGeom>
          <a:noFill/>
        </p:spPr>
        <p:txBody>
          <a:bodyPr spcFirstLastPara="1" wrap="square" lIns="91425" tIns="45700" rIns="91425" bIns="45700" anchor="ctr" anchorCtr="0">
            <a:noAutofit/>
          </a:bodyPr>
          <a:lstStyle/>
          <a:p>
            <a:pPr algn="ctr"/>
            <a:r>
              <a:rPr lang="en-US" sz="2400" dirty="0">
                <a:solidFill>
                  <a:schemeClr val="bg1"/>
                </a:solidFill>
              </a:rPr>
              <a:t>Story Time</a:t>
            </a:r>
            <a:endParaRPr sz="2400" b="1" dirty="0">
              <a:solidFill>
                <a:schemeClr val="bg1"/>
              </a:solidFill>
            </a:endParaRPr>
          </a:p>
        </p:txBody>
      </p:sp>
      <p:pic>
        <p:nvPicPr>
          <p:cNvPr id="3" name="Graphic 2" descr="Laptop with solid fill">
            <a:extLst>
              <a:ext uri="{FF2B5EF4-FFF2-40B4-BE49-F238E27FC236}">
                <a16:creationId xmlns:a16="http://schemas.microsoft.com/office/drawing/2014/main" id="{AC12A285-764A-9491-6831-ED1D919068A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896949" y="1702419"/>
            <a:ext cx="1120039" cy="1120039"/>
          </a:xfrm>
          <a:prstGeom prst="rect">
            <a:avLst/>
          </a:prstGeom>
        </p:spPr>
      </p:pic>
      <p:pic>
        <p:nvPicPr>
          <p:cNvPr id="4" name="Graphic 3" descr="Open folder with solid fill">
            <a:extLst>
              <a:ext uri="{FF2B5EF4-FFF2-40B4-BE49-F238E27FC236}">
                <a16:creationId xmlns:a16="http://schemas.microsoft.com/office/drawing/2014/main" id="{9B020874-2DB1-025E-5045-1533C7D35BF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250632" y="2007828"/>
            <a:ext cx="412672" cy="412672"/>
          </a:xfrm>
          <a:prstGeom prst="rect">
            <a:avLst/>
          </a:prstGeom>
        </p:spPr>
      </p:pic>
      <p:grpSp>
        <p:nvGrpSpPr>
          <p:cNvPr id="5" name="Group 4">
            <a:extLst>
              <a:ext uri="{FF2B5EF4-FFF2-40B4-BE49-F238E27FC236}">
                <a16:creationId xmlns:a16="http://schemas.microsoft.com/office/drawing/2014/main" id="{B49DD43F-0A80-4322-F9EF-31E30B2F03F4}"/>
              </a:ext>
            </a:extLst>
          </p:cNvPr>
          <p:cNvGrpSpPr/>
          <p:nvPr/>
        </p:nvGrpSpPr>
        <p:grpSpPr>
          <a:xfrm>
            <a:off x="7486026" y="2933852"/>
            <a:ext cx="3941884" cy="1120039"/>
            <a:chOff x="7003457" y="2540579"/>
            <a:chExt cx="3941884" cy="1120039"/>
          </a:xfrm>
        </p:grpSpPr>
        <p:pic>
          <p:nvPicPr>
            <p:cNvPr id="6" name="Graphic 5" descr="Laptop with solid fill">
              <a:extLst>
                <a:ext uri="{FF2B5EF4-FFF2-40B4-BE49-F238E27FC236}">
                  <a16:creationId xmlns:a16="http://schemas.microsoft.com/office/drawing/2014/main" id="{BD2AD903-9FDD-EE2C-EB50-F58AD1800B1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003457" y="2540579"/>
              <a:ext cx="1120039" cy="1120039"/>
            </a:xfrm>
            <a:prstGeom prst="rect">
              <a:avLst/>
            </a:prstGeom>
          </p:spPr>
        </p:pic>
        <p:pic>
          <p:nvPicPr>
            <p:cNvPr id="7" name="Graphic 6" descr="Open folder with solid fill">
              <a:extLst>
                <a:ext uri="{FF2B5EF4-FFF2-40B4-BE49-F238E27FC236}">
                  <a16:creationId xmlns:a16="http://schemas.microsoft.com/office/drawing/2014/main" id="{8D55DD9E-E8C1-FC05-0FFF-58A78F876E5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357140" y="2833880"/>
              <a:ext cx="412672" cy="412672"/>
            </a:xfrm>
            <a:prstGeom prst="rect">
              <a:avLst/>
            </a:prstGeom>
          </p:spPr>
        </p:pic>
        <p:pic>
          <p:nvPicPr>
            <p:cNvPr id="8" name="Graphic 7" descr="Laptop with solid fill">
              <a:extLst>
                <a:ext uri="{FF2B5EF4-FFF2-40B4-BE49-F238E27FC236}">
                  <a16:creationId xmlns:a16="http://schemas.microsoft.com/office/drawing/2014/main" id="{A9B9CDD0-F85F-963D-783D-6F955C6F42E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414379" y="2540579"/>
              <a:ext cx="1120039" cy="1120039"/>
            </a:xfrm>
            <a:prstGeom prst="rect">
              <a:avLst/>
            </a:prstGeom>
          </p:spPr>
        </p:pic>
        <p:pic>
          <p:nvPicPr>
            <p:cNvPr id="9" name="Graphic 8" descr="Open folder with solid fill">
              <a:extLst>
                <a:ext uri="{FF2B5EF4-FFF2-40B4-BE49-F238E27FC236}">
                  <a16:creationId xmlns:a16="http://schemas.microsoft.com/office/drawing/2014/main" id="{A528F9CF-E13E-9217-23D9-AF7B81CCCE6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768062" y="2833880"/>
              <a:ext cx="412672" cy="412672"/>
            </a:xfrm>
            <a:prstGeom prst="rect">
              <a:avLst/>
            </a:prstGeom>
          </p:spPr>
        </p:pic>
        <p:pic>
          <p:nvPicPr>
            <p:cNvPr id="10" name="Graphic 9" descr="Laptop with solid fill">
              <a:extLst>
                <a:ext uri="{FF2B5EF4-FFF2-40B4-BE49-F238E27FC236}">
                  <a16:creationId xmlns:a16="http://schemas.microsoft.com/office/drawing/2014/main" id="{4548030F-90CA-B274-7800-C0A27006627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825302" y="2540579"/>
              <a:ext cx="1120039" cy="1120039"/>
            </a:xfrm>
            <a:prstGeom prst="rect">
              <a:avLst/>
            </a:prstGeom>
          </p:spPr>
        </p:pic>
        <p:pic>
          <p:nvPicPr>
            <p:cNvPr id="11" name="Graphic 10" descr="Open folder with solid fill">
              <a:extLst>
                <a:ext uri="{FF2B5EF4-FFF2-40B4-BE49-F238E27FC236}">
                  <a16:creationId xmlns:a16="http://schemas.microsoft.com/office/drawing/2014/main" id="{6A455028-089B-5B2D-5C8D-B0104F95593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78985" y="2833880"/>
              <a:ext cx="412672" cy="412672"/>
            </a:xfrm>
            <a:prstGeom prst="rect">
              <a:avLst/>
            </a:prstGeom>
          </p:spPr>
        </p:pic>
      </p:grpSp>
      <p:grpSp>
        <p:nvGrpSpPr>
          <p:cNvPr id="12" name="Group 11">
            <a:extLst>
              <a:ext uri="{FF2B5EF4-FFF2-40B4-BE49-F238E27FC236}">
                <a16:creationId xmlns:a16="http://schemas.microsoft.com/office/drawing/2014/main" id="{9D76D463-DF20-02DC-C0B9-27CD1FF66D5F}"/>
              </a:ext>
            </a:extLst>
          </p:cNvPr>
          <p:cNvGrpSpPr/>
          <p:nvPr/>
        </p:nvGrpSpPr>
        <p:grpSpPr>
          <a:xfrm>
            <a:off x="8046045" y="2236281"/>
            <a:ext cx="2821845" cy="829281"/>
            <a:chOff x="8046046" y="1989577"/>
            <a:chExt cx="2821845" cy="829281"/>
          </a:xfrm>
        </p:grpSpPr>
        <p:cxnSp>
          <p:nvCxnSpPr>
            <p:cNvPr id="13" name="Straight Arrow Connector 12">
              <a:extLst>
                <a:ext uri="{FF2B5EF4-FFF2-40B4-BE49-F238E27FC236}">
                  <a16:creationId xmlns:a16="http://schemas.microsoft.com/office/drawing/2014/main" id="{6EB4670A-0E63-53CF-B795-595074686C3B}"/>
                </a:ext>
              </a:extLst>
            </p:cNvPr>
            <p:cNvCxnSpPr>
              <a:cxnSpLocks/>
              <a:stCxn id="3" idx="1"/>
              <a:endCxn id="6" idx="0"/>
            </p:cNvCxnSpPr>
            <p:nvPr/>
          </p:nvCxnSpPr>
          <p:spPr>
            <a:xfrm flipH="1">
              <a:off x="8046046" y="1989577"/>
              <a:ext cx="850903" cy="671413"/>
            </a:xfrm>
            <a:prstGeom prst="straightConnector1">
              <a:avLst/>
            </a:prstGeom>
            <a:ln w="38100">
              <a:solidFill>
                <a:srgbClr val="09B36B"/>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AF3A5FD6-5E79-1E65-712E-991CCC0320DC}"/>
                </a:ext>
              </a:extLst>
            </p:cNvPr>
            <p:cNvCxnSpPr>
              <a:cxnSpLocks/>
              <a:stCxn id="3" idx="3"/>
              <a:endCxn id="10" idx="0"/>
            </p:cNvCxnSpPr>
            <p:nvPr/>
          </p:nvCxnSpPr>
          <p:spPr>
            <a:xfrm>
              <a:off x="10016988" y="1989577"/>
              <a:ext cx="850903" cy="671413"/>
            </a:xfrm>
            <a:prstGeom prst="straightConnector1">
              <a:avLst/>
            </a:prstGeom>
            <a:ln w="38100">
              <a:solidFill>
                <a:srgbClr val="09B36B"/>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C3F140BF-15AF-BE2F-DE8C-E2F6D4EEE6AB}"/>
                </a:ext>
              </a:extLst>
            </p:cNvPr>
            <p:cNvCxnSpPr>
              <a:cxnSpLocks/>
            </p:cNvCxnSpPr>
            <p:nvPr/>
          </p:nvCxnSpPr>
          <p:spPr>
            <a:xfrm>
              <a:off x="9472081" y="2414163"/>
              <a:ext cx="0" cy="404695"/>
            </a:xfrm>
            <a:prstGeom prst="straightConnector1">
              <a:avLst/>
            </a:prstGeom>
            <a:ln w="38100">
              <a:solidFill>
                <a:srgbClr val="09B36B"/>
              </a:solidFill>
              <a:tailEnd type="triangle"/>
            </a:ln>
          </p:spPr>
          <p:style>
            <a:lnRef idx="1">
              <a:schemeClr val="accent1"/>
            </a:lnRef>
            <a:fillRef idx="0">
              <a:schemeClr val="accent1"/>
            </a:fillRef>
            <a:effectRef idx="0">
              <a:schemeClr val="accent1"/>
            </a:effectRef>
            <a:fontRef idx="minor">
              <a:schemeClr val="tx1"/>
            </a:fontRef>
          </p:style>
        </p:cxnSp>
      </p:grpSp>
      <p:pic>
        <p:nvPicPr>
          <p:cNvPr id="436" name="Graphic 435" descr="Programmer female with solid fill">
            <a:extLst>
              <a:ext uri="{FF2B5EF4-FFF2-40B4-BE49-F238E27FC236}">
                <a16:creationId xmlns:a16="http://schemas.microsoft.com/office/drawing/2014/main" id="{B93B11F8-2FCD-DAF0-8E62-605C6862FBE6}"/>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788438" y="4450314"/>
            <a:ext cx="1581001" cy="1581001"/>
          </a:xfrm>
          <a:prstGeom prst="rect">
            <a:avLst/>
          </a:prstGeom>
        </p:spPr>
      </p:pic>
      <p:pic>
        <p:nvPicPr>
          <p:cNvPr id="437" name="Graphic 436" descr="Programmer male with solid fill">
            <a:extLst>
              <a:ext uri="{FF2B5EF4-FFF2-40B4-BE49-F238E27FC236}">
                <a16:creationId xmlns:a16="http://schemas.microsoft.com/office/drawing/2014/main" id="{265275E6-BD50-8E79-09CE-2832C8AFECFF}"/>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819864" y="3394015"/>
            <a:ext cx="1673031" cy="1673031"/>
          </a:xfrm>
          <a:prstGeom prst="rect">
            <a:avLst/>
          </a:prstGeom>
        </p:spPr>
      </p:pic>
      <p:pic>
        <p:nvPicPr>
          <p:cNvPr id="438" name="Graphic 437" descr="Programmer male outline">
            <a:extLst>
              <a:ext uri="{FF2B5EF4-FFF2-40B4-BE49-F238E27FC236}">
                <a16:creationId xmlns:a16="http://schemas.microsoft.com/office/drawing/2014/main" id="{170E0294-50FD-148A-3B1C-B3C7C7EBE575}"/>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4117421" y="0"/>
            <a:ext cx="1673031" cy="1673031"/>
          </a:xfrm>
          <a:prstGeom prst="rect">
            <a:avLst/>
          </a:prstGeom>
        </p:spPr>
      </p:pic>
      <p:pic>
        <p:nvPicPr>
          <p:cNvPr id="439" name="Graphic 438" descr="Programmer female outline">
            <a:extLst>
              <a:ext uri="{FF2B5EF4-FFF2-40B4-BE49-F238E27FC236}">
                <a16:creationId xmlns:a16="http://schemas.microsoft.com/office/drawing/2014/main" id="{01ACE509-6059-5C0E-5556-471926B3B56D}"/>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4495242" y="1806595"/>
            <a:ext cx="1563624" cy="1563624"/>
          </a:xfrm>
          <a:prstGeom prst="rect">
            <a:avLst/>
          </a:prstGeom>
        </p:spPr>
      </p:pic>
      <p:pic>
        <p:nvPicPr>
          <p:cNvPr id="440" name="Graphic 439" descr="Computer with solid fill">
            <a:extLst>
              <a:ext uri="{FF2B5EF4-FFF2-40B4-BE49-F238E27FC236}">
                <a16:creationId xmlns:a16="http://schemas.microsoft.com/office/drawing/2014/main" id="{C0893DE2-4C04-C1E2-086A-D2539B396220}"/>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243291" y="2407138"/>
            <a:ext cx="1948283" cy="1948283"/>
          </a:xfrm>
          <a:prstGeom prst="rect">
            <a:avLst/>
          </a:prstGeom>
        </p:spPr>
      </p:pic>
      <p:grpSp>
        <p:nvGrpSpPr>
          <p:cNvPr id="441" name="Group 440">
            <a:extLst>
              <a:ext uri="{FF2B5EF4-FFF2-40B4-BE49-F238E27FC236}">
                <a16:creationId xmlns:a16="http://schemas.microsoft.com/office/drawing/2014/main" id="{8EC36BE9-06AD-64B7-89BB-814E58F57D4D}"/>
              </a:ext>
            </a:extLst>
          </p:cNvPr>
          <p:cNvGrpSpPr/>
          <p:nvPr/>
        </p:nvGrpSpPr>
        <p:grpSpPr>
          <a:xfrm>
            <a:off x="2353968" y="1590541"/>
            <a:ext cx="2610224" cy="3548448"/>
            <a:chOff x="2536535" y="1757521"/>
            <a:chExt cx="1508276" cy="3548448"/>
          </a:xfrm>
        </p:grpSpPr>
        <p:cxnSp>
          <p:nvCxnSpPr>
            <p:cNvPr id="442" name="Straight Arrow Connector 441">
              <a:extLst>
                <a:ext uri="{FF2B5EF4-FFF2-40B4-BE49-F238E27FC236}">
                  <a16:creationId xmlns:a16="http://schemas.microsoft.com/office/drawing/2014/main" id="{D76C6164-0375-8BE3-E386-E0CEA96D1AE1}"/>
                </a:ext>
              </a:extLst>
            </p:cNvPr>
            <p:cNvCxnSpPr>
              <a:cxnSpLocks/>
            </p:cNvCxnSpPr>
            <p:nvPr/>
          </p:nvCxnSpPr>
          <p:spPr>
            <a:xfrm flipV="1">
              <a:off x="2536535" y="1757521"/>
              <a:ext cx="1116844" cy="885025"/>
            </a:xfrm>
            <a:prstGeom prst="straightConnector1">
              <a:avLst/>
            </a:prstGeom>
            <a:ln w="38100">
              <a:solidFill>
                <a:srgbClr val="09B36B"/>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43" name="Straight Arrow Connector 442">
              <a:extLst>
                <a:ext uri="{FF2B5EF4-FFF2-40B4-BE49-F238E27FC236}">
                  <a16:creationId xmlns:a16="http://schemas.microsoft.com/office/drawing/2014/main" id="{BD5C2BBA-E18C-66EA-8CE0-5CC06B6A0017}"/>
                </a:ext>
              </a:extLst>
            </p:cNvPr>
            <p:cNvCxnSpPr>
              <a:cxnSpLocks/>
            </p:cNvCxnSpPr>
            <p:nvPr/>
          </p:nvCxnSpPr>
          <p:spPr>
            <a:xfrm flipV="1">
              <a:off x="2569789" y="2848127"/>
              <a:ext cx="1285848" cy="275050"/>
            </a:xfrm>
            <a:prstGeom prst="straightConnector1">
              <a:avLst/>
            </a:prstGeom>
            <a:ln w="38100">
              <a:solidFill>
                <a:srgbClr val="09B36B"/>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44" name="Straight Arrow Connector 443">
              <a:extLst>
                <a:ext uri="{FF2B5EF4-FFF2-40B4-BE49-F238E27FC236}">
                  <a16:creationId xmlns:a16="http://schemas.microsoft.com/office/drawing/2014/main" id="{26C83D7A-FA00-CC22-7BCF-B9C704756E98}"/>
                </a:ext>
              </a:extLst>
            </p:cNvPr>
            <p:cNvCxnSpPr>
              <a:cxnSpLocks/>
            </p:cNvCxnSpPr>
            <p:nvPr/>
          </p:nvCxnSpPr>
          <p:spPr>
            <a:xfrm>
              <a:off x="2569789" y="3787487"/>
              <a:ext cx="1475022" cy="423751"/>
            </a:xfrm>
            <a:prstGeom prst="straightConnector1">
              <a:avLst/>
            </a:prstGeom>
            <a:ln w="38100">
              <a:solidFill>
                <a:srgbClr val="09B36B"/>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45" name="Straight Arrow Connector 444">
              <a:extLst>
                <a:ext uri="{FF2B5EF4-FFF2-40B4-BE49-F238E27FC236}">
                  <a16:creationId xmlns:a16="http://schemas.microsoft.com/office/drawing/2014/main" id="{49093206-B0B0-EAB7-3699-E63307348174}"/>
                </a:ext>
              </a:extLst>
            </p:cNvPr>
            <p:cNvCxnSpPr>
              <a:cxnSpLocks/>
            </p:cNvCxnSpPr>
            <p:nvPr/>
          </p:nvCxnSpPr>
          <p:spPr>
            <a:xfrm>
              <a:off x="2536535" y="4436920"/>
              <a:ext cx="1026171" cy="869049"/>
            </a:xfrm>
            <a:prstGeom prst="straightConnector1">
              <a:avLst/>
            </a:prstGeom>
            <a:ln w="38100">
              <a:solidFill>
                <a:srgbClr val="09B36B"/>
              </a:solidFill>
              <a:headEnd type="triangle"/>
              <a:tailEnd type="triangle"/>
            </a:ln>
          </p:spPr>
          <p:style>
            <a:lnRef idx="1">
              <a:schemeClr val="accent1"/>
            </a:lnRef>
            <a:fillRef idx="0">
              <a:schemeClr val="accent1"/>
            </a:fillRef>
            <a:effectRef idx="0">
              <a:schemeClr val="accent1"/>
            </a:effectRef>
            <a:fontRef idx="minor">
              <a:schemeClr val="tx1"/>
            </a:fontRef>
          </p:style>
        </p:cxnSp>
      </p:grpSp>
      <p:pic>
        <p:nvPicPr>
          <p:cNvPr id="446" name="Graphic 445" descr="Open folder with solid fill">
            <a:extLst>
              <a:ext uri="{FF2B5EF4-FFF2-40B4-BE49-F238E27FC236}">
                <a16:creationId xmlns:a16="http://schemas.microsoft.com/office/drawing/2014/main" id="{3E7AA794-8DE8-2C96-F99C-2CDFBDD3CF6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53378" y="2898004"/>
            <a:ext cx="722503" cy="722503"/>
          </a:xfrm>
          <a:prstGeom prst="rect">
            <a:avLst/>
          </a:prstGeom>
        </p:spPr>
      </p:pic>
      <p:pic>
        <p:nvPicPr>
          <p:cNvPr id="447" name="Graphic 446" descr="Lock with solid fill">
            <a:extLst>
              <a:ext uri="{FF2B5EF4-FFF2-40B4-BE49-F238E27FC236}">
                <a16:creationId xmlns:a16="http://schemas.microsoft.com/office/drawing/2014/main" id="{DCDBAABF-C0F7-8A48-0B71-8C0A74E3B8B8}"/>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32873" y="3204855"/>
            <a:ext cx="368960" cy="368960"/>
          </a:xfrm>
          <a:prstGeom prst="rect">
            <a:avLst/>
          </a:prstGeom>
        </p:spPr>
      </p:pic>
      <p:sp>
        <p:nvSpPr>
          <p:cNvPr id="448" name="Rectangle 447">
            <a:extLst>
              <a:ext uri="{FF2B5EF4-FFF2-40B4-BE49-F238E27FC236}">
                <a16:creationId xmlns:a16="http://schemas.microsoft.com/office/drawing/2014/main" id="{B546EDF8-0C8E-1F3E-88EE-C69FEF6C028D}"/>
              </a:ext>
            </a:extLst>
          </p:cNvPr>
          <p:cNvSpPr/>
          <p:nvPr/>
        </p:nvSpPr>
        <p:spPr>
          <a:xfrm>
            <a:off x="4296402" y="5513002"/>
            <a:ext cx="565072" cy="402772"/>
          </a:xfrm>
          <a:prstGeom prst="rect">
            <a:avLst/>
          </a:prstGeom>
          <a:solidFill>
            <a:srgbClr val="373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9" name="Rectangle 448">
            <a:extLst>
              <a:ext uri="{FF2B5EF4-FFF2-40B4-BE49-F238E27FC236}">
                <a16:creationId xmlns:a16="http://schemas.microsoft.com/office/drawing/2014/main" id="{6F82FDB5-DCDA-27CF-278F-26EE63EAE558}"/>
              </a:ext>
            </a:extLst>
          </p:cNvPr>
          <p:cNvSpPr/>
          <p:nvPr/>
        </p:nvSpPr>
        <p:spPr>
          <a:xfrm>
            <a:off x="5342064" y="4489844"/>
            <a:ext cx="628630" cy="402772"/>
          </a:xfrm>
          <a:prstGeom prst="rect">
            <a:avLst/>
          </a:prstGeom>
          <a:solidFill>
            <a:srgbClr val="373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0" name="Rectangle 449">
            <a:extLst>
              <a:ext uri="{FF2B5EF4-FFF2-40B4-BE49-F238E27FC236}">
                <a16:creationId xmlns:a16="http://schemas.microsoft.com/office/drawing/2014/main" id="{933056EC-BB26-8DD8-15BB-BCBFA72CE38F}"/>
              </a:ext>
            </a:extLst>
          </p:cNvPr>
          <p:cNvSpPr/>
          <p:nvPr/>
        </p:nvSpPr>
        <p:spPr>
          <a:xfrm>
            <a:off x="4952314" y="2892912"/>
            <a:ext cx="599150" cy="345300"/>
          </a:xfrm>
          <a:prstGeom prst="rect">
            <a:avLst/>
          </a:prstGeom>
          <a:solidFill>
            <a:srgbClr val="EDEC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1" name="Rectangle 450">
            <a:extLst>
              <a:ext uri="{FF2B5EF4-FFF2-40B4-BE49-F238E27FC236}">
                <a16:creationId xmlns:a16="http://schemas.microsoft.com/office/drawing/2014/main" id="{84D60DEF-E168-6A32-F0B5-AA69BB8B56CA}"/>
              </a:ext>
            </a:extLst>
          </p:cNvPr>
          <p:cNvSpPr/>
          <p:nvPr/>
        </p:nvSpPr>
        <p:spPr>
          <a:xfrm>
            <a:off x="4633399" y="1123727"/>
            <a:ext cx="641073" cy="371132"/>
          </a:xfrm>
          <a:prstGeom prst="rect">
            <a:avLst/>
          </a:prstGeom>
          <a:solidFill>
            <a:srgbClr val="E7E6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52" name="Graphic 451" descr="Office worker male with solid fill">
            <a:extLst>
              <a:ext uri="{FF2B5EF4-FFF2-40B4-BE49-F238E27FC236}">
                <a16:creationId xmlns:a16="http://schemas.microsoft.com/office/drawing/2014/main" id="{C2C9DFCB-9CBC-4A87-5069-33F0346302C2}"/>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8727538" y="341833"/>
            <a:ext cx="1458857" cy="1458857"/>
          </a:xfrm>
          <a:prstGeom prst="rect">
            <a:avLst/>
          </a:prstGeom>
        </p:spPr>
      </p:pic>
      <p:pic>
        <p:nvPicPr>
          <p:cNvPr id="453" name="Graphic 452" descr="Open folder with solid fill">
            <a:extLst>
              <a:ext uri="{FF2B5EF4-FFF2-40B4-BE49-F238E27FC236}">
                <a16:creationId xmlns:a16="http://schemas.microsoft.com/office/drawing/2014/main" id="{559A5867-2E34-EF30-FCFF-FE41140E9DF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681973" y="1071262"/>
            <a:ext cx="592812" cy="592812"/>
          </a:xfrm>
          <a:prstGeom prst="rect">
            <a:avLst/>
          </a:prstGeom>
        </p:spPr>
      </p:pic>
      <p:grpSp>
        <p:nvGrpSpPr>
          <p:cNvPr id="454" name="Group 453">
            <a:extLst>
              <a:ext uri="{FF2B5EF4-FFF2-40B4-BE49-F238E27FC236}">
                <a16:creationId xmlns:a16="http://schemas.microsoft.com/office/drawing/2014/main" id="{0B28F0AC-1F56-FB61-D1D2-D69B31342FE0}"/>
              </a:ext>
            </a:extLst>
          </p:cNvPr>
          <p:cNvGrpSpPr/>
          <p:nvPr/>
        </p:nvGrpSpPr>
        <p:grpSpPr>
          <a:xfrm>
            <a:off x="3121824" y="1321881"/>
            <a:ext cx="914400" cy="914400"/>
            <a:chOff x="5667202" y="2971800"/>
            <a:chExt cx="914400" cy="914400"/>
          </a:xfrm>
        </p:grpSpPr>
        <p:sp>
          <p:nvSpPr>
            <p:cNvPr id="455" name="Rectangle 9">
              <a:extLst>
                <a:ext uri="{FF2B5EF4-FFF2-40B4-BE49-F238E27FC236}">
                  <a16:creationId xmlns:a16="http://schemas.microsoft.com/office/drawing/2014/main" id="{DFC48073-EE19-08C6-6680-3BEF41F07735}"/>
                </a:ext>
              </a:extLst>
            </p:cNvPr>
            <p:cNvSpPr/>
            <p:nvPr/>
          </p:nvSpPr>
          <p:spPr>
            <a:xfrm>
              <a:off x="5854375" y="3071923"/>
              <a:ext cx="547687" cy="729795"/>
            </a:xfrm>
            <a:custGeom>
              <a:avLst/>
              <a:gdLst>
                <a:gd name="connsiteX0" fmla="*/ 0 w 609600"/>
                <a:gd name="connsiteY0" fmla="*/ 0 h 773930"/>
                <a:gd name="connsiteX1" fmla="*/ 609600 w 609600"/>
                <a:gd name="connsiteY1" fmla="*/ 0 h 773930"/>
                <a:gd name="connsiteX2" fmla="*/ 609600 w 609600"/>
                <a:gd name="connsiteY2" fmla="*/ 773930 h 773930"/>
                <a:gd name="connsiteX3" fmla="*/ 0 w 609600"/>
                <a:gd name="connsiteY3" fmla="*/ 773930 h 773930"/>
                <a:gd name="connsiteX4" fmla="*/ 0 w 609600"/>
                <a:gd name="connsiteY4" fmla="*/ 0 h 773930"/>
                <a:gd name="connsiteX0" fmla="*/ 0 w 609600"/>
                <a:gd name="connsiteY0" fmla="*/ 8253 h 782183"/>
                <a:gd name="connsiteX1" fmla="*/ 433561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585787 w 609600"/>
                <a:gd name="connsiteY2" fmla="*/ 2368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0 h 773930"/>
                <a:gd name="connsiteX1" fmla="*/ 409748 w 609600"/>
                <a:gd name="connsiteY1" fmla="*/ 34610 h 773930"/>
                <a:gd name="connsiteX2" fmla="*/ 585787 w 609600"/>
                <a:gd name="connsiteY2" fmla="*/ 228600 h 773930"/>
                <a:gd name="connsiteX3" fmla="*/ 609600 w 609600"/>
                <a:gd name="connsiteY3" fmla="*/ 773930 h 773930"/>
                <a:gd name="connsiteX4" fmla="*/ 0 w 609600"/>
                <a:gd name="connsiteY4" fmla="*/ 773930 h 773930"/>
                <a:gd name="connsiteX5" fmla="*/ 0 w 609600"/>
                <a:gd name="connsiteY5" fmla="*/ 0 h 773930"/>
                <a:gd name="connsiteX0" fmla="*/ 42863 w 609600"/>
                <a:gd name="connsiteY0" fmla="*/ 3490 h 739320"/>
                <a:gd name="connsiteX1" fmla="*/ 409748 w 609600"/>
                <a:gd name="connsiteY1" fmla="*/ 0 h 739320"/>
                <a:gd name="connsiteX2" fmla="*/ 585787 w 609600"/>
                <a:gd name="connsiteY2" fmla="*/ 193990 h 739320"/>
                <a:gd name="connsiteX3" fmla="*/ 609600 w 609600"/>
                <a:gd name="connsiteY3" fmla="*/ 739320 h 739320"/>
                <a:gd name="connsiteX4" fmla="*/ 0 w 609600"/>
                <a:gd name="connsiteY4" fmla="*/ 739320 h 739320"/>
                <a:gd name="connsiteX5" fmla="*/ 42863 w 609600"/>
                <a:gd name="connsiteY5" fmla="*/ 3490 h 739320"/>
                <a:gd name="connsiteX0" fmla="*/ 4763 w 571500"/>
                <a:gd name="connsiteY0" fmla="*/ 3490 h 739320"/>
                <a:gd name="connsiteX1" fmla="*/ 371648 w 571500"/>
                <a:gd name="connsiteY1" fmla="*/ 0 h 739320"/>
                <a:gd name="connsiteX2" fmla="*/ 547687 w 571500"/>
                <a:gd name="connsiteY2" fmla="*/ 193990 h 739320"/>
                <a:gd name="connsiteX3" fmla="*/ 571500 w 571500"/>
                <a:gd name="connsiteY3" fmla="*/ 739320 h 739320"/>
                <a:gd name="connsiteX4" fmla="*/ 0 w 571500"/>
                <a:gd name="connsiteY4" fmla="*/ 729795 h 739320"/>
                <a:gd name="connsiteX5" fmla="*/ 4763 w 571500"/>
                <a:gd name="connsiteY5" fmla="*/ 3490 h 739320"/>
                <a:gd name="connsiteX0" fmla="*/ 4763 w 547687"/>
                <a:gd name="connsiteY0" fmla="*/ 3490 h 729795"/>
                <a:gd name="connsiteX1" fmla="*/ 371648 w 547687"/>
                <a:gd name="connsiteY1" fmla="*/ 0 h 729795"/>
                <a:gd name="connsiteX2" fmla="*/ 547687 w 547687"/>
                <a:gd name="connsiteY2" fmla="*/ 193990 h 729795"/>
                <a:gd name="connsiteX3" fmla="*/ 533400 w 547687"/>
                <a:gd name="connsiteY3" fmla="*/ 701220 h 729795"/>
                <a:gd name="connsiteX4" fmla="*/ 0 w 547687"/>
                <a:gd name="connsiteY4" fmla="*/ 729795 h 729795"/>
                <a:gd name="connsiteX5" fmla="*/ 4763 w 547687"/>
                <a:gd name="connsiteY5" fmla="*/ 3490 h 729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7687" h="729795">
                  <a:moveTo>
                    <a:pt x="4763" y="3490"/>
                  </a:moveTo>
                  <a:lnTo>
                    <a:pt x="371648" y="0"/>
                  </a:lnTo>
                  <a:cubicBezTo>
                    <a:pt x="492240" y="169438"/>
                    <a:pt x="474720" y="191239"/>
                    <a:pt x="547687" y="193990"/>
                  </a:cubicBezTo>
                  <a:lnTo>
                    <a:pt x="533400" y="701220"/>
                  </a:lnTo>
                  <a:lnTo>
                    <a:pt x="0" y="729795"/>
                  </a:lnTo>
                  <a:cubicBezTo>
                    <a:pt x="1588" y="487693"/>
                    <a:pt x="3175" y="245592"/>
                    <a:pt x="4763" y="3490"/>
                  </a:cubicBezTo>
                  <a:close/>
                </a:path>
              </a:pathLst>
            </a:custGeom>
            <a:solidFill>
              <a:srgbClr val="373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56" name="Graphic 455" descr="Paper with solid fill">
              <a:extLst>
                <a:ext uri="{FF2B5EF4-FFF2-40B4-BE49-F238E27FC236}">
                  <a16:creationId xmlns:a16="http://schemas.microsoft.com/office/drawing/2014/main" id="{1F4DB7E8-2EAF-A554-FB9F-E632B13235AE}"/>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5667202" y="2971800"/>
              <a:ext cx="914400" cy="914400"/>
            </a:xfrm>
            <a:prstGeom prst="rect">
              <a:avLst/>
            </a:prstGeom>
          </p:spPr>
        </p:pic>
      </p:grpSp>
      <p:pic>
        <p:nvPicPr>
          <p:cNvPr id="457" name="Graphic 456" descr="Open folder with solid fill">
            <a:extLst>
              <a:ext uri="{FF2B5EF4-FFF2-40B4-BE49-F238E27FC236}">
                <a16:creationId xmlns:a16="http://schemas.microsoft.com/office/drawing/2014/main" id="{062D1D13-79D0-87D5-13DC-3229943FE53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334731" y="5473102"/>
            <a:ext cx="529412" cy="529412"/>
          </a:xfrm>
          <a:prstGeom prst="rect">
            <a:avLst/>
          </a:prstGeom>
        </p:spPr>
      </p:pic>
      <p:pic>
        <p:nvPicPr>
          <p:cNvPr id="467" name="Graphic 466" descr="Open folder with solid fill">
            <a:extLst>
              <a:ext uri="{FF2B5EF4-FFF2-40B4-BE49-F238E27FC236}">
                <a16:creationId xmlns:a16="http://schemas.microsoft.com/office/drawing/2014/main" id="{F2BF914B-6551-1AF8-AAF3-663F75ADF48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428193" y="4497963"/>
            <a:ext cx="529412" cy="529412"/>
          </a:xfrm>
          <a:prstGeom prst="rect">
            <a:avLst/>
          </a:prstGeom>
        </p:spPr>
      </p:pic>
      <p:grpSp>
        <p:nvGrpSpPr>
          <p:cNvPr id="2" name="Group 1">
            <a:extLst>
              <a:ext uri="{FF2B5EF4-FFF2-40B4-BE49-F238E27FC236}">
                <a16:creationId xmlns:a16="http://schemas.microsoft.com/office/drawing/2014/main" id="{C3A8D6E4-BE8D-2E4A-659D-A34CC53089D4}"/>
              </a:ext>
            </a:extLst>
          </p:cNvPr>
          <p:cNvGrpSpPr/>
          <p:nvPr/>
        </p:nvGrpSpPr>
        <p:grpSpPr>
          <a:xfrm>
            <a:off x="7842427" y="4341790"/>
            <a:ext cx="1459758" cy="1459758"/>
            <a:chOff x="7599503" y="4337989"/>
            <a:chExt cx="1459758" cy="1459758"/>
          </a:xfrm>
          <a:solidFill>
            <a:srgbClr val="3737C5"/>
          </a:solidFill>
        </p:grpSpPr>
        <p:pic>
          <p:nvPicPr>
            <p:cNvPr id="16" name="Graphic 15" descr="Computer with solid fill">
              <a:extLst>
                <a:ext uri="{FF2B5EF4-FFF2-40B4-BE49-F238E27FC236}">
                  <a16:creationId xmlns:a16="http://schemas.microsoft.com/office/drawing/2014/main" id="{E0985DD4-F17D-0988-3325-D54CF330CE83}"/>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7599503" y="4337989"/>
              <a:ext cx="1459758" cy="1459758"/>
            </a:xfrm>
            <a:prstGeom prst="rect">
              <a:avLst/>
            </a:prstGeom>
          </p:spPr>
        </p:pic>
        <p:pic>
          <p:nvPicPr>
            <p:cNvPr id="17" name="Graphic 16" descr="Database with solid fill">
              <a:extLst>
                <a:ext uri="{FF2B5EF4-FFF2-40B4-BE49-F238E27FC236}">
                  <a16:creationId xmlns:a16="http://schemas.microsoft.com/office/drawing/2014/main" id="{86BA1297-A7E2-A858-FA72-D77E15EF5CF9}"/>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8036230" y="4760281"/>
              <a:ext cx="469964" cy="469964"/>
            </a:xfrm>
            <a:prstGeom prst="rect">
              <a:avLst/>
            </a:prstGeom>
          </p:spPr>
        </p:pic>
        <p:pic>
          <p:nvPicPr>
            <p:cNvPr id="18" name="Graphic 17" descr="Open folder with solid fill">
              <a:extLst>
                <a:ext uri="{FF2B5EF4-FFF2-40B4-BE49-F238E27FC236}">
                  <a16:creationId xmlns:a16="http://schemas.microsoft.com/office/drawing/2014/main" id="{348C0A90-F51A-D350-1B22-55DE9B27DD8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745526" y="4861532"/>
              <a:ext cx="412672" cy="412672"/>
            </a:xfrm>
            <a:prstGeom prst="rect">
              <a:avLst/>
            </a:prstGeom>
          </p:spPr>
        </p:pic>
      </p:grpSp>
      <p:grpSp>
        <p:nvGrpSpPr>
          <p:cNvPr id="19" name="Group 18">
            <a:extLst>
              <a:ext uri="{FF2B5EF4-FFF2-40B4-BE49-F238E27FC236}">
                <a16:creationId xmlns:a16="http://schemas.microsoft.com/office/drawing/2014/main" id="{3572F155-7912-9E4C-22A9-6D61CB6E3F67}"/>
              </a:ext>
            </a:extLst>
          </p:cNvPr>
          <p:cNvGrpSpPr/>
          <p:nvPr/>
        </p:nvGrpSpPr>
        <p:grpSpPr>
          <a:xfrm>
            <a:off x="9931014" y="4267231"/>
            <a:ext cx="1468735" cy="1386979"/>
            <a:chOff x="8411764" y="3736394"/>
            <a:chExt cx="1468735" cy="1386979"/>
          </a:xfrm>
        </p:grpSpPr>
        <p:pic>
          <p:nvPicPr>
            <p:cNvPr id="20" name="Graphic 19" descr="Programmer male with solid fill">
              <a:extLst>
                <a:ext uri="{FF2B5EF4-FFF2-40B4-BE49-F238E27FC236}">
                  <a16:creationId xmlns:a16="http://schemas.microsoft.com/office/drawing/2014/main" id="{04227787-BEE2-A27A-D1A8-DE686EB8D5BF}"/>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411764" y="3736394"/>
              <a:ext cx="1316744" cy="1316744"/>
            </a:xfrm>
            <a:prstGeom prst="rect">
              <a:avLst/>
            </a:prstGeom>
          </p:spPr>
        </p:pic>
        <p:pic>
          <p:nvPicPr>
            <p:cNvPr id="21" name="Graphic 20" descr="Open folder with solid fill">
              <a:extLst>
                <a:ext uri="{FF2B5EF4-FFF2-40B4-BE49-F238E27FC236}">
                  <a16:creationId xmlns:a16="http://schemas.microsoft.com/office/drawing/2014/main" id="{41C70BC3-9D21-6F39-B005-DF7ED6FA52D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467827" y="4710701"/>
              <a:ext cx="412672" cy="412672"/>
            </a:xfrm>
            <a:prstGeom prst="rect">
              <a:avLst/>
            </a:prstGeom>
          </p:spPr>
        </p:pic>
      </p:grpSp>
      <p:grpSp>
        <p:nvGrpSpPr>
          <p:cNvPr id="22" name="Group 21">
            <a:extLst>
              <a:ext uri="{FF2B5EF4-FFF2-40B4-BE49-F238E27FC236}">
                <a16:creationId xmlns:a16="http://schemas.microsoft.com/office/drawing/2014/main" id="{2AB265C1-61F7-937E-5B4D-EC81D9EA911F}"/>
              </a:ext>
            </a:extLst>
          </p:cNvPr>
          <p:cNvGrpSpPr/>
          <p:nvPr/>
        </p:nvGrpSpPr>
        <p:grpSpPr>
          <a:xfrm>
            <a:off x="2816969" y="2358909"/>
            <a:ext cx="914400" cy="914400"/>
            <a:chOff x="5667202" y="2971800"/>
            <a:chExt cx="914400" cy="914400"/>
          </a:xfrm>
        </p:grpSpPr>
        <p:sp>
          <p:nvSpPr>
            <p:cNvPr id="23" name="Rectangle 9">
              <a:extLst>
                <a:ext uri="{FF2B5EF4-FFF2-40B4-BE49-F238E27FC236}">
                  <a16:creationId xmlns:a16="http://schemas.microsoft.com/office/drawing/2014/main" id="{83F038FF-7060-2BAC-E228-4C8E6C5A3926}"/>
                </a:ext>
              </a:extLst>
            </p:cNvPr>
            <p:cNvSpPr/>
            <p:nvPr/>
          </p:nvSpPr>
          <p:spPr>
            <a:xfrm>
              <a:off x="5854375" y="3071923"/>
              <a:ext cx="547687" cy="729795"/>
            </a:xfrm>
            <a:custGeom>
              <a:avLst/>
              <a:gdLst>
                <a:gd name="connsiteX0" fmla="*/ 0 w 609600"/>
                <a:gd name="connsiteY0" fmla="*/ 0 h 773930"/>
                <a:gd name="connsiteX1" fmla="*/ 609600 w 609600"/>
                <a:gd name="connsiteY1" fmla="*/ 0 h 773930"/>
                <a:gd name="connsiteX2" fmla="*/ 609600 w 609600"/>
                <a:gd name="connsiteY2" fmla="*/ 773930 h 773930"/>
                <a:gd name="connsiteX3" fmla="*/ 0 w 609600"/>
                <a:gd name="connsiteY3" fmla="*/ 773930 h 773930"/>
                <a:gd name="connsiteX4" fmla="*/ 0 w 609600"/>
                <a:gd name="connsiteY4" fmla="*/ 0 h 773930"/>
                <a:gd name="connsiteX0" fmla="*/ 0 w 609600"/>
                <a:gd name="connsiteY0" fmla="*/ 8253 h 782183"/>
                <a:gd name="connsiteX1" fmla="*/ 433561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585787 w 609600"/>
                <a:gd name="connsiteY2" fmla="*/ 2368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0 h 773930"/>
                <a:gd name="connsiteX1" fmla="*/ 409748 w 609600"/>
                <a:gd name="connsiteY1" fmla="*/ 34610 h 773930"/>
                <a:gd name="connsiteX2" fmla="*/ 585787 w 609600"/>
                <a:gd name="connsiteY2" fmla="*/ 228600 h 773930"/>
                <a:gd name="connsiteX3" fmla="*/ 609600 w 609600"/>
                <a:gd name="connsiteY3" fmla="*/ 773930 h 773930"/>
                <a:gd name="connsiteX4" fmla="*/ 0 w 609600"/>
                <a:gd name="connsiteY4" fmla="*/ 773930 h 773930"/>
                <a:gd name="connsiteX5" fmla="*/ 0 w 609600"/>
                <a:gd name="connsiteY5" fmla="*/ 0 h 773930"/>
                <a:gd name="connsiteX0" fmla="*/ 42863 w 609600"/>
                <a:gd name="connsiteY0" fmla="*/ 3490 h 739320"/>
                <a:gd name="connsiteX1" fmla="*/ 409748 w 609600"/>
                <a:gd name="connsiteY1" fmla="*/ 0 h 739320"/>
                <a:gd name="connsiteX2" fmla="*/ 585787 w 609600"/>
                <a:gd name="connsiteY2" fmla="*/ 193990 h 739320"/>
                <a:gd name="connsiteX3" fmla="*/ 609600 w 609600"/>
                <a:gd name="connsiteY3" fmla="*/ 739320 h 739320"/>
                <a:gd name="connsiteX4" fmla="*/ 0 w 609600"/>
                <a:gd name="connsiteY4" fmla="*/ 739320 h 739320"/>
                <a:gd name="connsiteX5" fmla="*/ 42863 w 609600"/>
                <a:gd name="connsiteY5" fmla="*/ 3490 h 739320"/>
                <a:gd name="connsiteX0" fmla="*/ 4763 w 571500"/>
                <a:gd name="connsiteY0" fmla="*/ 3490 h 739320"/>
                <a:gd name="connsiteX1" fmla="*/ 371648 w 571500"/>
                <a:gd name="connsiteY1" fmla="*/ 0 h 739320"/>
                <a:gd name="connsiteX2" fmla="*/ 547687 w 571500"/>
                <a:gd name="connsiteY2" fmla="*/ 193990 h 739320"/>
                <a:gd name="connsiteX3" fmla="*/ 571500 w 571500"/>
                <a:gd name="connsiteY3" fmla="*/ 739320 h 739320"/>
                <a:gd name="connsiteX4" fmla="*/ 0 w 571500"/>
                <a:gd name="connsiteY4" fmla="*/ 729795 h 739320"/>
                <a:gd name="connsiteX5" fmla="*/ 4763 w 571500"/>
                <a:gd name="connsiteY5" fmla="*/ 3490 h 739320"/>
                <a:gd name="connsiteX0" fmla="*/ 4763 w 547687"/>
                <a:gd name="connsiteY0" fmla="*/ 3490 h 729795"/>
                <a:gd name="connsiteX1" fmla="*/ 371648 w 547687"/>
                <a:gd name="connsiteY1" fmla="*/ 0 h 729795"/>
                <a:gd name="connsiteX2" fmla="*/ 547687 w 547687"/>
                <a:gd name="connsiteY2" fmla="*/ 193990 h 729795"/>
                <a:gd name="connsiteX3" fmla="*/ 533400 w 547687"/>
                <a:gd name="connsiteY3" fmla="*/ 701220 h 729795"/>
                <a:gd name="connsiteX4" fmla="*/ 0 w 547687"/>
                <a:gd name="connsiteY4" fmla="*/ 729795 h 729795"/>
                <a:gd name="connsiteX5" fmla="*/ 4763 w 547687"/>
                <a:gd name="connsiteY5" fmla="*/ 3490 h 729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7687" h="729795">
                  <a:moveTo>
                    <a:pt x="4763" y="3490"/>
                  </a:moveTo>
                  <a:lnTo>
                    <a:pt x="371648" y="0"/>
                  </a:lnTo>
                  <a:cubicBezTo>
                    <a:pt x="492240" y="169438"/>
                    <a:pt x="474720" y="191239"/>
                    <a:pt x="547687" y="193990"/>
                  </a:cubicBezTo>
                  <a:lnTo>
                    <a:pt x="533400" y="701220"/>
                  </a:lnTo>
                  <a:lnTo>
                    <a:pt x="0" y="729795"/>
                  </a:lnTo>
                  <a:cubicBezTo>
                    <a:pt x="1588" y="487693"/>
                    <a:pt x="3175" y="245592"/>
                    <a:pt x="4763" y="3490"/>
                  </a:cubicBezTo>
                  <a:close/>
                </a:path>
              </a:pathLst>
            </a:custGeom>
            <a:solidFill>
              <a:srgbClr val="373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aper with solid fill">
              <a:extLst>
                <a:ext uri="{FF2B5EF4-FFF2-40B4-BE49-F238E27FC236}">
                  <a16:creationId xmlns:a16="http://schemas.microsoft.com/office/drawing/2014/main" id="{B30F4A2B-2144-F47A-DEF7-EE841FA20472}"/>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5667202" y="2971800"/>
              <a:ext cx="914400" cy="914400"/>
            </a:xfrm>
            <a:prstGeom prst="rect">
              <a:avLst/>
            </a:prstGeom>
          </p:spPr>
        </p:pic>
      </p:grpSp>
      <p:grpSp>
        <p:nvGrpSpPr>
          <p:cNvPr id="25" name="Group 24">
            <a:extLst>
              <a:ext uri="{FF2B5EF4-FFF2-40B4-BE49-F238E27FC236}">
                <a16:creationId xmlns:a16="http://schemas.microsoft.com/office/drawing/2014/main" id="{1FF7DD2A-A0DE-EE71-8508-E91BB431A2F5}"/>
              </a:ext>
            </a:extLst>
          </p:cNvPr>
          <p:cNvGrpSpPr/>
          <p:nvPr/>
        </p:nvGrpSpPr>
        <p:grpSpPr>
          <a:xfrm>
            <a:off x="3135631" y="3325798"/>
            <a:ext cx="914400" cy="914400"/>
            <a:chOff x="5667202" y="2971800"/>
            <a:chExt cx="914400" cy="914400"/>
          </a:xfrm>
        </p:grpSpPr>
        <p:sp>
          <p:nvSpPr>
            <p:cNvPr id="26" name="Rectangle 9">
              <a:extLst>
                <a:ext uri="{FF2B5EF4-FFF2-40B4-BE49-F238E27FC236}">
                  <a16:creationId xmlns:a16="http://schemas.microsoft.com/office/drawing/2014/main" id="{81C631A3-533C-481D-D35A-5805C34C3409}"/>
                </a:ext>
              </a:extLst>
            </p:cNvPr>
            <p:cNvSpPr/>
            <p:nvPr/>
          </p:nvSpPr>
          <p:spPr>
            <a:xfrm>
              <a:off x="5854375" y="3071923"/>
              <a:ext cx="547687" cy="729795"/>
            </a:xfrm>
            <a:custGeom>
              <a:avLst/>
              <a:gdLst>
                <a:gd name="connsiteX0" fmla="*/ 0 w 609600"/>
                <a:gd name="connsiteY0" fmla="*/ 0 h 773930"/>
                <a:gd name="connsiteX1" fmla="*/ 609600 w 609600"/>
                <a:gd name="connsiteY1" fmla="*/ 0 h 773930"/>
                <a:gd name="connsiteX2" fmla="*/ 609600 w 609600"/>
                <a:gd name="connsiteY2" fmla="*/ 773930 h 773930"/>
                <a:gd name="connsiteX3" fmla="*/ 0 w 609600"/>
                <a:gd name="connsiteY3" fmla="*/ 773930 h 773930"/>
                <a:gd name="connsiteX4" fmla="*/ 0 w 609600"/>
                <a:gd name="connsiteY4" fmla="*/ 0 h 773930"/>
                <a:gd name="connsiteX0" fmla="*/ 0 w 609600"/>
                <a:gd name="connsiteY0" fmla="*/ 8253 h 782183"/>
                <a:gd name="connsiteX1" fmla="*/ 433561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585787 w 609600"/>
                <a:gd name="connsiteY2" fmla="*/ 2368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0 h 773930"/>
                <a:gd name="connsiteX1" fmla="*/ 409748 w 609600"/>
                <a:gd name="connsiteY1" fmla="*/ 34610 h 773930"/>
                <a:gd name="connsiteX2" fmla="*/ 585787 w 609600"/>
                <a:gd name="connsiteY2" fmla="*/ 228600 h 773930"/>
                <a:gd name="connsiteX3" fmla="*/ 609600 w 609600"/>
                <a:gd name="connsiteY3" fmla="*/ 773930 h 773930"/>
                <a:gd name="connsiteX4" fmla="*/ 0 w 609600"/>
                <a:gd name="connsiteY4" fmla="*/ 773930 h 773930"/>
                <a:gd name="connsiteX5" fmla="*/ 0 w 609600"/>
                <a:gd name="connsiteY5" fmla="*/ 0 h 773930"/>
                <a:gd name="connsiteX0" fmla="*/ 42863 w 609600"/>
                <a:gd name="connsiteY0" fmla="*/ 3490 h 739320"/>
                <a:gd name="connsiteX1" fmla="*/ 409748 w 609600"/>
                <a:gd name="connsiteY1" fmla="*/ 0 h 739320"/>
                <a:gd name="connsiteX2" fmla="*/ 585787 w 609600"/>
                <a:gd name="connsiteY2" fmla="*/ 193990 h 739320"/>
                <a:gd name="connsiteX3" fmla="*/ 609600 w 609600"/>
                <a:gd name="connsiteY3" fmla="*/ 739320 h 739320"/>
                <a:gd name="connsiteX4" fmla="*/ 0 w 609600"/>
                <a:gd name="connsiteY4" fmla="*/ 739320 h 739320"/>
                <a:gd name="connsiteX5" fmla="*/ 42863 w 609600"/>
                <a:gd name="connsiteY5" fmla="*/ 3490 h 739320"/>
                <a:gd name="connsiteX0" fmla="*/ 4763 w 571500"/>
                <a:gd name="connsiteY0" fmla="*/ 3490 h 739320"/>
                <a:gd name="connsiteX1" fmla="*/ 371648 w 571500"/>
                <a:gd name="connsiteY1" fmla="*/ 0 h 739320"/>
                <a:gd name="connsiteX2" fmla="*/ 547687 w 571500"/>
                <a:gd name="connsiteY2" fmla="*/ 193990 h 739320"/>
                <a:gd name="connsiteX3" fmla="*/ 571500 w 571500"/>
                <a:gd name="connsiteY3" fmla="*/ 739320 h 739320"/>
                <a:gd name="connsiteX4" fmla="*/ 0 w 571500"/>
                <a:gd name="connsiteY4" fmla="*/ 729795 h 739320"/>
                <a:gd name="connsiteX5" fmla="*/ 4763 w 571500"/>
                <a:gd name="connsiteY5" fmla="*/ 3490 h 739320"/>
                <a:gd name="connsiteX0" fmla="*/ 4763 w 547687"/>
                <a:gd name="connsiteY0" fmla="*/ 3490 h 729795"/>
                <a:gd name="connsiteX1" fmla="*/ 371648 w 547687"/>
                <a:gd name="connsiteY1" fmla="*/ 0 h 729795"/>
                <a:gd name="connsiteX2" fmla="*/ 547687 w 547687"/>
                <a:gd name="connsiteY2" fmla="*/ 193990 h 729795"/>
                <a:gd name="connsiteX3" fmla="*/ 533400 w 547687"/>
                <a:gd name="connsiteY3" fmla="*/ 701220 h 729795"/>
                <a:gd name="connsiteX4" fmla="*/ 0 w 547687"/>
                <a:gd name="connsiteY4" fmla="*/ 729795 h 729795"/>
                <a:gd name="connsiteX5" fmla="*/ 4763 w 547687"/>
                <a:gd name="connsiteY5" fmla="*/ 3490 h 729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7687" h="729795">
                  <a:moveTo>
                    <a:pt x="4763" y="3490"/>
                  </a:moveTo>
                  <a:lnTo>
                    <a:pt x="371648" y="0"/>
                  </a:lnTo>
                  <a:cubicBezTo>
                    <a:pt x="492240" y="169438"/>
                    <a:pt x="474720" y="191239"/>
                    <a:pt x="547687" y="193990"/>
                  </a:cubicBezTo>
                  <a:lnTo>
                    <a:pt x="533400" y="701220"/>
                  </a:lnTo>
                  <a:lnTo>
                    <a:pt x="0" y="729795"/>
                  </a:lnTo>
                  <a:cubicBezTo>
                    <a:pt x="1588" y="487693"/>
                    <a:pt x="3175" y="245592"/>
                    <a:pt x="4763" y="3490"/>
                  </a:cubicBezTo>
                  <a:close/>
                </a:path>
              </a:pathLst>
            </a:custGeom>
            <a:solidFill>
              <a:srgbClr val="373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Paper with solid fill">
              <a:extLst>
                <a:ext uri="{FF2B5EF4-FFF2-40B4-BE49-F238E27FC236}">
                  <a16:creationId xmlns:a16="http://schemas.microsoft.com/office/drawing/2014/main" id="{07398914-0DF0-1BE2-BE5D-84E07F5919A8}"/>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5667202" y="2971800"/>
              <a:ext cx="914400" cy="914400"/>
            </a:xfrm>
            <a:prstGeom prst="rect">
              <a:avLst/>
            </a:prstGeom>
          </p:spPr>
        </p:pic>
      </p:grpSp>
      <p:grpSp>
        <p:nvGrpSpPr>
          <p:cNvPr id="28" name="Group 27">
            <a:extLst>
              <a:ext uri="{FF2B5EF4-FFF2-40B4-BE49-F238E27FC236}">
                <a16:creationId xmlns:a16="http://schemas.microsoft.com/office/drawing/2014/main" id="{F4867436-B7DF-B657-5F36-2C7DA88B6A60}"/>
              </a:ext>
            </a:extLst>
          </p:cNvPr>
          <p:cNvGrpSpPr/>
          <p:nvPr/>
        </p:nvGrpSpPr>
        <p:grpSpPr>
          <a:xfrm>
            <a:off x="2816969" y="4319646"/>
            <a:ext cx="914400" cy="914400"/>
            <a:chOff x="5667202" y="2971800"/>
            <a:chExt cx="914400" cy="914400"/>
          </a:xfrm>
        </p:grpSpPr>
        <p:sp>
          <p:nvSpPr>
            <p:cNvPr id="29" name="Rectangle 9">
              <a:extLst>
                <a:ext uri="{FF2B5EF4-FFF2-40B4-BE49-F238E27FC236}">
                  <a16:creationId xmlns:a16="http://schemas.microsoft.com/office/drawing/2014/main" id="{D5BD5580-D2FC-3CA0-CC04-11F9FBF091F3}"/>
                </a:ext>
              </a:extLst>
            </p:cNvPr>
            <p:cNvSpPr/>
            <p:nvPr/>
          </p:nvSpPr>
          <p:spPr>
            <a:xfrm>
              <a:off x="5854375" y="3071923"/>
              <a:ext cx="547687" cy="729795"/>
            </a:xfrm>
            <a:custGeom>
              <a:avLst/>
              <a:gdLst>
                <a:gd name="connsiteX0" fmla="*/ 0 w 609600"/>
                <a:gd name="connsiteY0" fmla="*/ 0 h 773930"/>
                <a:gd name="connsiteX1" fmla="*/ 609600 w 609600"/>
                <a:gd name="connsiteY1" fmla="*/ 0 h 773930"/>
                <a:gd name="connsiteX2" fmla="*/ 609600 w 609600"/>
                <a:gd name="connsiteY2" fmla="*/ 773930 h 773930"/>
                <a:gd name="connsiteX3" fmla="*/ 0 w 609600"/>
                <a:gd name="connsiteY3" fmla="*/ 773930 h 773930"/>
                <a:gd name="connsiteX4" fmla="*/ 0 w 609600"/>
                <a:gd name="connsiteY4" fmla="*/ 0 h 773930"/>
                <a:gd name="connsiteX0" fmla="*/ 0 w 609600"/>
                <a:gd name="connsiteY0" fmla="*/ 8253 h 782183"/>
                <a:gd name="connsiteX1" fmla="*/ 433561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585787 w 609600"/>
                <a:gd name="connsiteY2" fmla="*/ 2368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0 h 773930"/>
                <a:gd name="connsiteX1" fmla="*/ 409748 w 609600"/>
                <a:gd name="connsiteY1" fmla="*/ 34610 h 773930"/>
                <a:gd name="connsiteX2" fmla="*/ 585787 w 609600"/>
                <a:gd name="connsiteY2" fmla="*/ 228600 h 773930"/>
                <a:gd name="connsiteX3" fmla="*/ 609600 w 609600"/>
                <a:gd name="connsiteY3" fmla="*/ 773930 h 773930"/>
                <a:gd name="connsiteX4" fmla="*/ 0 w 609600"/>
                <a:gd name="connsiteY4" fmla="*/ 773930 h 773930"/>
                <a:gd name="connsiteX5" fmla="*/ 0 w 609600"/>
                <a:gd name="connsiteY5" fmla="*/ 0 h 773930"/>
                <a:gd name="connsiteX0" fmla="*/ 42863 w 609600"/>
                <a:gd name="connsiteY0" fmla="*/ 3490 h 739320"/>
                <a:gd name="connsiteX1" fmla="*/ 409748 w 609600"/>
                <a:gd name="connsiteY1" fmla="*/ 0 h 739320"/>
                <a:gd name="connsiteX2" fmla="*/ 585787 w 609600"/>
                <a:gd name="connsiteY2" fmla="*/ 193990 h 739320"/>
                <a:gd name="connsiteX3" fmla="*/ 609600 w 609600"/>
                <a:gd name="connsiteY3" fmla="*/ 739320 h 739320"/>
                <a:gd name="connsiteX4" fmla="*/ 0 w 609600"/>
                <a:gd name="connsiteY4" fmla="*/ 739320 h 739320"/>
                <a:gd name="connsiteX5" fmla="*/ 42863 w 609600"/>
                <a:gd name="connsiteY5" fmla="*/ 3490 h 739320"/>
                <a:gd name="connsiteX0" fmla="*/ 4763 w 571500"/>
                <a:gd name="connsiteY0" fmla="*/ 3490 h 739320"/>
                <a:gd name="connsiteX1" fmla="*/ 371648 w 571500"/>
                <a:gd name="connsiteY1" fmla="*/ 0 h 739320"/>
                <a:gd name="connsiteX2" fmla="*/ 547687 w 571500"/>
                <a:gd name="connsiteY2" fmla="*/ 193990 h 739320"/>
                <a:gd name="connsiteX3" fmla="*/ 571500 w 571500"/>
                <a:gd name="connsiteY3" fmla="*/ 739320 h 739320"/>
                <a:gd name="connsiteX4" fmla="*/ 0 w 571500"/>
                <a:gd name="connsiteY4" fmla="*/ 729795 h 739320"/>
                <a:gd name="connsiteX5" fmla="*/ 4763 w 571500"/>
                <a:gd name="connsiteY5" fmla="*/ 3490 h 739320"/>
                <a:gd name="connsiteX0" fmla="*/ 4763 w 547687"/>
                <a:gd name="connsiteY0" fmla="*/ 3490 h 729795"/>
                <a:gd name="connsiteX1" fmla="*/ 371648 w 547687"/>
                <a:gd name="connsiteY1" fmla="*/ 0 h 729795"/>
                <a:gd name="connsiteX2" fmla="*/ 547687 w 547687"/>
                <a:gd name="connsiteY2" fmla="*/ 193990 h 729795"/>
                <a:gd name="connsiteX3" fmla="*/ 533400 w 547687"/>
                <a:gd name="connsiteY3" fmla="*/ 701220 h 729795"/>
                <a:gd name="connsiteX4" fmla="*/ 0 w 547687"/>
                <a:gd name="connsiteY4" fmla="*/ 729795 h 729795"/>
                <a:gd name="connsiteX5" fmla="*/ 4763 w 547687"/>
                <a:gd name="connsiteY5" fmla="*/ 3490 h 729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7687" h="729795">
                  <a:moveTo>
                    <a:pt x="4763" y="3490"/>
                  </a:moveTo>
                  <a:lnTo>
                    <a:pt x="371648" y="0"/>
                  </a:lnTo>
                  <a:cubicBezTo>
                    <a:pt x="492240" y="169438"/>
                    <a:pt x="474720" y="191239"/>
                    <a:pt x="547687" y="193990"/>
                  </a:cubicBezTo>
                  <a:lnTo>
                    <a:pt x="533400" y="701220"/>
                  </a:lnTo>
                  <a:lnTo>
                    <a:pt x="0" y="729795"/>
                  </a:lnTo>
                  <a:cubicBezTo>
                    <a:pt x="1588" y="487693"/>
                    <a:pt x="3175" y="245592"/>
                    <a:pt x="4763" y="3490"/>
                  </a:cubicBezTo>
                  <a:close/>
                </a:path>
              </a:pathLst>
            </a:custGeom>
            <a:solidFill>
              <a:srgbClr val="373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Paper with solid fill">
              <a:extLst>
                <a:ext uri="{FF2B5EF4-FFF2-40B4-BE49-F238E27FC236}">
                  <a16:creationId xmlns:a16="http://schemas.microsoft.com/office/drawing/2014/main" id="{027F5477-7C7E-2DBC-A666-471DDA1074FD}"/>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5667202" y="2971800"/>
              <a:ext cx="914400" cy="914400"/>
            </a:xfrm>
            <a:prstGeom prst="rect">
              <a:avLst/>
            </a:prstGeom>
          </p:spPr>
        </p:pic>
      </p:grpSp>
      <p:pic>
        <p:nvPicPr>
          <p:cNvPr id="32" name="Graphic 31" descr="Checkmark with solid fill">
            <a:extLst>
              <a:ext uri="{FF2B5EF4-FFF2-40B4-BE49-F238E27FC236}">
                <a16:creationId xmlns:a16="http://schemas.microsoft.com/office/drawing/2014/main" id="{0D551520-8EFB-59E9-2FA9-61D7BB3C6B67}"/>
              </a:ext>
            </a:extLst>
          </p:cNvPr>
          <p:cNvPicPr>
            <a:picLocks noChangeAspect="1"/>
          </p:cNvPicPr>
          <p:nvPr/>
        </p:nvPicPr>
        <p:blipFill>
          <a:blip r:embed="rId25">
            <a:extLst>
              <a:ext uri="{96DAC541-7B7A-43D3-8B79-37D633B846F1}">
                <asvg:svgBlip xmlns:asvg="http://schemas.microsoft.com/office/drawing/2016/SVG/main" r:embed="rId26"/>
              </a:ext>
            </a:extLst>
          </a:blip>
          <a:stretch>
            <a:fillRect/>
          </a:stretch>
        </p:blipFill>
        <p:spPr>
          <a:xfrm>
            <a:off x="10867890" y="209327"/>
            <a:ext cx="914400" cy="914400"/>
          </a:xfrm>
          <a:prstGeom prst="rect">
            <a:avLst/>
          </a:prstGeom>
        </p:spPr>
      </p:pic>
    </p:spTree>
    <p:extLst>
      <p:ext uri="{BB962C8B-B14F-4D97-AF65-F5344CB8AC3E}">
        <p14:creationId xmlns:p14="http://schemas.microsoft.com/office/powerpoint/2010/main" val="3183031689"/>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F00C0FD0-AA88-4D2C-0D5A-D0384ABA32CE}"/>
            </a:ext>
          </a:extLst>
        </p:cNvPr>
        <p:cNvGrpSpPr/>
        <p:nvPr/>
      </p:nvGrpSpPr>
      <p:grpSpPr>
        <a:xfrm>
          <a:off x="0" y="0"/>
          <a:ext cx="0" cy="0"/>
          <a:chOff x="0" y="0"/>
          <a:chExt cx="0" cy="0"/>
        </a:xfrm>
      </p:grpSpPr>
      <p:sp>
        <p:nvSpPr>
          <p:cNvPr id="48" name="TextBox 47">
            <a:extLst>
              <a:ext uri="{FF2B5EF4-FFF2-40B4-BE49-F238E27FC236}">
                <a16:creationId xmlns:a16="http://schemas.microsoft.com/office/drawing/2014/main" id="{99D38959-9994-F31C-6545-CD1F9FA0F68D}"/>
              </a:ext>
            </a:extLst>
          </p:cNvPr>
          <p:cNvSpPr txBox="1"/>
          <p:nvPr/>
        </p:nvSpPr>
        <p:spPr>
          <a:xfrm>
            <a:off x="304799" y="309709"/>
            <a:ext cx="5705476" cy="1200329"/>
          </a:xfrm>
          <a:prstGeom prst="rect">
            <a:avLst/>
          </a:prstGeom>
          <a:noFill/>
        </p:spPr>
        <p:txBody>
          <a:bodyPr wrap="square">
            <a:spAutoFit/>
          </a:bodyPr>
          <a:lstStyle/>
          <a:p>
            <a:r>
              <a:rPr lang="en-US" sz="3600" dirty="0">
                <a:solidFill>
                  <a:srgbClr val="2B2576"/>
                </a:solidFill>
              </a:rPr>
              <a:t>Merkle Tree (Modified)</a:t>
            </a:r>
          </a:p>
          <a:p>
            <a:r>
              <a:rPr lang="en-US" sz="3600" dirty="0">
                <a:solidFill>
                  <a:srgbClr val="5465FF"/>
                </a:solidFill>
              </a:rPr>
              <a:t>Share Use Case</a:t>
            </a:r>
          </a:p>
        </p:txBody>
      </p:sp>
      <p:sp>
        <p:nvSpPr>
          <p:cNvPr id="7" name="Rectangle: Rounded Corners 6">
            <a:extLst>
              <a:ext uri="{FF2B5EF4-FFF2-40B4-BE49-F238E27FC236}">
                <a16:creationId xmlns:a16="http://schemas.microsoft.com/office/drawing/2014/main" id="{9FEC7F69-D77F-A76F-74EB-22E3BE0EFE72}"/>
              </a:ext>
            </a:extLst>
          </p:cNvPr>
          <p:cNvSpPr/>
          <p:nvPr/>
        </p:nvSpPr>
        <p:spPr>
          <a:xfrm>
            <a:off x="10152547" y="2636250"/>
            <a:ext cx="1090510" cy="616570"/>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solidFill>
                  <a:srgbClr val="2B2576"/>
                </a:solidFill>
              </a:rPr>
              <a:t>a.xls</a:t>
            </a:r>
          </a:p>
          <a:p>
            <a:pPr algn="ctr"/>
            <a:r>
              <a:rPr lang="en-US" sz="800" dirty="0">
                <a:solidFill>
                  <a:srgbClr val="2B2576"/>
                </a:solidFill>
              </a:rPr>
              <a:t>b.doc</a:t>
            </a:r>
            <a:endParaRPr lang="en-US" sz="800" b="1" dirty="0">
              <a:solidFill>
                <a:srgbClr val="2B2576"/>
              </a:solidFill>
            </a:endParaRPr>
          </a:p>
        </p:txBody>
      </p:sp>
      <p:sp>
        <p:nvSpPr>
          <p:cNvPr id="17" name="TextBox 16">
            <a:extLst>
              <a:ext uri="{FF2B5EF4-FFF2-40B4-BE49-F238E27FC236}">
                <a16:creationId xmlns:a16="http://schemas.microsoft.com/office/drawing/2014/main" id="{CDC46C9A-6686-2054-7DAE-3C887DAB253B}"/>
              </a:ext>
            </a:extLst>
          </p:cNvPr>
          <p:cNvSpPr txBox="1"/>
          <p:nvPr/>
        </p:nvSpPr>
        <p:spPr>
          <a:xfrm>
            <a:off x="10152547" y="3278077"/>
            <a:ext cx="1200871" cy="307777"/>
          </a:xfrm>
          <a:prstGeom prst="rect">
            <a:avLst/>
          </a:prstGeom>
          <a:noFill/>
        </p:spPr>
        <p:txBody>
          <a:bodyPr wrap="square" rtlCol="0">
            <a:spAutoFit/>
          </a:bodyPr>
          <a:lstStyle/>
          <a:p>
            <a:pPr algn="ctr"/>
            <a:r>
              <a:rPr lang="en-US" dirty="0">
                <a:solidFill>
                  <a:srgbClr val="2B2576"/>
                </a:solidFill>
              </a:rPr>
              <a:t>D</a:t>
            </a:r>
          </a:p>
        </p:txBody>
      </p:sp>
      <p:cxnSp>
        <p:nvCxnSpPr>
          <p:cNvPr id="565" name="Straight Arrow Connector 564">
            <a:extLst>
              <a:ext uri="{FF2B5EF4-FFF2-40B4-BE49-F238E27FC236}">
                <a16:creationId xmlns:a16="http://schemas.microsoft.com/office/drawing/2014/main" id="{7F9C3182-2B6A-8364-DAD4-A5A1C6DF6685}"/>
              </a:ext>
            </a:extLst>
          </p:cNvPr>
          <p:cNvCxnSpPr>
            <a:cxnSpLocks/>
            <a:stCxn id="7" idx="0"/>
            <a:endCxn id="567" idx="2"/>
          </p:cNvCxnSpPr>
          <p:nvPr/>
        </p:nvCxnSpPr>
        <p:spPr>
          <a:xfrm flipV="1">
            <a:off x="10697802" y="2377018"/>
            <a:ext cx="1" cy="259232"/>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sp>
        <p:nvSpPr>
          <p:cNvPr id="567" name="Rectangle: Rounded Corners 566">
            <a:extLst>
              <a:ext uri="{FF2B5EF4-FFF2-40B4-BE49-F238E27FC236}">
                <a16:creationId xmlns:a16="http://schemas.microsoft.com/office/drawing/2014/main" id="{8A6F2ACA-DB0A-C9B8-4C05-2A94D423DF62}"/>
              </a:ext>
            </a:extLst>
          </p:cNvPr>
          <p:cNvSpPr/>
          <p:nvPr/>
        </p:nvSpPr>
        <p:spPr>
          <a:xfrm>
            <a:off x="10152547" y="1841943"/>
            <a:ext cx="1090511" cy="535075"/>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FolderD</a:t>
            </a:r>
          </a:p>
          <a:p>
            <a:pPr algn="ctr"/>
            <a:r>
              <a:rPr lang="en-US" sz="800" dirty="0"/>
              <a:t>H(D)</a:t>
            </a:r>
          </a:p>
        </p:txBody>
      </p:sp>
      <p:sp>
        <p:nvSpPr>
          <p:cNvPr id="2" name="TextBox 1">
            <a:extLst>
              <a:ext uri="{FF2B5EF4-FFF2-40B4-BE49-F238E27FC236}">
                <a16:creationId xmlns:a16="http://schemas.microsoft.com/office/drawing/2014/main" id="{C05403EE-4CB1-F414-AF24-8D26AB7AF925}"/>
              </a:ext>
            </a:extLst>
          </p:cNvPr>
          <p:cNvSpPr txBox="1"/>
          <p:nvPr/>
        </p:nvSpPr>
        <p:spPr>
          <a:xfrm>
            <a:off x="346900" y="1586177"/>
            <a:ext cx="4553788" cy="2031325"/>
          </a:xfrm>
          <a:prstGeom prst="rect">
            <a:avLst/>
          </a:prstGeom>
          <a:noFill/>
        </p:spPr>
        <p:txBody>
          <a:bodyPr wrap="square">
            <a:spAutoFit/>
          </a:bodyPr>
          <a:lstStyle/>
          <a:p>
            <a:pPr marL="342900" indent="-342900">
              <a:buFont typeface="Arial"/>
              <a:buAutoNum type="arabicPeriod"/>
            </a:pPr>
            <a:r>
              <a:rPr lang="en-US" dirty="0">
                <a:solidFill>
                  <a:srgbClr val="3D3935"/>
                </a:solidFill>
                <a:latin typeface="Open Sans" panose="020B0606030504020204" pitchFamily="34" charset="0"/>
              </a:rPr>
              <a:t>HASH 1  - H(A) </a:t>
            </a:r>
          </a:p>
          <a:p>
            <a:pPr marL="342900" indent="-342900">
              <a:buFont typeface="Arial"/>
              <a:buAutoNum type="arabicPeriod"/>
            </a:pPr>
            <a:r>
              <a:rPr lang="en-US" dirty="0">
                <a:solidFill>
                  <a:srgbClr val="3D3935"/>
                </a:solidFill>
                <a:latin typeface="Open Sans" panose="020B0606030504020204" pitchFamily="34" charset="0"/>
              </a:rPr>
              <a:t>HASH 2  - H(B)</a:t>
            </a:r>
          </a:p>
          <a:p>
            <a:pPr marL="342900" indent="-342900">
              <a:buFont typeface="Arial"/>
              <a:buAutoNum type="arabicPeriod"/>
            </a:pPr>
            <a:r>
              <a:rPr lang="en-US" dirty="0">
                <a:solidFill>
                  <a:srgbClr val="3D3935"/>
                </a:solidFill>
                <a:latin typeface="Open Sans" panose="020B0606030504020204" pitchFamily="34" charset="0"/>
              </a:rPr>
              <a:t>HASH 3  - H(C) </a:t>
            </a:r>
          </a:p>
          <a:p>
            <a:pPr marL="342900" indent="-342900">
              <a:buFont typeface="Arial"/>
              <a:buAutoNum type="arabicPeriod"/>
            </a:pPr>
            <a:r>
              <a:rPr lang="en-US" dirty="0">
                <a:solidFill>
                  <a:srgbClr val="3D3935"/>
                </a:solidFill>
                <a:latin typeface="Open Sans" panose="020B0606030504020204" pitchFamily="34" charset="0"/>
              </a:rPr>
              <a:t>HASH 4  - H(ABC)</a:t>
            </a:r>
          </a:p>
          <a:p>
            <a:pPr marL="342900" indent="-342900">
              <a:buFont typeface="Arial"/>
              <a:buAutoNum type="arabicPeriod"/>
            </a:pPr>
            <a:r>
              <a:rPr lang="en-US" dirty="0">
                <a:solidFill>
                  <a:srgbClr val="3D3935"/>
                </a:solidFill>
                <a:latin typeface="Open Sans" panose="020B0606030504020204" pitchFamily="34" charset="0"/>
              </a:rPr>
              <a:t>HASH 5  - H(D)</a:t>
            </a:r>
          </a:p>
          <a:p>
            <a:pPr marL="342900" indent="-342900">
              <a:buFont typeface="Arial"/>
              <a:buAutoNum type="arabicPeriod"/>
            </a:pPr>
            <a:r>
              <a:rPr lang="en-US" dirty="0">
                <a:solidFill>
                  <a:srgbClr val="3D3935"/>
                </a:solidFill>
                <a:latin typeface="Open Sans" panose="020B0606030504020204" pitchFamily="34" charset="0"/>
              </a:rPr>
              <a:t>HASH 6  - H(Root)</a:t>
            </a:r>
          </a:p>
          <a:p>
            <a:pPr marL="342900" indent="-342900">
              <a:buFont typeface="Arial"/>
              <a:buAutoNum type="arabicPeriod"/>
            </a:pPr>
            <a:r>
              <a:rPr lang="en-US" dirty="0">
                <a:solidFill>
                  <a:srgbClr val="3D3935"/>
                </a:solidFill>
                <a:latin typeface="Open Sans" panose="020B0606030504020204" pitchFamily="34" charset="0"/>
              </a:rPr>
              <a:t>HASH 7  - H(ABC) + H(D)</a:t>
            </a:r>
          </a:p>
          <a:p>
            <a:pPr marL="342900" indent="-342900">
              <a:buFont typeface="Arial"/>
              <a:buAutoNum type="arabicPeriod"/>
            </a:pPr>
            <a:endParaRPr lang="en-US" dirty="0">
              <a:solidFill>
                <a:srgbClr val="3D3935"/>
              </a:solidFill>
              <a:latin typeface="Open Sans" panose="020B0606030504020204" pitchFamily="34" charset="0"/>
            </a:endParaRPr>
          </a:p>
          <a:p>
            <a:pPr marL="342900" indent="-342900">
              <a:buFont typeface="Arial"/>
              <a:buAutoNum type="arabicPeriod"/>
            </a:pPr>
            <a:endParaRPr lang="en-US" dirty="0">
              <a:solidFill>
                <a:srgbClr val="3D3935"/>
              </a:solidFill>
              <a:latin typeface="Open Sans" panose="020B0606030504020204" pitchFamily="34" charset="0"/>
            </a:endParaRPr>
          </a:p>
        </p:txBody>
      </p:sp>
      <p:cxnSp>
        <p:nvCxnSpPr>
          <p:cNvPr id="4" name="Straight Connector 3">
            <a:extLst>
              <a:ext uri="{FF2B5EF4-FFF2-40B4-BE49-F238E27FC236}">
                <a16:creationId xmlns:a16="http://schemas.microsoft.com/office/drawing/2014/main" id="{B75A7667-308A-0DAB-1256-436ABDFBE819}"/>
              </a:ext>
            </a:extLst>
          </p:cNvPr>
          <p:cNvCxnSpPr>
            <a:cxnSpLocks/>
          </p:cNvCxnSpPr>
          <p:nvPr/>
        </p:nvCxnSpPr>
        <p:spPr>
          <a:xfrm>
            <a:off x="10073653" y="1390671"/>
            <a:ext cx="0" cy="228600"/>
          </a:xfrm>
          <a:prstGeom prst="line">
            <a:avLst/>
          </a:prstGeom>
          <a:ln w="25400">
            <a:solidFill>
              <a:srgbClr val="2EBC81"/>
            </a:solidFill>
          </a:ln>
        </p:spPr>
        <p:style>
          <a:lnRef idx="1">
            <a:schemeClr val="accent1"/>
          </a:lnRef>
          <a:fillRef idx="0">
            <a:schemeClr val="accent1"/>
          </a:fillRef>
          <a:effectRef idx="0">
            <a:schemeClr val="accent1"/>
          </a:effectRef>
          <a:fontRef idx="minor">
            <a:schemeClr val="tx1"/>
          </a:fontRef>
        </p:style>
      </p:cxnSp>
      <p:sp>
        <p:nvSpPr>
          <p:cNvPr id="5" name="Rectangle: Rounded Corners 4">
            <a:extLst>
              <a:ext uri="{FF2B5EF4-FFF2-40B4-BE49-F238E27FC236}">
                <a16:creationId xmlns:a16="http://schemas.microsoft.com/office/drawing/2014/main" id="{8F4ABD8A-8508-0E55-E563-6030BAB9C39D}"/>
              </a:ext>
            </a:extLst>
          </p:cNvPr>
          <p:cNvSpPr/>
          <p:nvPr/>
        </p:nvSpPr>
        <p:spPr>
          <a:xfrm>
            <a:off x="8862569" y="602714"/>
            <a:ext cx="2380483" cy="797482"/>
          </a:xfrm>
          <a:prstGeom prst="roundRect">
            <a:avLst/>
          </a:prstGeom>
          <a:solidFill>
            <a:srgbClr val="2B2576"/>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US" sz="1200" dirty="0"/>
          </a:p>
          <a:p>
            <a:pPr algn="ctr"/>
            <a:r>
              <a:rPr lang="en-US" sz="1200" dirty="0"/>
              <a:t>Share Root</a:t>
            </a:r>
          </a:p>
          <a:p>
            <a:pPr algn="ctr"/>
            <a:r>
              <a:rPr lang="en-US" sz="1200" dirty="0"/>
              <a:t>H(Root)</a:t>
            </a:r>
          </a:p>
          <a:p>
            <a:pPr algn="ctr"/>
            <a:r>
              <a:rPr lang="en-US" sz="1200" dirty="0"/>
              <a:t>H(H(ABC) + H(D) + H(Root))</a:t>
            </a:r>
          </a:p>
          <a:p>
            <a:pPr algn="ctr"/>
            <a:endParaRPr lang="en-US" sz="1200" dirty="0"/>
          </a:p>
        </p:txBody>
      </p:sp>
      <p:cxnSp>
        <p:nvCxnSpPr>
          <p:cNvPr id="11" name="Connector: Elbow 10">
            <a:extLst>
              <a:ext uri="{FF2B5EF4-FFF2-40B4-BE49-F238E27FC236}">
                <a16:creationId xmlns:a16="http://schemas.microsoft.com/office/drawing/2014/main" id="{20051E2C-691D-B6C0-0E18-BB59D7607C08}"/>
              </a:ext>
            </a:extLst>
          </p:cNvPr>
          <p:cNvCxnSpPr>
            <a:cxnSpLocks/>
            <a:stCxn id="567" idx="0"/>
            <a:endCxn id="467" idx="0"/>
          </p:cNvCxnSpPr>
          <p:nvPr/>
        </p:nvCxnSpPr>
        <p:spPr>
          <a:xfrm rot="16200000" flipV="1">
            <a:off x="10053742" y="1197881"/>
            <a:ext cx="12700" cy="1288123"/>
          </a:xfrm>
          <a:prstGeom prst="bentConnector3">
            <a:avLst>
              <a:gd name="adj1" fmla="val 1800000"/>
            </a:avLst>
          </a:prstGeom>
          <a:ln w="25400">
            <a:solidFill>
              <a:srgbClr val="2EBC81"/>
            </a:solidFill>
          </a:ln>
        </p:spPr>
        <p:style>
          <a:lnRef idx="1">
            <a:schemeClr val="accent3"/>
          </a:lnRef>
          <a:fillRef idx="0">
            <a:schemeClr val="accent3"/>
          </a:fillRef>
          <a:effectRef idx="0">
            <a:schemeClr val="accent3"/>
          </a:effectRef>
          <a:fontRef idx="minor">
            <a:schemeClr val="tx1"/>
          </a:fontRef>
        </p:style>
      </p:cxnSp>
      <p:grpSp>
        <p:nvGrpSpPr>
          <p:cNvPr id="37" name="Group 36">
            <a:extLst>
              <a:ext uri="{FF2B5EF4-FFF2-40B4-BE49-F238E27FC236}">
                <a16:creationId xmlns:a16="http://schemas.microsoft.com/office/drawing/2014/main" id="{5E469AB8-BEA4-F973-85E1-D5C2A7BA3C70}"/>
              </a:ext>
            </a:extLst>
          </p:cNvPr>
          <p:cNvGrpSpPr/>
          <p:nvPr/>
        </p:nvGrpSpPr>
        <p:grpSpPr>
          <a:xfrm>
            <a:off x="6401033" y="3644807"/>
            <a:ext cx="2382929" cy="1710348"/>
            <a:chOff x="4733195" y="4395829"/>
            <a:chExt cx="2382929" cy="1710348"/>
          </a:xfrm>
        </p:grpSpPr>
        <p:cxnSp>
          <p:nvCxnSpPr>
            <p:cNvPr id="38" name="Straight Arrow Connector 37">
              <a:extLst>
                <a:ext uri="{FF2B5EF4-FFF2-40B4-BE49-F238E27FC236}">
                  <a16:creationId xmlns:a16="http://schemas.microsoft.com/office/drawing/2014/main" id="{F9472B3F-472D-9BBD-ACDE-C29C2ACDD1A2}"/>
                </a:ext>
              </a:extLst>
            </p:cNvPr>
            <p:cNvCxnSpPr>
              <a:cxnSpLocks/>
              <a:stCxn id="41" idx="0"/>
              <a:endCxn id="39" idx="2"/>
            </p:cNvCxnSpPr>
            <p:nvPr/>
          </p:nvCxnSpPr>
          <p:spPr>
            <a:xfrm flipH="1" flipV="1">
              <a:off x="5285729" y="4937314"/>
              <a:ext cx="6585" cy="292377"/>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sp>
          <p:nvSpPr>
            <p:cNvPr id="39" name="Rectangle: Rounded Corners 38">
              <a:extLst>
                <a:ext uri="{FF2B5EF4-FFF2-40B4-BE49-F238E27FC236}">
                  <a16:creationId xmlns:a16="http://schemas.microsoft.com/office/drawing/2014/main" id="{723F8144-345C-B33C-456B-5468FB7F2B8E}"/>
                </a:ext>
              </a:extLst>
            </p:cNvPr>
            <p:cNvSpPr/>
            <p:nvPr/>
          </p:nvSpPr>
          <p:spPr>
            <a:xfrm>
              <a:off x="4733195" y="4395829"/>
              <a:ext cx="1105067" cy="541485"/>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SubFolderA</a:t>
              </a:r>
            </a:p>
            <a:p>
              <a:pPr algn="ctr"/>
              <a:r>
                <a:rPr lang="en-US" sz="800" dirty="0"/>
                <a:t>H(A)</a:t>
              </a:r>
            </a:p>
          </p:txBody>
        </p:sp>
        <p:sp>
          <p:nvSpPr>
            <p:cNvPr id="41" name="Rectangle: Rounded Corners 40">
              <a:extLst>
                <a:ext uri="{FF2B5EF4-FFF2-40B4-BE49-F238E27FC236}">
                  <a16:creationId xmlns:a16="http://schemas.microsoft.com/office/drawing/2014/main" id="{804FC5F5-4358-127F-33CF-C2FE8D7AC01A}"/>
                </a:ext>
              </a:extLst>
            </p:cNvPr>
            <p:cNvSpPr/>
            <p:nvPr/>
          </p:nvSpPr>
          <p:spPr>
            <a:xfrm>
              <a:off x="4749145" y="5229691"/>
              <a:ext cx="1086337" cy="541486"/>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solidFill>
                    <a:srgbClr val="2B2576"/>
                  </a:solidFill>
                </a:rPr>
                <a:t>Secrets.txt</a:t>
              </a:r>
            </a:p>
          </p:txBody>
        </p:sp>
        <p:sp>
          <p:nvSpPr>
            <p:cNvPr id="42" name="TextBox 41">
              <a:extLst>
                <a:ext uri="{FF2B5EF4-FFF2-40B4-BE49-F238E27FC236}">
                  <a16:creationId xmlns:a16="http://schemas.microsoft.com/office/drawing/2014/main" id="{95CED81E-EB44-495E-D1DD-AEE8D450C4A6}"/>
                </a:ext>
              </a:extLst>
            </p:cNvPr>
            <p:cNvSpPr txBox="1"/>
            <p:nvPr/>
          </p:nvSpPr>
          <p:spPr>
            <a:xfrm>
              <a:off x="4733195" y="5798400"/>
              <a:ext cx="1200871" cy="307777"/>
            </a:xfrm>
            <a:prstGeom prst="rect">
              <a:avLst/>
            </a:prstGeom>
            <a:noFill/>
          </p:spPr>
          <p:txBody>
            <a:bodyPr wrap="square" rtlCol="0">
              <a:spAutoFit/>
            </a:bodyPr>
            <a:lstStyle/>
            <a:p>
              <a:pPr algn="ctr"/>
              <a:r>
                <a:rPr lang="en-US" dirty="0">
                  <a:solidFill>
                    <a:srgbClr val="2B2576"/>
                  </a:solidFill>
                </a:rPr>
                <a:t>A</a:t>
              </a:r>
            </a:p>
          </p:txBody>
        </p:sp>
        <p:cxnSp>
          <p:nvCxnSpPr>
            <p:cNvPr id="47" name="Straight Arrow Connector 46">
              <a:extLst>
                <a:ext uri="{FF2B5EF4-FFF2-40B4-BE49-F238E27FC236}">
                  <a16:creationId xmlns:a16="http://schemas.microsoft.com/office/drawing/2014/main" id="{DC3B2072-A9EC-339F-32FD-24C22B1E20DE}"/>
                </a:ext>
              </a:extLst>
            </p:cNvPr>
            <p:cNvCxnSpPr>
              <a:cxnSpLocks/>
              <a:stCxn id="50" idx="0"/>
            </p:cNvCxnSpPr>
            <p:nvPr/>
          </p:nvCxnSpPr>
          <p:spPr>
            <a:xfrm flipV="1">
              <a:off x="6515690" y="4937314"/>
              <a:ext cx="0" cy="282274"/>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sp>
          <p:nvSpPr>
            <p:cNvPr id="49" name="Rectangle: Rounded Corners 48">
              <a:extLst>
                <a:ext uri="{FF2B5EF4-FFF2-40B4-BE49-F238E27FC236}">
                  <a16:creationId xmlns:a16="http://schemas.microsoft.com/office/drawing/2014/main" id="{83FC619B-E827-94FA-E089-32813499B0D1}"/>
                </a:ext>
              </a:extLst>
            </p:cNvPr>
            <p:cNvSpPr/>
            <p:nvPr/>
          </p:nvSpPr>
          <p:spPr>
            <a:xfrm>
              <a:off x="5991252" y="4420568"/>
              <a:ext cx="1067606" cy="516746"/>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SubFolderB</a:t>
              </a:r>
            </a:p>
            <a:p>
              <a:pPr algn="ctr"/>
              <a:r>
                <a:rPr lang="en-US" sz="800" dirty="0"/>
                <a:t>H(B)</a:t>
              </a:r>
            </a:p>
          </p:txBody>
        </p:sp>
        <p:sp>
          <p:nvSpPr>
            <p:cNvPr id="50" name="Rectangle: Rounded Corners 49">
              <a:extLst>
                <a:ext uri="{FF2B5EF4-FFF2-40B4-BE49-F238E27FC236}">
                  <a16:creationId xmlns:a16="http://schemas.microsoft.com/office/drawing/2014/main" id="{EDF93FDF-FBDA-35F3-6753-05D4DA3616DE}"/>
                </a:ext>
              </a:extLst>
            </p:cNvPr>
            <p:cNvSpPr/>
            <p:nvPr/>
          </p:nvSpPr>
          <p:spPr>
            <a:xfrm>
              <a:off x="5972521" y="5219588"/>
              <a:ext cx="1086337" cy="551590"/>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solidFill>
                    <a:srgbClr val="2B2576"/>
                  </a:solidFill>
                </a:rPr>
                <a:t>trees.txt</a:t>
              </a:r>
            </a:p>
          </p:txBody>
        </p:sp>
        <p:sp>
          <p:nvSpPr>
            <p:cNvPr id="52" name="TextBox 51">
              <a:extLst>
                <a:ext uri="{FF2B5EF4-FFF2-40B4-BE49-F238E27FC236}">
                  <a16:creationId xmlns:a16="http://schemas.microsoft.com/office/drawing/2014/main" id="{5E7378B5-23C1-340C-F777-DFA5F5537D98}"/>
                </a:ext>
              </a:extLst>
            </p:cNvPr>
            <p:cNvSpPr txBox="1"/>
            <p:nvPr/>
          </p:nvSpPr>
          <p:spPr>
            <a:xfrm>
              <a:off x="5915253" y="5798400"/>
              <a:ext cx="1200871" cy="307777"/>
            </a:xfrm>
            <a:prstGeom prst="rect">
              <a:avLst/>
            </a:prstGeom>
            <a:noFill/>
          </p:spPr>
          <p:txBody>
            <a:bodyPr wrap="square" rtlCol="0">
              <a:spAutoFit/>
            </a:bodyPr>
            <a:lstStyle/>
            <a:p>
              <a:pPr algn="ctr"/>
              <a:r>
                <a:rPr lang="en-US" dirty="0">
                  <a:solidFill>
                    <a:srgbClr val="2B2576"/>
                  </a:solidFill>
                </a:rPr>
                <a:t>B</a:t>
              </a:r>
            </a:p>
          </p:txBody>
        </p:sp>
      </p:grpSp>
      <p:cxnSp>
        <p:nvCxnSpPr>
          <p:cNvPr id="465" name="Straight Arrow Connector 464">
            <a:extLst>
              <a:ext uri="{FF2B5EF4-FFF2-40B4-BE49-F238E27FC236}">
                <a16:creationId xmlns:a16="http://schemas.microsoft.com/office/drawing/2014/main" id="{18D26BB3-5A98-5DE3-B1A4-A26F8BC2FF86}"/>
              </a:ext>
            </a:extLst>
          </p:cNvPr>
          <p:cNvCxnSpPr>
            <a:cxnSpLocks/>
          </p:cNvCxnSpPr>
          <p:nvPr/>
        </p:nvCxnSpPr>
        <p:spPr>
          <a:xfrm flipH="1" flipV="1">
            <a:off x="9417120" y="2382750"/>
            <a:ext cx="1" cy="253500"/>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sp>
        <p:nvSpPr>
          <p:cNvPr id="470" name="Rectangle: Rounded Corners 469">
            <a:extLst>
              <a:ext uri="{FF2B5EF4-FFF2-40B4-BE49-F238E27FC236}">
                <a16:creationId xmlns:a16="http://schemas.microsoft.com/office/drawing/2014/main" id="{FB92F2A8-9454-B7F4-000F-A2313F2EBB55}"/>
              </a:ext>
            </a:extLst>
          </p:cNvPr>
          <p:cNvSpPr/>
          <p:nvPr/>
        </p:nvSpPr>
        <p:spPr>
          <a:xfrm>
            <a:off x="8862569" y="2629876"/>
            <a:ext cx="1090511" cy="623841"/>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solidFill>
                  <a:srgbClr val="2B2576"/>
                </a:solidFill>
              </a:rPr>
              <a:t>my.cfg</a:t>
            </a:r>
          </a:p>
          <a:p>
            <a:pPr algn="ctr"/>
            <a:r>
              <a:rPr lang="en-US" sz="800" dirty="0">
                <a:solidFill>
                  <a:srgbClr val="2B2576"/>
                </a:solidFill>
              </a:rPr>
              <a:t>db.doc</a:t>
            </a:r>
          </a:p>
          <a:p>
            <a:pPr algn="ctr"/>
            <a:r>
              <a:rPr lang="en-US" sz="800" dirty="0">
                <a:solidFill>
                  <a:srgbClr val="2B2576"/>
                </a:solidFill>
              </a:rPr>
              <a:t>SubFolderA</a:t>
            </a:r>
          </a:p>
          <a:p>
            <a:pPr algn="ctr"/>
            <a:r>
              <a:rPr lang="en-US" sz="800" dirty="0">
                <a:solidFill>
                  <a:srgbClr val="2B2576"/>
                </a:solidFill>
              </a:rPr>
              <a:t>SubFolderB</a:t>
            </a:r>
          </a:p>
        </p:txBody>
      </p:sp>
      <p:sp>
        <p:nvSpPr>
          <p:cNvPr id="471" name="TextBox 470">
            <a:extLst>
              <a:ext uri="{FF2B5EF4-FFF2-40B4-BE49-F238E27FC236}">
                <a16:creationId xmlns:a16="http://schemas.microsoft.com/office/drawing/2014/main" id="{4BA8C652-843B-160C-C860-B0048E11A23C}"/>
              </a:ext>
            </a:extLst>
          </p:cNvPr>
          <p:cNvSpPr txBox="1"/>
          <p:nvPr/>
        </p:nvSpPr>
        <p:spPr>
          <a:xfrm>
            <a:off x="8839874" y="3289400"/>
            <a:ext cx="1200871" cy="307777"/>
          </a:xfrm>
          <a:prstGeom prst="rect">
            <a:avLst/>
          </a:prstGeom>
          <a:noFill/>
        </p:spPr>
        <p:txBody>
          <a:bodyPr wrap="square" rtlCol="0">
            <a:spAutoFit/>
          </a:bodyPr>
          <a:lstStyle/>
          <a:p>
            <a:pPr algn="ctr"/>
            <a:r>
              <a:rPr lang="en-US" dirty="0">
                <a:solidFill>
                  <a:srgbClr val="2B2576"/>
                </a:solidFill>
              </a:rPr>
              <a:t>C</a:t>
            </a:r>
          </a:p>
        </p:txBody>
      </p:sp>
      <p:cxnSp>
        <p:nvCxnSpPr>
          <p:cNvPr id="472" name="Connector: Elbow 471">
            <a:extLst>
              <a:ext uri="{FF2B5EF4-FFF2-40B4-BE49-F238E27FC236}">
                <a16:creationId xmlns:a16="http://schemas.microsoft.com/office/drawing/2014/main" id="{DAC4D480-42B9-3DF5-35FA-355CBCB6EEE1}"/>
              </a:ext>
            </a:extLst>
          </p:cNvPr>
          <p:cNvCxnSpPr>
            <a:cxnSpLocks/>
            <a:stCxn id="49" idx="0"/>
            <a:endCxn id="39" idx="0"/>
          </p:cNvCxnSpPr>
          <p:nvPr/>
        </p:nvCxnSpPr>
        <p:spPr>
          <a:xfrm rot="16200000" flipV="1">
            <a:off x="7560861" y="3037514"/>
            <a:ext cx="24739" cy="1239326"/>
          </a:xfrm>
          <a:prstGeom prst="bentConnector3">
            <a:avLst>
              <a:gd name="adj1" fmla="val 1024047"/>
            </a:avLst>
          </a:prstGeom>
          <a:ln w="25400">
            <a:solidFill>
              <a:srgbClr val="2EBC81"/>
            </a:solidFill>
          </a:ln>
        </p:spPr>
        <p:style>
          <a:lnRef idx="1">
            <a:schemeClr val="accent3"/>
          </a:lnRef>
          <a:fillRef idx="0">
            <a:schemeClr val="accent3"/>
          </a:fillRef>
          <a:effectRef idx="0">
            <a:schemeClr val="accent3"/>
          </a:effectRef>
          <a:fontRef idx="minor">
            <a:schemeClr val="tx1"/>
          </a:fontRef>
        </p:style>
      </p:cxnSp>
      <p:cxnSp>
        <p:nvCxnSpPr>
          <p:cNvPr id="473" name="Straight Connector 472">
            <a:extLst>
              <a:ext uri="{FF2B5EF4-FFF2-40B4-BE49-F238E27FC236}">
                <a16:creationId xmlns:a16="http://schemas.microsoft.com/office/drawing/2014/main" id="{98BD35B1-3224-80D5-62F4-FAE58FB93EB5}"/>
              </a:ext>
            </a:extLst>
          </p:cNvPr>
          <p:cNvCxnSpPr>
            <a:cxnSpLocks/>
          </p:cNvCxnSpPr>
          <p:nvPr/>
        </p:nvCxnSpPr>
        <p:spPr>
          <a:xfrm flipH="1" flipV="1">
            <a:off x="7553943" y="2088633"/>
            <a:ext cx="13096" cy="1333807"/>
          </a:xfrm>
          <a:prstGeom prst="line">
            <a:avLst/>
          </a:prstGeom>
          <a:ln w="25400">
            <a:solidFill>
              <a:srgbClr val="2EBC81"/>
            </a:solidFill>
          </a:ln>
        </p:spPr>
        <p:style>
          <a:lnRef idx="1">
            <a:schemeClr val="accent3"/>
          </a:lnRef>
          <a:fillRef idx="0">
            <a:schemeClr val="accent3"/>
          </a:fillRef>
          <a:effectRef idx="0">
            <a:schemeClr val="accent3"/>
          </a:effectRef>
          <a:fontRef idx="minor">
            <a:schemeClr val="tx1"/>
          </a:fontRef>
        </p:style>
      </p:cxnSp>
      <p:sp>
        <p:nvSpPr>
          <p:cNvPr id="467" name="Rectangle: Rounded Corners 466">
            <a:extLst>
              <a:ext uri="{FF2B5EF4-FFF2-40B4-BE49-F238E27FC236}">
                <a16:creationId xmlns:a16="http://schemas.microsoft.com/office/drawing/2014/main" id="{5E515074-C602-A295-854B-9FC7AD5106F8}"/>
              </a:ext>
            </a:extLst>
          </p:cNvPr>
          <p:cNvSpPr/>
          <p:nvPr/>
        </p:nvSpPr>
        <p:spPr>
          <a:xfrm>
            <a:off x="8862569" y="1841943"/>
            <a:ext cx="1094222" cy="535076"/>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FolderC</a:t>
            </a:r>
          </a:p>
          <a:p>
            <a:pPr algn="ctr"/>
            <a:r>
              <a:rPr lang="en-US" sz="800" dirty="0"/>
              <a:t>H(C)</a:t>
            </a:r>
          </a:p>
          <a:p>
            <a:pPr algn="ctr"/>
            <a:r>
              <a:rPr lang="en-US" sz="800" dirty="0"/>
              <a:t>H(ABC)</a:t>
            </a:r>
          </a:p>
        </p:txBody>
      </p:sp>
      <p:cxnSp>
        <p:nvCxnSpPr>
          <p:cNvPr id="524" name="Straight Connector 523">
            <a:extLst>
              <a:ext uri="{FF2B5EF4-FFF2-40B4-BE49-F238E27FC236}">
                <a16:creationId xmlns:a16="http://schemas.microsoft.com/office/drawing/2014/main" id="{E4D818CF-9818-47D4-5BB8-2C37C4DA7BA0}"/>
              </a:ext>
            </a:extLst>
          </p:cNvPr>
          <p:cNvCxnSpPr>
            <a:cxnSpLocks/>
          </p:cNvCxnSpPr>
          <p:nvPr/>
        </p:nvCxnSpPr>
        <p:spPr>
          <a:xfrm flipH="1">
            <a:off x="7547988" y="2099955"/>
            <a:ext cx="1280160" cy="0"/>
          </a:xfrm>
          <a:prstGeom prst="line">
            <a:avLst/>
          </a:prstGeom>
          <a:ln w="25400">
            <a:solidFill>
              <a:srgbClr val="2EBC81"/>
            </a:solidFill>
          </a:ln>
        </p:spPr>
        <p:style>
          <a:lnRef idx="1">
            <a:schemeClr val="accent3"/>
          </a:lnRef>
          <a:fillRef idx="0">
            <a:schemeClr val="accent3"/>
          </a:fillRef>
          <a:effectRef idx="0">
            <a:schemeClr val="accent3"/>
          </a:effectRef>
          <a:fontRef idx="minor">
            <a:schemeClr val="tx1"/>
          </a:fontRef>
        </p:style>
      </p:cxnSp>
      <p:sp>
        <p:nvSpPr>
          <p:cNvPr id="529" name="Rectangle 528">
            <a:extLst>
              <a:ext uri="{FF2B5EF4-FFF2-40B4-BE49-F238E27FC236}">
                <a16:creationId xmlns:a16="http://schemas.microsoft.com/office/drawing/2014/main" id="{081A18B4-DE23-0D51-F307-E7EB630C16E8}"/>
              </a:ext>
            </a:extLst>
          </p:cNvPr>
          <p:cNvSpPr/>
          <p:nvPr/>
        </p:nvSpPr>
        <p:spPr>
          <a:xfrm>
            <a:off x="3495367" y="1656589"/>
            <a:ext cx="2023501" cy="523872"/>
          </a:xfrm>
          <a:prstGeom prst="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Simple Folder List</a:t>
            </a:r>
          </a:p>
          <a:p>
            <a:pPr algn="ctr"/>
            <a:r>
              <a:rPr lang="en-US" dirty="0"/>
              <a:t>Hashes</a:t>
            </a:r>
          </a:p>
        </p:txBody>
      </p:sp>
      <p:sp>
        <p:nvSpPr>
          <p:cNvPr id="530" name="Rectangle 529">
            <a:extLst>
              <a:ext uri="{FF2B5EF4-FFF2-40B4-BE49-F238E27FC236}">
                <a16:creationId xmlns:a16="http://schemas.microsoft.com/office/drawing/2014/main" id="{E8E7D17A-C54C-36F3-B89B-6DB09D090FB7}"/>
              </a:ext>
            </a:extLst>
          </p:cNvPr>
          <p:cNvSpPr/>
          <p:nvPr/>
        </p:nvSpPr>
        <p:spPr>
          <a:xfrm>
            <a:off x="3501001" y="2444234"/>
            <a:ext cx="2023500" cy="52387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Hierarchical Structure</a:t>
            </a:r>
          </a:p>
          <a:p>
            <a:pPr algn="ctr"/>
            <a:r>
              <a:rPr lang="en-US" dirty="0"/>
              <a:t>Hashes</a:t>
            </a:r>
          </a:p>
        </p:txBody>
      </p:sp>
      <p:cxnSp>
        <p:nvCxnSpPr>
          <p:cNvPr id="532" name="Straight Connector 531">
            <a:extLst>
              <a:ext uri="{FF2B5EF4-FFF2-40B4-BE49-F238E27FC236}">
                <a16:creationId xmlns:a16="http://schemas.microsoft.com/office/drawing/2014/main" id="{2554CD97-ADE9-E8CE-3EDA-2F16DD730AA9}"/>
              </a:ext>
            </a:extLst>
          </p:cNvPr>
          <p:cNvCxnSpPr>
            <a:cxnSpLocks/>
          </p:cNvCxnSpPr>
          <p:nvPr/>
        </p:nvCxnSpPr>
        <p:spPr>
          <a:xfrm>
            <a:off x="2205470" y="2374363"/>
            <a:ext cx="1190244" cy="255513"/>
          </a:xfrm>
          <a:prstGeom prst="line">
            <a:avLst/>
          </a:prstGeom>
          <a:ln w="22225">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38" name="Straight Connector 537">
            <a:extLst>
              <a:ext uri="{FF2B5EF4-FFF2-40B4-BE49-F238E27FC236}">
                <a16:creationId xmlns:a16="http://schemas.microsoft.com/office/drawing/2014/main" id="{59C5F27F-7DE3-E076-E7C8-C30E28DB2988}"/>
              </a:ext>
            </a:extLst>
          </p:cNvPr>
          <p:cNvCxnSpPr>
            <a:cxnSpLocks/>
          </p:cNvCxnSpPr>
          <p:nvPr/>
        </p:nvCxnSpPr>
        <p:spPr>
          <a:xfrm flipV="1">
            <a:off x="2006219" y="2248876"/>
            <a:ext cx="1413684" cy="361779"/>
          </a:xfrm>
          <a:prstGeom prst="line">
            <a:avLst/>
          </a:prstGeom>
          <a:ln w="22225">
            <a:solidFill>
              <a:srgbClr val="2EBC8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41" name="Straight Connector 540">
            <a:extLst>
              <a:ext uri="{FF2B5EF4-FFF2-40B4-BE49-F238E27FC236}">
                <a16:creationId xmlns:a16="http://schemas.microsoft.com/office/drawing/2014/main" id="{CE2D7AF1-1E04-5E87-5387-38E49DC51256}"/>
              </a:ext>
            </a:extLst>
          </p:cNvPr>
          <p:cNvCxnSpPr>
            <a:cxnSpLocks/>
          </p:cNvCxnSpPr>
          <p:nvPr/>
        </p:nvCxnSpPr>
        <p:spPr>
          <a:xfrm>
            <a:off x="2123725" y="1764961"/>
            <a:ext cx="1262464" cy="0"/>
          </a:xfrm>
          <a:prstGeom prst="line">
            <a:avLst/>
          </a:prstGeom>
          <a:ln w="22225">
            <a:solidFill>
              <a:srgbClr val="2EBC8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56" name="Straight Connector 555">
            <a:extLst>
              <a:ext uri="{FF2B5EF4-FFF2-40B4-BE49-F238E27FC236}">
                <a16:creationId xmlns:a16="http://schemas.microsoft.com/office/drawing/2014/main" id="{F7B238AB-7662-9535-D5B5-5A472481A148}"/>
              </a:ext>
            </a:extLst>
          </p:cNvPr>
          <p:cNvCxnSpPr>
            <a:cxnSpLocks/>
          </p:cNvCxnSpPr>
          <p:nvPr/>
        </p:nvCxnSpPr>
        <p:spPr>
          <a:xfrm>
            <a:off x="2134158" y="1940411"/>
            <a:ext cx="1262464" cy="0"/>
          </a:xfrm>
          <a:prstGeom prst="line">
            <a:avLst/>
          </a:prstGeom>
          <a:ln w="22225">
            <a:solidFill>
              <a:srgbClr val="2EBC8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57" name="Straight Connector 556">
            <a:extLst>
              <a:ext uri="{FF2B5EF4-FFF2-40B4-BE49-F238E27FC236}">
                <a16:creationId xmlns:a16="http://schemas.microsoft.com/office/drawing/2014/main" id="{51F1922A-F396-81C5-20D8-85277E6620A5}"/>
              </a:ext>
            </a:extLst>
          </p:cNvPr>
          <p:cNvCxnSpPr>
            <a:cxnSpLocks/>
          </p:cNvCxnSpPr>
          <p:nvPr/>
        </p:nvCxnSpPr>
        <p:spPr>
          <a:xfrm>
            <a:off x="2133250" y="2145961"/>
            <a:ext cx="1262464" cy="0"/>
          </a:xfrm>
          <a:prstGeom prst="line">
            <a:avLst/>
          </a:prstGeom>
          <a:ln w="22225">
            <a:solidFill>
              <a:srgbClr val="2EBC8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3A2203CA-1FD1-72DA-22C2-6091F0F08A01}"/>
              </a:ext>
            </a:extLst>
          </p:cNvPr>
          <p:cNvCxnSpPr>
            <a:cxnSpLocks/>
          </p:cNvCxnSpPr>
          <p:nvPr/>
        </p:nvCxnSpPr>
        <p:spPr>
          <a:xfrm flipV="1">
            <a:off x="2800350" y="2919119"/>
            <a:ext cx="585839" cy="126934"/>
          </a:xfrm>
          <a:prstGeom prst="line">
            <a:avLst/>
          </a:prstGeom>
          <a:ln w="22225">
            <a:headEnd type="none"/>
            <a:tailEnd type="triangl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B5CAF40F-192A-C911-61AC-943E4AB46312}"/>
              </a:ext>
            </a:extLst>
          </p:cNvPr>
          <p:cNvCxnSpPr>
            <a:cxnSpLocks/>
          </p:cNvCxnSpPr>
          <p:nvPr/>
        </p:nvCxnSpPr>
        <p:spPr>
          <a:xfrm flipV="1">
            <a:off x="2314575" y="2321411"/>
            <a:ext cx="1190244" cy="487250"/>
          </a:xfrm>
          <a:prstGeom prst="line">
            <a:avLst/>
          </a:prstGeom>
          <a:ln w="22225">
            <a:solidFill>
              <a:srgbClr val="2EBC81"/>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8497537"/>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253A4A1C-3BCA-968B-7B9F-9F50BF511899}"/>
            </a:ext>
          </a:extLst>
        </p:cNvPr>
        <p:cNvGrpSpPr/>
        <p:nvPr/>
      </p:nvGrpSpPr>
      <p:grpSpPr>
        <a:xfrm>
          <a:off x="0" y="0"/>
          <a:ext cx="0" cy="0"/>
          <a:chOff x="0" y="0"/>
          <a:chExt cx="0" cy="0"/>
        </a:xfrm>
      </p:grpSpPr>
      <p:sp>
        <p:nvSpPr>
          <p:cNvPr id="48" name="TextBox 47">
            <a:extLst>
              <a:ext uri="{FF2B5EF4-FFF2-40B4-BE49-F238E27FC236}">
                <a16:creationId xmlns:a16="http://schemas.microsoft.com/office/drawing/2014/main" id="{B019A8EE-5EFD-5D49-38BC-C0FA8AFB8932}"/>
              </a:ext>
            </a:extLst>
          </p:cNvPr>
          <p:cNvSpPr txBox="1"/>
          <p:nvPr/>
        </p:nvSpPr>
        <p:spPr>
          <a:xfrm>
            <a:off x="304799" y="309709"/>
            <a:ext cx="5705476" cy="1200329"/>
          </a:xfrm>
          <a:prstGeom prst="rect">
            <a:avLst/>
          </a:prstGeom>
          <a:noFill/>
        </p:spPr>
        <p:txBody>
          <a:bodyPr wrap="square">
            <a:spAutoFit/>
          </a:bodyPr>
          <a:lstStyle/>
          <a:p>
            <a:r>
              <a:rPr lang="en-US" sz="3600" dirty="0">
                <a:solidFill>
                  <a:srgbClr val="2B2576"/>
                </a:solidFill>
              </a:rPr>
              <a:t>Merkle Tree (Modified)</a:t>
            </a:r>
          </a:p>
          <a:p>
            <a:r>
              <a:rPr lang="en-US" sz="3600" dirty="0">
                <a:solidFill>
                  <a:srgbClr val="5465FF"/>
                </a:solidFill>
              </a:rPr>
              <a:t>Share Use Case</a:t>
            </a:r>
          </a:p>
        </p:txBody>
      </p:sp>
      <p:sp>
        <p:nvSpPr>
          <p:cNvPr id="7" name="Rectangle: Rounded Corners 6">
            <a:extLst>
              <a:ext uri="{FF2B5EF4-FFF2-40B4-BE49-F238E27FC236}">
                <a16:creationId xmlns:a16="http://schemas.microsoft.com/office/drawing/2014/main" id="{EBCACB12-67C0-DA0A-2D29-87587B64AFC1}"/>
              </a:ext>
            </a:extLst>
          </p:cNvPr>
          <p:cNvSpPr/>
          <p:nvPr/>
        </p:nvSpPr>
        <p:spPr>
          <a:xfrm>
            <a:off x="10152547" y="2636250"/>
            <a:ext cx="1090510" cy="616570"/>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solidFill>
                  <a:srgbClr val="2B2576"/>
                </a:solidFill>
              </a:rPr>
              <a:t>a.xls</a:t>
            </a:r>
          </a:p>
          <a:p>
            <a:pPr algn="ctr"/>
            <a:r>
              <a:rPr lang="en-US" sz="800" dirty="0">
                <a:solidFill>
                  <a:srgbClr val="2B2576"/>
                </a:solidFill>
              </a:rPr>
              <a:t>b.doc</a:t>
            </a:r>
            <a:endParaRPr lang="en-US" sz="800" b="1" dirty="0">
              <a:solidFill>
                <a:srgbClr val="2B2576"/>
              </a:solidFill>
            </a:endParaRPr>
          </a:p>
        </p:txBody>
      </p:sp>
      <p:sp>
        <p:nvSpPr>
          <p:cNvPr id="17" name="TextBox 16">
            <a:extLst>
              <a:ext uri="{FF2B5EF4-FFF2-40B4-BE49-F238E27FC236}">
                <a16:creationId xmlns:a16="http://schemas.microsoft.com/office/drawing/2014/main" id="{D00C7AE5-CF7B-1E54-C5DE-BC84B0916CE9}"/>
              </a:ext>
            </a:extLst>
          </p:cNvPr>
          <p:cNvSpPr txBox="1"/>
          <p:nvPr/>
        </p:nvSpPr>
        <p:spPr>
          <a:xfrm>
            <a:off x="10152547" y="3278077"/>
            <a:ext cx="1200871" cy="307777"/>
          </a:xfrm>
          <a:prstGeom prst="rect">
            <a:avLst/>
          </a:prstGeom>
          <a:noFill/>
        </p:spPr>
        <p:txBody>
          <a:bodyPr wrap="square" rtlCol="0">
            <a:spAutoFit/>
          </a:bodyPr>
          <a:lstStyle/>
          <a:p>
            <a:pPr algn="ctr"/>
            <a:r>
              <a:rPr lang="en-US" dirty="0">
                <a:solidFill>
                  <a:srgbClr val="2B2576"/>
                </a:solidFill>
              </a:rPr>
              <a:t>D</a:t>
            </a:r>
          </a:p>
        </p:txBody>
      </p:sp>
      <p:cxnSp>
        <p:nvCxnSpPr>
          <p:cNvPr id="565" name="Straight Arrow Connector 564">
            <a:extLst>
              <a:ext uri="{FF2B5EF4-FFF2-40B4-BE49-F238E27FC236}">
                <a16:creationId xmlns:a16="http://schemas.microsoft.com/office/drawing/2014/main" id="{4B54FF8D-C8D1-66A4-44B3-E7FF16368004}"/>
              </a:ext>
            </a:extLst>
          </p:cNvPr>
          <p:cNvCxnSpPr>
            <a:cxnSpLocks/>
            <a:stCxn id="7" idx="0"/>
            <a:endCxn id="567" idx="2"/>
          </p:cNvCxnSpPr>
          <p:nvPr/>
        </p:nvCxnSpPr>
        <p:spPr>
          <a:xfrm flipV="1">
            <a:off x="10697802" y="2377018"/>
            <a:ext cx="1" cy="259232"/>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sp>
        <p:nvSpPr>
          <p:cNvPr id="567" name="Rectangle: Rounded Corners 566">
            <a:extLst>
              <a:ext uri="{FF2B5EF4-FFF2-40B4-BE49-F238E27FC236}">
                <a16:creationId xmlns:a16="http://schemas.microsoft.com/office/drawing/2014/main" id="{E5A75F4D-374B-41F4-5A87-964B2BEBD81C}"/>
              </a:ext>
            </a:extLst>
          </p:cNvPr>
          <p:cNvSpPr/>
          <p:nvPr/>
        </p:nvSpPr>
        <p:spPr>
          <a:xfrm>
            <a:off x="10152547" y="1841943"/>
            <a:ext cx="1090511" cy="535075"/>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FolderD</a:t>
            </a:r>
          </a:p>
          <a:p>
            <a:pPr algn="ctr"/>
            <a:r>
              <a:rPr lang="en-US" sz="800" dirty="0"/>
              <a:t>H(D)</a:t>
            </a:r>
          </a:p>
        </p:txBody>
      </p:sp>
      <p:sp>
        <p:nvSpPr>
          <p:cNvPr id="2" name="TextBox 1">
            <a:extLst>
              <a:ext uri="{FF2B5EF4-FFF2-40B4-BE49-F238E27FC236}">
                <a16:creationId xmlns:a16="http://schemas.microsoft.com/office/drawing/2014/main" id="{D0B67A9C-3BC5-9320-B1DB-6910F8C382EB}"/>
              </a:ext>
            </a:extLst>
          </p:cNvPr>
          <p:cNvSpPr txBox="1"/>
          <p:nvPr/>
        </p:nvSpPr>
        <p:spPr>
          <a:xfrm>
            <a:off x="346900" y="1586177"/>
            <a:ext cx="4553788" cy="2031325"/>
          </a:xfrm>
          <a:prstGeom prst="rect">
            <a:avLst/>
          </a:prstGeom>
          <a:noFill/>
        </p:spPr>
        <p:txBody>
          <a:bodyPr wrap="square">
            <a:spAutoFit/>
          </a:bodyPr>
          <a:lstStyle/>
          <a:p>
            <a:pPr marL="342900" indent="-342900">
              <a:buFont typeface="Arial"/>
              <a:buAutoNum type="arabicPeriod"/>
            </a:pPr>
            <a:r>
              <a:rPr lang="en-US" dirty="0">
                <a:solidFill>
                  <a:srgbClr val="3D3935"/>
                </a:solidFill>
                <a:latin typeface="Open Sans" panose="020B0606030504020204" pitchFamily="34" charset="0"/>
              </a:rPr>
              <a:t>HASH 1  - H(A) </a:t>
            </a:r>
          </a:p>
          <a:p>
            <a:pPr marL="342900" indent="-342900">
              <a:buFont typeface="Arial"/>
              <a:buAutoNum type="arabicPeriod"/>
            </a:pPr>
            <a:r>
              <a:rPr lang="en-US" dirty="0">
                <a:solidFill>
                  <a:srgbClr val="3D3935"/>
                </a:solidFill>
                <a:latin typeface="Open Sans" panose="020B0606030504020204" pitchFamily="34" charset="0"/>
              </a:rPr>
              <a:t>HASH 2  - H(B)</a:t>
            </a:r>
          </a:p>
          <a:p>
            <a:pPr marL="342900" indent="-342900">
              <a:buFont typeface="Arial"/>
              <a:buAutoNum type="arabicPeriod"/>
            </a:pPr>
            <a:r>
              <a:rPr lang="en-US" dirty="0">
                <a:solidFill>
                  <a:srgbClr val="3D3935"/>
                </a:solidFill>
                <a:latin typeface="Open Sans" panose="020B0606030504020204" pitchFamily="34" charset="0"/>
              </a:rPr>
              <a:t>HASH 3  - H(C) </a:t>
            </a:r>
          </a:p>
          <a:p>
            <a:pPr marL="342900" indent="-342900">
              <a:buFont typeface="Arial"/>
              <a:buAutoNum type="arabicPeriod"/>
            </a:pPr>
            <a:r>
              <a:rPr lang="en-US" dirty="0">
                <a:solidFill>
                  <a:srgbClr val="3D3935"/>
                </a:solidFill>
                <a:latin typeface="Open Sans" panose="020B0606030504020204" pitchFamily="34" charset="0"/>
              </a:rPr>
              <a:t>HASH 4  - H(ABC)</a:t>
            </a:r>
          </a:p>
          <a:p>
            <a:pPr marL="342900" indent="-342900">
              <a:buFont typeface="Arial"/>
              <a:buAutoNum type="arabicPeriod"/>
            </a:pPr>
            <a:r>
              <a:rPr lang="en-US" dirty="0">
                <a:solidFill>
                  <a:srgbClr val="3D3935"/>
                </a:solidFill>
                <a:latin typeface="Open Sans" panose="020B0606030504020204" pitchFamily="34" charset="0"/>
              </a:rPr>
              <a:t>HASH 5  - H(D)</a:t>
            </a:r>
          </a:p>
          <a:p>
            <a:pPr marL="342900" indent="-342900">
              <a:buFont typeface="Arial"/>
              <a:buAutoNum type="arabicPeriod"/>
            </a:pPr>
            <a:r>
              <a:rPr lang="en-US" dirty="0">
                <a:solidFill>
                  <a:srgbClr val="3D3935"/>
                </a:solidFill>
                <a:latin typeface="Open Sans" panose="020B0606030504020204" pitchFamily="34" charset="0"/>
              </a:rPr>
              <a:t>HASH 6  - H(Root)</a:t>
            </a:r>
          </a:p>
          <a:p>
            <a:pPr marL="342900" indent="-342900">
              <a:buFont typeface="Arial"/>
              <a:buAutoNum type="arabicPeriod"/>
            </a:pPr>
            <a:r>
              <a:rPr lang="en-US" dirty="0">
                <a:solidFill>
                  <a:srgbClr val="3D3935"/>
                </a:solidFill>
                <a:latin typeface="Open Sans" panose="020B0606030504020204" pitchFamily="34" charset="0"/>
              </a:rPr>
              <a:t>HASH 7  - H(ABC) + H(D)</a:t>
            </a:r>
          </a:p>
          <a:p>
            <a:pPr marL="342900" indent="-342900">
              <a:buFont typeface="Arial"/>
              <a:buAutoNum type="arabicPeriod"/>
            </a:pPr>
            <a:endParaRPr lang="en-US" dirty="0">
              <a:solidFill>
                <a:srgbClr val="3D3935"/>
              </a:solidFill>
              <a:latin typeface="Open Sans" panose="020B0606030504020204" pitchFamily="34" charset="0"/>
            </a:endParaRPr>
          </a:p>
          <a:p>
            <a:pPr marL="342900" indent="-342900">
              <a:buFont typeface="Arial"/>
              <a:buAutoNum type="arabicPeriod"/>
            </a:pPr>
            <a:endParaRPr lang="en-US" dirty="0">
              <a:solidFill>
                <a:srgbClr val="3D3935"/>
              </a:solidFill>
              <a:latin typeface="Open Sans" panose="020B0606030504020204" pitchFamily="34" charset="0"/>
            </a:endParaRPr>
          </a:p>
        </p:txBody>
      </p:sp>
      <p:cxnSp>
        <p:nvCxnSpPr>
          <p:cNvPr id="4" name="Straight Connector 3">
            <a:extLst>
              <a:ext uri="{FF2B5EF4-FFF2-40B4-BE49-F238E27FC236}">
                <a16:creationId xmlns:a16="http://schemas.microsoft.com/office/drawing/2014/main" id="{DAFCAB6F-0394-FD3A-A94B-AD4C88369269}"/>
              </a:ext>
            </a:extLst>
          </p:cNvPr>
          <p:cNvCxnSpPr>
            <a:cxnSpLocks/>
          </p:cNvCxnSpPr>
          <p:nvPr/>
        </p:nvCxnSpPr>
        <p:spPr>
          <a:xfrm>
            <a:off x="10073653" y="1390671"/>
            <a:ext cx="0" cy="228600"/>
          </a:xfrm>
          <a:prstGeom prst="line">
            <a:avLst/>
          </a:prstGeom>
          <a:ln w="25400">
            <a:solidFill>
              <a:srgbClr val="2EBC81"/>
            </a:solidFill>
          </a:ln>
        </p:spPr>
        <p:style>
          <a:lnRef idx="1">
            <a:schemeClr val="accent1"/>
          </a:lnRef>
          <a:fillRef idx="0">
            <a:schemeClr val="accent1"/>
          </a:fillRef>
          <a:effectRef idx="0">
            <a:schemeClr val="accent1"/>
          </a:effectRef>
          <a:fontRef idx="minor">
            <a:schemeClr val="tx1"/>
          </a:fontRef>
        </p:style>
      </p:cxnSp>
      <p:sp>
        <p:nvSpPr>
          <p:cNvPr id="5" name="Rectangle: Rounded Corners 4">
            <a:extLst>
              <a:ext uri="{FF2B5EF4-FFF2-40B4-BE49-F238E27FC236}">
                <a16:creationId xmlns:a16="http://schemas.microsoft.com/office/drawing/2014/main" id="{03BAE428-9653-9764-36E6-92BC146449A7}"/>
              </a:ext>
            </a:extLst>
          </p:cNvPr>
          <p:cNvSpPr/>
          <p:nvPr/>
        </p:nvSpPr>
        <p:spPr>
          <a:xfrm>
            <a:off x="8862569" y="602714"/>
            <a:ext cx="2380483" cy="797482"/>
          </a:xfrm>
          <a:prstGeom prst="roundRect">
            <a:avLst/>
          </a:prstGeom>
          <a:solidFill>
            <a:srgbClr val="2B2576"/>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US" sz="1200" dirty="0"/>
          </a:p>
          <a:p>
            <a:pPr algn="ctr"/>
            <a:r>
              <a:rPr lang="en-US" sz="1200" dirty="0"/>
              <a:t>Share Root</a:t>
            </a:r>
          </a:p>
          <a:p>
            <a:pPr algn="ctr"/>
            <a:r>
              <a:rPr lang="en-US" sz="1200" dirty="0"/>
              <a:t>H(Root)</a:t>
            </a:r>
          </a:p>
          <a:p>
            <a:pPr algn="ctr"/>
            <a:r>
              <a:rPr lang="en-US" sz="1200" dirty="0"/>
              <a:t>H(H(ABC) + H(D) + H(Root))</a:t>
            </a:r>
          </a:p>
          <a:p>
            <a:pPr algn="ctr"/>
            <a:endParaRPr lang="en-US" sz="1200" dirty="0"/>
          </a:p>
        </p:txBody>
      </p:sp>
      <p:cxnSp>
        <p:nvCxnSpPr>
          <p:cNvPr id="11" name="Connector: Elbow 10">
            <a:extLst>
              <a:ext uri="{FF2B5EF4-FFF2-40B4-BE49-F238E27FC236}">
                <a16:creationId xmlns:a16="http://schemas.microsoft.com/office/drawing/2014/main" id="{95413989-BA58-87B6-BF2F-7E80A7C5E7A4}"/>
              </a:ext>
            </a:extLst>
          </p:cNvPr>
          <p:cNvCxnSpPr>
            <a:cxnSpLocks/>
            <a:stCxn id="567" idx="0"/>
            <a:endCxn id="467" idx="0"/>
          </p:cNvCxnSpPr>
          <p:nvPr/>
        </p:nvCxnSpPr>
        <p:spPr>
          <a:xfrm rot="16200000" flipV="1">
            <a:off x="10053742" y="1197881"/>
            <a:ext cx="12700" cy="1288123"/>
          </a:xfrm>
          <a:prstGeom prst="bentConnector3">
            <a:avLst>
              <a:gd name="adj1" fmla="val 1800000"/>
            </a:avLst>
          </a:prstGeom>
          <a:ln w="25400">
            <a:solidFill>
              <a:srgbClr val="2EBC81"/>
            </a:solidFill>
          </a:ln>
        </p:spPr>
        <p:style>
          <a:lnRef idx="1">
            <a:schemeClr val="accent3"/>
          </a:lnRef>
          <a:fillRef idx="0">
            <a:schemeClr val="accent3"/>
          </a:fillRef>
          <a:effectRef idx="0">
            <a:schemeClr val="accent3"/>
          </a:effectRef>
          <a:fontRef idx="minor">
            <a:schemeClr val="tx1"/>
          </a:fontRef>
        </p:style>
      </p:cxnSp>
      <p:grpSp>
        <p:nvGrpSpPr>
          <p:cNvPr id="37" name="Group 36">
            <a:extLst>
              <a:ext uri="{FF2B5EF4-FFF2-40B4-BE49-F238E27FC236}">
                <a16:creationId xmlns:a16="http://schemas.microsoft.com/office/drawing/2014/main" id="{054AF16F-E3FB-5BAB-320A-35E76405B6E9}"/>
              </a:ext>
            </a:extLst>
          </p:cNvPr>
          <p:cNvGrpSpPr/>
          <p:nvPr/>
        </p:nvGrpSpPr>
        <p:grpSpPr>
          <a:xfrm>
            <a:off x="6401033" y="3644807"/>
            <a:ext cx="2382929" cy="1710348"/>
            <a:chOff x="4733195" y="4395829"/>
            <a:chExt cx="2382929" cy="1710348"/>
          </a:xfrm>
        </p:grpSpPr>
        <p:cxnSp>
          <p:nvCxnSpPr>
            <p:cNvPr id="38" name="Straight Arrow Connector 37">
              <a:extLst>
                <a:ext uri="{FF2B5EF4-FFF2-40B4-BE49-F238E27FC236}">
                  <a16:creationId xmlns:a16="http://schemas.microsoft.com/office/drawing/2014/main" id="{80B0AF5F-E272-28C0-EC4C-CC1423829676}"/>
                </a:ext>
              </a:extLst>
            </p:cNvPr>
            <p:cNvCxnSpPr>
              <a:cxnSpLocks/>
              <a:stCxn id="41" idx="0"/>
              <a:endCxn id="39" idx="2"/>
            </p:cNvCxnSpPr>
            <p:nvPr/>
          </p:nvCxnSpPr>
          <p:spPr>
            <a:xfrm flipH="1" flipV="1">
              <a:off x="5285729" y="4937314"/>
              <a:ext cx="6585" cy="292377"/>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sp>
          <p:nvSpPr>
            <p:cNvPr id="39" name="Rectangle: Rounded Corners 38">
              <a:extLst>
                <a:ext uri="{FF2B5EF4-FFF2-40B4-BE49-F238E27FC236}">
                  <a16:creationId xmlns:a16="http://schemas.microsoft.com/office/drawing/2014/main" id="{6B228D24-780E-F1D7-9776-EFEC09379B7E}"/>
                </a:ext>
              </a:extLst>
            </p:cNvPr>
            <p:cNvSpPr/>
            <p:nvPr/>
          </p:nvSpPr>
          <p:spPr>
            <a:xfrm>
              <a:off x="4733195" y="4395829"/>
              <a:ext cx="1105067" cy="541485"/>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SubFolderA</a:t>
              </a:r>
            </a:p>
            <a:p>
              <a:pPr algn="ctr"/>
              <a:r>
                <a:rPr lang="en-US" sz="800" dirty="0"/>
                <a:t>H(A)</a:t>
              </a:r>
            </a:p>
          </p:txBody>
        </p:sp>
        <p:sp>
          <p:nvSpPr>
            <p:cNvPr id="41" name="Rectangle: Rounded Corners 40">
              <a:extLst>
                <a:ext uri="{FF2B5EF4-FFF2-40B4-BE49-F238E27FC236}">
                  <a16:creationId xmlns:a16="http://schemas.microsoft.com/office/drawing/2014/main" id="{84BC45AD-175F-9490-0234-117CCFAFD7B9}"/>
                </a:ext>
              </a:extLst>
            </p:cNvPr>
            <p:cNvSpPr/>
            <p:nvPr/>
          </p:nvSpPr>
          <p:spPr>
            <a:xfrm>
              <a:off x="4749145" y="5229691"/>
              <a:ext cx="1086337" cy="541486"/>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solidFill>
                    <a:srgbClr val="2B2576"/>
                  </a:solidFill>
                </a:rPr>
                <a:t>Secrets.txt</a:t>
              </a:r>
            </a:p>
          </p:txBody>
        </p:sp>
        <p:sp>
          <p:nvSpPr>
            <p:cNvPr id="42" name="TextBox 41">
              <a:extLst>
                <a:ext uri="{FF2B5EF4-FFF2-40B4-BE49-F238E27FC236}">
                  <a16:creationId xmlns:a16="http://schemas.microsoft.com/office/drawing/2014/main" id="{F11E5C78-1C54-C49E-1D18-B963C9DADA0B}"/>
                </a:ext>
              </a:extLst>
            </p:cNvPr>
            <p:cNvSpPr txBox="1"/>
            <p:nvPr/>
          </p:nvSpPr>
          <p:spPr>
            <a:xfrm>
              <a:off x="4733195" y="5798400"/>
              <a:ext cx="1200871" cy="307777"/>
            </a:xfrm>
            <a:prstGeom prst="rect">
              <a:avLst/>
            </a:prstGeom>
            <a:noFill/>
          </p:spPr>
          <p:txBody>
            <a:bodyPr wrap="square" rtlCol="0">
              <a:spAutoFit/>
            </a:bodyPr>
            <a:lstStyle/>
            <a:p>
              <a:pPr algn="ctr"/>
              <a:r>
                <a:rPr lang="en-US" dirty="0">
                  <a:solidFill>
                    <a:srgbClr val="2B2576"/>
                  </a:solidFill>
                </a:rPr>
                <a:t>A</a:t>
              </a:r>
            </a:p>
          </p:txBody>
        </p:sp>
        <p:cxnSp>
          <p:nvCxnSpPr>
            <p:cNvPr id="47" name="Straight Arrow Connector 46">
              <a:extLst>
                <a:ext uri="{FF2B5EF4-FFF2-40B4-BE49-F238E27FC236}">
                  <a16:creationId xmlns:a16="http://schemas.microsoft.com/office/drawing/2014/main" id="{3249D42D-F250-8E31-ABD2-D8710AF88C7F}"/>
                </a:ext>
              </a:extLst>
            </p:cNvPr>
            <p:cNvCxnSpPr>
              <a:cxnSpLocks/>
              <a:stCxn id="50" idx="0"/>
            </p:cNvCxnSpPr>
            <p:nvPr/>
          </p:nvCxnSpPr>
          <p:spPr>
            <a:xfrm flipV="1">
              <a:off x="6515690" y="4937314"/>
              <a:ext cx="0" cy="282274"/>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sp>
          <p:nvSpPr>
            <p:cNvPr id="49" name="Rectangle: Rounded Corners 48">
              <a:extLst>
                <a:ext uri="{FF2B5EF4-FFF2-40B4-BE49-F238E27FC236}">
                  <a16:creationId xmlns:a16="http://schemas.microsoft.com/office/drawing/2014/main" id="{35418E77-F148-3C8F-12ED-3E1D790EF3C0}"/>
                </a:ext>
              </a:extLst>
            </p:cNvPr>
            <p:cNvSpPr/>
            <p:nvPr/>
          </p:nvSpPr>
          <p:spPr>
            <a:xfrm>
              <a:off x="5991252" y="4420568"/>
              <a:ext cx="1067606" cy="516746"/>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SubFolderB</a:t>
              </a:r>
            </a:p>
            <a:p>
              <a:pPr algn="ctr"/>
              <a:r>
                <a:rPr lang="en-US" sz="800" dirty="0"/>
                <a:t>H(B)</a:t>
              </a:r>
            </a:p>
          </p:txBody>
        </p:sp>
        <p:sp>
          <p:nvSpPr>
            <p:cNvPr id="50" name="Rectangle: Rounded Corners 49">
              <a:extLst>
                <a:ext uri="{FF2B5EF4-FFF2-40B4-BE49-F238E27FC236}">
                  <a16:creationId xmlns:a16="http://schemas.microsoft.com/office/drawing/2014/main" id="{C9E6018B-0879-C270-9630-1B1DFA4C4C2F}"/>
                </a:ext>
              </a:extLst>
            </p:cNvPr>
            <p:cNvSpPr/>
            <p:nvPr/>
          </p:nvSpPr>
          <p:spPr>
            <a:xfrm>
              <a:off x="5972521" y="5219588"/>
              <a:ext cx="1086337" cy="551590"/>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solidFill>
                    <a:srgbClr val="2B2576"/>
                  </a:solidFill>
                </a:rPr>
                <a:t>trees.txt</a:t>
              </a:r>
            </a:p>
          </p:txBody>
        </p:sp>
        <p:sp>
          <p:nvSpPr>
            <p:cNvPr id="52" name="TextBox 51">
              <a:extLst>
                <a:ext uri="{FF2B5EF4-FFF2-40B4-BE49-F238E27FC236}">
                  <a16:creationId xmlns:a16="http://schemas.microsoft.com/office/drawing/2014/main" id="{BF239424-8BD0-3535-B0D9-D308A09E6D5C}"/>
                </a:ext>
              </a:extLst>
            </p:cNvPr>
            <p:cNvSpPr txBox="1"/>
            <p:nvPr/>
          </p:nvSpPr>
          <p:spPr>
            <a:xfrm>
              <a:off x="5915253" y="5798400"/>
              <a:ext cx="1200871" cy="307777"/>
            </a:xfrm>
            <a:prstGeom prst="rect">
              <a:avLst/>
            </a:prstGeom>
            <a:noFill/>
          </p:spPr>
          <p:txBody>
            <a:bodyPr wrap="square" rtlCol="0">
              <a:spAutoFit/>
            </a:bodyPr>
            <a:lstStyle/>
            <a:p>
              <a:pPr algn="ctr"/>
              <a:r>
                <a:rPr lang="en-US" dirty="0">
                  <a:solidFill>
                    <a:srgbClr val="2B2576"/>
                  </a:solidFill>
                </a:rPr>
                <a:t>B</a:t>
              </a:r>
            </a:p>
          </p:txBody>
        </p:sp>
      </p:grpSp>
      <p:cxnSp>
        <p:nvCxnSpPr>
          <p:cNvPr id="465" name="Straight Arrow Connector 464">
            <a:extLst>
              <a:ext uri="{FF2B5EF4-FFF2-40B4-BE49-F238E27FC236}">
                <a16:creationId xmlns:a16="http://schemas.microsoft.com/office/drawing/2014/main" id="{28AAA3B7-47F2-AC27-0685-BEE2B57BAF6F}"/>
              </a:ext>
            </a:extLst>
          </p:cNvPr>
          <p:cNvCxnSpPr>
            <a:cxnSpLocks/>
          </p:cNvCxnSpPr>
          <p:nvPr/>
        </p:nvCxnSpPr>
        <p:spPr>
          <a:xfrm flipH="1" flipV="1">
            <a:off x="9417120" y="2382750"/>
            <a:ext cx="1" cy="253500"/>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sp>
        <p:nvSpPr>
          <p:cNvPr id="470" name="Rectangle: Rounded Corners 469">
            <a:extLst>
              <a:ext uri="{FF2B5EF4-FFF2-40B4-BE49-F238E27FC236}">
                <a16:creationId xmlns:a16="http://schemas.microsoft.com/office/drawing/2014/main" id="{0039A059-F2D9-7686-BDEB-F1E9707AAB7F}"/>
              </a:ext>
            </a:extLst>
          </p:cNvPr>
          <p:cNvSpPr/>
          <p:nvPr/>
        </p:nvSpPr>
        <p:spPr>
          <a:xfrm>
            <a:off x="8862569" y="2629876"/>
            <a:ext cx="1090511" cy="623841"/>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solidFill>
                  <a:srgbClr val="2B2576"/>
                </a:solidFill>
              </a:rPr>
              <a:t>my.cfg</a:t>
            </a:r>
          </a:p>
          <a:p>
            <a:pPr algn="ctr"/>
            <a:r>
              <a:rPr lang="en-US" sz="800" dirty="0">
                <a:solidFill>
                  <a:srgbClr val="2B2576"/>
                </a:solidFill>
              </a:rPr>
              <a:t>db.doc</a:t>
            </a:r>
          </a:p>
          <a:p>
            <a:pPr algn="ctr"/>
            <a:r>
              <a:rPr lang="en-US" sz="800" dirty="0">
                <a:solidFill>
                  <a:srgbClr val="2B2576"/>
                </a:solidFill>
              </a:rPr>
              <a:t>SubFolderA</a:t>
            </a:r>
          </a:p>
          <a:p>
            <a:pPr algn="ctr"/>
            <a:r>
              <a:rPr lang="en-US" sz="800" dirty="0">
                <a:solidFill>
                  <a:srgbClr val="2B2576"/>
                </a:solidFill>
              </a:rPr>
              <a:t>SubFolderB</a:t>
            </a:r>
          </a:p>
        </p:txBody>
      </p:sp>
      <p:sp>
        <p:nvSpPr>
          <p:cNvPr id="471" name="TextBox 470">
            <a:extLst>
              <a:ext uri="{FF2B5EF4-FFF2-40B4-BE49-F238E27FC236}">
                <a16:creationId xmlns:a16="http://schemas.microsoft.com/office/drawing/2014/main" id="{A3DB5404-3C77-C695-00C3-DFA430213277}"/>
              </a:ext>
            </a:extLst>
          </p:cNvPr>
          <p:cNvSpPr txBox="1"/>
          <p:nvPr/>
        </p:nvSpPr>
        <p:spPr>
          <a:xfrm>
            <a:off x="8839874" y="3289400"/>
            <a:ext cx="1200871" cy="307777"/>
          </a:xfrm>
          <a:prstGeom prst="rect">
            <a:avLst/>
          </a:prstGeom>
          <a:noFill/>
        </p:spPr>
        <p:txBody>
          <a:bodyPr wrap="square" rtlCol="0">
            <a:spAutoFit/>
          </a:bodyPr>
          <a:lstStyle/>
          <a:p>
            <a:pPr algn="ctr"/>
            <a:r>
              <a:rPr lang="en-US" dirty="0">
                <a:solidFill>
                  <a:srgbClr val="2B2576"/>
                </a:solidFill>
              </a:rPr>
              <a:t>C</a:t>
            </a:r>
          </a:p>
        </p:txBody>
      </p:sp>
      <p:cxnSp>
        <p:nvCxnSpPr>
          <p:cNvPr id="472" name="Connector: Elbow 471">
            <a:extLst>
              <a:ext uri="{FF2B5EF4-FFF2-40B4-BE49-F238E27FC236}">
                <a16:creationId xmlns:a16="http://schemas.microsoft.com/office/drawing/2014/main" id="{DDC6BADC-2A7C-CBD2-5BE6-A4C5F069C665}"/>
              </a:ext>
            </a:extLst>
          </p:cNvPr>
          <p:cNvCxnSpPr>
            <a:cxnSpLocks/>
            <a:stCxn id="49" idx="0"/>
            <a:endCxn id="39" idx="0"/>
          </p:cNvCxnSpPr>
          <p:nvPr/>
        </p:nvCxnSpPr>
        <p:spPr>
          <a:xfrm rot="16200000" flipV="1">
            <a:off x="7560861" y="3037514"/>
            <a:ext cx="24739" cy="1239326"/>
          </a:xfrm>
          <a:prstGeom prst="bentConnector3">
            <a:avLst>
              <a:gd name="adj1" fmla="val 1024047"/>
            </a:avLst>
          </a:prstGeom>
          <a:ln w="25400">
            <a:solidFill>
              <a:srgbClr val="2EBC81"/>
            </a:solidFill>
          </a:ln>
        </p:spPr>
        <p:style>
          <a:lnRef idx="1">
            <a:schemeClr val="accent3"/>
          </a:lnRef>
          <a:fillRef idx="0">
            <a:schemeClr val="accent3"/>
          </a:fillRef>
          <a:effectRef idx="0">
            <a:schemeClr val="accent3"/>
          </a:effectRef>
          <a:fontRef idx="minor">
            <a:schemeClr val="tx1"/>
          </a:fontRef>
        </p:style>
      </p:cxnSp>
      <p:cxnSp>
        <p:nvCxnSpPr>
          <p:cNvPr id="473" name="Straight Connector 472">
            <a:extLst>
              <a:ext uri="{FF2B5EF4-FFF2-40B4-BE49-F238E27FC236}">
                <a16:creationId xmlns:a16="http://schemas.microsoft.com/office/drawing/2014/main" id="{C1462399-EFAC-0AB2-4802-9CE7E740F7E1}"/>
              </a:ext>
            </a:extLst>
          </p:cNvPr>
          <p:cNvCxnSpPr>
            <a:cxnSpLocks/>
          </p:cNvCxnSpPr>
          <p:nvPr/>
        </p:nvCxnSpPr>
        <p:spPr>
          <a:xfrm flipH="1" flipV="1">
            <a:off x="7553943" y="2088633"/>
            <a:ext cx="13096" cy="1333807"/>
          </a:xfrm>
          <a:prstGeom prst="line">
            <a:avLst/>
          </a:prstGeom>
          <a:ln w="25400">
            <a:solidFill>
              <a:srgbClr val="2EBC81"/>
            </a:solidFill>
          </a:ln>
        </p:spPr>
        <p:style>
          <a:lnRef idx="1">
            <a:schemeClr val="accent3"/>
          </a:lnRef>
          <a:fillRef idx="0">
            <a:schemeClr val="accent3"/>
          </a:fillRef>
          <a:effectRef idx="0">
            <a:schemeClr val="accent3"/>
          </a:effectRef>
          <a:fontRef idx="minor">
            <a:schemeClr val="tx1"/>
          </a:fontRef>
        </p:style>
      </p:cxnSp>
      <p:sp>
        <p:nvSpPr>
          <p:cNvPr id="467" name="Rectangle: Rounded Corners 466">
            <a:extLst>
              <a:ext uri="{FF2B5EF4-FFF2-40B4-BE49-F238E27FC236}">
                <a16:creationId xmlns:a16="http://schemas.microsoft.com/office/drawing/2014/main" id="{E9EF55AF-18A9-9C52-A2D2-DBD92889EBD2}"/>
              </a:ext>
            </a:extLst>
          </p:cNvPr>
          <p:cNvSpPr/>
          <p:nvPr/>
        </p:nvSpPr>
        <p:spPr>
          <a:xfrm>
            <a:off x="8862569" y="1841943"/>
            <a:ext cx="1094222" cy="535076"/>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FolderC</a:t>
            </a:r>
          </a:p>
          <a:p>
            <a:pPr algn="ctr"/>
            <a:r>
              <a:rPr lang="en-US" sz="800" dirty="0"/>
              <a:t>H(C)</a:t>
            </a:r>
          </a:p>
          <a:p>
            <a:pPr algn="ctr"/>
            <a:r>
              <a:rPr lang="en-US" sz="800" dirty="0"/>
              <a:t>H(ABC)</a:t>
            </a:r>
          </a:p>
        </p:txBody>
      </p:sp>
      <p:cxnSp>
        <p:nvCxnSpPr>
          <p:cNvPr id="524" name="Straight Connector 523">
            <a:extLst>
              <a:ext uri="{FF2B5EF4-FFF2-40B4-BE49-F238E27FC236}">
                <a16:creationId xmlns:a16="http://schemas.microsoft.com/office/drawing/2014/main" id="{D4198A2C-F1E2-D32D-DAA2-9E8743888145}"/>
              </a:ext>
            </a:extLst>
          </p:cNvPr>
          <p:cNvCxnSpPr>
            <a:cxnSpLocks/>
          </p:cNvCxnSpPr>
          <p:nvPr/>
        </p:nvCxnSpPr>
        <p:spPr>
          <a:xfrm flipH="1">
            <a:off x="7547988" y="2099955"/>
            <a:ext cx="1280160" cy="0"/>
          </a:xfrm>
          <a:prstGeom prst="line">
            <a:avLst/>
          </a:prstGeom>
          <a:ln w="25400">
            <a:solidFill>
              <a:srgbClr val="2EBC81"/>
            </a:solidFill>
          </a:ln>
        </p:spPr>
        <p:style>
          <a:lnRef idx="1">
            <a:schemeClr val="accent3"/>
          </a:lnRef>
          <a:fillRef idx="0">
            <a:schemeClr val="accent3"/>
          </a:fillRef>
          <a:effectRef idx="0">
            <a:schemeClr val="accent3"/>
          </a:effectRef>
          <a:fontRef idx="minor">
            <a:schemeClr val="tx1"/>
          </a:fontRef>
        </p:style>
      </p:cxnSp>
      <p:sp>
        <p:nvSpPr>
          <p:cNvPr id="529" name="Rectangle 528">
            <a:extLst>
              <a:ext uri="{FF2B5EF4-FFF2-40B4-BE49-F238E27FC236}">
                <a16:creationId xmlns:a16="http://schemas.microsoft.com/office/drawing/2014/main" id="{52F8CED1-6853-D2B9-48D7-C49344C9CCF5}"/>
              </a:ext>
            </a:extLst>
          </p:cNvPr>
          <p:cNvSpPr/>
          <p:nvPr/>
        </p:nvSpPr>
        <p:spPr>
          <a:xfrm>
            <a:off x="3495367" y="1656589"/>
            <a:ext cx="2023501" cy="523872"/>
          </a:xfrm>
          <a:prstGeom prst="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Simple Folder List</a:t>
            </a:r>
          </a:p>
          <a:p>
            <a:pPr algn="ctr"/>
            <a:r>
              <a:rPr lang="en-US" dirty="0"/>
              <a:t>Hashes</a:t>
            </a:r>
          </a:p>
        </p:txBody>
      </p:sp>
      <p:sp>
        <p:nvSpPr>
          <p:cNvPr id="530" name="Rectangle 529">
            <a:extLst>
              <a:ext uri="{FF2B5EF4-FFF2-40B4-BE49-F238E27FC236}">
                <a16:creationId xmlns:a16="http://schemas.microsoft.com/office/drawing/2014/main" id="{76BC2B34-DD26-D289-E175-B5C48415B6AE}"/>
              </a:ext>
            </a:extLst>
          </p:cNvPr>
          <p:cNvSpPr/>
          <p:nvPr/>
        </p:nvSpPr>
        <p:spPr>
          <a:xfrm>
            <a:off x="3501001" y="2444234"/>
            <a:ext cx="2023500" cy="52387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Hierarchical Structure</a:t>
            </a:r>
          </a:p>
          <a:p>
            <a:pPr algn="ctr"/>
            <a:r>
              <a:rPr lang="en-US" dirty="0"/>
              <a:t>Hashes</a:t>
            </a:r>
          </a:p>
        </p:txBody>
      </p:sp>
      <p:cxnSp>
        <p:nvCxnSpPr>
          <p:cNvPr id="532" name="Straight Connector 531">
            <a:extLst>
              <a:ext uri="{FF2B5EF4-FFF2-40B4-BE49-F238E27FC236}">
                <a16:creationId xmlns:a16="http://schemas.microsoft.com/office/drawing/2014/main" id="{98708055-C0B6-044C-7FDA-120DE827E9FC}"/>
              </a:ext>
            </a:extLst>
          </p:cNvPr>
          <p:cNvCxnSpPr>
            <a:cxnSpLocks/>
          </p:cNvCxnSpPr>
          <p:nvPr/>
        </p:nvCxnSpPr>
        <p:spPr>
          <a:xfrm>
            <a:off x="2205470" y="2374363"/>
            <a:ext cx="1190244" cy="255513"/>
          </a:xfrm>
          <a:prstGeom prst="line">
            <a:avLst/>
          </a:prstGeom>
          <a:ln w="22225">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38" name="Straight Connector 537">
            <a:extLst>
              <a:ext uri="{FF2B5EF4-FFF2-40B4-BE49-F238E27FC236}">
                <a16:creationId xmlns:a16="http://schemas.microsoft.com/office/drawing/2014/main" id="{CABF177C-58DB-E702-9096-E789B669FE53}"/>
              </a:ext>
            </a:extLst>
          </p:cNvPr>
          <p:cNvCxnSpPr>
            <a:cxnSpLocks/>
          </p:cNvCxnSpPr>
          <p:nvPr/>
        </p:nvCxnSpPr>
        <p:spPr>
          <a:xfrm flipV="1">
            <a:off x="2006219" y="2248876"/>
            <a:ext cx="1413684" cy="361779"/>
          </a:xfrm>
          <a:prstGeom prst="line">
            <a:avLst/>
          </a:prstGeom>
          <a:ln w="22225">
            <a:solidFill>
              <a:srgbClr val="2EBC8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41" name="Straight Connector 540">
            <a:extLst>
              <a:ext uri="{FF2B5EF4-FFF2-40B4-BE49-F238E27FC236}">
                <a16:creationId xmlns:a16="http://schemas.microsoft.com/office/drawing/2014/main" id="{3695CB2C-8114-584E-7B9E-A075C44FC5E9}"/>
              </a:ext>
            </a:extLst>
          </p:cNvPr>
          <p:cNvCxnSpPr>
            <a:cxnSpLocks/>
          </p:cNvCxnSpPr>
          <p:nvPr/>
        </p:nvCxnSpPr>
        <p:spPr>
          <a:xfrm>
            <a:off x="2123725" y="1764961"/>
            <a:ext cx="1262464" cy="0"/>
          </a:xfrm>
          <a:prstGeom prst="line">
            <a:avLst/>
          </a:prstGeom>
          <a:ln w="22225">
            <a:solidFill>
              <a:srgbClr val="2EBC8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56" name="Straight Connector 555">
            <a:extLst>
              <a:ext uri="{FF2B5EF4-FFF2-40B4-BE49-F238E27FC236}">
                <a16:creationId xmlns:a16="http://schemas.microsoft.com/office/drawing/2014/main" id="{F025F056-5AB9-18B6-524E-4FE2BB4FC207}"/>
              </a:ext>
            </a:extLst>
          </p:cNvPr>
          <p:cNvCxnSpPr>
            <a:cxnSpLocks/>
          </p:cNvCxnSpPr>
          <p:nvPr/>
        </p:nvCxnSpPr>
        <p:spPr>
          <a:xfrm>
            <a:off x="2134158" y="1940411"/>
            <a:ext cx="1262464" cy="0"/>
          </a:xfrm>
          <a:prstGeom prst="line">
            <a:avLst/>
          </a:prstGeom>
          <a:ln w="22225">
            <a:solidFill>
              <a:srgbClr val="2EBC8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57" name="Straight Connector 556">
            <a:extLst>
              <a:ext uri="{FF2B5EF4-FFF2-40B4-BE49-F238E27FC236}">
                <a16:creationId xmlns:a16="http://schemas.microsoft.com/office/drawing/2014/main" id="{C9B1F29A-D220-5104-0CF4-33CA03617269}"/>
              </a:ext>
            </a:extLst>
          </p:cNvPr>
          <p:cNvCxnSpPr>
            <a:cxnSpLocks/>
          </p:cNvCxnSpPr>
          <p:nvPr/>
        </p:nvCxnSpPr>
        <p:spPr>
          <a:xfrm>
            <a:off x="2133250" y="2145961"/>
            <a:ext cx="1262464" cy="0"/>
          </a:xfrm>
          <a:prstGeom prst="line">
            <a:avLst/>
          </a:prstGeom>
          <a:ln w="22225">
            <a:solidFill>
              <a:srgbClr val="2EBC8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73CD67A4-3083-AE51-D366-3245BD15CD5D}"/>
              </a:ext>
            </a:extLst>
          </p:cNvPr>
          <p:cNvCxnSpPr>
            <a:cxnSpLocks/>
          </p:cNvCxnSpPr>
          <p:nvPr/>
        </p:nvCxnSpPr>
        <p:spPr>
          <a:xfrm flipV="1">
            <a:off x="2800350" y="2919119"/>
            <a:ext cx="585839" cy="126934"/>
          </a:xfrm>
          <a:prstGeom prst="line">
            <a:avLst/>
          </a:prstGeom>
          <a:ln w="22225">
            <a:headEnd type="none"/>
            <a:tailEnd type="triangl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1F8A5BFC-9616-3FEF-813C-B06315014625}"/>
              </a:ext>
            </a:extLst>
          </p:cNvPr>
          <p:cNvCxnSpPr>
            <a:cxnSpLocks/>
          </p:cNvCxnSpPr>
          <p:nvPr/>
        </p:nvCxnSpPr>
        <p:spPr>
          <a:xfrm flipV="1">
            <a:off x="2314575" y="2321411"/>
            <a:ext cx="1190244" cy="487250"/>
          </a:xfrm>
          <a:prstGeom prst="line">
            <a:avLst/>
          </a:prstGeom>
          <a:ln w="22225">
            <a:solidFill>
              <a:srgbClr val="2EBC8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5D214E48-CB44-55C3-3DB3-424235CAE2ED}"/>
              </a:ext>
            </a:extLst>
          </p:cNvPr>
          <p:cNvSpPr txBox="1"/>
          <p:nvPr/>
        </p:nvSpPr>
        <p:spPr>
          <a:xfrm>
            <a:off x="433243" y="3292774"/>
            <a:ext cx="5566236" cy="2246769"/>
          </a:xfrm>
          <a:prstGeom prst="rect">
            <a:avLst/>
          </a:prstGeom>
          <a:solidFill>
            <a:srgbClr val="36F5A4">
              <a:alpha val="26000"/>
            </a:srgbClr>
          </a:solidFill>
          <a:ln>
            <a:solidFill>
              <a:srgbClr val="09B36B"/>
            </a:solidFill>
          </a:ln>
        </p:spPr>
        <p:txBody>
          <a:bodyPr wrap="square" anchor="ctr">
            <a:spAutoFit/>
          </a:bodyPr>
          <a:lstStyle/>
          <a:p>
            <a:pPr algn="ctr"/>
            <a:endParaRPr lang="en-US" sz="2000" dirty="0">
              <a:solidFill>
                <a:srgbClr val="2B2576"/>
              </a:solidFill>
              <a:latin typeface="Open Sans" panose="020B0606030504020204" pitchFamily="34" charset="0"/>
            </a:endParaRPr>
          </a:p>
          <a:p>
            <a:pPr algn="ctr"/>
            <a:r>
              <a:rPr lang="en-US" sz="2000" dirty="0">
                <a:solidFill>
                  <a:srgbClr val="2B2576"/>
                </a:solidFill>
                <a:latin typeface="Open Sans" panose="020B0606030504020204" pitchFamily="34" charset="0"/>
              </a:rPr>
              <a:t>If we store all the hashes in a table,  we can then perform simple SQL GROUP BY operations like the “Folder Groups”, but this time we can also see groups of folder hierarchies. </a:t>
            </a:r>
            <a:r>
              <a:rPr lang="en-US" sz="2000" dirty="0">
                <a:solidFill>
                  <a:srgbClr val="2B2576"/>
                </a:solidFill>
                <a:latin typeface="Open Sans" panose="020B0606030504020204" pitchFamily="34" charset="0"/>
                <a:sym typeface="Wingdings" panose="05000000000000000000" pitchFamily="2" charset="2"/>
              </a:rPr>
              <a:t></a:t>
            </a:r>
            <a:endParaRPr lang="en-US" sz="2000" dirty="0">
              <a:solidFill>
                <a:srgbClr val="2B2576"/>
              </a:solidFill>
              <a:latin typeface="Open Sans" panose="020B0606030504020204" pitchFamily="34" charset="0"/>
            </a:endParaRPr>
          </a:p>
          <a:p>
            <a:pPr marL="342900" indent="-342900" algn="ctr">
              <a:buFont typeface="Arial"/>
              <a:buAutoNum type="arabicPeriod"/>
            </a:pPr>
            <a:endParaRPr lang="en-US" sz="2000" dirty="0">
              <a:solidFill>
                <a:srgbClr val="3D3935"/>
              </a:solidFill>
              <a:latin typeface="Open Sans" panose="020B0606030504020204" pitchFamily="34" charset="0"/>
            </a:endParaRPr>
          </a:p>
        </p:txBody>
      </p:sp>
    </p:spTree>
    <p:extLst>
      <p:ext uri="{BB962C8B-B14F-4D97-AF65-F5344CB8AC3E}">
        <p14:creationId xmlns:p14="http://schemas.microsoft.com/office/powerpoint/2010/main" val="687950954"/>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21DD2893-5792-1FF1-310D-6644E8280B86}"/>
            </a:ext>
          </a:extLst>
        </p:cNvPr>
        <p:cNvGrpSpPr/>
        <p:nvPr/>
      </p:nvGrpSpPr>
      <p:grpSpPr>
        <a:xfrm>
          <a:off x="0" y="0"/>
          <a:ext cx="0" cy="0"/>
          <a:chOff x="0" y="0"/>
          <a:chExt cx="0" cy="0"/>
        </a:xfrm>
      </p:grpSpPr>
      <p:sp>
        <p:nvSpPr>
          <p:cNvPr id="48" name="TextBox 47">
            <a:extLst>
              <a:ext uri="{FF2B5EF4-FFF2-40B4-BE49-F238E27FC236}">
                <a16:creationId xmlns:a16="http://schemas.microsoft.com/office/drawing/2014/main" id="{7A235D92-F1DA-51C5-87AF-CF77139DBDED}"/>
              </a:ext>
            </a:extLst>
          </p:cNvPr>
          <p:cNvSpPr txBox="1"/>
          <p:nvPr/>
        </p:nvSpPr>
        <p:spPr>
          <a:xfrm>
            <a:off x="304799" y="309709"/>
            <a:ext cx="5705476" cy="1200329"/>
          </a:xfrm>
          <a:prstGeom prst="rect">
            <a:avLst/>
          </a:prstGeom>
          <a:noFill/>
        </p:spPr>
        <p:txBody>
          <a:bodyPr wrap="square">
            <a:spAutoFit/>
          </a:bodyPr>
          <a:lstStyle/>
          <a:p>
            <a:r>
              <a:rPr lang="en-US" sz="3600" dirty="0">
                <a:solidFill>
                  <a:srgbClr val="2B2576"/>
                </a:solidFill>
              </a:rPr>
              <a:t>Merkle Tree (Modified)</a:t>
            </a:r>
          </a:p>
          <a:p>
            <a:r>
              <a:rPr lang="en-US" sz="3600" dirty="0">
                <a:solidFill>
                  <a:srgbClr val="5465FF"/>
                </a:solidFill>
              </a:rPr>
              <a:t>Share Use Case</a:t>
            </a:r>
          </a:p>
        </p:txBody>
      </p:sp>
      <p:sp>
        <p:nvSpPr>
          <p:cNvPr id="7" name="Rectangle: Rounded Corners 6">
            <a:extLst>
              <a:ext uri="{FF2B5EF4-FFF2-40B4-BE49-F238E27FC236}">
                <a16:creationId xmlns:a16="http://schemas.microsoft.com/office/drawing/2014/main" id="{FB978E7A-7A61-B68A-76D4-4EFD98F275B3}"/>
              </a:ext>
            </a:extLst>
          </p:cNvPr>
          <p:cNvSpPr/>
          <p:nvPr/>
        </p:nvSpPr>
        <p:spPr>
          <a:xfrm>
            <a:off x="10152547" y="2636250"/>
            <a:ext cx="1090510" cy="616570"/>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solidFill>
                  <a:srgbClr val="2B2576"/>
                </a:solidFill>
              </a:rPr>
              <a:t>a.xls</a:t>
            </a:r>
          </a:p>
          <a:p>
            <a:pPr algn="ctr"/>
            <a:r>
              <a:rPr lang="en-US" sz="800" dirty="0">
                <a:solidFill>
                  <a:srgbClr val="2B2576"/>
                </a:solidFill>
              </a:rPr>
              <a:t>b.doc</a:t>
            </a:r>
            <a:endParaRPr lang="en-US" sz="800" b="1" dirty="0">
              <a:solidFill>
                <a:srgbClr val="2B2576"/>
              </a:solidFill>
            </a:endParaRPr>
          </a:p>
        </p:txBody>
      </p:sp>
      <p:sp>
        <p:nvSpPr>
          <p:cNvPr id="17" name="TextBox 16">
            <a:extLst>
              <a:ext uri="{FF2B5EF4-FFF2-40B4-BE49-F238E27FC236}">
                <a16:creationId xmlns:a16="http://schemas.microsoft.com/office/drawing/2014/main" id="{681F7B6B-D80D-8B5F-58F5-5777BEC6194C}"/>
              </a:ext>
            </a:extLst>
          </p:cNvPr>
          <p:cNvSpPr txBox="1"/>
          <p:nvPr/>
        </p:nvSpPr>
        <p:spPr>
          <a:xfrm>
            <a:off x="10152547" y="3278077"/>
            <a:ext cx="1200871" cy="307777"/>
          </a:xfrm>
          <a:prstGeom prst="rect">
            <a:avLst/>
          </a:prstGeom>
          <a:noFill/>
        </p:spPr>
        <p:txBody>
          <a:bodyPr wrap="square" rtlCol="0">
            <a:spAutoFit/>
          </a:bodyPr>
          <a:lstStyle/>
          <a:p>
            <a:pPr algn="ctr"/>
            <a:r>
              <a:rPr lang="en-US" dirty="0">
                <a:solidFill>
                  <a:srgbClr val="2B2576"/>
                </a:solidFill>
              </a:rPr>
              <a:t>D</a:t>
            </a:r>
          </a:p>
        </p:txBody>
      </p:sp>
      <p:cxnSp>
        <p:nvCxnSpPr>
          <p:cNvPr id="565" name="Straight Arrow Connector 564">
            <a:extLst>
              <a:ext uri="{FF2B5EF4-FFF2-40B4-BE49-F238E27FC236}">
                <a16:creationId xmlns:a16="http://schemas.microsoft.com/office/drawing/2014/main" id="{97E8698B-E33D-35F7-E6CF-6546DD7FB10B}"/>
              </a:ext>
            </a:extLst>
          </p:cNvPr>
          <p:cNvCxnSpPr>
            <a:cxnSpLocks/>
            <a:stCxn id="7" idx="0"/>
            <a:endCxn id="567" idx="2"/>
          </p:cNvCxnSpPr>
          <p:nvPr/>
        </p:nvCxnSpPr>
        <p:spPr>
          <a:xfrm flipV="1">
            <a:off x="10697802" y="2377018"/>
            <a:ext cx="1" cy="259232"/>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sp>
        <p:nvSpPr>
          <p:cNvPr id="567" name="Rectangle: Rounded Corners 566">
            <a:extLst>
              <a:ext uri="{FF2B5EF4-FFF2-40B4-BE49-F238E27FC236}">
                <a16:creationId xmlns:a16="http://schemas.microsoft.com/office/drawing/2014/main" id="{6E565DE4-9706-A9E0-6B46-76904A616ACA}"/>
              </a:ext>
            </a:extLst>
          </p:cNvPr>
          <p:cNvSpPr/>
          <p:nvPr/>
        </p:nvSpPr>
        <p:spPr>
          <a:xfrm>
            <a:off x="10152547" y="1841943"/>
            <a:ext cx="1090511" cy="535075"/>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FolderD</a:t>
            </a:r>
          </a:p>
          <a:p>
            <a:pPr algn="ctr"/>
            <a:r>
              <a:rPr lang="en-US" sz="800" dirty="0"/>
              <a:t>H(D)</a:t>
            </a:r>
          </a:p>
        </p:txBody>
      </p:sp>
      <p:sp>
        <p:nvSpPr>
          <p:cNvPr id="2" name="TextBox 1">
            <a:extLst>
              <a:ext uri="{FF2B5EF4-FFF2-40B4-BE49-F238E27FC236}">
                <a16:creationId xmlns:a16="http://schemas.microsoft.com/office/drawing/2014/main" id="{3ADC68D9-7B23-9F55-6F6D-86D672598CE5}"/>
              </a:ext>
            </a:extLst>
          </p:cNvPr>
          <p:cNvSpPr txBox="1"/>
          <p:nvPr/>
        </p:nvSpPr>
        <p:spPr>
          <a:xfrm>
            <a:off x="346900" y="1586177"/>
            <a:ext cx="4553788" cy="2031325"/>
          </a:xfrm>
          <a:prstGeom prst="rect">
            <a:avLst/>
          </a:prstGeom>
          <a:noFill/>
        </p:spPr>
        <p:txBody>
          <a:bodyPr wrap="square">
            <a:spAutoFit/>
          </a:bodyPr>
          <a:lstStyle/>
          <a:p>
            <a:pPr marL="342900" indent="-342900">
              <a:buFont typeface="Arial"/>
              <a:buAutoNum type="arabicPeriod"/>
            </a:pPr>
            <a:r>
              <a:rPr lang="en-US" dirty="0">
                <a:solidFill>
                  <a:srgbClr val="3D3935"/>
                </a:solidFill>
                <a:latin typeface="Open Sans" panose="020B0606030504020204" pitchFamily="34" charset="0"/>
              </a:rPr>
              <a:t>HASH 1  - H(A) </a:t>
            </a:r>
          </a:p>
          <a:p>
            <a:pPr marL="342900" indent="-342900">
              <a:buFont typeface="Arial"/>
              <a:buAutoNum type="arabicPeriod"/>
            </a:pPr>
            <a:r>
              <a:rPr lang="en-US" dirty="0">
                <a:solidFill>
                  <a:srgbClr val="3D3935"/>
                </a:solidFill>
                <a:latin typeface="Open Sans" panose="020B0606030504020204" pitchFamily="34" charset="0"/>
              </a:rPr>
              <a:t>HASH 2  - H(B)</a:t>
            </a:r>
          </a:p>
          <a:p>
            <a:pPr marL="342900" indent="-342900">
              <a:buFont typeface="Arial"/>
              <a:buAutoNum type="arabicPeriod"/>
            </a:pPr>
            <a:r>
              <a:rPr lang="en-US" dirty="0">
                <a:solidFill>
                  <a:srgbClr val="3D3935"/>
                </a:solidFill>
                <a:latin typeface="Open Sans" panose="020B0606030504020204" pitchFamily="34" charset="0"/>
              </a:rPr>
              <a:t>HASH 3  - H(C) </a:t>
            </a:r>
          </a:p>
          <a:p>
            <a:pPr marL="342900" indent="-342900">
              <a:buFont typeface="Arial"/>
              <a:buAutoNum type="arabicPeriod"/>
            </a:pPr>
            <a:r>
              <a:rPr lang="en-US" dirty="0">
                <a:solidFill>
                  <a:srgbClr val="3D3935"/>
                </a:solidFill>
                <a:latin typeface="Open Sans" panose="020B0606030504020204" pitchFamily="34" charset="0"/>
              </a:rPr>
              <a:t>HASH 4  - H(ABC)</a:t>
            </a:r>
          </a:p>
          <a:p>
            <a:pPr marL="342900" indent="-342900">
              <a:buFont typeface="Arial"/>
              <a:buAutoNum type="arabicPeriod"/>
            </a:pPr>
            <a:r>
              <a:rPr lang="en-US" dirty="0">
                <a:solidFill>
                  <a:srgbClr val="3D3935"/>
                </a:solidFill>
                <a:latin typeface="Open Sans" panose="020B0606030504020204" pitchFamily="34" charset="0"/>
              </a:rPr>
              <a:t>HASH 5  - H(D)</a:t>
            </a:r>
          </a:p>
          <a:p>
            <a:pPr marL="342900" indent="-342900">
              <a:buFont typeface="Arial"/>
              <a:buAutoNum type="arabicPeriod"/>
            </a:pPr>
            <a:r>
              <a:rPr lang="en-US" dirty="0">
                <a:solidFill>
                  <a:srgbClr val="3D3935"/>
                </a:solidFill>
                <a:latin typeface="Open Sans" panose="020B0606030504020204" pitchFamily="34" charset="0"/>
              </a:rPr>
              <a:t>HASH 6  - H(Root)</a:t>
            </a:r>
          </a:p>
          <a:p>
            <a:pPr marL="342900" indent="-342900">
              <a:buFont typeface="Arial"/>
              <a:buAutoNum type="arabicPeriod"/>
            </a:pPr>
            <a:r>
              <a:rPr lang="en-US" dirty="0">
                <a:solidFill>
                  <a:srgbClr val="3D3935"/>
                </a:solidFill>
                <a:latin typeface="Open Sans" panose="020B0606030504020204" pitchFamily="34" charset="0"/>
              </a:rPr>
              <a:t>HASH 7  - H(ABC) + H(D)</a:t>
            </a:r>
          </a:p>
          <a:p>
            <a:pPr marL="342900" indent="-342900">
              <a:buFont typeface="Arial"/>
              <a:buAutoNum type="arabicPeriod"/>
            </a:pPr>
            <a:endParaRPr lang="en-US" dirty="0">
              <a:solidFill>
                <a:srgbClr val="3D3935"/>
              </a:solidFill>
              <a:latin typeface="Open Sans" panose="020B0606030504020204" pitchFamily="34" charset="0"/>
            </a:endParaRPr>
          </a:p>
          <a:p>
            <a:pPr marL="342900" indent="-342900">
              <a:buFont typeface="Arial"/>
              <a:buAutoNum type="arabicPeriod"/>
            </a:pPr>
            <a:endParaRPr lang="en-US" dirty="0">
              <a:solidFill>
                <a:srgbClr val="3D3935"/>
              </a:solidFill>
              <a:latin typeface="Open Sans" panose="020B0606030504020204" pitchFamily="34" charset="0"/>
            </a:endParaRPr>
          </a:p>
        </p:txBody>
      </p:sp>
      <p:cxnSp>
        <p:nvCxnSpPr>
          <p:cNvPr id="4" name="Straight Connector 3">
            <a:extLst>
              <a:ext uri="{FF2B5EF4-FFF2-40B4-BE49-F238E27FC236}">
                <a16:creationId xmlns:a16="http://schemas.microsoft.com/office/drawing/2014/main" id="{7FC56CB4-82AD-6A54-3D78-F8F51B22E3D3}"/>
              </a:ext>
            </a:extLst>
          </p:cNvPr>
          <p:cNvCxnSpPr>
            <a:cxnSpLocks/>
          </p:cNvCxnSpPr>
          <p:nvPr/>
        </p:nvCxnSpPr>
        <p:spPr>
          <a:xfrm>
            <a:off x="10073653" y="1390671"/>
            <a:ext cx="0" cy="228600"/>
          </a:xfrm>
          <a:prstGeom prst="line">
            <a:avLst/>
          </a:prstGeom>
          <a:ln w="25400">
            <a:solidFill>
              <a:srgbClr val="2EBC81"/>
            </a:solidFill>
          </a:ln>
        </p:spPr>
        <p:style>
          <a:lnRef idx="1">
            <a:schemeClr val="accent1"/>
          </a:lnRef>
          <a:fillRef idx="0">
            <a:schemeClr val="accent1"/>
          </a:fillRef>
          <a:effectRef idx="0">
            <a:schemeClr val="accent1"/>
          </a:effectRef>
          <a:fontRef idx="minor">
            <a:schemeClr val="tx1"/>
          </a:fontRef>
        </p:style>
      </p:cxnSp>
      <p:sp>
        <p:nvSpPr>
          <p:cNvPr id="5" name="Rectangle: Rounded Corners 4">
            <a:extLst>
              <a:ext uri="{FF2B5EF4-FFF2-40B4-BE49-F238E27FC236}">
                <a16:creationId xmlns:a16="http://schemas.microsoft.com/office/drawing/2014/main" id="{746A3857-7B61-8615-9357-78066A1A02B7}"/>
              </a:ext>
            </a:extLst>
          </p:cNvPr>
          <p:cNvSpPr/>
          <p:nvPr/>
        </p:nvSpPr>
        <p:spPr>
          <a:xfrm>
            <a:off x="8862569" y="602714"/>
            <a:ext cx="2380483" cy="797482"/>
          </a:xfrm>
          <a:prstGeom prst="roundRect">
            <a:avLst/>
          </a:prstGeom>
          <a:solidFill>
            <a:srgbClr val="2B2576"/>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US" sz="1200" dirty="0"/>
          </a:p>
          <a:p>
            <a:pPr algn="ctr"/>
            <a:r>
              <a:rPr lang="en-US" sz="1200" dirty="0"/>
              <a:t>Share Root</a:t>
            </a:r>
          </a:p>
          <a:p>
            <a:pPr algn="ctr"/>
            <a:r>
              <a:rPr lang="en-US" sz="1200" dirty="0"/>
              <a:t>H(Root)</a:t>
            </a:r>
          </a:p>
          <a:p>
            <a:pPr algn="ctr"/>
            <a:r>
              <a:rPr lang="en-US" sz="1200" dirty="0"/>
              <a:t>H(H(ABC) + H(D) + H(Root))</a:t>
            </a:r>
          </a:p>
          <a:p>
            <a:pPr algn="ctr"/>
            <a:endParaRPr lang="en-US" sz="1200" dirty="0"/>
          </a:p>
        </p:txBody>
      </p:sp>
      <p:cxnSp>
        <p:nvCxnSpPr>
          <p:cNvPr id="11" name="Connector: Elbow 10">
            <a:extLst>
              <a:ext uri="{FF2B5EF4-FFF2-40B4-BE49-F238E27FC236}">
                <a16:creationId xmlns:a16="http://schemas.microsoft.com/office/drawing/2014/main" id="{9E2FA08B-13E8-C9DD-9164-C805A15F3A97}"/>
              </a:ext>
            </a:extLst>
          </p:cNvPr>
          <p:cNvCxnSpPr>
            <a:cxnSpLocks/>
            <a:stCxn id="567" idx="0"/>
            <a:endCxn id="467" idx="0"/>
          </p:cNvCxnSpPr>
          <p:nvPr/>
        </p:nvCxnSpPr>
        <p:spPr>
          <a:xfrm rot="16200000" flipV="1">
            <a:off x="10053742" y="1197881"/>
            <a:ext cx="12700" cy="1288123"/>
          </a:xfrm>
          <a:prstGeom prst="bentConnector3">
            <a:avLst>
              <a:gd name="adj1" fmla="val 1800000"/>
            </a:avLst>
          </a:prstGeom>
          <a:ln w="25400">
            <a:solidFill>
              <a:srgbClr val="2EBC81"/>
            </a:solidFill>
          </a:ln>
        </p:spPr>
        <p:style>
          <a:lnRef idx="1">
            <a:schemeClr val="accent3"/>
          </a:lnRef>
          <a:fillRef idx="0">
            <a:schemeClr val="accent3"/>
          </a:fillRef>
          <a:effectRef idx="0">
            <a:schemeClr val="accent3"/>
          </a:effectRef>
          <a:fontRef idx="minor">
            <a:schemeClr val="tx1"/>
          </a:fontRef>
        </p:style>
      </p:cxnSp>
      <p:grpSp>
        <p:nvGrpSpPr>
          <p:cNvPr id="37" name="Group 36">
            <a:extLst>
              <a:ext uri="{FF2B5EF4-FFF2-40B4-BE49-F238E27FC236}">
                <a16:creationId xmlns:a16="http://schemas.microsoft.com/office/drawing/2014/main" id="{DC46982E-969E-A4BA-331F-2681D5294407}"/>
              </a:ext>
            </a:extLst>
          </p:cNvPr>
          <p:cNvGrpSpPr/>
          <p:nvPr/>
        </p:nvGrpSpPr>
        <p:grpSpPr>
          <a:xfrm>
            <a:off x="6401033" y="3644807"/>
            <a:ext cx="2382929" cy="1710348"/>
            <a:chOff x="4733195" y="4395829"/>
            <a:chExt cx="2382929" cy="1710348"/>
          </a:xfrm>
        </p:grpSpPr>
        <p:cxnSp>
          <p:nvCxnSpPr>
            <p:cNvPr id="38" name="Straight Arrow Connector 37">
              <a:extLst>
                <a:ext uri="{FF2B5EF4-FFF2-40B4-BE49-F238E27FC236}">
                  <a16:creationId xmlns:a16="http://schemas.microsoft.com/office/drawing/2014/main" id="{0D15C7E5-A599-C8AB-BA83-152CBE687DED}"/>
                </a:ext>
              </a:extLst>
            </p:cNvPr>
            <p:cNvCxnSpPr>
              <a:cxnSpLocks/>
              <a:stCxn id="41" idx="0"/>
              <a:endCxn id="39" idx="2"/>
            </p:cNvCxnSpPr>
            <p:nvPr/>
          </p:nvCxnSpPr>
          <p:spPr>
            <a:xfrm flipH="1" flipV="1">
              <a:off x="5285729" y="4937314"/>
              <a:ext cx="6585" cy="292377"/>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sp>
          <p:nvSpPr>
            <p:cNvPr id="39" name="Rectangle: Rounded Corners 38">
              <a:extLst>
                <a:ext uri="{FF2B5EF4-FFF2-40B4-BE49-F238E27FC236}">
                  <a16:creationId xmlns:a16="http://schemas.microsoft.com/office/drawing/2014/main" id="{0045257F-249D-5C83-ECB0-BC55224D5EBD}"/>
                </a:ext>
              </a:extLst>
            </p:cNvPr>
            <p:cNvSpPr/>
            <p:nvPr/>
          </p:nvSpPr>
          <p:spPr>
            <a:xfrm>
              <a:off x="4733195" y="4395829"/>
              <a:ext cx="1105067" cy="541485"/>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SubFolderA</a:t>
              </a:r>
            </a:p>
            <a:p>
              <a:pPr algn="ctr"/>
              <a:r>
                <a:rPr lang="en-US" sz="800" dirty="0"/>
                <a:t>H(A)</a:t>
              </a:r>
            </a:p>
          </p:txBody>
        </p:sp>
        <p:sp>
          <p:nvSpPr>
            <p:cNvPr id="41" name="Rectangle: Rounded Corners 40">
              <a:extLst>
                <a:ext uri="{FF2B5EF4-FFF2-40B4-BE49-F238E27FC236}">
                  <a16:creationId xmlns:a16="http://schemas.microsoft.com/office/drawing/2014/main" id="{C5A15A18-57A1-0CD6-4BFD-654A3D53E6BF}"/>
                </a:ext>
              </a:extLst>
            </p:cNvPr>
            <p:cNvSpPr/>
            <p:nvPr/>
          </p:nvSpPr>
          <p:spPr>
            <a:xfrm>
              <a:off x="4749145" y="5229691"/>
              <a:ext cx="1086337" cy="541486"/>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solidFill>
                    <a:srgbClr val="2B2576"/>
                  </a:solidFill>
                </a:rPr>
                <a:t>Secrets.txt</a:t>
              </a:r>
            </a:p>
          </p:txBody>
        </p:sp>
        <p:sp>
          <p:nvSpPr>
            <p:cNvPr id="42" name="TextBox 41">
              <a:extLst>
                <a:ext uri="{FF2B5EF4-FFF2-40B4-BE49-F238E27FC236}">
                  <a16:creationId xmlns:a16="http://schemas.microsoft.com/office/drawing/2014/main" id="{31F0075A-C939-5634-C2A7-484DBFE3477D}"/>
                </a:ext>
              </a:extLst>
            </p:cNvPr>
            <p:cNvSpPr txBox="1"/>
            <p:nvPr/>
          </p:nvSpPr>
          <p:spPr>
            <a:xfrm>
              <a:off x="4733195" y="5798400"/>
              <a:ext cx="1200871" cy="307777"/>
            </a:xfrm>
            <a:prstGeom prst="rect">
              <a:avLst/>
            </a:prstGeom>
            <a:noFill/>
          </p:spPr>
          <p:txBody>
            <a:bodyPr wrap="square" rtlCol="0">
              <a:spAutoFit/>
            </a:bodyPr>
            <a:lstStyle/>
            <a:p>
              <a:pPr algn="ctr"/>
              <a:r>
                <a:rPr lang="en-US" dirty="0">
                  <a:solidFill>
                    <a:srgbClr val="2B2576"/>
                  </a:solidFill>
                </a:rPr>
                <a:t>A</a:t>
              </a:r>
            </a:p>
          </p:txBody>
        </p:sp>
        <p:cxnSp>
          <p:nvCxnSpPr>
            <p:cNvPr id="47" name="Straight Arrow Connector 46">
              <a:extLst>
                <a:ext uri="{FF2B5EF4-FFF2-40B4-BE49-F238E27FC236}">
                  <a16:creationId xmlns:a16="http://schemas.microsoft.com/office/drawing/2014/main" id="{A3D0C45F-DE4A-7542-A904-2542AC17A31D}"/>
                </a:ext>
              </a:extLst>
            </p:cNvPr>
            <p:cNvCxnSpPr>
              <a:cxnSpLocks/>
              <a:stCxn id="50" idx="0"/>
            </p:cNvCxnSpPr>
            <p:nvPr/>
          </p:nvCxnSpPr>
          <p:spPr>
            <a:xfrm flipV="1">
              <a:off x="6515690" y="4937314"/>
              <a:ext cx="0" cy="282274"/>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sp>
          <p:nvSpPr>
            <p:cNvPr id="49" name="Rectangle: Rounded Corners 48">
              <a:extLst>
                <a:ext uri="{FF2B5EF4-FFF2-40B4-BE49-F238E27FC236}">
                  <a16:creationId xmlns:a16="http://schemas.microsoft.com/office/drawing/2014/main" id="{9A9E67A8-372A-1EC3-70B3-513F8E7A8CF6}"/>
                </a:ext>
              </a:extLst>
            </p:cNvPr>
            <p:cNvSpPr/>
            <p:nvPr/>
          </p:nvSpPr>
          <p:spPr>
            <a:xfrm>
              <a:off x="5991252" y="4420568"/>
              <a:ext cx="1067606" cy="516746"/>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SubFolderB</a:t>
              </a:r>
            </a:p>
            <a:p>
              <a:pPr algn="ctr"/>
              <a:r>
                <a:rPr lang="en-US" sz="800" dirty="0"/>
                <a:t>H(B)</a:t>
              </a:r>
            </a:p>
          </p:txBody>
        </p:sp>
        <p:sp>
          <p:nvSpPr>
            <p:cNvPr id="50" name="Rectangle: Rounded Corners 49">
              <a:extLst>
                <a:ext uri="{FF2B5EF4-FFF2-40B4-BE49-F238E27FC236}">
                  <a16:creationId xmlns:a16="http://schemas.microsoft.com/office/drawing/2014/main" id="{5D50C538-D7AD-2B06-6B72-26D54B20C8D5}"/>
                </a:ext>
              </a:extLst>
            </p:cNvPr>
            <p:cNvSpPr/>
            <p:nvPr/>
          </p:nvSpPr>
          <p:spPr>
            <a:xfrm>
              <a:off x="5972521" y="5219588"/>
              <a:ext cx="1086337" cy="551590"/>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solidFill>
                    <a:srgbClr val="2B2576"/>
                  </a:solidFill>
                </a:rPr>
                <a:t>trees.txt</a:t>
              </a:r>
            </a:p>
          </p:txBody>
        </p:sp>
        <p:sp>
          <p:nvSpPr>
            <p:cNvPr id="52" name="TextBox 51">
              <a:extLst>
                <a:ext uri="{FF2B5EF4-FFF2-40B4-BE49-F238E27FC236}">
                  <a16:creationId xmlns:a16="http://schemas.microsoft.com/office/drawing/2014/main" id="{65124955-C01F-25E5-FBDE-3598F2965195}"/>
                </a:ext>
              </a:extLst>
            </p:cNvPr>
            <p:cNvSpPr txBox="1"/>
            <p:nvPr/>
          </p:nvSpPr>
          <p:spPr>
            <a:xfrm>
              <a:off x="5915253" y="5798400"/>
              <a:ext cx="1200871" cy="307777"/>
            </a:xfrm>
            <a:prstGeom prst="rect">
              <a:avLst/>
            </a:prstGeom>
            <a:noFill/>
          </p:spPr>
          <p:txBody>
            <a:bodyPr wrap="square" rtlCol="0">
              <a:spAutoFit/>
            </a:bodyPr>
            <a:lstStyle/>
            <a:p>
              <a:pPr algn="ctr"/>
              <a:r>
                <a:rPr lang="en-US" dirty="0">
                  <a:solidFill>
                    <a:srgbClr val="2B2576"/>
                  </a:solidFill>
                </a:rPr>
                <a:t>B</a:t>
              </a:r>
            </a:p>
          </p:txBody>
        </p:sp>
      </p:grpSp>
      <p:cxnSp>
        <p:nvCxnSpPr>
          <p:cNvPr id="465" name="Straight Arrow Connector 464">
            <a:extLst>
              <a:ext uri="{FF2B5EF4-FFF2-40B4-BE49-F238E27FC236}">
                <a16:creationId xmlns:a16="http://schemas.microsoft.com/office/drawing/2014/main" id="{5333E005-95E8-9B6C-A0DB-CB5D0C2AB5AF}"/>
              </a:ext>
            </a:extLst>
          </p:cNvPr>
          <p:cNvCxnSpPr>
            <a:cxnSpLocks/>
          </p:cNvCxnSpPr>
          <p:nvPr/>
        </p:nvCxnSpPr>
        <p:spPr>
          <a:xfrm flipH="1" flipV="1">
            <a:off x="9417120" y="2382750"/>
            <a:ext cx="1" cy="253500"/>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sp>
        <p:nvSpPr>
          <p:cNvPr id="470" name="Rectangle: Rounded Corners 469">
            <a:extLst>
              <a:ext uri="{FF2B5EF4-FFF2-40B4-BE49-F238E27FC236}">
                <a16:creationId xmlns:a16="http://schemas.microsoft.com/office/drawing/2014/main" id="{4AD4A990-C61A-4665-10FF-E5C56BF3F9E4}"/>
              </a:ext>
            </a:extLst>
          </p:cNvPr>
          <p:cNvSpPr/>
          <p:nvPr/>
        </p:nvSpPr>
        <p:spPr>
          <a:xfrm>
            <a:off x="8862569" y="2629876"/>
            <a:ext cx="1090511" cy="623841"/>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solidFill>
                  <a:srgbClr val="2B2576"/>
                </a:solidFill>
              </a:rPr>
              <a:t>my.cfg</a:t>
            </a:r>
          </a:p>
          <a:p>
            <a:pPr algn="ctr"/>
            <a:r>
              <a:rPr lang="en-US" sz="800" dirty="0">
                <a:solidFill>
                  <a:srgbClr val="2B2576"/>
                </a:solidFill>
              </a:rPr>
              <a:t>db.doc</a:t>
            </a:r>
          </a:p>
          <a:p>
            <a:pPr algn="ctr"/>
            <a:r>
              <a:rPr lang="en-US" sz="800" dirty="0">
                <a:solidFill>
                  <a:srgbClr val="2B2576"/>
                </a:solidFill>
              </a:rPr>
              <a:t>SubFolderA</a:t>
            </a:r>
          </a:p>
          <a:p>
            <a:pPr algn="ctr"/>
            <a:r>
              <a:rPr lang="en-US" sz="800" dirty="0">
                <a:solidFill>
                  <a:srgbClr val="2B2576"/>
                </a:solidFill>
              </a:rPr>
              <a:t>SubFolderB</a:t>
            </a:r>
          </a:p>
        </p:txBody>
      </p:sp>
      <p:sp>
        <p:nvSpPr>
          <p:cNvPr id="471" name="TextBox 470">
            <a:extLst>
              <a:ext uri="{FF2B5EF4-FFF2-40B4-BE49-F238E27FC236}">
                <a16:creationId xmlns:a16="http://schemas.microsoft.com/office/drawing/2014/main" id="{700B4E27-245A-08B2-5B97-0CBE79E7413F}"/>
              </a:ext>
            </a:extLst>
          </p:cNvPr>
          <p:cNvSpPr txBox="1"/>
          <p:nvPr/>
        </p:nvSpPr>
        <p:spPr>
          <a:xfrm>
            <a:off x="8839874" y="3289400"/>
            <a:ext cx="1200871" cy="307777"/>
          </a:xfrm>
          <a:prstGeom prst="rect">
            <a:avLst/>
          </a:prstGeom>
          <a:noFill/>
        </p:spPr>
        <p:txBody>
          <a:bodyPr wrap="square" rtlCol="0">
            <a:spAutoFit/>
          </a:bodyPr>
          <a:lstStyle/>
          <a:p>
            <a:pPr algn="ctr"/>
            <a:r>
              <a:rPr lang="en-US" dirty="0">
                <a:solidFill>
                  <a:srgbClr val="2B2576"/>
                </a:solidFill>
              </a:rPr>
              <a:t>C</a:t>
            </a:r>
          </a:p>
        </p:txBody>
      </p:sp>
      <p:cxnSp>
        <p:nvCxnSpPr>
          <p:cNvPr id="472" name="Connector: Elbow 471">
            <a:extLst>
              <a:ext uri="{FF2B5EF4-FFF2-40B4-BE49-F238E27FC236}">
                <a16:creationId xmlns:a16="http://schemas.microsoft.com/office/drawing/2014/main" id="{D8B3F678-B90E-5C49-EB42-8A32942767EF}"/>
              </a:ext>
            </a:extLst>
          </p:cNvPr>
          <p:cNvCxnSpPr>
            <a:cxnSpLocks/>
            <a:stCxn id="49" idx="0"/>
            <a:endCxn id="39" idx="0"/>
          </p:cNvCxnSpPr>
          <p:nvPr/>
        </p:nvCxnSpPr>
        <p:spPr>
          <a:xfrm rot="16200000" flipV="1">
            <a:off x="7560861" y="3037514"/>
            <a:ext cx="24739" cy="1239326"/>
          </a:xfrm>
          <a:prstGeom prst="bentConnector3">
            <a:avLst>
              <a:gd name="adj1" fmla="val 1024047"/>
            </a:avLst>
          </a:prstGeom>
          <a:ln w="25400">
            <a:solidFill>
              <a:srgbClr val="2EBC81"/>
            </a:solidFill>
          </a:ln>
        </p:spPr>
        <p:style>
          <a:lnRef idx="1">
            <a:schemeClr val="accent3"/>
          </a:lnRef>
          <a:fillRef idx="0">
            <a:schemeClr val="accent3"/>
          </a:fillRef>
          <a:effectRef idx="0">
            <a:schemeClr val="accent3"/>
          </a:effectRef>
          <a:fontRef idx="minor">
            <a:schemeClr val="tx1"/>
          </a:fontRef>
        </p:style>
      </p:cxnSp>
      <p:cxnSp>
        <p:nvCxnSpPr>
          <p:cNvPr id="473" name="Straight Connector 472">
            <a:extLst>
              <a:ext uri="{FF2B5EF4-FFF2-40B4-BE49-F238E27FC236}">
                <a16:creationId xmlns:a16="http://schemas.microsoft.com/office/drawing/2014/main" id="{30FB8B61-D714-1807-FF07-68F3F7BBEFE9}"/>
              </a:ext>
            </a:extLst>
          </p:cNvPr>
          <p:cNvCxnSpPr>
            <a:cxnSpLocks/>
          </p:cNvCxnSpPr>
          <p:nvPr/>
        </p:nvCxnSpPr>
        <p:spPr>
          <a:xfrm flipH="1" flipV="1">
            <a:off x="7553943" y="2088633"/>
            <a:ext cx="13096" cy="1333807"/>
          </a:xfrm>
          <a:prstGeom prst="line">
            <a:avLst/>
          </a:prstGeom>
          <a:ln w="25400">
            <a:solidFill>
              <a:srgbClr val="2EBC81"/>
            </a:solidFill>
          </a:ln>
        </p:spPr>
        <p:style>
          <a:lnRef idx="1">
            <a:schemeClr val="accent3"/>
          </a:lnRef>
          <a:fillRef idx="0">
            <a:schemeClr val="accent3"/>
          </a:fillRef>
          <a:effectRef idx="0">
            <a:schemeClr val="accent3"/>
          </a:effectRef>
          <a:fontRef idx="minor">
            <a:schemeClr val="tx1"/>
          </a:fontRef>
        </p:style>
      </p:cxnSp>
      <p:sp>
        <p:nvSpPr>
          <p:cNvPr id="467" name="Rectangle: Rounded Corners 466">
            <a:extLst>
              <a:ext uri="{FF2B5EF4-FFF2-40B4-BE49-F238E27FC236}">
                <a16:creationId xmlns:a16="http://schemas.microsoft.com/office/drawing/2014/main" id="{DD7D35E3-7D9B-E149-B882-DA30C029D31C}"/>
              </a:ext>
            </a:extLst>
          </p:cNvPr>
          <p:cNvSpPr/>
          <p:nvPr/>
        </p:nvSpPr>
        <p:spPr>
          <a:xfrm>
            <a:off x="8862569" y="1841943"/>
            <a:ext cx="1094222" cy="535076"/>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FolderC</a:t>
            </a:r>
          </a:p>
          <a:p>
            <a:pPr algn="ctr"/>
            <a:r>
              <a:rPr lang="en-US" sz="800" dirty="0"/>
              <a:t>H(C)</a:t>
            </a:r>
          </a:p>
          <a:p>
            <a:pPr algn="ctr"/>
            <a:r>
              <a:rPr lang="en-US" sz="800" dirty="0"/>
              <a:t>H(ABC)</a:t>
            </a:r>
          </a:p>
        </p:txBody>
      </p:sp>
      <p:cxnSp>
        <p:nvCxnSpPr>
          <p:cNvPr id="524" name="Straight Connector 523">
            <a:extLst>
              <a:ext uri="{FF2B5EF4-FFF2-40B4-BE49-F238E27FC236}">
                <a16:creationId xmlns:a16="http://schemas.microsoft.com/office/drawing/2014/main" id="{060AE721-D016-915D-28A5-6C4D9F1409BE}"/>
              </a:ext>
            </a:extLst>
          </p:cNvPr>
          <p:cNvCxnSpPr>
            <a:cxnSpLocks/>
          </p:cNvCxnSpPr>
          <p:nvPr/>
        </p:nvCxnSpPr>
        <p:spPr>
          <a:xfrm flipH="1">
            <a:off x="7547988" y="2099955"/>
            <a:ext cx="1280160" cy="0"/>
          </a:xfrm>
          <a:prstGeom prst="line">
            <a:avLst/>
          </a:prstGeom>
          <a:ln w="25400">
            <a:solidFill>
              <a:srgbClr val="2EBC81"/>
            </a:solidFill>
          </a:ln>
        </p:spPr>
        <p:style>
          <a:lnRef idx="1">
            <a:schemeClr val="accent3"/>
          </a:lnRef>
          <a:fillRef idx="0">
            <a:schemeClr val="accent3"/>
          </a:fillRef>
          <a:effectRef idx="0">
            <a:schemeClr val="accent3"/>
          </a:effectRef>
          <a:fontRef idx="minor">
            <a:schemeClr val="tx1"/>
          </a:fontRef>
        </p:style>
      </p:cxnSp>
      <p:sp>
        <p:nvSpPr>
          <p:cNvPr id="529" name="Rectangle 528">
            <a:extLst>
              <a:ext uri="{FF2B5EF4-FFF2-40B4-BE49-F238E27FC236}">
                <a16:creationId xmlns:a16="http://schemas.microsoft.com/office/drawing/2014/main" id="{56D1E228-3AC1-3D02-16E8-E7F482F94CCF}"/>
              </a:ext>
            </a:extLst>
          </p:cNvPr>
          <p:cNvSpPr/>
          <p:nvPr/>
        </p:nvSpPr>
        <p:spPr>
          <a:xfrm>
            <a:off x="3495367" y="1656589"/>
            <a:ext cx="2023501" cy="523872"/>
          </a:xfrm>
          <a:prstGeom prst="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Simple Folder List</a:t>
            </a:r>
          </a:p>
          <a:p>
            <a:pPr algn="ctr"/>
            <a:r>
              <a:rPr lang="en-US" dirty="0"/>
              <a:t>Hashes</a:t>
            </a:r>
          </a:p>
        </p:txBody>
      </p:sp>
      <p:sp>
        <p:nvSpPr>
          <p:cNvPr id="530" name="Rectangle 529">
            <a:extLst>
              <a:ext uri="{FF2B5EF4-FFF2-40B4-BE49-F238E27FC236}">
                <a16:creationId xmlns:a16="http://schemas.microsoft.com/office/drawing/2014/main" id="{65B7795F-3648-755F-893D-F1C348AAFBCC}"/>
              </a:ext>
            </a:extLst>
          </p:cNvPr>
          <p:cNvSpPr/>
          <p:nvPr/>
        </p:nvSpPr>
        <p:spPr>
          <a:xfrm>
            <a:off x="3501001" y="2444234"/>
            <a:ext cx="2023500" cy="52387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Hierarchical Structure</a:t>
            </a:r>
          </a:p>
          <a:p>
            <a:pPr algn="ctr"/>
            <a:r>
              <a:rPr lang="en-US" dirty="0"/>
              <a:t>Hashes</a:t>
            </a:r>
          </a:p>
        </p:txBody>
      </p:sp>
      <p:cxnSp>
        <p:nvCxnSpPr>
          <p:cNvPr id="532" name="Straight Connector 531">
            <a:extLst>
              <a:ext uri="{FF2B5EF4-FFF2-40B4-BE49-F238E27FC236}">
                <a16:creationId xmlns:a16="http://schemas.microsoft.com/office/drawing/2014/main" id="{55E808D3-03B1-406C-28E0-7D400897252F}"/>
              </a:ext>
            </a:extLst>
          </p:cNvPr>
          <p:cNvCxnSpPr>
            <a:cxnSpLocks/>
          </p:cNvCxnSpPr>
          <p:nvPr/>
        </p:nvCxnSpPr>
        <p:spPr>
          <a:xfrm>
            <a:off x="2205470" y="2374363"/>
            <a:ext cx="1190244" cy="255513"/>
          </a:xfrm>
          <a:prstGeom prst="line">
            <a:avLst/>
          </a:prstGeom>
          <a:ln w="22225">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38" name="Straight Connector 537">
            <a:extLst>
              <a:ext uri="{FF2B5EF4-FFF2-40B4-BE49-F238E27FC236}">
                <a16:creationId xmlns:a16="http://schemas.microsoft.com/office/drawing/2014/main" id="{B0535F42-A167-9875-5EA6-C9E87CD2CD25}"/>
              </a:ext>
            </a:extLst>
          </p:cNvPr>
          <p:cNvCxnSpPr>
            <a:cxnSpLocks/>
          </p:cNvCxnSpPr>
          <p:nvPr/>
        </p:nvCxnSpPr>
        <p:spPr>
          <a:xfrm flipV="1">
            <a:off x="2006219" y="2248876"/>
            <a:ext cx="1413684" cy="361779"/>
          </a:xfrm>
          <a:prstGeom prst="line">
            <a:avLst/>
          </a:prstGeom>
          <a:ln w="22225">
            <a:solidFill>
              <a:srgbClr val="2EBC8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41" name="Straight Connector 540">
            <a:extLst>
              <a:ext uri="{FF2B5EF4-FFF2-40B4-BE49-F238E27FC236}">
                <a16:creationId xmlns:a16="http://schemas.microsoft.com/office/drawing/2014/main" id="{A1EC827E-360F-2941-DA49-3FD30746E4BE}"/>
              </a:ext>
            </a:extLst>
          </p:cNvPr>
          <p:cNvCxnSpPr>
            <a:cxnSpLocks/>
          </p:cNvCxnSpPr>
          <p:nvPr/>
        </p:nvCxnSpPr>
        <p:spPr>
          <a:xfrm>
            <a:off x="2123725" y="1764961"/>
            <a:ext cx="1262464" cy="0"/>
          </a:xfrm>
          <a:prstGeom prst="line">
            <a:avLst/>
          </a:prstGeom>
          <a:ln w="22225">
            <a:solidFill>
              <a:srgbClr val="2EBC8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56" name="Straight Connector 555">
            <a:extLst>
              <a:ext uri="{FF2B5EF4-FFF2-40B4-BE49-F238E27FC236}">
                <a16:creationId xmlns:a16="http://schemas.microsoft.com/office/drawing/2014/main" id="{FD0106A1-624A-9622-A445-04E8240E634A}"/>
              </a:ext>
            </a:extLst>
          </p:cNvPr>
          <p:cNvCxnSpPr>
            <a:cxnSpLocks/>
          </p:cNvCxnSpPr>
          <p:nvPr/>
        </p:nvCxnSpPr>
        <p:spPr>
          <a:xfrm>
            <a:off x="2134158" y="1940411"/>
            <a:ext cx="1262464" cy="0"/>
          </a:xfrm>
          <a:prstGeom prst="line">
            <a:avLst/>
          </a:prstGeom>
          <a:ln w="22225">
            <a:solidFill>
              <a:srgbClr val="2EBC8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57" name="Straight Connector 556">
            <a:extLst>
              <a:ext uri="{FF2B5EF4-FFF2-40B4-BE49-F238E27FC236}">
                <a16:creationId xmlns:a16="http://schemas.microsoft.com/office/drawing/2014/main" id="{707E43AE-A871-FF74-650B-0769326C2BC4}"/>
              </a:ext>
            </a:extLst>
          </p:cNvPr>
          <p:cNvCxnSpPr>
            <a:cxnSpLocks/>
          </p:cNvCxnSpPr>
          <p:nvPr/>
        </p:nvCxnSpPr>
        <p:spPr>
          <a:xfrm>
            <a:off x="2133250" y="2145961"/>
            <a:ext cx="1262464" cy="0"/>
          </a:xfrm>
          <a:prstGeom prst="line">
            <a:avLst/>
          </a:prstGeom>
          <a:ln w="22225">
            <a:solidFill>
              <a:srgbClr val="2EBC8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76E6C4CA-0041-B843-C8E9-45D7FB80211E}"/>
              </a:ext>
            </a:extLst>
          </p:cNvPr>
          <p:cNvCxnSpPr>
            <a:cxnSpLocks/>
          </p:cNvCxnSpPr>
          <p:nvPr/>
        </p:nvCxnSpPr>
        <p:spPr>
          <a:xfrm flipV="1">
            <a:off x="2800350" y="2919119"/>
            <a:ext cx="585839" cy="126934"/>
          </a:xfrm>
          <a:prstGeom prst="line">
            <a:avLst/>
          </a:prstGeom>
          <a:ln w="22225">
            <a:headEnd type="none"/>
            <a:tailEnd type="triangl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157643EA-B695-AFE9-D519-D3286069BEB0}"/>
              </a:ext>
            </a:extLst>
          </p:cNvPr>
          <p:cNvCxnSpPr>
            <a:cxnSpLocks/>
          </p:cNvCxnSpPr>
          <p:nvPr/>
        </p:nvCxnSpPr>
        <p:spPr>
          <a:xfrm flipV="1">
            <a:off x="2314575" y="2321411"/>
            <a:ext cx="1190244" cy="487250"/>
          </a:xfrm>
          <a:prstGeom prst="line">
            <a:avLst/>
          </a:prstGeom>
          <a:ln w="22225">
            <a:solidFill>
              <a:srgbClr val="2EBC8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D18C5372-1544-E482-2DC4-615098D34DF0}"/>
              </a:ext>
            </a:extLst>
          </p:cNvPr>
          <p:cNvSpPr txBox="1"/>
          <p:nvPr/>
        </p:nvSpPr>
        <p:spPr>
          <a:xfrm>
            <a:off x="433243" y="3292774"/>
            <a:ext cx="5566236" cy="2246769"/>
          </a:xfrm>
          <a:prstGeom prst="rect">
            <a:avLst/>
          </a:prstGeom>
          <a:solidFill>
            <a:srgbClr val="36F5A4">
              <a:alpha val="26000"/>
            </a:srgbClr>
          </a:solidFill>
          <a:ln>
            <a:solidFill>
              <a:srgbClr val="09B36B"/>
            </a:solidFill>
          </a:ln>
        </p:spPr>
        <p:txBody>
          <a:bodyPr wrap="square" anchor="ctr">
            <a:spAutoFit/>
          </a:bodyPr>
          <a:lstStyle/>
          <a:p>
            <a:pPr algn="ctr"/>
            <a:endParaRPr lang="en-US" sz="2000" dirty="0">
              <a:solidFill>
                <a:srgbClr val="2B2576"/>
              </a:solidFill>
              <a:latin typeface="Open Sans" panose="020B0606030504020204" pitchFamily="34" charset="0"/>
            </a:endParaRPr>
          </a:p>
          <a:p>
            <a:pPr algn="ctr"/>
            <a:r>
              <a:rPr lang="en-US" sz="2000" dirty="0">
                <a:solidFill>
                  <a:srgbClr val="2B2576"/>
                </a:solidFill>
                <a:latin typeface="Open Sans" panose="020B0606030504020204" pitchFamily="34" charset="0"/>
              </a:rPr>
              <a:t>If we store all the hashes in a table,  we can then perform simple SQL GROUP BY operations like the “Folder Groups”, but this time we can also see groups of folder hierarchies. </a:t>
            </a:r>
            <a:r>
              <a:rPr lang="en-US" sz="2000" dirty="0">
                <a:solidFill>
                  <a:srgbClr val="2B2576"/>
                </a:solidFill>
                <a:latin typeface="Open Sans" panose="020B0606030504020204" pitchFamily="34" charset="0"/>
                <a:sym typeface="Wingdings" panose="05000000000000000000" pitchFamily="2" charset="2"/>
              </a:rPr>
              <a:t></a:t>
            </a:r>
            <a:endParaRPr lang="en-US" sz="2000" dirty="0">
              <a:solidFill>
                <a:srgbClr val="2B2576"/>
              </a:solidFill>
              <a:latin typeface="Open Sans" panose="020B0606030504020204" pitchFamily="34" charset="0"/>
            </a:endParaRPr>
          </a:p>
          <a:p>
            <a:pPr marL="342900" indent="-342900" algn="ctr">
              <a:buFont typeface="Arial"/>
              <a:buAutoNum type="arabicPeriod"/>
            </a:pPr>
            <a:endParaRPr lang="en-US" sz="2000" dirty="0">
              <a:solidFill>
                <a:srgbClr val="3D3935"/>
              </a:solidFill>
              <a:latin typeface="Open Sans" panose="020B0606030504020204" pitchFamily="34" charset="0"/>
            </a:endParaRPr>
          </a:p>
        </p:txBody>
      </p:sp>
    </p:spTree>
    <p:extLst>
      <p:ext uri="{BB962C8B-B14F-4D97-AF65-F5344CB8AC3E}">
        <p14:creationId xmlns:p14="http://schemas.microsoft.com/office/powerpoint/2010/main" val="1867378862"/>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5005E23B-7159-BADD-B5E0-A23C339A4E54}"/>
            </a:ext>
          </a:extLst>
        </p:cNvPr>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F3B9BADD-9E4E-C752-3DC8-3DD703A0B221}"/>
              </a:ext>
            </a:extLst>
          </p:cNvPr>
          <p:cNvSpPr/>
          <p:nvPr/>
        </p:nvSpPr>
        <p:spPr>
          <a:xfrm>
            <a:off x="5112715" y="2391701"/>
            <a:ext cx="1090510" cy="616570"/>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solidFill>
                  <a:srgbClr val="2B2576"/>
                </a:solidFill>
              </a:rPr>
              <a:t>a.xls</a:t>
            </a:r>
          </a:p>
          <a:p>
            <a:pPr algn="ctr"/>
            <a:r>
              <a:rPr lang="en-US" sz="800" dirty="0">
                <a:solidFill>
                  <a:srgbClr val="2B2576"/>
                </a:solidFill>
              </a:rPr>
              <a:t>b.doc</a:t>
            </a:r>
            <a:endParaRPr lang="en-US" sz="800" b="1" dirty="0">
              <a:solidFill>
                <a:srgbClr val="2B2576"/>
              </a:solidFill>
            </a:endParaRPr>
          </a:p>
        </p:txBody>
      </p:sp>
      <p:sp>
        <p:nvSpPr>
          <p:cNvPr id="17" name="TextBox 16">
            <a:extLst>
              <a:ext uri="{FF2B5EF4-FFF2-40B4-BE49-F238E27FC236}">
                <a16:creationId xmlns:a16="http://schemas.microsoft.com/office/drawing/2014/main" id="{93066A55-9924-5518-7D7A-5BE6240E0C75}"/>
              </a:ext>
            </a:extLst>
          </p:cNvPr>
          <p:cNvSpPr txBox="1"/>
          <p:nvPr/>
        </p:nvSpPr>
        <p:spPr>
          <a:xfrm>
            <a:off x="5112715" y="3033528"/>
            <a:ext cx="1200871" cy="307777"/>
          </a:xfrm>
          <a:prstGeom prst="rect">
            <a:avLst/>
          </a:prstGeom>
          <a:noFill/>
        </p:spPr>
        <p:txBody>
          <a:bodyPr wrap="square" rtlCol="0">
            <a:spAutoFit/>
          </a:bodyPr>
          <a:lstStyle/>
          <a:p>
            <a:pPr algn="ctr"/>
            <a:r>
              <a:rPr lang="en-US" dirty="0">
                <a:solidFill>
                  <a:srgbClr val="2B2576"/>
                </a:solidFill>
              </a:rPr>
              <a:t>D</a:t>
            </a:r>
          </a:p>
        </p:txBody>
      </p:sp>
      <p:cxnSp>
        <p:nvCxnSpPr>
          <p:cNvPr id="565" name="Straight Arrow Connector 564">
            <a:extLst>
              <a:ext uri="{FF2B5EF4-FFF2-40B4-BE49-F238E27FC236}">
                <a16:creationId xmlns:a16="http://schemas.microsoft.com/office/drawing/2014/main" id="{50E1D6F2-9007-0B27-B460-FAC8FA08A749}"/>
              </a:ext>
            </a:extLst>
          </p:cNvPr>
          <p:cNvCxnSpPr>
            <a:cxnSpLocks/>
            <a:stCxn id="7" idx="0"/>
            <a:endCxn id="567" idx="2"/>
          </p:cNvCxnSpPr>
          <p:nvPr/>
        </p:nvCxnSpPr>
        <p:spPr>
          <a:xfrm flipV="1">
            <a:off x="5657970" y="2132469"/>
            <a:ext cx="1" cy="259232"/>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sp>
        <p:nvSpPr>
          <p:cNvPr id="567" name="Rectangle: Rounded Corners 566">
            <a:extLst>
              <a:ext uri="{FF2B5EF4-FFF2-40B4-BE49-F238E27FC236}">
                <a16:creationId xmlns:a16="http://schemas.microsoft.com/office/drawing/2014/main" id="{E55F311A-2338-4CB6-D006-638C2B942729}"/>
              </a:ext>
            </a:extLst>
          </p:cNvPr>
          <p:cNvSpPr/>
          <p:nvPr/>
        </p:nvSpPr>
        <p:spPr>
          <a:xfrm>
            <a:off x="5112715" y="1597394"/>
            <a:ext cx="1090511" cy="535075"/>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FolderD</a:t>
            </a:r>
          </a:p>
          <a:p>
            <a:pPr algn="ctr"/>
            <a:r>
              <a:rPr lang="en-US" sz="800" dirty="0"/>
              <a:t>H(D)</a:t>
            </a:r>
          </a:p>
        </p:txBody>
      </p:sp>
      <p:cxnSp>
        <p:nvCxnSpPr>
          <p:cNvPr id="4" name="Straight Connector 3">
            <a:extLst>
              <a:ext uri="{FF2B5EF4-FFF2-40B4-BE49-F238E27FC236}">
                <a16:creationId xmlns:a16="http://schemas.microsoft.com/office/drawing/2014/main" id="{6EB5F526-91AB-CF7F-0B36-137D47EB6F43}"/>
              </a:ext>
            </a:extLst>
          </p:cNvPr>
          <p:cNvCxnSpPr>
            <a:cxnSpLocks/>
          </p:cNvCxnSpPr>
          <p:nvPr/>
        </p:nvCxnSpPr>
        <p:spPr>
          <a:xfrm>
            <a:off x="5033821" y="1146122"/>
            <a:ext cx="0" cy="228600"/>
          </a:xfrm>
          <a:prstGeom prst="line">
            <a:avLst/>
          </a:prstGeom>
          <a:ln w="25400">
            <a:solidFill>
              <a:srgbClr val="2EBC81"/>
            </a:solidFill>
          </a:ln>
        </p:spPr>
        <p:style>
          <a:lnRef idx="1">
            <a:schemeClr val="accent1"/>
          </a:lnRef>
          <a:fillRef idx="0">
            <a:schemeClr val="accent1"/>
          </a:fillRef>
          <a:effectRef idx="0">
            <a:schemeClr val="accent1"/>
          </a:effectRef>
          <a:fontRef idx="minor">
            <a:schemeClr val="tx1"/>
          </a:fontRef>
        </p:style>
      </p:cxnSp>
      <p:sp>
        <p:nvSpPr>
          <p:cNvPr id="5" name="Rectangle: Rounded Corners 4">
            <a:extLst>
              <a:ext uri="{FF2B5EF4-FFF2-40B4-BE49-F238E27FC236}">
                <a16:creationId xmlns:a16="http://schemas.microsoft.com/office/drawing/2014/main" id="{D5B0F111-3655-9E11-7E08-76914D6CD02A}"/>
              </a:ext>
            </a:extLst>
          </p:cNvPr>
          <p:cNvSpPr/>
          <p:nvPr/>
        </p:nvSpPr>
        <p:spPr>
          <a:xfrm>
            <a:off x="3822737" y="358165"/>
            <a:ext cx="2380483" cy="797482"/>
          </a:xfrm>
          <a:prstGeom prst="roundRect">
            <a:avLst/>
          </a:prstGeom>
          <a:solidFill>
            <a:srgbClr val="2B2576"/>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US" sz="1200" dirty="0"/>
          </a:p>
          <a:p>
            <a:pPr algn="ctr"/>
            <a:r>
              <a:rPr lang="en-US" sz="2000" b="1" dirty="0"/>
              <a:t>MyApp$</a:t>
            </a:r>
          </a:p>
          <a:p>
            <a:pPr algn="ctr"/>
            <a:r>
              <a:rPr lang="en-US" sz="1200" dirty="0"/>
              <a:t>H(Root)</a:t>
            </a:r>
          </a:p>
          <a:p>
            <a:pPr algn="ctr"/>
            <a:r>
              <a:rPr lang="en-US" sz="1200" dirty="0"/>
              <a:t>H(H(ABC) + H(D) + H(Root))</a:t>
            </a:r>
          </a:p>
          <a:p>
            <a:pPr algn="ctr"/>
            <a:endParaRPr lang="en-US" sz="1200" dirty="0"/>
          </a:p>
        </p:txBody>
      </p:sp>
      <p:cxnSp>
        <p:nvCxnSpPr>
          <p:cNvPr id="11" name="Connector: Elbow 10">
            <a:extLst>
              <a:ext uri="{FF2B5EF4-FFF2-40B4-BE49-F238E27FC236}">
                <a16:creationId xmlns:a16="http://schemas.microsoft.com/office/drawing/2014/main" id="{6188C86C-A3B6-9302-9B2C-AB4BA696B3EB}"/>
              </a:ext>
            </a:extLst>
          </p:cNvPr>
          <p:cNvCxnSpPr>
            <a:cxnSpLocks/>
            <a:stCxn id="567" idx="0"/>
            <a:endCxn id="467" idx="0"/>
          </p:cNvCxnSpPr>
          <p:nvPr/>
        </p:nvCxnSpPr>
        <p:spPr>
          <a:xfrm rot="16200000" flipV="1">
            <a:off x="5013910" y="953332"/>
            <a:ext cx="12700" cy="1288123"/>
          </a:xfrm>
          <a:prstGeom prst="bentConnector3">
            <a:avLst>
              <a:gd name="adj1" fmla="val 1800000"/>
            </a:avLst>
          </a:prstGeom>
          <a:ln w="25400">
            <a:solidFill>
              <a:srgbClr val="2EBC81"/>
            </a:solidFill>
          </a:ln>
        </p:spPr>
        <p:style>
          <a:lnRef idx="1">
            <a:schemeClr val="accent3"/>
          </a:lnRef>
          <a:fillRef idx="0">
            <a:schemeClr val="accent3"/>
          </a:fillRef>
          <a:effectRef idx="0">
            <a:schemeClr val="accent3"/>
          </a:effectRef>
          <a:fontRef idx="minor">
            <a:schemeClr val="tx1"/>
          </a:fontRef>
        </p:style>
      </p:cxnSp>
      <p:cxnSp>
        <p:nvCxnSpPr>
          <p:cNvPr id="465" name="Straight Arrow Connector 464">
            <a:extLst>
              <a:ext uri="{FF2B5EF4-FFF2-40B4-BE49-F238E27FC236}">
                <a16:creationId xmlns:a16="http://schemas.microsoft.com/office/drawing/2014/main" id="{8FB96C02-855B-2A5F-6405-437E031AE01A}"/>
              </a:ext>
            </a:extLst>
          </p:cNvPr>
          <p:cNvCxnSpPr>
            <a:cxnSpLocks/>
          </p:cNvCxnSpPr>
          <p:nvPr/>
        </p:nvCxnSpPr>
        <p:spPr>
          <a:xfrm flipH="1" flipV="1">
            <a:off x="4377288" y="2138201"/>
            <a:ext cx="1" cy="253500"/>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sp>
        <p:nvSpPr>
          <p:cNvPr id="470" name="Rectangle: Rounded Corners 469">
            <a:extLst>
              <a:ext uri="{FF2B5EF4-FFF2-40B4-BE49-F238E27FC236}">
                <a16:creationId xmlns:a16="http://schemas.microsoft.com/office/drawing/2014/main" id="{88C2C867-C642-3AFF-D7E2-03528E40CE68}"/>
              </a:ext>
            </a:extLst>
          </p:cNvPr>
          <p:cNvSpPr/>
          <p:nvPr/>
        </p:nvSpPr>
        <p:spPr>
          <a:xfrm>
            <a:off x="3822737" y="2385327"/>
            <a:ext cx="1090511" cy="623841"/>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solidFill>
                  <a:srgbClr val="2B2576"/>
                </a:solidFill>
              </a:rPr>
              <a:t>my.cfg</a:t>
            </a:r>
          </a:p>
          <a:p>
            <a:pPr algn="ctr"/>
            <a:r>
              <a:rPr lang="en-US" sz="800" dirty="0">
                <a:solidFill>
                  <a:srgbClr val="2B2576"/>
                </a:solidFill>
              </a:rPr>
              <a:t>db.doc</a:t>
            </a:r>
          </a:p>
          <a:p>
            <a:pPr algn="ctr"/>
            <a:r>
              <a:rPr lang="en-US" sz="800" dirty="0">
                <a:solidFill>
                  <a:srgbClr val="2B2576"/>
                </a:solidFill>
              </a:rPr>
              <a:t>SubFolderA</a:t>
            </a:r>
          </a:p>
          <a:p>
            <a:pPr algn="ctr"/>
            <a:r>
              <a:rPr lang="en-US" sz="800" dirty="0">
                <a:solidFill>
                  <a:srgbClr val="2B2576"/>
                </a:solidFill>
              </a:rPr>
              <a:t>SubFolderB</a:t>
            </a:r>
          </a:p>
        </p:txBody>
      </p:sp>
      <p:sp>
        <p:nvSpPr>
          <p:cNvPr id="471" name="TextBox 470">
            <a:extLst>
              <a:ext uri="{FF2B5EF4-FFF2-40B4-BE49-F238E27FC236}">
                <a16:creationId xmlns:a16="http://schemas.microsoft.com/office/drawing/2014/main" id="{1E2D2427-AEBB-E7B3-DB4C-FEEFF303D7A4}"/>
              </a:ext>
            </a:extLst>
          </p:cNvPr>
          <p:cNvSpPr txBox="1"/>
          <p:nvPr/>
        </p:nvSpPr>
        <p:spPr>
          <a:xfrm>
            <a:off x="3800042" y="3044851"/>
            <a:ext cx="1200871" cy="307777"/>
          </a:xfrm>
          <a:prstGeom prst="rect">
            <a:avLst/>
          </a:prstGeom>
          <a:noFill/>
        </p:spPr>
        <p:txBody>
          <a:bodyPr wrap="square" rtlCol="0">
            <a:spAutoFit/>
          </a:bodyPr>
          <a:lstStyle/>
          <a:p>
            <a:pPr algn="ctr"/>
            <a:r>
              <a:rPr lang="en-US" dirty="0">
                <a:solidFill>
                  <a:srgbClr val="2B2576"/>
                </a:solidFill>
              </a:rPr>
              <a:t>C</a:t>
            </a:r>
          </a:p>
        </p:txBody>
      </p:sp>
      <p:sp>
        <p:nvSpPr>
          <p:cNvPr id="467" name="Rectangle: Rounded Corners 466">
            <a:extLst>
              <a:ext uri="{FF2B5EF4-FFF2-40B4-BE49-F238E27FC236}">
                <a16:creationId xmlns:a16="http://schemas.microsoft.com/office/drawing/2014/main" id="{B5563E8C-F2AC-289D-5AB2-596344F77855}"/>
              </a:ext>
            </a:extLst>
          </p:cNvPr>
          <p:cNvSpPr/>
          <p:nvPr/>
        </p:nvSpPr>
        <p:spPr>
          <a:xfrm>
            <a:off x="3822737" y="1597394"/>
            <a:ext cx="1094222" cy="535076"/>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FolderC</a:t>
            </a:r>
          </a:p>
          <a:p>
            <a:pPr algn="ctr"/>
            <a:r>
              <a:rPr lang="en-US" sz="800" dirty="0"/>
              <a:t>H(C)</a:t>
            </a:r>
          </a:p>
          <a:p>
            <a:pPr algn="ctr"/>
            <a:r>
              <a:rPr lang="en-US" sz="800" dirty="0"/>
              <a:t>H(ABC)</a:t>
            </a:r>
          </a:p>
        </p:txBody>
      </p:sp>
      <p:sp>
        <p:nvSpPr>
          <p:cNvPr id="15" name="Rectangle: Rounded Corners 14">
            <a:extLst>
              <a:ext uri="{FF2B5EF4-FFF2-40B4-BE49-F238E27FC236}">
                <a16:creationId xmlns:a16="http://schemas.microsoft.com/office/drawing/2014/main" id="{1CA4EE8B-8838-6A43-9B6D-2839269EA3FE}"/>
              </a:ext>
            </a:extLst>
          </p:cNvPr>
          <p:cNvSpPr/>
          <p:nvPr/>
        </p:nvSpPr>
        <p:spPr>
          <a:xfrm>
            <a:off x="7695332" y="383422"/>
            <a:ext cx="2380483" cy="797482"/>
          </a:xfrm>
          <a:prstGeom prst="roundRect">
            <a:avLst/>
          </a:prstGeom>
          <a:solidFill>
            <a:srgbClr val="2B2576"/>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US" sz="1200" dirty="0"/>
          </a:p>
          <a:p>
            <a:pPr algn="ctr"/>
            <a:r>
              <a:rPr lang="en-US" sz="2000" b="1" dirty="0"/>
              <a:t>RandomShare</a:t>
            </a:r>
          </a:p>
          <a:p>
            <a:pPr algn="ctr"/>
            <a:r>
              <a:rPr lang="en-US" sz="1200" dirty="0"/>
              <a:t>H(Root)</a:t>
            </a:r>
          </a:p>
          <a:p>
            <a:pPr algn="ctr"/>
            <a:r>
              <a:rPr lang="en-US" sz="1200" dirty="0"/>
              <a:t>H(H(A) + H(ROOT))</a:t>
            </a:r>
          </a:p>
          <a:p>
            <a:pPr algn="ctr"/>
            <a:endParaRPr lang="en-US" sz="1200" dirty="0"/>
          </a:p>
        </p:txBody>
      </p:sp>
      <p:grpSp>
        <p:nvGrpSpPr>
          <p:cNvPr id="18" name="Group 17">
            <a:extLst>
              <a:ext uri="{FF2B5EF4-FFF2-40B4-BE49-F238E27FC236}">
                <a16:creationId xmlns:a16="http://schemas.microsoft.com/office/drawing/2014/main" id="{DC641660-4BB8-AE88-0304-FE5E130C337A}"/>
              </a:ext>
            </a:extLst>
          </p:cNvPr>
          <p:cNvGrpSpPr/>
          <p:nvPr/>
        </p:nvGrpSpPr>
        <p:grpSpPr>
          <a:xfrm>
            <a:off x="8344828" y="1539843"/>
            <a:ext cx="1200871" cy="1710348"/>
            <a:chOff x="4733195" y="4395829"/>
            <a:chExt cx="1200871" cy="1710348"/>
          </a:xfrm>
        </p:grpSpPr>
        <p:cxnSp>
          <p:nvCxnSpPr>
            <p:cNvPr id="19" name="Straight Arrow Connector 18">
              <a:extLst>
                <a:ext uri="{FF2B5EF4-FFF2-40B4-BE49-F238E27FC236}">
                  <a16:creationId xmlns:a16="http://schemas.microsoft.com/office/drawing/2014/main" id="{E36F84C7-B724-1071-1C28-503B03BE675E}"/>
                </a:ext>
              </a:extLst>
            </p:cNvPr>
            <p:cNvCxnSpPr>
              <a:cxnSpLocks/>
              <a:stCxn id="21" idx="0"/>
              <a:endCxn id="20" idx="2"/>
            </p:cNvCxnSpPr>
            <p:nvPr/>
          </p:nvCxnSpPr>
          <p:spPr>
            <a:xfrm flipH="1" flipV="1">
              <a:off x="5285729" y="4937314"/>
              <a:ext cx="6585" cy="292377"/>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sp>
          <p:nvSpPr>
            <p:cNvPr id="20" name="Rectangle: Rounded Corners 19">
              <a:extLst>
                <a:ext uri="{FF2B5EF4-FFF2-40B4-BE49-F238E27FC236}">
                  <a16:creationId xmlns:a16="http://schemas.microsoft.com/office/drawing/2014/main" id="{B6DE4435-4A2C-D6C0-0A22-948D49DECD3F}"/>
                </a:ext>
              </a:extLst>
            </p:cNvPr>
            <p:cNvSpPr/>
            <p:nvPr/>
          </p:nvSpPr>
          <p:spPr>
            <a:xfrm>
              <a:off x="4733195" y="4395829"/>
              <a:ext cx="1105067" cy="541485"/>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SubFolderA</a:t>
              </a:r>
            </a:p>
            <a:p>
              <a:pPr algn="ctr"/>
              <a:r>
                <a:rPr lang="en-US" sz="800" dirty="0"/>
                <a:t>H(A)</a:t>
              </a:r>
            </a:p>
          </p:txBody>
        </p:sp>
        <p:sp>
          <p:nvSpPr>
            <p:cNvPr id="21" name="Rectangle: Rounded Corners 20">
              <a:extLst>
                <a:ext uri="{FF2B5EF4-FFF2-40B4-BE49-F238E27FC236}">
                  <a16:creationId xmlns:a16="http://schemas.microsoft.com/office/drawing/2014/main" id="{F9A201FF-3E39-DADD-BA84-35B0BA1B4C76}"/>
                </a:ext>
              </a:extLst>
            </p:cNvPr>
            <p:cNvSpPr/>
            <p:nvPr/>
          </p:nvSpPr>
          <p:spPr>
            <a:xfrm>
              <a:off x="4749145" y="5229691"/>
              <a:ext cx="1086337" cy="541486"/>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solidFill>
                    <a:srgbClr val="2B2576"/>
                  </a:solidFill>
                </a:rPr>
                <a:t>Secrets.txt</a:t>
              </a:r>
            </a:p>
          </p:txBody>
        </p:sp>
        <p:sp>
          <p:nvSpPr>
            <p:cNvPr id="22" name="TextBox 21">
              <a:extLst>
                <a:ext uri="{FF2B5EF4-FFF2-40B4-BE49-F238E27FC236}">
                  <a16:creationId xmlns:a16="http://schemas.microsoft.com/office/drawing/2014/main" id="{2575F993-F81C-A891-44C9-FE45645F4887}"/>
                </a:ext>
              </a:extLst>
            </p:cNvPr>
            <p:cNvSpPr txBox="1"/>
            <p:nvPr/>
          </p:nvSpPr>
          <p:spPr>
            <a:xfrm>
              <a:off x="4733195" y="5798400"/>
              <a:ext cx="1200871" cy="307777"/>
            </a:xfrm>
            <a:prstGeom prst="rect">
              <a:avLst/>
            </a:prstGeom>
            <a:noFill/>
          </p:spPr>
          <p:txBody>
            <a:bodyPr wrap="square" rtlCol="0">
              <a:spAutoFit/>
            </a:bodyPr>
            <a:lstStyle/>
            <a:p>
              <a:pPr algn="ctr"/>
              <a:r>
                <a:rPr lang="en-US" dirty="0">
                  <a:solidFill>
                    <a:srgbClr val="2B2576"/>
                  </a:solidFill>
                </a:rPr>
                <a:t>A</a:t>
              </a:r>
            </a:p>
          </p:txBody>
        </p:sp>
      </p:grpSp>
      <p:grpSp>
        <p:nvGrpSpPr>
          <p:cNvPr id="58" name="Group 57">
            <a:extLst>
              <a:ext uri="{FF2B5EF4-FFF2-40B4-BE49-F238E27FC236}">
                <a16:creationId xmlns:a16="http://schemas.microsoft.com/office/drawing/2014/main" id="{CEBDC6A5-2C81-4AAC-A663-E1AAE6F5F7A1}"/>
              </a:ext>
            </a:extLst>
          </p:cNvPr>
          <p:cNvGrpSpPr/>
          <p:nvPr/>
        </p:nvGrpSpPr>
        <p:grpSpPr>
          <a:xfrm>
            <a:off x="1395548" y="1864931"/>
            <a:ext cx="2427115" cy="3266522"/>
            <a:chOff x="854437" y="2132469"/>
            <a:chExt cx="2427115" cy="3266522"/>
          </a:xfrm>
        </p:grpSpPr>
        <p:grpSp>
          <p:nvGrpSpPr>
            <p:cNvPr id="36" name="Group 35">
              <a:extLst>
                <a:ext uri="{FF2B5EF4-FFF2-40B4-BE49-F238E27FC236}">
                  <a16:creationId xmlns:a16="http://schemas.microsoft.com/office/drawing/2014/main" id="{B2F8F61E-A46B-55DE-D040-80A602DF0A7E}"/>
                </a:ext>
              </a:extLst>
            </p:cNvPr>
            <p:cNvGrpSpPr/>
            <p:nvPr/>
          </p:nvGrpSpPr>
          <p:grpSpPr>
            <a:xfrm>
              <a:off x="854437" y="3688643"/>
              <a:ext cx="2382929" cy="1710348"/>
              <a:chOff x="4733195" y="4395829"/>
              <a:chExt cx="2382929" cy="1710348"/>
            </a:xfrm>
          </p:grpSpPr>
          <p:cxnSp>
            <p:nvCxnSpPr>
              <p:cNvPr id="40" name="Straight Arrow Connector 39">
                <a:extLst>
                  <a:ext uri="{FF2B5EF4-FFF2-40B4-BE49-F238E27FC236}">
                    <a16:creationId xmlns:a16="http://schemas.microsoft.com/office/drawing/2014/main" id="{4CD05C87-3ACB-9AD6-C922-01700A7412A1}"/>
                  </a:ext>
                </a:extLst>
              </p:cNvPr>
              <p:cNvCxnSpPr>
                <a:cxnSpLocks/>
                <a:stCxn id="44" idx="0"/>
                <a:endCxn id="43" idx="2"/>
              </p:cNvCxnSpPr>
              <p:nvPr/>
            </p:nvCxnSpPr>
            <p:spPr>
              <a:xfrm flipH="1" flipV="1">
                <a:off x="5285729" y="4937314"/>
                <a:ext cx="6585" cy="292377"/>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sp>
            <p:nvSpPr>
              <p:cNvPr id="43" name="Rectangle: Rounded Corners 42">
                <a:extLst>
                  <a:ext uri="{FF2B5EF4-FFF2-40B4-BE49-F238E27FC236}">
                    <a16:creationId xmlns:a16="http://schemas.microsoft.com/office/drawing/2014/main" id="{25FFB1A8-B607-47ED-157F-BA0B706D3563}"/>
                  </a:ext>
                </a:extLst>
              </p:cNvPr>
              <p:cNvSpPr/>
              <p:nvPr/>
            </p:nvSpPr>
            <p:spPr>
              <a:xfrm>
                <a:off x="4733195" y="4395829"/>
                <a:ext cx="1105067" cy="541485"/>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SubFolderA</a:t>
                </a:r>
              </a:p>
              <a:p>
                <a:pPr algn="ctr"/>
                <a:r>
                  <a:rPr lang="en-US" sz="800" dirty="0"/>
                  <a:t>H(A)</a:t>
                </a:r>
              </a:p>
            </p:txBody>
          </p:sp>
          <p:sp>
            <p:nvSpPr>
              <p:cNvPr id="44" name="Rectangle: Rounded Corners 43">
                <a:extLst>
                  <a:ext uri="{FF2B5EF4-FFF2-40B4-BE49-F238E27FC236}">
                    <a16:creationId xmlns:a16="http://schemas.microsoft.com/office/drawing/2014/main" id="{8FBE3B7D-F3CB-9684-AC92-988EFEDF3A5E}"/>
                  </a:ext>
                </a:extLst>
              </p:cNvPr>
              <p:cNvSpPr/>
              <p:nvPr/>
            </p:nvSpPr>
            <p:spPr>
              <a:xfrm>
                <a:off x="4749145" y="5229691"/>
                <a:ext cx="1086337" cy="541486"/>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solidFill>
                      <a:srgbClr val="2B2576"/>
                    </a:solidFill>
                  </a:rPr>
                  <a:t>Secrets.txt</a:t>
                </a:r>
              </a:p>
            </p:txBody>
          </p:sp>
          <p:sp>
            <p:nvSpPr>
              <p:cNvPr id="45" name="TextBox 44">
                <a:extLst>
                  <a:ext uri="{FF2B5EF4-FFF2-40B4-BE49-F238E27FC236}">
                    <a16:creationId xmlns:a16="http://schemas.microsoft.com/office/drawing/2014/main" id="{E8AF5052-B08A-87D3-04E8-3A3A5F0B6BAF}"/>
                  </a:ext>
                </a:extLst>
              </p:cNvPr>
              <p:cNvSpPr txBox="1"/>
              <p:nvPr/>
            </p:nvSpPr>
            <p:spPr>
              <a:xfrm>
                <a:off x="4733195" y="5798400"/>
                <a:ext cx="1200871" cy="307777"/>
              </a:xfrm>
              <a:prstGeom prst="rect">
                <a:avLst/>
              </a:prstGeom>
              <a:noFill/>
            </p:spPr>
            <p:txBody>
              <a:bodyPr wrap="square" rtlCol="0">
                <a:spAutoFit/>
              </a:bodyPr>
              <a:lstStyle/>
              <a:p>
                <a:pPr algn="ctr"/>
                <a:r>
                  <a:rPr lang="en-US" dirty="0">
                    <a:solidFill>
                      <a:srgbClr val="2B2576"/>
                    </a:solidFill>
                  </a:rPr>
                  <a:t>A</a:t>
                </a:r>
              </a:p>
            </p:txBody>
          </p:sp>
          <p:cxnSp>
            <p:nvCxnSpPr>
              <p:cNvPr id="46" name="Straight Arrow Connector 45">
                <a:extLst>
                  <a:ext uri="{FF2B5EF4-FFF2-40B4-BE49-F238E27FC236}">
                    <a16:creationId xmlns:a16="http://schemas.microsoft.com/office/drawing/2014/main" id="{8A5AA68F-062B-6635-EB7E-D702859A5595}"/>
                  </a:ext>
                </a:extLst>
              </p:cNvPr>
              <p:cNvCxnSpPr>
                <a:cxnSpLocks/>
                <a:stCxn id="53" idx="0"/>
              </p:cNvCxnSpPr>
              <p:nvPr/>
            </p:nvCxnSpPr>
            <p:spPr>
              <a:xfrm flipV="1">
                <a:off x="6515690" y="4937314"/>
                <a:ext cx="0" cy="282274"/>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sp>
            <p:nvSpPr>
              <p:cNvPr id="51" name="Rectangle: Rounded Corners 50">
                <a:extLst>
                  <a:ext uri="{FF2B5EF4-FFF2-40B4-BE49-F238E27FC236}">
                    <a16:creationId xmlns:a16="http://schemas.microsoft.com/office/drawing/2014/main" id="{27A389B0-DD26-CBE4-CF7E-83C68BDF8C21}"/>
                  </a:ext>
                </a:extLst>
              </p:cNvPr>
              <p:cNvSpPr/>
              <p:nvPr/>
            </p:nvSpPr>
            <p:spPr>
              <a:xfrm>
                <a:off x="5991252" y="4420568"/>
                <a:ext cx="1067606" cy="516746"/>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SubFolderB</a:t>
                </a:r>
              </a:p>
              <a:p>
                <a:pPr algn="ctr"/>
                <a:r>
                  <a:rPr lang="en-US" sz="800" dirty="0"/>
                  <a:t>H(B)</a:t>
                </a:r>
              </a:p>
            </p:txBody>
          </p:sp>
          <p:sp>
            <p:nvSpPr>
              <p:cNvPr id="53" name="Rectangle: Rounded Corners 52">
                <a:extLst>
                  <a:ext uri="{FF2B5EF4-FFF2-40B4-BE49-F238E27FC236}">
                    <a16:creationId xmlns:a16="http://schemas.microsoft.com/office/drawing/2014/main" id="{F4E7FB0E-DA14-ED02-7C0D-7AFCA607062A}"/>
                  </a:ext>
                </a:extLst>
              </p:cNvPr>
              <p:cNvSpPr/>
              <p:nvPr/>
            </p:nvSpPr>
            <p:spPr>
              <a:xfrm>
                <a:off x="5972521" y="5219588"/>
                <a:ext cx="1086337" cy="551590"/>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solidFill>
                      <a:srgbClr val="2B2576"/>
                    </a:solidFill>
                  </a:rPr>
                  <a:t>trees.txt</a:t>
                </a:r>
              </a:p>
            </p:txBody>
          </p:sp>
          <p:sp>
            <p:nvSpPr>
              <p:cNvPr id="54" name="TextBox 53">
                <a:extLst>
                  <a:ext uri="{FF2B5EF4-FFF2-40B4-BE49-F238E27FC236}">
                    <a16:creationId xmlns:a16="http://schemas.microsoft.com/office/drawing/2014/main" id="{2A25869D-53EF-1E43-F26A-C560648ECD13}"/>
                  </a:ext>
                </a:extLst>
              </p:cNvPr>
              <p:cNvSpPr txBox="1"/>
              <p:nvPr/>
            </p:nvSpPr>
            <p:spPr>
              <a:xfrm>
                <a:off x="5915253" y="5798400"/>
                <a:ext cx="1200871" cy="307777"/>
              </a:xfrm>
              <a:prstGeom prst="rect">
                <a:avLst/>
              </a:prstGeom>
              <a:noFill/>
            </p:spPr>
            <p:txBody>
              <a:bodyPr wrap="square" rtlCol="0">
                <a:spAutoFit/>
              </a:bodyPr>
              <a:lstStyle/>
              <a:p>
                <a:pPr algn="ctr"/>
                <a:r>
                  <a:rPr lang="en-US" dirty="0">
                    <a:solidFill>
                      <a:srgbClr val="2B2576"/>
                    </a:solidFill>
                  </a:rPr>
                  <a:t>B</a:t>
                </a:r>
              </a:p>
            </p:txBody>
          </p:sp>
        </p:grpSp>
        <p:cxnSp>
          <p:nvCxnSpPr>
            <p:cNvPr id="55" name="Connector: Elbow 54">
              <a:extLst>
                <a:ext uri="{FF2B5EF4-FFF2-40B4-BE49-F238E27FC236}">
                  <a16:creationId xmlns:a16="http://schemas.microsoft.com/office/drawing/2014/main" id="{D1F2EEF6-E808-6504-65F3-B29307ABFF9B}"/>
                </a:ext>
              </a:extLst>
            </p:cNvPr>
            <p:cNvCxnSpPr>
              <a:cxnSpLocks/>
              <a:stCxn id="51" idx="0"/>
              <a:endCxn id="43" idx="0"/>
            </p:cNvCxnSpPr>
            <p:nvPr/>
          </p:nvCxnSpPr>
          <p:spPr>
            <a:xfrm rot="16200000" flipV="1">
              <a:off x="2014265" y="3081350"/>
              <a:ext cx="24739" cy="1239326"/>
            </a:xfrm>
            <a:prstGeom prst="bentConnector3">
              <a:avLst>
                <a:gd name="adj1" fmla="val 1024047"/>
              </a:avLst>
            </a:prstGeom>
            <a:ln w="25400">
              <a:solidFill>
                <a:srgbClr val="2EBC81"/>
              </a:solidFill>
            </a:ln>
          </p:spPr>
          <p:style>
            <a:lnRef idx="1">
              <a:schemeClr val="accent3"/>
            </a:lnRef>
            <a:fillRef idx="0">
              <a:schemeClr val="accent3"/>
            </a:fillRef>
            <a:effectRef idx="0">
              <a:schemeClr val="accent3"/>
            </a:effectRef>
            <a:fontRef idx="minor">
              <a:schemeClr val="tx1"/>
            </a:fontRef>
          </p:style>
        </p:cxnSp>
        <p:cxnSp>
          <p:nvCxnSpPr>
            <p:cNvPr id="56" name="Straight Connector 55">
              <a:extLst>
                <a:ext uri="{FF2B5EF4-FFF2-40B4-BE49-F238E27FC236}">
                  <a16:creationId xmlns:a16="http://schemas.microsoft.com/office/drawing/2014/main" id="{4875C61A-52C3-D238-91A8-8B1F0BD1895F}"/>
                </a:ext>
              </a:extLst>
            </p:cNvPr>
            <p:cNvCxnSpPr>
              <a:cxnSpLocks/>
            </p:cNvCxnSpPr>
            <p:nvPr/>
          </p:nvCxnSpPr>
          <p:spPr>
            <a:xfrm flipH="1" flipV="1">
              <a:off x="2007347" y="2132469"/>
              <a:ext cx="13096" cy="1333807"/>
            </a:xfrm>
            <a:prstGeom prst="line">
              <a:avLst/>
            </a:prstGeom>
            <a:ln w="25400">
              <a:solidFill>
                <a:srgbClr val="2EBC81"/>
              </a:solidFill>
            </a:ln>
          </p:spPr>
          <p:style>
            <a:lnRef idx="1">
              <a:schemeClr val="accent3"/>
            </a:lnRef>
            <a:fillRef idx="0">
              <a:schemeClr val="accent3"/>
            </a:fillRef>
            <a:effectRef idx="0">
              <a:schemeClr val="accent3"/>
            </a:effectRef>
            <a:fontRef idx="minor">
              <a:schemeClr val="tx1"/>
            </a:fontRef>
          </p:style>
        </p:cxnSp>
        <p:cxnSp>
          <p:nvCxnSpPr>
            <p:cNvPr id="57" name="Straight Connector 56">
              <a:extLst>
                <a:ext uri="{FF2B5EF4-FFF2-40B4-BE49-F238E27FC236}">
                  <a16:creationId xmlns:a16="http://schemas.microsoft.com/office/drawing/2014/main" id="{A78C17BF-5171-222D-45BF-2DB0F9E82055}"/>
                </a:ext>
              </a:extLst>
            </p:cNvPr>
            <p:cNvCxnSpPr>
              <a:cxnSpLocks/>
            </p:cNvCxnSpPr>
            <p:nvPr/>
          </p:nvCxnSpPr>
          <p:spPr>
            <a:xfrm flipH="1">
              <a:off x="2001392" y="2143791"/>
              <a:ext cx="1280160" cy="0"/>
            </a:xfrm>
            <a:prstGeom prst="line">
              <a:avLst/>
            </a:prstGeom>
            <a:ln w="25400">
              <a:solidFill>
                <a:srgbClr val="2EBC81"/>
              </a:solidFill>
            </a:ln>
          </p:spPr>
          <p:style>
            <a:lnRef idx="1">
              <a:schemeClr val="accent3"/>
            </a:lnRef>
            <a:fillRef idx="0">
              <a:schemeClr val="accent3"/>
            </a:fillRef>
            <a:effectRef idx="0">
              <a:schemeClr val="accent3"/>
            </a:effectRef>
            <a:fontRef idx="minor">
              <a:schemeClr val="tx1"/>
            </a:fontRef>
          </p:style>
        </p:cxnSp>
      </p:grpSp>
      <p:cxnSp>
        <p:nvCxnSpPr>
          <p:cNvPr id="59" name="Straight Connector 58">
            <a:extLst>
              <a:ext uri="{FF2B5EF4-FFF2-40B4-BE49-F238E27FC236}">
                <a16:creationId xmlns:a16="http://schemas.microsoft.com/office/drawing/2014/main" id="{4BA94145-7315-5282-AAC0-F30AA213EE94}"/>
              </a:ext>
            </a:extLst>
          </p:cNvPr>
          <p:cNvCxnSpPr>
            <a:cxnSpLocks/>
          </p:cNvCxnSpPr>
          <p:nvPr/>
        </p:nvCxnSpPr>
        <p:spPr>
          <a:xfrm flipV="1">
            <a:off x="8892099" y="1180904"/>
            <a:ext cx="0" cy="358939"/>
          </a:xfrm>
          <a:prstGeom prst="line">
            <a:avLst/>
          </a:prstGeom>
          <a:ln w="25400">
            <a:solidFill>
              <a:srgbClr val="2EBC81"/>
            </a:solidFill>
          </a:ln>
        </p:spPr>
        <p:style>
          <a:lnRef idx="1">
            <a:schemeClr val="accent3"/>
          </a:lnRef>
          <a:fillRef idx="0">
            <a:schemeClr val="accent3"/>
          </a:fillRef>
          <a:effectRef idx="0">
            <a:schemeClr val="accent3"/>
          </a:effectRef>
          <a:fontRef idx="minor">
            <a:schemeClr val="tx1"/>
          </a:fontRef>
        </p:style>
      </p:cxnSp>
      <p:sp>
        <p:nvSpPr>
          <p:cNvPr id="60" name="Rectangle 59">
            <a:extLst>
              <a:ext uri="{FF2B5EF4-FFF2-40B4-BE49-F238E27FC236}">
                <a16:creationId xmlns:a16="http://schemas.microsoft.com/office/drawing/2014/main" id="{AB9709D4-E2D7-CF89-24E8-876BBA337D66}"/>
              </a:ext>
            </a:extLst>
          </p:cNvPr>
          <p:cNvSpPr/>
          <p:nvPr/>
        </p:nvSpPr>
        <p:spPr>
          <a:xfrm>
            <a:off x="1315871" y="3267135"/>
            <a:ext cx="1319003" cy="1837935"/>
          </a:xfrm>
          <a:prstGeom prst="rect">
            <a:avLst/>
          </a:prstGeom>
          <a:solidFill>
            <a:srgbClr val="FFFF00">
              <a:alpha val="11000"/>
            </a:srgbClr>
          </a:solidFill>
          <a:ln>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a:extLst>
              <a:ext uri="{FF2B5EF4-FFF2-40B4-BE49-F238E27FC236}">
                <a16:creationId xmlns:a16="http://schemas.microsoft.com/office/drawing/2014/main" id="{160F30EC-11E1-6AF3-8952-5D9F2352A9D0}"/>
              </a:ext>
            </a:extLst>
          </p:cNvPr>
          <p:cNvSpPr/>
          <p:nvPr/>
        </p:nvSpPr>
        <p:spPr>
          <a:xfrm>
            <a:off x="8241152" y="1411854"/>
            <a:ext cx="1319003" cy="1837935"/>
          </a:xfrm>
          <a:prstGeom prst="rect">
            <a:avLst/>
          </a:prstGeom>
          <a:solidFill>
            <a:srgbClr val="FFFF00">
              <a:alpha val="11000"/>
            </a:srgbClr>
          </a:solidFill>
          <a:ln>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2" name="Connector: Elbow 61">
            <a:extLst>
              <a:ext uri="{FF2B5EF4-FFF2-40B4-BE49-F238E27FC236}">
                <a16:creationId xmlns:a16="http://schemas.microsoft.com/office/drawing/2014/main" id="{86408344-110A-BC38-938E-1ADCD8E1ADB0}"/>
              </a:ext>
            </a:extLst>
          </p:cNvPr>
          <p:cNvCxnSpPr>
            <a:cxnSpLocks/>
            <a:stCxn id="61" idx="2"/>
            <a:endCxn id="60" idx="2"/>
          </p:cNvCxnSpPr>
          <p:nvPr/>
        </p:nvCxnSpPr>
        <p:spPr>
          <a:xfrm rot="5400000">
            <a:off x="4510374" y="714789"/>
            <a:ext cx="1855281" cy="6925281"/>
          </a:xfrm>
          <a:prstGeom prst="bentConnector3">
            <a:avLst>
              <a:gd name="adj1" fmla="val 112322"/>
            </a:avLst>
          </a:prstGeom>
          <a:ln w="25400">
            <a:solidFill>
              <a:srgbClr val="2EBC81"/>
            </a:solidFill>
          </a:ln>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3934915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animBg="1"/>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ED33C98E-4265-806D-927E-F8CD4F2C99DE}"/>
            </a:ext>
          </a:extLst>
        </p:cNvPr>
        <p:cNvGrpSpPr/>
        <p:nvPr/>
      </p:nvGrpSpPr>
      <p:grpSpPr>
        <a:xfrm>
          <a:off x="0" y="0"/>
          <a:ext cx="0" cy="0"/>
          <a:chOff x="0" y="0"/>
          <a:chExt cx="0" cy="0"/>
        </a:xfrm>
      </p:grpSpPr>
      <p:grpSp>
        <p:nvGrpSpPr>
          <p:cNvPr id="6" name="Group 5">
            <a:extLst>
              <a:ext uri="{FF2B5EF4-FFF2-40B4-BE49-F238E27FC236}">
                <a16:creationId xmlns:a16="http://schemas.microsoft.com/office/drawing/2014/main" id="{739A1136-485A-FAC3-C7CC-95143A0FD255}"/>
              </a:ext>
            </a:extLst>
          </p:cNvPr>
          <p:cNvGrpSpPr/>
          <p:nvPr/>
        </p:nvGrpSpPr>
        <p:grpSpPr>
          <a:xfrm>
            <a:off x="5914490" y="0"/>
            <a:ext cx="6277510" cy="6277510"/>
            <a:chOff x="5914490" y="0"/>
            <a:chExt cx="6277510" cy="6277510"/>
          </a:xfrm>
        </p:grpSpPr>
        <p:pic>
          <p:nvPicPr>
            <p:cNvPr id="7" name="Picture 6" descr="A monkey wearing a space suit&#10;&#10;AI-generated content may be incorrect.">
              <a:extLst>
                <a:ext uri="{FF2B5EF4-FFF2-40B4-BE49-F238E27FC236}">
                  <a16:creationId xmlns:a16="http://schemas.microsoft.com/office/drawing/2014/main" id="{F36A9655-4D5C-9E5D-C2CE-F01D6F35A738}"/>
                </a:ext>
              </a:extLst>
            </p:cNvPr>
            <p:cNvPicPr>
              <a:picLocks noChangeAspect="1"/>
            </p:cNvPicPr>
            <p:nvPr/>
          </p:nvPicPr>
          <p:blipFill>
            <a:blip r:embed="rId3">
              <a:alphaModFix amt="50000"/>
            </a:blip>
            <a:stretch>
              <a:fillRect/>
            </a:stretch>
          </p:blipFill>
          <p:spPr>
            <a:xfrm>
              <a:off x="5914490" y="0"/>
              <a:ext cx="6277510" cy="6277510"/>
            </a:xfrm>
            <a:prstGeom prst="rect">
              <a:avLst/>
            </a:prstGeom>
          </p:spPr>
        </p:pic>
        <p:sp>
          <p:nvSpPr>
            <p:cNvPr id="8" name="Rectangle 7">
              <a:extLst>
                <a:ext uri="{FF2B5EF4-FFF2-40B4-BE49-F238E27FC236}">
                  <a16:creationId xmlns:a16="http://schemas.microsoft.com/office/drawing/2014/main" id="{350CF59E-E1ED-A7B0-1281-C93C38E7300F}"/>
                </a:ext>
              </a:extLst>
            </p:cNvPr>
            <p:cNvSpPr/>
            <p:nvPr/>
          </p:nvSpPr>
          <p:spPr>
            <a:xfrm>
              <a:off x="5914490" y="0"/>
              <a:ext cx="6277508" cy="6277510"/>
            </a:xfrm>
            <a:prstGeom prst="rect">
              <a:avLst/>
            </a:prstGeom>
            <a:solidFill>
              <a:srgbClr val="EBEBF3">
                <a:alpha val="86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A black and white symbol&#10;&#10;AI-generated content may be incorrect.">
              <a:extLst>
                <a:ext uri="{FF2B5EF4-FFF2-40B4-BE49-F238E27FC236}">
                  <a16:creationId xmlns:a16="http://schemas.microsoft.com/office/drawing/2014/main" id="{B3819FA9-4F33-EC9A-C4B8-20C150A0F6CF}"/>
                </a:ext>
              </a:extLst>
            </p:cNvPr>
            <p:cNvPicPr>
              <a:picLocks noChangeAspect="1"/>
            </p:cNvPicPr>
            <p:nvPr/>
          </p:nvPicPr>
          <p:blipFill>
            <a:blip r:embed="rId4">
              <a:alphaModFix amt="50000"/>
            </a:blip>
            <a:stretch>
              <a:fillRect/>
            </a:stretch>
          </p:blipFill>
          <p:spPr>
            <a:xfrm>
              <a:off x="7721082" y="3596568"/>
              <a:ext cx="205273" cy="205273"/>
            </a:xfrm>
            <a:prstGeom prst="rect">
              <a:avLst/>
            </a:prstGeom>
          </p:spPr>
        </p:pic>
      </p:grpSp>
      <p:sp>
        <p:nvSpPr>
          <p:cNvPr id="413" name="Google Shape;413;p43">
            <a:extLst>
              <a:ext uri="{FF2B5EF4-FFF2-40B4-BE49-F238E27FC236}">
                <a16:creationId xmlns:a16="http://schemas.microsoft.com/office/drawing/2014/main" id="{A1AFC108-88AC-9CB2-2C57-BB85034412CC}"/>
              </a:ext>
            </a:extLst>
          </p:cNvPr>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Grouping &amp; Similarity</a:t>
            </a:r>
            <a:endParaRPr dirty="0"/>
          </a:p>
        </p:txBody>
      </p:sp>
      <p:sp>
        <p:nvSpPr>
          <p:cNvPr id="49" name="Google Shape;415;p43">
            <a:extLst>
              <a:ext uri="{FF2B5EF4-FFF2-40B4-BE49-F238E27FC236}">
                <a16:creationId xmlns:a16="http://schemas.microsoft.com/office/drawing/2014/main" id="{74B8A8F5-E27D-844F-3CF9-28CA65BDC155}"/>
              </a:ext>
            </a:extLst>
          </p:cNvPr>
          <p:cNvSpPr txBox="1">
            <a:spLocks/>
          </p:cNvSpPr>
          <p:nvPr/>
        </p:nvSpPr>
        <p:spPr>
          <a:xfrm>
            <a:off x="766479" y="15156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r>
              <a:rPr lang="en-US" b="0" dirty="0">
                <a:solidFill>
                  <a:schemeClr val="tx2">
                    <a:lumMod val="25000"/>
                  </a:schemeClr>
                </a:solidFill>
              </a:rPr>
              <a:t>Group by Share Name</a:t>
            </a:r>
          </a:p>
          <a:p>
            <a:pPr marL="285750" indent="-285750">
              <a:buFont typeface="Arial" panose="020B0604020202020204" pitchFamily="34" charset="0"/>
              <a:buChar char="•"/>
            </a:pPr>
            <a:r>
              <a:rPr lang="en-US" b="0" dirty="0">
                <a:solidFill>
                  <a:schemeClr val="tx2">
                    <a:lumMod val="25000"/>
                  </a:schemeClr>
                </a:solidFill>
              </a:rPr>
              <a:t>Group by Folder Group (Dir Hash)</a:t>
            </a:r>
          </a:p>
          <a:p>
            <a:pPr marL="285750" indent="-285750">
              <a:buFont typeface="Arial" panose="020B0604020202020204" pitchFamily="34" charset="0"/>
              <a:buChar char="•"/>
            </a:pPr>
            <a:r>
              <a:rPr lang="en-US" b="0" dirty="0">
                <a:solidFill>
                  <a:schemeClr val="tx2">
                    <a:lumMod val="25000"/>
                  </a:schemeClr>
                </a:solidFill>
              </a:rPr>
              <a:t>Group by </a:t>
            </a:r>
            <a:r>
              <a:rPr lang="en-US" dirty="0">
                <a:solidFill>
                  <a:schemeClr val="tx2">
                    <a:lumMod val="25000"/>
                  </a:schemeClr>
                </a:solidFill>
              </a:rPr>
              <a:t>Merkle Hash (Nested Dir Hash)</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p:txBody>
      </p:sp>
      <p:sp>
        <p:nvSpPr>
          <p:cNvPr id="31" name="TextBox 30">
            <a:extLst>
              <a:ext uri="{FF2B5EF4-FFF2-40B4-BE49-F238E27FC236}">
                <a16:creationId xmlns:a16="http://schemas.microsoft.com/office/drawing/2014/main" id="{A0AAE906-DA45-3D44-9319-8FEE05A4E3D6}"/>
              </a:ext>
            </a:extLst>
          </p:cNvPr>
          <p:cNvSpPr txBox="1"/>
          <p:nvPr/>
        </p:nvSpPr>
        <p:spPr>
          <a:xfrm>
            <a:off x="6353174" y="1515649"/>
            <a:ext cx="5219701" cy="954107"/>
          </a:xfrm>
          <a:prstGeom prst="rect">
            <a:avLst/>
          </a:prstGeom>
          <a:noFill/>
        </p:spPr>
        <p:txBody>
          <a:bodyPr wrap="square">
            <a:spAutoFit/>
          </a:bodyPr>
          <a:lstStyle/>
          <a:p>
            <a:r>
              <a:rPr lang="en-US" b="0" i="0" dirty="0">
                <a:solidFill>
                  <a:srgbClr val="3D3935"/>
                </a:solidFill>
                <a:effectLst/>
                <a:latin typeface="Open Sans" panose="020B0606030504020204" pitchFamily="34" charset="0"/>
              </a:rPr>
              <a:t>Merkle Trees can also be used to expand on the idea of the “Folder group” by hashing the file listings recursively so you can identify nested folder and file listing structure at any folder level.</a:t>
            </a:r>
          </a:p>
        </p:txBody>
      </p:sp>
      <p:sp>
        <p:nvSpPr>
          <p:cNvPr id="32" name="TextBox 31">
            <a:extLst>
              <a:ext uri="{FF2B5EF4-FFF2-40B4-BE49-F238E27FC236}">
                <a16:creationId xmlns:a16="http://schemas.microsoft.com/office/drawing/2014/main" id="{096EF8CD-4924-0402-B057-42D0EB1C2F20}"/>
              </a:ext>
            </a:extLst>
          </p:cNvPr>
          <p:cNvSpPr txBox="1"/>
          <p:nvPr/>
        </p:nvSpPr>
        <p:spPr>
          <a:xfrm>
            <a:off x="6353174" y="662500"/>
            <a:ext cx="5136890" cy="646331"/>
          </a:xfrm>
          <a:prstGeom prst="rect">
            <a:avLst/>
          </a:prstGeom>
          <a:noFill/>
        </p:spPr>
        <p:txBody>
          <a:bodyPr wrap="square">
            <a:spAutoFit/>
          </a:bodyPr>
          <a:lstStyle/>
          <a:p>
            <a:r>
              <a:rPr lang="en-US" sz="3600" dirty="0">
                <a:solidFill>
                  <a:srgbClr val="09B36B"/>
                </a:solidFill>
              </a:rPr>
              <a:t>Our Use Case</a:t>
            </a:r>
          </a:p>
        </p:txBody>
      </p:sp>
      <p:sp>
        <p:nvSpPr>
          <p:cNvPr id="2" name="TextBox 1">
            <a:extLst>
              <a:ext uri="{FF2B5EF4-FFF2-40B4-BE49-F238E27FC236}">
                <a16:creationId xmlns:a16="http://schemas.microsoft.com/office/drawing/2014/main" id="{2F3C47A7-3C87-582B-0BAA-76FD0E9430C6}"/>
              </a:ext>
            </a:extLst>
          </p:cNvPr>
          <p:cNvSpPr txBox="1"/>
          <p:nvPr/>
        </p:nvSpPr>
        <p:spPr>
          <a:xfrm>
            <a:off x="6353173" y="3145628"/>
            <a:ext cx="5838825" cy="954107"/>
          </a:xfrm>
          <a:prstGeom prst="rect">
            <a:avLst/>
          </a:prstGeom>
          <a:noFill/>
        </p:spPr>
        <p:txBody>
          <a:bodyPr wrap="square">
            <a:spAutoFit/>
          </a:bodyPr>
          <a:lstStyle/>
          <a:p>
            <a:pPr marL="285750" indent="-285750">
              <a:buFont typeface="Arial" panose="020B0604020202020204" pitchFamily="34" charset="0"/>
              <a:buChar char="•"/>
            </a:pPr>
            <a:r>
              <a:rPr lang="en-US" dirty="0">
                <a:solidFill>
                  <a:schemeClr val="tx2">
                    <a:lumMod val="25000"/>
                  </a:schemeClr>
                </a:solidFill>
              </a:rPr>
              <a:t>Can surfacing relationships between shares.</a:t>
            </a:r>
          </a:p>
          <a:p>
            <a:pPr marL="285750" indent="-285750">
              <a:buFont typeface="Arial" panose="020B0604020202020204" pitchFamily="34" charset="0"/>
              <a:buChar char="•"/>
            </a:pPr>
            <a:r>
              <a:rPr lang="en-US" dirty="0">
                <a:solidFill>
                  <a:schemeClr val="tx2">
                    <a:lumMod val="25000"/>
                  </a:schemeClr>
                </a:solidFill>
              </a:rPr>
              <a:t>Works great for grouping hierarchies with </a:t>
            </a:r>
            <a:r>
              <a:rPr lang="en-US" u="sng" dirty="0">
                <a:solidFill>
                  <a:schemeClr val="tx2">
                    <a:lumMod val="25000"/>
                  </a:schemeClr>
                </a:solidFill>
              </a:rPr>
              <a:t>EXACT</a:t>
            </a:r>
            <a:r>
              <a:rPr lang="en-US" dirty="0">
                <a:solidFill>
                  <a:schemeClr val="tx2">
                    <a:lumMod val="25000"/>
                  </a:schemeClr>
                </a:solidFill>
              </a:rPr>
              <a:t> structural match.</a:t>
            </a:r>
          </a:p>
          <a:p>
            <a:pPr marL="285750" indent="-285750">
              <a:buFont typeface="Arial" panose="020B0604020202020204" pitchFamily="34" charset="0"/>
              <a:buChar char="•"/>
            </a:pPr>
            <a:r>
              <a:rPr lang="en-US" dirty="0">
                <a:solidFill>
                  <a:schemeClr val="tx2">
                    <a:lumMod val="25000"/>
                  </a:schemeClr>
                </a:solidFill>
              </a:rPr>
              <a:t>Can be used </a:t>
            </a:r>
            <a:r>
              <a:rPr lang="en-US" b="1" dirty="0">
                <a:solidFill>
                  <a:srgbClr val="2B2576"/>
                </a:solidFill>
              </a:rPr>
              <a:t>for hunting for threats and vulnerabilities based on folder, registry memory, database, code structures etc.</a:t>
            </a:r>
          </a:p>
        </p:txBody>
      </p:sp>
      <p:sp>
        <p:nvSpPr>
          <p:cNvPr id="3" name="TextBox 2">
            <a:extLst>
              <a:ext uri="{FF2B5EF4-FFF2-40B4-BE49-F238E27FC236}">
                <a16:creationId xmlns:a16="http://schemas.microsoft.com/office/drawing/2014/main" id="{0277C2D6-9DA9-150B-194E-4EFC32713068}"/>
              </a:ext>
            </a:extLst>
          </p:cNvPr>
          <p:cNvSpPr txBox="1"/>
          <p:nvPr/>
        </p:nvSpPr>
        <p:spPr>
          <a:xfrm>
            <a:off x="6353173" y="2472080"/>
            <a:ext cx="5136890" cy="646331"/>
          </a:xfrm>
          <a:prstGeom prst="rect">
            <a:avLst/>
          </a:prstGeom>
          <a:noFill/>
        </p:spPr>
        <p:txBody>
          <a:bodyPr wrap="square">
            <a:spAutoFit/>
          </a:bodyPr>
          <a:lstStyle/>
          <a:p>
            <a:r>
              <a:rPr lang="en-US" sz="3600" dirty="0">
                <a:solidFill>
                  <a:srgbClr val="09B36B"/>
                </a:solidFill>
              </a:rPr>
              <a:t>Pros</a:t>
            </a:r>
          </a:p>
        </p:txBody>
      </p:sp>
      <p:sp>
        <p:nvSpPr>
          <p:cNvPr id="4" name="TextBox 3">
            <a:extLst>
              <a:ext uri="{FF2B5EF4-FFF2-40B4-BE49-F238E27FC236}">
                <a16:creationId xmlns:a16="http://schemas.microsoft.com/office/drawing/2014/main" id="{C4B249BA-982C-971D-F6D3-098C6103E214}"/>
              </a:ext>
            </a:extLst>
          </p:cNvPr>
          <p:cNvSpPr txBox="1"/>
          <p:nvPr/>
        </p:nvSpPr>
        <p:spPr>
          <a:xfrm>
            <a:off x="6288631" y="4733113"/>
            <a:ext cx="5540583" cy="1384995"/>
          </a:xfrm>
          <a:prstGeom prst="rect">
            <a:avLst/>
          </a:prstGeom>
          <a:noFill/>
        </p:spPr>
        <p:txBody>
          <a:bodyPr wrap="square">
            <a:spAutoFit/>
          </a:bodyPr>
          <a:lstStyle/>
          <a:p>
            <a:pPr marL="285750" indent="-285750">
              <a:buFont typeface="Arial" panose="020B0604020202020204" pitchFamily="34" charset="0"/>
              <a:buChar char="•"/>
            </a:pPr>
            <a:r>
              <a:rPr lang="en-US" dirty="0">
                <a:solidFill>
                  <a:schemeClr val="tx2">
                    <a:lumMod val="25000"/>
                  </a:schemeClr>
                </a:solidFill>
              </a:rPr>
              <a:t>Works poorly when the shares DO NOT have the exact same list of files but are used by the same application.</a:t>
            </a:r>
            <a:br>
              <a:rPr lang="en-US" dirty="0">
                <a:solidFill>
                  <a:schemeClr val="tx2">
                    <a:lumMod val="25000"/>
                  </a:schemeClr>
                </a:solidFill>
              </a:rPr>
            </a:br>
            <a:r>
              <a:rPr lang="en-US" b="1" dirty="0">
                <a:solidFill>
                  <a:schemeClr val="tx2">
                    <a:lumMod val="25000"/>
                  </a:schemeClr>
                </a:solidFill>
              </a:rPr>
              <a:t>Which happens a lot.</a:t>
            </a:r>
          </a:p>
          <a:p>
            <a:pPr marL="285750" indent="-285750">
              <a:buFont typeface="Arial" panose="020B0604020202020204" pitchFamily="34" charset="0"/>
              <a:buChar char="•"/>
            </a:pPr>
            <a:endParaRPr lang="en-US" b="1" dirty="0">
              <a:solidFill>
                <a:schemeClr val="tx2">
                  <a:lumMod val="25000"/>
                </a:schemeClr>
              </a:solidFill>
            </a:endParaRPr>
          </a:p>
          <a:p>
            <a:pPr marL="285750" indent="-285750">
              <a:buFont typeface="Arial" panose="020B0604020202020204" pitchFamily="34" charset="0"/>
              <a:buChar char="•"/>
            </a:pPr>
            <a:r>
              <a:rPr lang="en-US" dirty="0">
                <a:solidFill>
                  <a:schemeClr val="tx2">
                    <a:lumMod val="25000"/>
                  </a:schemeClr>
                </a:solidFill>
              </a:rPr>
              <a:t>Collecting recursive directly listings from shares deeper than 3 levels can take a long time in large environments.</a:t>
            </a:r>
          </a:p>
        </p:txBody>
      </p:sp>
      <p:sp>
        <p:nvSpPr>
          <p:cNvPr id="5" name="TextBox 4">
            <a:extLst>
              <a:ext uri="{FF2B5EF4-FFF2-40B4-BE49-F238E27FC236}">
                <a16:creationId xmlns:a16="http://schemas.microsoft.com/office/drawing/2014/main" id="{C79EE45F-1B83-F9BD-6906-EA3EDD7C1418}"/>
              </a:ext>
            </a:extLst>
          </p:cNvPr>
          <p:cNvSpPr txBox="1"/>
          <p:nvPr/>
        </p:nvSpPr>
        <p:spPr>
          <a:xfrm>
            <a:off x="6288631" y="4059565"/>
            <a:ext cx="5136890" cy="646331"/>
          </a:xfrm>
          <a:prstGeom prst="rect">
            <a:avLst/>
          </a:prstGeom>
          <a:noFill/>
        </p:spPr>
        <p:txBody>
          <a:bodyPr wrap="square">
            <a:spAutoFit/>
          </a:bodyPr>
          <a:lstStyle/>
          <a:p>
            <a:r>
              <a:rPr lang="en-US" sz="3600" dirty="0">
                <a:solidFill>
                  <a:srgbClr val="09B36B"/>
                </a:solidFill>
              </a:rPr>
              <a:t>Cons</a:t>
            </a:r>
          </a:p>
        </p:txBody>
      </p:sp>
      <p:sp>
        <p:nvSpPr>
          <p:cNvPr id="9" name="Google Shape;472;p46">
            <a:extLst>
              <a:ext uri="{FF2B5EF4-FFF2-40B4-BE49-F238E27FC236}">
                <a16:creationId xmlns:a16="http://schemas.microsoft.com/office/drawing/2014/main" id="{B1AB2965-FE65-7965-970F-FA93F219A9BD}"/>
              </a:ext>
            </a:extLst>
          </p:cNvPr>
          <p:cNvSpPr txBox="1">
            <a:spLocks/>
          </p:cNvSpPr>
          <p:nvPr/>
        </p:nvSpPr>
        <p:spPr>
          <a:xfrm>
            <a:off x="609600" y="1120899"/>
            <a:ext cx="9144000" cy="425700"/>
          </a:xfrm>
          <a:prstGeom prst="rect">
            <a:avLst/>
          </a:prstGeom>
          <a:noFill/>
          <a:ln>
            <a:noFill/>
          </a:ln>
        </p:spPr>
        <p:txBody>
          <a:bodyPr spcFirstLastPara="1" wrap="square" lIns="91425" tIns="45700" rIns="91425" bIns="45700" anchor="t" anchorCtr="0">
            <a:normAutofit lnSpcReduction="10000"/>
          </a:bodyPr>
          <a:lstStyle>
            <a:defPPr marR="0" lvl="0" algn="l" rtl="0">
              <a:lnSpc>
                <a:spcPct val="100000"/>
              </a:lnSpc>
              <a:spcBef>
                <a:spcPts val="0"/>
              </a:spcBef>
              <a:spcAft>
                <a:spcPts val="0"/>
              </a:spcAft>
            </a:defPPr>
            <a:lvl1pPr marL="457200" marR="0" lvl="0" indent="-279400" algn="l" rtl="0">
              <a:lnSpc>
                <a:spcPct val="115000"/>
              </a:lnSpc>
              <a:spcBef>
                <a:spcPts val="1000"/>
              </a:spcBef>
              <a:spcAft>
                <a:spcPts val="0"/>
              </a:spcAft>
              <a:buClr>
                <a:srgbClr val="000000"/>
              </a:buClr>
              <a:buSzPts val="800"/>
              <a:buFont typeface="Arial"/>
              <a:buChar char="•"/>
              <a:defRPr sz="12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L="914400" marR="0" lvl="1"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2pPr>
            <a:lvl3pPr marL="1371600" marR="0" lvl="2"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3pPr>
            <a:lvl4pPr marL="1828800" marR="0" lvl="3" indent="-311150" algn="l" rtl="0">
              <a:lnSpc>
                <a:spcPct val="115000"/>
              </a:lnSpc>
              <a:spcBef>
                <a:spcPts val="500"/>
              </a:spcBef>
              <a:spcAft>
                <a:spcPts val="0"/>
              </a:spcAft>
              <a:buClr>
                <a:srgbClr val="000000"/>
              </a:buClr>
              <a:buSzPts val="1300"/>
              <a:buFont typeface="Arial"/>
              <a:buChar char="•"/>
              <a:defRPr sz="1300" b="0" i="0" u="none" strike="noStrike" cap="none">
                <a:solidFill>
                  <a:srgbClr val="000000"/>
                </a:solidFill>
                <a:latin typeface="Arial"/>
                <a:ea typeface="Arial"/>
                <a:cs typeface="Arial"/>
                <a:sym typeface="Arial"/>
              </a:defRPr>
            </a:lvl4pPr>
            <a:lvl5pPr marL="2286000" marR="0" lvl="4"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5pPr>
            <a:lvl6pPr marL="2743200" marR="0" lvl="5"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6pPr>
            <a:lvl7pPr marL="3200400" marR="0" lvl="6"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7pPr>
            <a:lvl8pPr marL="3657600" marR="0" lvl="7"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8pPr>
            <a:lvl9pPr marL="4114800" marR="0" lvl="8"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9pPr>
          </a:lstStyle>
          <a:p>
            <a:pPr marL="177800" indent="0">
              <a:buNone/>
            </a:pPr>
            <a:r>
              <a:rPr lang="en-US" i="1" dirty="0"/>
              <a:t>“How can I group similar shares so I can take targeted actions?”</a:t>
            </a:r>
          </a:p>
        </p:txBody>
      </p:sp>
    </p:spTree>
    <p:extLst>
      <p:ext uri="{BB962C8B-B14F-4D97-AF65-F5344CB8AC3E}">
        <p14:creationId xmlns:p14="http://schemas.microsoft.com/office/powerpoint/2010/main" val="3794984119"/>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54E7A04C-2A41-129F-4722-8CE3B98C629B}"/>
            </a:ext>
          </a:extLst>
        </p:cNvPr>
        <p:cNvGrpSpPr/>
        <p:nvPr/>
      </p:nvGrpSpPr>
      <p:grpSpPr>
        <a:xfrm>
          <a:off x="0" y="0"/>
          <a:ext cx="0" cy="0"/>
          <a:chOff x="0" y="0"/>
          <a:chExt cx="0" cy="0"/>
        </a:xfrm>
      </p:grpSpPr>
      <p:pic>
        <p:nvPicPr>
          <p:cNvPr id="27" name="Picture 26" descr="A monkey wearing a space suit&#10;&#10;AI-generated content may be incorrect.">
            <a:extLst>
              <a:ext uri="{FF2B5EF4-FFF2-40B4-BE49-F238E27FC236}">
                <a16:creationId xmlns:a16="http://schemas.microsoft.com/office/drawing/2014/main" id="{05E14706-27FE-1E1B-9751-046E791425E1}"/>
              </a:ext>
            </a:extLst>
          </p:cNvPr>
          <p:cNvPicPr>
            <a:picLocks noChangeAspect="1"/>
          </p:cNvPicPr>
          <p:nvPr/>
        </p:nvPicPr>
        <p:blipFill>
          <a:blip r:embed="rId3">
            <a:alphaModFix amt="50000"/>
          </a:blip>
          <a:stretch>
            <a:fillRect/>
          </a:stretch>
        </p:blipFill>
        <p:spPr>
          <a:xfrm>
            <a:off x="5914490" y="0"/>
            <a:ext cx="6277510" cy="6277510"/>
          </a:xfrm>
          <a:prstGeom prst="rect">
            <a:avLst/>
          </a:prstGeom>
        </p:spPr>
      </p:pic>
      <p:sp>
        <p:nvSpPr>
          <p:cNvPr id="3" name="Rectangle 2">
            <a:extLst>
              <a:ext uri="{FF2B5EF4-FFF2-40B4-BE49-F238E27FC236}">
                <a16:creationId xmlns:a16="http://schemas.microsoft.com/office/drawing/2014/main" id="{F90D32A7-7C42-6A72-7683-5404CEC6EEA7}"/>
              </a:ext>
            </a:extLst>
          </p:cNvPr>
          <p:cNvSpPr/>
          <p:nvPr/>
        </p:nvSpPr>
        <p:spPr>
          <a:xfrm>
            <a:off x="5914490" y="0"/>
            <a:ext cx="6277508" cy="6277510"/>
          </a:xfrm>
          <a:prstGeom prst="rect">
            <a:avLst/>
          </a:prstGeom>
          <a:solidFill>
            <a:srgbClr val="EBEBF3">
              <a:alpha val="86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3" name="Google Shape;413;p43">
            <a:extLst>
              <a:ext uri="{FF2B5EF4-FFF2-40B4-BE49-F238E27FC236}">
                <a16:creationId xmlns:a16="http://schemas.microsoft.com/office/drawing/2014/main" id="{01B6E19D-593E-B1DA-07EA-AC2D8CACFEC8}"/>
              </a:ext>
            </a:extLst>
          </p:cNvPr>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Grouping &amp; Similarity</a:t>
            </a:r>
            <a:endParaRPr dirty="0"/>
          </a:p>
        </p:txBody>
      </p:sp>
      <p:sp>
        <p:nvSpPr>
          <p:cNvPr id="49" name="Google Shape;415;p43">
            <a:extLst>
              <a:ext uri="{FF2B5EF4-FFF2-40B4-BE49-F238E27FC236}">
                <a16:creationId xmlns:a16="http://schemas.microsoft.com/office/drawing/2014/main" id="{AB66E3F6-8E05-8A42-7E72-31C2DD20B6C7}"/>
              </a:ext>
            </a:extLst>
          </p:cNvPr>
          <p:cNvSpPr txBox="1">
            <a:spLocks/>
          </p:cNvSpPr>
          <p:nvPr/>
        </p:nvSpPr>
        <p:spPr>
          <a:xfrm>
            <a:off x="766479" y="15156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r>
              <a:rPr lang="en-US" b="0" dirty="0">
                <a:solidFill>
                  <a:schemeClr val="tx2">
                    <a:lumMod val="25000"/>
                  </a:schemeClr>
                </a:solidFill>
              </a:rPr>
              <a:t>Group by Share Name</a:t>
            </a:r>
          </a:p>
          <a:p>
            <a:pPr marL="285750" indent="-285750">
              <a:buFont typeface="Arial" panose="020B0604020202020204" pitchFamily="34" charset="0"/>
              <a:buChar char="•"/>
            </a:pPr>
            <a:r>
              <a:rPr lang="en-US" b="0" dirty="0">
                <a:solidFill>
                  <a:schemeClr val="tx2">
                    <a:lumMod val="25000"/>
                  </a:schemeClr>
                </a:solidFill>
              </a:rPr>
              <a:t>Group by Folder Group (Dir Hash)</a:t>
            </a:r>
          </a:p>
          <a:p>
            <a:pPr marL="285750" indent="-285750">
              <a:buFont typeface="Arial" panose="020B0604020202020204" pitchFamily="34" charset="0"/>
              <a:buChar char="•"/>
            </a:pPr>
            <a:r>
              <a:rPr lang="en-US" b="0" dirty="0">
                <a:solidFill>
                  <a:schemeClr val="tx2">
                    <a:lumMod val="25000"/>
                  </a:schemeClr>
                </a:solidFill>
              </a:rPr>
              <a:t>Group by Merkle Hash (Nested Dir Hash)</a:t>
            </a:r>
          </a:p>
          <a:p>
            <a:pPr marL="285750" indent="-285750">
              <a:buFont typeface="Arial" panose="020B0604020202020204" pitchFamily="34" charset="0"/>
              <a:buChar char="•"/>
            </a:pPr>
            <a:r>
              <a:rPr lang="en-US" dirty="0">
                <a:solidFill>
                  <a:schemeClr val="tx2">
                    <a:lumMod val="25000"/>
                  </a:schemeClr>
                </a:solidFill>
              </a:rPr>
              <a:t>Calculate weighted similarity score</a:t>
            </a:r>
          </a:p>
          <a:p>
            <a:pPr marL="285750" indent="-285750">
              <a:buFont typeface="Arial" panose="020B0604020202020204" pitchFamily="34" charset="0"/>
              <a:buChar char="•"/>
            </a:pPr>
            <a:endParaRPr lang="en-US" dirty="0"/>
          </a:p>
        </p:txBody>
      </p:sp>
      <p:sp>
        <p:nvSpPr>
          <p:cNvPr id="5" name="TextBox 4">
            <a:extLst>
              <a:ext uri="{FF2B5EF4-FFF2-40B4-BE49-F238E27FC236}">
                <a16:creationId xmlns:a16="http://schemas.microsoft.com/office/drawing/2014/main" id="{4053E738-95B6-F16D-C617-01060D5A2C80}"/>
              </a:ext>
            </a:extLst>
          </p:cNvPr>
          <p:cNvSpPr txBox="1"/>
          <p:nvPr/>
        </p:nvSpPr>
        <p:spPr>
          <a:xfrm>
            <a:off x="6353174" y="1515649"/>
            <a:ext cx="5000625" cy="1384995"/>
          </a:xfrm>
          <a:prstGeom prst="rect">
            <a:avLst/>
          </a:prstGeom>
          <a:noFill/>
        </p:spPr>
        <p:txBody>
          <a:bodyPr wrap="square">
            <a:spAutoFit/>
          </a:bodyPr>
          <a:lstStyle/>
          <a:p>
            <a:r>
              <a:rPr lang="en-US" b="0" i="0" dirty="0">
                <a:solidFill>
                  <a:srgbClr val="3D3935"/>
                </a:solidFill>
                <a:effectLst/>
                <a:latin typeface="Open Sans" panose="020B0606030504020204" pitchFamily="34" charset="0"/>
              </a:rPr>
              <a:t>The weighted similarity score used to group shares in PowerHuntShares v2 is derived from multiple data points which are normalized to determine the percentage of similarity</a:t>
            </a:r>
            <a:r>
              <a:rPr lang="en-US" dirty="0">
                <a:solidFill>
                  <a:srgbClr val="3D3935"/>
                </a:solidFill>
                <a:latin typeface="Open Sans" panose="020B0606030504020204" pitchFamily="34" charset="0"/>
              </a:rPr>
              <a:t>.</a:t>
            </a:r>
          </a:p>
          <a:p>
            <a:endParaRPr lang="en-US" b="0" i="0" dirty="0">
              <a:solidFill>
                <a:srgbClr val="3D3935"/>
              </a:solidFill>
              <a:effectLst/>
              <a:latin typeface="Open Sans" panose="020B0606030504020204" pitchFamily="34" charset="0"/>
            </a:endParaRPr>
          </a:p>
          <a:p>
            <a:pPr marL="285750" indent="-285750" algn="l" fontAlgn="base">
              <a:buFont typeface="Arial" panose="020B0604020202020204" pitchFamily="34" charset="0"/>
              <a:buChar char="•"/>
            </a:pPr>
            <a:endParaRPr lang="en-US" b="1" dirty="0">
              <a:solidFill>
                <a:schemeClr val="tx2">
                  <a:lumMod val="25000"/>
                </a:schemeClr>
              </a:solidFill>
            </a:endParaRPr>
          </a:p>
        </p:txBody>
      </p:sp>
      <p:sp>
        <p:nvSpPr>
          <p:cNvPr id="6" name="TextBox 5">
            <a:extLst>
              <a:ext uri="{FF2B5EF4-FFF2-40B4-BE49-F238E27FC236}">
                <a16:creationId xmlns:a16="http://schemas.microsoft.com/office/drawing/2014/main" id="{FED22B9A-F441-9A4E-E1B7-16B8B269ED1C}"/>
              </a:ext>
            </a:extLst>
          </p:cNvPr>
          <p:cNvSpPr txBox="1"/>
          <p:nvPr/>
        </p:nvSpPr>
        <p:spPr>
          <a:xfrm>
            <a:off x="6353174" y="662500"/>
            <a:ext cx="5136890" cy="646331"/>
          </a:xfrm>
          <a:prstGeom prst="rect">
            <a:avLst/>
          </a:prstGeom>
          <a:noFill/>
        </p:spPr>
        <p:txBody>
          <a:bodyPr wrap="square">
            <a:spAutoFit/>
          </a:bodyPr>
          <a:lstStyle/>
          <a:p>
            <a:r>
              <a:rPr lang="en-US" sz="3600" dirty="0">
                <a:solidFill>
                  <a:srgbClr val="09B36B"/>
                </a:solidFill>
              </a:rPr>
              <a:t>Summary</a:t>
            </a:r>
          </a:p>
        </p:txBody>
      </p:sp>
      <p:sp>
        <p:nvSpPr>
          <p:cNvPr id="9" name="TextBox 8">
            <a:extLst>
              <a:ext uri="{FF2B5EF4-FFF2-40B4-BE49-F238E27FC236}">
                <a16:creationId xmlns:a16="http://schemas.microsoft.com/office/drawing/2014/main" id="{3A4FD502-5DC7-2EC7-801F-91C73709BAAA}"/>
              </a:ext>
            </a:extLst>
          </p:cNvPr>
          <p:cNvSpPr txBox="1"/>
          <p:nvPr/>
        </p:nvSpPr>
        <p:spPr>
          <a:xfrm>
            <a:off x="6353174" y="2610778"/>
            <a:ext cx="5136890" cy="646331"/>
          </a:xfrm>
          <a:prstGeom prst="rect">
            <a:avLst/>
          </a:prstGeom>
          <a:noFill/>
        </p:spPr>
        <p:txBody>
          <a:bodyPr wrap="square">
            <a:spAutoFit/>
          </a:bodyPr>
          <a:lstStyle/>
          <a:p>
            <a:r>
              <a:rPr lang="en-US" sz="3600" dirty="0">
                <a:solidFill>
                  <a:srgbClr val="09B36B"/>
                </a:solidFill>
              </a:rPr>
              <a:t>Logic Abstract</a:t>
            </a:r>
          </a:p>
        </p:txBody>
      </p:sp>
      <p:sp>
        <p:nvSpPr>
          <p:cNvPr id="2" name="Rectangle: Rounded Corners 1">
            <a:extLst>
              <a:ext uri="{FF2B5EF4-FFF2-40B4-BE49-F238E27FC236}">
                <a16:creationId xmlns:a16="http://schemas.microsoft.com/office/drawing/2014/main" id="{103AE78E-ABB7-5344-4A88-273D60446149}"/>
              </a:ext>
            </a:extLst>
          </p:cNvPr>
          <p:cNvSpPr/>
          <p:nvPr/>
        </p:nvSpPr>
        <p:spPr>
          <a:xfrm>
            <a:off x="6417015" y="3421734"/>
            <a:ext cx="1200871" cy="22698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Share Name Match</a:t>
            </a:r>
          </a:p>
        </p:txBody>
      </p:sp>
      <p:sp>
        <p:nvSpPr>
          <p:cNvPr id="14" name="Rectangle: Rounded Corners 13">
            <a:extLst>
              <a:ext uri="{FF2B5EF4-FFF2-40B4-BE49-F238E27FC236}">
                <a16:creationId xmlns:a16="http://schemas.microsoft.com/office/drawing/2014/main" id="{FA0979D1-5964-3467-63A9-07B7F6BD4FA6}"/>
              </a:ext>
            </a:extLst>
          </p:cNvPr>
          <p:cNvSpPr/>
          <p:nvPr/>
        </p:nvSpPr>
        <p:spPr>
          <a:xfrm>
            <a:off x="10289193" y="3526658"/>
            <a:ext cx="1200871" cy="2502030"/>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US" sz="1200" dirty="0"/>
          </a:p>
        </p:txBody>
      </p:sp>
      <p:sp>
        <p:nvSpPr>
          <p:cNvPr id="19" name="Arrow: Right 18">
            <a:extLst>
              <a:ext uri="{FF2B5EF4-FFF2-40B4-BE49-F238E27FC236}">
                <a16:creationId xmlns:a16="http://schemas.microsoft.com/office/drawing/2014/main" id="{912138C8-E522-A51C-55F1-C240909E2EA2}"/>
              </a:ext>
            </a:extLst>
          </p:cNvPr>
          <p:cNvSpPr/>
          <p:nvPr/>
        </p:nvSpPr>
        <p:spPr>
          <a:xfrm>
            <a:off x="8664607" y="4329899"/>
            <a:ext cx="1285810" cy="646331"/>
          </a:xfrm>
          <a:prstGeom prst="rightArrow">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r"/>
            <a:r>
              <a:rPr lang="en-US" sz="1200" dirty="0"/>
              <a:t>Normalize</a:t>
            </a:r>
          </a:p>
        </p:txBody>
      </p:sp>
      <p:sp>
        <p:nvSpPr>
          <p:cNvPr id="21" name="Rectangle: Rounded Corners 20">
            <a:extLst>
              <a:ext uri="{FF2B5EF4-FFF2-40B4-BE49-F238E27FC236}">
                <a16:creationId xmlns:a16="http://schemas.microsoft.com/office/drawing/2014/main" id="{616087B2-8A3C-CD4C-5F70-E7F684C99714}"/>
              </a:ext>
            </a:extLst>
          </p:cNvPr>
          <p:cNvSpPr/>
          <p:nvPr/>
        </p:nvSpPr>
        <p:spPr>
          <a:xfrm>
            <a:off x="10289191" y="3962431"/>
            <a:ext cx="1200873" cy="2066257"/>
          </a:xfrm>
          <a:prstGeom prst="roundRect">
            <a:avLst/>
          </a:prstGeom>
          <a:solidFill>
            <a:schemeClr val="accent1">
              <a:lumMod val="60000"/>
              <a:lumOff val="40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85%</a:t>
            </a:r>
          </a:p>
        </p:txBody>
      </p:sp>
      <p:sp>
        <p:nvSpPr>
          <p:cNvPr id="4" name="Rectangle: Rounded Corners 3">
            <a:extLst>
              <a:ext uri="{FF2B5EF4-FFF2-40B4-BE49-F238E27FC236}">
                <a16:creationId xmlns:a16="http://schemas.microsoft.com/office/drawing/2014/main" id="{E8ECDC0F-21F5-8BED-EC9B-768140E9A398}"/>
              </a:ext>
            </a:extLst>
          </p:cNvPr>
          <p:cNvSpPr/>
          <p:nvPr/>
        </p:nvSpPr>
        <p:spPr>
          <a:xfrm>
            <a:off x="6417015" y="3751279"/>
            <a:ext cx="1200871" cy="22698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Filename %Coverage</a:t>
            </a:r>
          </a:p>
        </p:txBody>
      </p:sp>
      <p:sp>
        <p:nvSpPr>
          <p:cNvPr id="8" name="Rectangle: Rounded Corners 7">
            <a:extLst>
              <a:ext uri="{FF2B5EF4-FFF2-40B4-BE49-F238E27FC236}">
                <a16:creationId xmlns:a16="http://schemas.microsoft.com/office/drawing/2014/main" id="{2E36DC70-6BBE-11EF-341A-6429E463E710}"/>
              </a:ext>
            </a:extLst>
          </p:cNvPr>
          <p:cNvSpPr/>
          <p:nvPr/>
        </p:nvSpPr>
        <p:spPr>
          <a:xfrm>
            <a:off x="6417015" y="4090652"/>
            <a:ext cx="1200871" cy="22698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FG %Coverage</a:t>
            </a:r>
          </a:p>
        </p:txBody>
      </p:sp>
      <p:sp>
        <p:nvSpPr>
          <p:cNvPr id="15" name="Rectangle: Rounded Corners 14">
            <a:extLst>
              <a:ext uri="{FF2B5EF4-FFF2-40B4-BE49-F238E27FC236}">
                <a16:creationId xmlns:a16="http://schemas.microsoft.com/office/drawing/2014/main" id="{3DA49338-12B7-2F77-BEE4-6AE64BB9F0AF}"/>
              </a:ext>
            </a:extLst>
          </p:cNvPr>
          <p:cNvSpPr/>
          <p:nvPr/>
        </p:nvSpPr>
        <p:spPr>
          <a:xfrm>
            <a:off x="6417015" y="4416565"/>
            <a:ext cx="1200871" cy="22698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Creation/Share Ratio</a:t>
            </a:r>
          </a:p>
        </p:txBody>
      </p:sp>
      <p:sp>
        <p:nvSpPr>
          <p:cNvPr id="16" name="Rectangle: Rounded Corners 15">
            <a:extLst>
              <a:ext uri="{FF2B5EF4-FFF2-40B4-BE49-F238E27FC236}">
                <a16:creationId xmlns:a16="http://schemas.microsoft.com/office/drawing/2014/main" id="{7CD2FD2F-BE40-6DC5-BCC8-9D1B800B4FB7}"/>
              </a:ext>
            </a:extLst>
          </p:cNvPr>
          <p:cNvSpPr/>
          <p:nvPr/>
        </p:nvSpPr>
        <p:spPr>
          <a:xfrm>
            <a:off x="6417015" y="4742478"/>
            <a:ext cx="1200871" cy="22698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LastMod/Share Ratio</a:t>
            </a:r>
          </a:p>
        </p:txBody>
      </p:sp>
      <p:sp>
        <p:nvSpPr>
          <p:cNvPr id="17" name="Rectangle: Rounded Corners 16">
            <a:extLst>
              <a:ext uri="{FF2B5EF4-FFF2-40B4-BE49-F238E27FC236}">
                <a16:creationId xmlns:a16="http://schemas.microsoft.com/office/drawing/2014/main" id="{FA471002-6D1F-7105-48E7-AF1874CDC4FE}"/>
              </a:ext>
            </a:extLst>
          </p:cNvPr>
          <p:cNvSpPr/>
          <p:nvPr/>
        </p:nvSpPr>
        <p:spPr>
          <a:xfrm>
            <a:off x="6417015" y="5072023"/>
            <a:ext cx="1200871" cy="22698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Owner/Share Ratio</a:t>
            </a:r>
          </a:p>
        </p:txBody>
      </p:sp>
      <p:sp>
        <p:nvSpPr>
          <p:cNvPr id="18" name="Rectangle: Rounded Corners 17">
            <a:extLst>
              <a:ext uri="{FF2B5EF4-FFF2-40B4-BE49-F238E27FC236}">
                <a16:creationId xmlns:a16="http://schemas.microsoft.com/office/drawing/2014/main" id="{80F8F808-346D-C0E5-1309-0116EF7FD7D0}"/>
              </a:ext>
            </a:extLst>
          </p:cNvPr>
          <p:cNvSpPr/>
          <p:nvPr/>
        </p:nvSpPr>
        <p:spPr>
          <a:xfrm>
            <a:off x="6417015" y="5411396"/>
            <a:ext cx="1200871" cy="22698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FG/Share Ratio</a:t>
            </a:r>
          </a:p>
        </p:txBody>
      </p:sp>
      <p:sp>
        <p:nvSpPr>
          <p:cNvPr id="20" name="Rectangle: Rounded Corners 19">
            <a:extLst>
              <a:ext uri="{FF2B5EF4-FFF2-40B4-BE49-F238E27FC236}">
                <a16:creationId xmlns:a16="http://schemas.microsoft.com/office/drawing/2014/main" id="{EE25B501-4B5E-A624-3076-175F64380244}"/>
              </a:ext>
            </a:extLst>
          </p:cNvPr>
          <p:cNvSpPr/>
          <p:nvPr/>
        </p:nvSpPr>
        <p:spPr>
          <a:xfrm>
            <a:off x="6417015" y="5737309"/>
            <a:ext cx="1200871" cy="22698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Desc/Share Ratio</a:t>
            </a:r>
          </a:p>
        </p:txBody>
      </p:sp>
      <p:sp>
        <p:nvSpPr>
          <p:cNvPr id="23" name="Arrow: Right 22">
            <a:extLst>
              <a:ext uri="{FF2B5EF4-FFF2-40B4-BE49-F238E27FC236}">
                <a16:creationId xmlns:a16="http://schemas.microsoft.com/office/drawing/2014/main" id="{545BE6B0-E3AD-E850-1A0E-5407B1F2F60C}"/>
              </a:ext>
            </a:extLst>
          </p:cNvPr>
          <p:cNvSpPr/>
          <p:nvPr/>
        </p:nvSpPr>
        <p:spPr>
          <a:xfrm>
            <a:off x="7928606" y="4329899"/>
            <a:ext cx="1028797" cy="646331"/>
          </a:xfrm>
          <a:prstGeom prst="rightArrow">
            <a:avLst/>
          </a:prstGeom>
          <a:solidFill>
            <a:srgbClr val="2B2576"/>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Weight</a:t>
            </a:r>
          </a:p>
        </p:txBody>
      </p:sp>
      <p:sp>
        <p:nvSpPr>
          <p:cNvPr id="25" name="TextBox 24">
            <a:extLst>
              <a:ext uri="{FF2B5EF4-FFF2-40B4-BE49-F238E27FC236}">
                <a16:creationId xmlns:a16="http://schemas.microsoft.com/office/drawing/2014/main" id="{537F50D8-2C67-7C0D-4388-6DDE60F9F83C}"/>
              </a:ext>
            </a:extLst>
          </p:cNvPr>
          <p:cNvSpPr txBox="1"/>
          <p:nvPr/>
        </p:nvSpPr>
        <p:spPr>
          <a:xfrm>
            <a:off x="10153890" y="3209583"/>
            <a:ext cx="1471474" cy="307777"/>
          </a:xfrm>
          <a:prstGeom prst="rect">
            <a:avLst/>
          </a:prstGeom>
          <a:noFill/>
        </p:spPr>
        <p:txBody>
          <a:bodyPr wrap="square">
            <a:spAutoFit/>
          </a:bodyPr>
          <a:lstStyle/>
          <a:p>
            <a:r>
              <a:rPr lang="en-US" b="0" i="0" dirty="0">
                <a:solidFill>
                  <a:schemeClr val="tx2">
                    <a:lumMod val="25000"/>
                  </a:schemeClr>
                </a:solidFill>
                <a:effectLst/>
                <a:latin typeface="Open Sans" panose="020B0606030504020204" pitchFamily="34" charset="0"/>
              </a:rPr>
              <a:t>Similarity Score</a:t>
            </a:r>
            <a:endParaRPr lang="en-US" dirty="0">
              <a:solidFill>
                <a:schemeClr val="tx2">
                  <a:lumMod val="25000"/>
                </a:schemeClr>
              </a:solidFill>
            </a:endParaRPr>
          </a:p>
        </p:txBody>
      </p:sp>
      <p:sp>
        <p:nvSpPr>
          <p:cNvPr id="7" name="Google Shape;472;p46">
            <a:extLst>
              <a:ext uri="{FF2B5EF4-FFF2-40B4-BE49-F238E27FC236}">
                <a16:creationId xmlns:a16="http://schemas.microsoft.com/office/drawing/2014/main" id="{C0045854-9136-7F1C-52B6-89833658C177}"/>
              </a:ext>
            </a:extLst>
          </p:cNvPr>
          <p:cNvSpPr txBox="1">
            <a:spLocks/>
          </p:cNvSpPr>
          <p:nvPr/>
        </p:nvSpPr>
        <p:spPr>
          <a:xfrm>
            <a:off x="609600" y="1120899"/>
            <a:ext cx="9144000" cy="425700"/>
          </a:xfrm>
          <a:prstGeom prst="rect">
            <a:avLst/>
          </a:prstGeom>
          <a:noFill/>
          <a:ln>
            <a:noFill/>
          </a:ln>
        </p:spPr>
        <p:txBody>
          <a:bodyPr spcFirstLastPara="1" wrap="square" lIns="91425" tIns="45700" rIns="91425" bIns="45700" anchor="t" anchorCtr="0">
            <a:normAutofit lnSpcReduction="10000"/>
          </a:bodyPr>
          <a:lstStyle>
            <a:defPPr marR="0" lvl="0" algn="l" rtl="0">
              <a:lnSpc>
                <a:spcPct val="100000"/>
              </a:lnSpc>
              <a:spcBef>
                <a:spcPts val="0"/>
              </a:spcBef>
              <a:spcAft>
                <a:spcPts val="0"/>
              </a:spcAft>
            </a:defPPr>
            <a:lvl1pPr marL="457200" marR="0" lvl="0" indent="-279400" algn="l" rtl="0">
              <a:lnSpc>
                <a:spcPct val="115000"/>
              </a:lnSpc>
              <a:spcBef>
                <a:spcPts val="1000"/>
              </a:spcBef>
              <a:spcAft>
                <a:spcPts val="0"/>
              </a:spcAft>
              <a:buClr>
                <a:srgbClr val="000000"/>
              </a:buClr>
              <a:buSzPts val="800"/>
              <a:buFont typeface="Arial"/>
              <a:buChar char="•"/>
              <a:defRPr sz="12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L="914400" marR="0" lvl="1"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2pPr>
            <a:lvl3pPr marL="1371600" marR="0" lvl="2"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3pPr>
            <a:lvl4pPr marL="1828800" marR="0" lvl="3" indent="-311150" algn="l" rtl="0">
              <a:lnSpc>
                <a:spcPct val="115000"/>
              </a:lnSpc>
              <a:spcBef>
                <a:spcPts val="500"/>
              </a:spcBef>
              <a:spcAft>
                <a:spcPts val="0"/>
              </a:spcAft>
              <a:buClr>
                <a:srgbClr val="000000"/>
              </a:buClr>
              <a:buSzPts val="1300"/>
              <a:buFont typeface="Arial"/>
              <a:buChar char="•"/>
              <a:defRPr sz="1300" b="0" i="0" u="none" strike="noStrike" cap="none">
                <a:solidFill>
                  <a:srgbClr val="000000"/>
                </a:solidFill>
                <a:latin typeface="Arial"/>
                <a:ea typeface="Arial"/>
                <a:cs typeface="Arial"/>
                <a:sym typeface="Arial"/>
              </a:defRPr>
            </a:lvl4pPr>
            <a:lvl5pPr marL="2286000" marR="0" lvl="4"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5pPr>
            <a:lvl6pPr marL="2743200" marR="0" lvl="5"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6pPr>
            <a:lvl7pPr marL="3200400" marR="0" lvl="6"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7pPr>
            <a:lvl8pPr marL="3657600" marR="0" lvl="7"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8pPr>
            <a:lvl9pPr marL="4114800" marR="0" lvl="8"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9pPr>
          </a:lstStyle>
          <a:p>
            <a:pPr marL="177800" indent="0">
              <a:buNone/>
            </a:pPr>
            <a:r>
              <a:rPr lang="en-US" i="1" dirty="0"/>
              <a:t>“How can I group similar shares so I can take targeted actions?”</a:t>
            </a:r>
          </a:p>
        </p:txBody>
      </p:sp>
    </p:spTree>
    <p:extLst>
      <p:ext uri="{BB962C8B-B14F-4D97-AF65-F5344CB8AC3E}">
        <p14:creationId xmlns:p14="http://schemas.microsoft.com/office/powerpoint/2010/main" val="4150228332"/>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E46CCDF8-7297-C7D0-FCDC-8A4487D4445F}"/>
            </a:ext>
          </a:extLst>
        </p:cNvPr>
        <p:cNvGrpSpPr/>
        <p:nvPr/>
      </p:nvGrpSpPr>
      <p:grpSpPr>
        <a:xfrm>
          <a:off x="0" y="0"/>
          <a:ext cx="0" cy="0"/>
          <a:chOff x="0" y="0"/>
          <a:chExt cx="0" cy="0"/>
        </a:xfrm>
      </p:grpSpPr>
      <p:grpSp>
        <p:nvGrpSpPr>
          <p:cNvPr id="13" name="Group 12">
            <a:extLst>
              <a:ext uri="{FF2B5EF4-FFF2-40B4-BE49-F238E27FC236}">
                <a16:creationId xmlns:a16="http://schemas.microsoft.com/office/drawing/2014/main" id="{B2BEB773-2342-CA55-8C2D-132627644BF7}"/>
              </a:ext>
            </a:extLst>
          </p:cNvPr>
          <p:cNvGrpSpPr/>
          <p:nvPr/>
        </p:nvGrpSpPr>
        <p:grpSpPr>
          <a:xfrm>
            <a:off x="5914490" y="0"/>
            <a:ext cx="6277510" cy="6277510"/>
            <a:chOff x="5914490" y="0"/>
            <a:chExt cx="6277510" cy="6277510"/>
          </a:xfrm>
        </p:grpSpPr>
        <p:pic>
          <p:nvPicPr>
            <p:cNvPr id="14" name="Picture 13" descr="A monkey wearing a space suit&#10;&#10;AI-generated content may be incorrect.">
              <a:extLst>
                <a:ext uri="{FF2B5EF4-FFF2-40B4-BE49-F238E27FC236}">
                  <a16:creationId xmlns:a16="http://schemas.microsoft.com/office/drawing/2014/main" id="{7ED6A751-740C-F604-797F-55EF4FF3FF9F}"/>
                </a:ext>
              </a:extLst>
            </p:cNvPr>
            <p:cNvPicPr>
              <a:picLocks noChangeAspect="1"/>
            </p:cNvPicPr>
            <p:nvPr/>
          </p:nvPicPr>
          <p:blipFill>
            <a:blip r:embed="rId3">
              <a:alphaModFix amt="50000"/>
            </a:blip>
            <a:stretch>
              <a:fillRect/>
            </a:stretch>
          </p:blipFill>
          <p:spPr>
            <a:xfrm>
              <a:off x="5914490" y="0"/>
              <a:ext cx="6277510" cy="6277510"/>
            </a:xfrm>
            <a:prstGeom prst="rect">
              <a:avLst/>
            </a:prstGeom>
          </p:spPr>
        </p:pic>
        <p:sp>
          <p:nvSpPr>
            <p:cNvPr id="15" name="Rectangle 14">
              <a:extLst>
                <a:ext uri="{FF2B5EF4-FFF2-40B4-BE49-F238E27FC236}">
                  <a16:creationId xmlns:a16="http://schemas.microsoft.com/office/drawing/2014/main" id="{7D293E09-56A5-46B7-3D68-FEA38455D3D9}"/>
                </a:ext>
              </a:extLst>
            </p:cNvPr>
            <p:cNvSpPr/>
            <p:nvPr/>
          </p:nvSpPr>
          <p:spPr>
            <a:xfrm>
              <a:off x="5914490" y="0"/>
              <a:ext cx="6277508" cy="6277510"/>
            </a:xfrm>
            <a:prstGeom prst="rect">
              <a:avLst/>
            </a:prstGeom>
            <a:solidFill>
              <a:srgbClr val="EBEBF3">
                <a:alpha val="86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descr="A black and white symbol&#10;&#10;AI-generated content may be incorrect.">
              <a:extLst>
                <a:ext uri="{FF2B5EF4-FFF2-40B4-BE49-F238E27FC236}">
                  <a16:creationId xmlns:a16="http://schemas.microsoft.com/office/drawing/2014/main" id="{32F18389-5FD9-5BC6-686F-6412EC9E9C1D}"/>
                </a:ext>
              </a:extLst>
            </p:cNvPr>
            <p:cNvPicPr>
              <a:picLocks noChangeAspect="1"/>
            </p:cNvPicPr>
            <p:nvPr/>
          </p:nvPicPr>
          <p:blipFill>
            <a:blip r:embed="rId4">
              <a:alphaModFix amt="50000"/>
            </a:blip>
            <a:stretch>
              <a:fillRect/>
            </a:stretch>
          </p:blipFill>
          <p:spPr>
            <a:xfrm>
              <a:off x="7721082" y="3596568"/>
              <a:ext cx="205273" cy="205273"/>
            </a:xfrm>
            <a:prstGeom prst="rect">
              <a:avLst/>
            </a:prstGeom>
          </p:spPr>
        </p:pic>
      </p:grpSp>
      <p:sp>
        <p:nvSpPr>
          <p:cNvPr id="413" name="Google Shape;413;p43">
            <a:extLst>
              <a:ext uri="{FF2B5EF4-FFF2-40B4-BE49-F238E27FC236}">
                <a16:creationId xmlns:a16="http://schemas.microsoft.com/office/drawing/2014/main" id="{EA40BD63-4DE2-D638-9A25-8CAC58D9E790}"/>
              </a:ext>
            </a:extLst>
          </p:cNvPr>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Grouping &amp; Similarity</a:t>
            </a:r>
            <a:endParaRPr dirty="0"/>
          </a:p>
        </p:txBody>
      </p:sp>
      <p:sp>
        <p:nvSpPr>
          <p:cNvPr id="49" name="Google Shape;415;p43">
            <a:extLst>
              <a:ext uri="{FF2B5EF4-FFF2-40B4-BE49-F238E27FC236}">
                <a16:creationId xmlns:a16="http://schemas.microsoft.com/office/drawing/2014/main" id="{D7C95525-5468-6FD9-27DC-10E7BFFB1BFC}"/>
              </a:ext>
            </a:extLst>
          </p:cNvPr>
          <p:cNvSpPr txBox="1">
            <a:spLocks/>
          </p:cNvSpPr>
          <p:nvPr/>
        </p:nvSpPr>
        <p:spPr>
          <a:xfrm>
            <a:off x="766479" y="15156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r>
              <a:rPr lang="en-US" b="0" dirty="0">
                <a:solidFill>
                  <a:schemeClr val="tx2">
                    <a:lumMod val="25000"/>
                  </a:schemeClr>
                </a:solidFill>
              </a:rPr>
              <a:t>Group by Share Name</a:t>
            </a:r>
          </a:p>
          <a:p>
            <a:pPr marL="285750" indent="-285750">
              <a:buFont typeface="Arial" panose="020B0604020202020204" pitchFamily="34" charset="0"/>
              <a:buChar char="•"/>
            </a:pPr>
            <a:r>
              <a:rPr lang="en-US" b="0" dirty="0">
                <a:solidFill>
                  <a:schemeClr val="tx2">
                    <a:lumMod val="25000"/>
                  </a:schemeClr>
                </a:solidFill>
              </a:rPr>
              <a:t>Group by Folder Group (Dir Hash)</a:t>
            </a:r>
          </a:p>
          <a:p>
            <a:pPr marL="285750" indent="-285750">
              <a:buFont typeface="Arial" panose="020B0604020202020204" pitchFamily="34" charset="0"/>
              <a:buChar char="•"/>
            </a:pPr>
            <a:r>
              <a:rPr lang="en-US" b="0" dirty="0">
                <a:solidFill>
                  <a:schemeClr val="tx2">
                    <a:lumMod val="25000"/>
                  </a:schemeClr>
                </a:solidFill>
              </a:rPr>
              <a:t>Group by Merkle Hash (Nested Dir Hash)</a:t>
            </a:r>
          </a:p>
          <a:p>
            <a:pPr marL="285750" indent="-285750">
              <a:buFont typeface="Arial" panose="020B0604020202020204" pitchFamily="34" charset="0"/>
              <a:buChar char="•"/>
            </a:pPr>
            <a:r>
              <a:rPr lang="en-US" dirty="0">
                <a:solidFill>
                  <a:schemeClr val="tx2">
                    <a:lumMod val="25000"/>
                  </a:schemeClr>
                </a:solidFill>
              </a:rPr>
              <a:t>Calculate weighted similarity score</a:t>
            </a:r>
          </a:p>
          <a:p>
            <a:pPr marL="285750" indent="-285750">
              <a:buFont typeface="Arial" panose="020B0604020202020204" pitchFamily="34" charset="0"/>
              <a:buChar char="•"/>
            </a:pPr>
            <a:endParaRPr lang="en-US" dirty="0"/>
          </a:p>
        </p:txBody>
      </p:sp>
      <p:sp>
        <p:nvSpPr>
          <p:cNvPr id="5" name="TextBox 4">
            <a:extLst>
              <a:ext uri="{FF2B5EF4-FFF2-40B4-BE49-F238E27FC236}">
                <a16:creationId xmlns:a16="http://schemas.microsoft.com/office/drawing/2014/main" id="{DAD9C400-1C09-0504-0617-9CC717296381}"/>
              </a:ext>
            </a:extLst>
          </p:cNvPr>
          <p:cNvSpPr txBox="1"/>
          <p:nvPr/>
        </p:nvSpPr>
        <p:spPr>
          <a:xfrm>
            <a:off x="6353174" y="1515649"/>
            <a:ext cx="5000625" cy="954107"/>
          </a:xfrm>
          <a:prstGeom prst="rect">
            <a:avLst/>
          </a:prstGeom>
          <a:noFill/>
        </p:spPr>
        <p:txBody>
          <a:bodyPr wrap="square">
            <a:spAutoFit/>
          </a:bodyPr>
          <a:lstStyle/>
          <a:p>
            <a:r>
              <a:rPr lang="en-US" b="0" i="0" dirty="0">
                <a:solidFill>
                  <a:srgbClr val="3D3935"/>
                </a:solidFill>
                <a:effectLst/>
                <a:latin typeface="Open Sans" panose="020B0606030504020204" pitchFamily="34" charset="0"/>
              </a:rPr>
              <a:t>The similarity score in PowerHuntShares v2 is derived from the following meta data</a:t>
            </a:r>
            <a:r>
              <a:rPr lang="en-US" dirty="0">
                <a:solidFill>
                  <a:srgbClr val="3D3935"/>
                </a:solidFill>
                <a:latin typeface="Open Sans" panose="020B0606030504020204" pitchFamily="34" charset="0"/>
              </a:rPr>
              <a:t>:</a:t>
            </a:r>
          </a:p>
          <a:p>
            <a:endParaRPr lang="en-US" b="0" i="0" dirty="0">
              <a:solidFill>
                <a:srgbClr val="3D3935"/>
              </a:solidFill>
              <a:effectLst/>
              <a:latin typeface="Open Sans" panose="020B0606030504020204" pitchFamily="34" charset="0"/>
            </a:endParaRPr>
          </a:p>
          <a:p>
            <a:r>
              <a:rPr lang="en-US" b="0" i="0" dirty="0">
                <a:solidFill>
                  <a:srgbClr val="3D3935"/>
                </a:solidFill>
                <a:effectLst/>
                <a:latin typeface="Open Sans" panose="020B0606030504020204" pitchFamily="34" charset="0"/>
              </a:rPr>
              <a:t> </a:t>
            </a:r>
            <a:endParaRPr lang="en-US" b="1" dirty="0">
              <a:solidFill>
                <a:schemeClr val="tx2">
                  <a:lumMod val="25000"/>
                </a:schemeClr>
              </a:solidFill>
            </a:endParaRPr>
          </a:p>
        </p:txBody>
      </p:sp>
      <p:sp>
        <p:nvSpPr>
          <p:cNvPr id="6" name="TextBox 5">
            <a:extLst>
              <a:ext uri="{FF2B5EF4-FFF2-40B4-BE49-F238E27FC236}">
                <a16:creationId xmlns:a16="http://schemas.microsoft.com/office/drawing/2014/main" id="{74A45077-C0F2-59D4-ECBC-99B66AAD2BD8}"/>
              </a:ext>
            </a:extLst>
          </p:cNvPr>
          <p:cNvSpPr txBox="1"/>
          <p:nvPr/>
        </p:nvSpPr>
        <p:spPr>
          <a:xfrm>
            <a:off x="6353174" y="662500"/>
            <a:ext cx="5136890" cy="646331"/>
          </a:xfrm>
          <a:prstGeom prst="rect">
            <a:avLst/>
          </a:prstGeom>
          <a:noFill/>
        </p:spPr>
        <p:txBody>
          <a:bodyPr wrap="square">
            <a:spAutoFit/>
          </a:bodyPr>
          <a:lstStyle/>
          <a:p>
            <a:r>
              <a:rPr lang="en-US" sz="3600" dirty="0">
                <a:solidFill>
                  <a:srgbClr val="09B36B"/>
                </a:solidFill>
              </a:rPr>
              <a:t>Summary</a:t>
            </a:r>
          </a:p>
        </p:txBody>
      </p:sp>
      <p:sp>
        <p:nvSpPr>
          <p:cNvPr id="7" name="TextBox 6">
            <a:extLst>
              <a:ext uri="{FF2B5EF4-FFF2-40B4-BE49-F238E27FC236}">
                <a16:creationId xmlns:a16="http://schemas.microsoft.com/office/drawing/2014/main" id="{43145BAB-5ECA-FCA2-D5ED-879758C2D788}"/>
              </a:ext>
            </a:extLst>
          </p:cNvPr>
          <p:cNvSpPr txBox="1"/>
          <p:nvPr/>
        </p:nvSpPr>
        <p:spPr>
          <a:xfrm>
            <a:off x="6353173" y="2223500"/>
            <a:ext cx="5136890" cy="646331"/>
          </a:xfrm>
          <a:prstGeom prst="rect">
            <a:avLst/>
          </a:prstGeom>
          <a:noFill/>
        </p:spPr>
        <p:txBody>
          <a:bodyPr wrap="square">
            <a:spAutoFit/>
          </a:bodyPr>
          <a:lstStyle/>
          <a:p>
            <a:r>
              <a:rPr lang="en-US" sz="3600" dirty="0">
                <a:solidFill>
                  <a:srgbClr val="09B36B"/>
                </a:solidFill>
              </a:rPr>
              <a:t>Pros</a:t>
            </a:r>
          </a:p>
        </p:txBody>
      </p:sp>
      <p:sp>
        <p:nvSpPr>
          <p:cNvPr id="8" name="TextBox 7">
            <a:extLst>
              <a:ext uri="{FF2B5EF4-FFF2-40B4-BE49-F238E27FC236}">
                <a16:creationId xmlns:a16="http://schemas.microsoft.com/office/drawing/2014/main" id="{C1C33417-C491-F1F7-B859-3FD72288C303}"/>
              </a:ext>
            </a:extLst>
          </p:cNvPr>
          <p:cNvSpPr txBox="1"/>
          <p:nvPr/>
        </p:nvSpPr>
        <p:spPr>
          <a:xfrm>
            <a:off x="6335678" y="4374797"/>
            <a:ext cx="5737953" cy="1600438"/>
          </a:xfrm>
          <a:prstGeom prst="rect">
            <a:avLst/>
          </a:prstGeom>
          <a:noFill/>
        </p:spPr>
        <p:txBody>
          <a:bodyPr wrap="square">
            <a:spAutoFit/>
          </a:bodyPr>
          <a:lstStyle/>
          <a:p>
            <a:pPr marL="285750" indent="-285750">
              <a:buFont typeface="Arial" panose="020B0604020202020204" pitchFamily="34" charset="0"/>
              <a:buChar char="•"/>
            </a:pPr>
            <a:r>
              <a:rPr lang="en-US" dirty="0">
                <a:solidFill>
                  <a:schemeClr val="tx2">
                    <a:lumMod val="25000"/>
                  </a:schemeClr>
                </a:solidFill>
              </a:rPr>
              <a:t>Does not take into account fingerprints.</a:t>
            </a:r>
          </a:p>
          <a:p>
            <a:pPr marL="285750" indent="-285750">
              <a:buFont typeface="Arial" panose="020B0604020202020204" pitchFamily="34" charset="0"/>
              <a:buChar char="•"/>
            </a:pPr>
            <a:r>
              <a:rPr lang="en-US" dirty="0">
                <a:solidFill>
                  <a:schemeClr val="tx2">
                    <a:lumMod val="25000"/>
                  </a:schemeClr>
                </a:solidFill>
              </a:rPr>
              <a:t>Does not take into account Merkle Hashes.</a:t>
            </a:r>
          </a:p>
          <a:p>
            <a:pPr marL="285750" indent="-285750">
              <a:buFont typeface="Arial" panose="020B0604020202020204" pitchFamily="34" charset="0"/>
              <a:buChar char="•"/>
            </a:pPr>
            <a:r>
              <a:rPr lang="en-US" dirty="0">
                <a:solidFill>
                  <a:schemeClr val="tx2">
                    <a:lumMod val="25000"/>
                  </a:schemeClr>
                </a:solidFill>
              </a:rPr>
              <a:t>Does not take into account file contents.</a:t>
            </a:r>
          </a:p>
          <a:p>
            <a:pPr marL="285750" indent="-285750">
              <a:buFont typeface="Arial" panose="020B0604020202020204" pitchFamily="34" charset="0"/>
              <a:buChar char="•"/>
            </a:pPr>
            <a:endParaRPr lang="en-US" dirty="0">
              <a:solidFill>
                <a:schemeClr val="tx2">
                  <a:lumMod val="25000"/>
                </a:schemeClr>
              </a:solidFill>
            </a:endParaRPr>
          </a:p>
          <a:p>
            <a:pPr marL="285750" indent="-285750">
              <a:buFont typeface="Arial" panose="020B0604020202020204" pitchFamily="34" charset="0"/>
              <a:buChar char="•"/>
            </a:pPr>
            <a:endParaRPr lang="en-US" dirty="0">
              <a:solidFill>
                <a:schemeClr val="tx2">
                  <a:lumMod val="25000"/>
                </a:schemeClr>
              </a:solidFill>
            </a:endParaRPr>
          </a:p>
          <a:p>
            <a:r>
              <a:rPr lang="en-US" dirty="0">
                <a:solidFill>
                  <a:schemeClr val="tx2">
                    <a:lumMod val="25000"/>
                  </a:schemeClr>
                </a:solidFill>
              </a:rPr>
              <a:t>Note: The same approach could be applied to almost any file storage medium. For example: AWS s3, Azure blob, or GCP storage.</a:t>
            </a:r>
          </a:p>
        </p:txBody>
      </p:sp>
      <p:sp>
        <p:nvSpPr>
          <p:cNvPr id="9" name="TextBox 8">
            <a:extLst>
              <a:ext uri="{FF2B5EF4-FFF2-40B4-BE49-F238E27FC236}">
                <a16:creationId xmlns:a16="http://schemas.microsoft.com/office/drawing/2014/main" id="{39429940-18E4-5BF0-B267-9226E598D6A4}"/>
              </a:ext>
            </a:extLst>
          </p:cNvPr>
          <p:cNvSpPr txBox="1"/>
          <p:nvPr/>
        </p:nvSpPr>
        <p:spPr>
          <a:xfrm>
            <a:off x="6335678" y="3701249"/>
            <a:ext cx="5136890" cy="646331"/>
          </a:xfrm>
          <a:prstGeom prst="rect">
            <a:avLst/>
          </a:prstGeom>
          <a:noFill/>
        </p:spPr>
        <p:txBody>
          <a:bodyPr wrap="square">
            <a:spAutoFit/>
          </a:bodyPr>
          <a:lstStyle/>
          <a:p>
            <a:r>
              <a:rPr lang="en-US" sz="3600" dirty="0">
                <a:solidFill>
                  <a:srgbClr val="09B36B"/>
                </a:solidFill>
              </a:rPr>
              <a:t>Cons</a:t>
            </a:r>
          </a:p>
        </p:txBody>
      </p:sp>
      <p:sp>
        <p:nvSpPr>
          <p:cNvPr id="10" name="TextBox 9">
            <a:extLst>
              <a:ext uri="{FF2B5EF4-FFF2-40B4-BE49-F238E27FC236}">
                <a16:creationId xmlns:a16="http://schemas.microsoft.com/office/drawing/2014/main" id="{E11CD361-BEEF-0B9C-B176-D231B05E8866}"/>
              </a:ext>
            </a:extLst>
          </p:cNvPr>
          <p:cNvSpPr txBox="1"/>
          <p:nvPr/>
        </p:nvSpPr>
        <p:spPr>
          <a:xfrm>
            <a:off x="6353173" y="2897048"/>
            <a:ext cx="5540583" cy="738664"/>
          </a:xfrm>
          <a:prstGeom prst="rect">
            <a:avLst/>
          </a:prstGeom>
          <a:noFill/>
        </p:spPr>
        <p:txBody>
          <a:bodyPr wrap="square">
            <a:spAutoFit/>
          </a:bodyPr>
          <a:lstStyle/>
          <a:p>
            <a:pPr marL="285750" indent="-285750">
              <a:buFont typeface="Arial" panose="020B0604020202020204" pitchFamily="34" charset="0"/>
              <a:buChar char="•"/>
            </a:pPr>
            <a:r>
              <a:rPr lang="en-US" dirty="0">
                <a:solidFill>
                  <a:schemeClr val="tx2">
                    <a:lumMod val="25000"/>
                  </a:schemeClr>
                </a:solidFill>
              </a:rPr>
              <a:t>More accurate than the other methods alone.</a:t>
            </a:r>
          </a:p>
          <a:p>
            <a:pPr marL="285750" indent="-285750">
              <a:buFont typeface="Arial" panose="020B0604020202020204" pitchFamily="34" charset="0"/>
              <a:buChar char="•"/>
            </a:pPr>
            <a:r>
              <a:rPr lang="en-US" dirty="0">
                <a:solidFill>
                  <a:schemeClr val="tx2">
                    <a:lumMod val="25000"/>
                  </a:schemeClr>
                </a:solidFill>
              </a:rPr>
              <a:t>More granular metrics provide more information for root cause analysis. Example: Date &amp; owner differences can tell a story.</a:t>
            </a:r>
          </a:p>
        </p:txBody>
      </p:sp>
      <p:sp>
        <p:nvSpPr>
          <p:cNvPr id="2" name="Google Shape;472;p46">
            <a:extLst>
              <a:ext uri="{FF2B5EF4-FFF2-40B4-BE49-F238E27FC236}">
                <a16:creationId xmlns:a16="http://schemas.microsoft.com/office/drawing/2014/main" id="{E0500305-B142-6095-F7E9-9D5A7C995021}"/>
              </a:ext>
            </a:extLst>
          </p:cNvPr>
          <p:cNvSpPr txBox="1">
            <a:spLocks/>
          </p:cNvSpPr>
          <p:nvPr/>
        </p:nvSpPr>
        <p:spPr>
          <a:xfrm>
            <a:off x="609600" y="1120899"/>
            <a:ext cx="9144000" cy="425700"/>
          </a:xfrm>
          <a:prstGeom prst="rect">
            <a:avLst/>
          </a:prstGeom>
          <a:noFill/>
          <a:ln>
            <a:noFill/>
          </a:ln>
        </p:spPr>
        <p:txBody>
          <a:bodyPr spcFirstLastPara="1" wrap="square" lIns="91425" tIns="45700" rIns="91425" bIns="45700" anchor="t" anchorCtr="0">
            <a:normAutofit lnSpcReduction="10000"/>
          </a:bodyPr>
          <a:lstStyle>
            <a:defPPr marR="0" lvl="0" algn="l" rtl="0">
              <a:lnSpc>
                <a:spcPct val="100000"/>
              </a:lnSpc>
              <a:spcBef>
                <a:spcPts val="0"/>
              </a:spcBef>
              <a:spcAft>
                <a:spcPts val="0"/>
              </a:spcAft>
            </a:defPPr>
            <a:lvl1pPr marL="457200" marR="0" lvl="0" indent="-279400" algn="l" rtl="0">
              <a:lnSpc>
                <a:spcPct val="115000"/>
              </a:lnSpc>
              <a:spcBef>
                <a:spcPts val="1000"/>
              </a:spcBef>
              <a:spcAft>
                <a:spcPts val="0"/>
              </a:spcAft>
              <a:buClr>
                <a:srgbClr val="000000"/>
              </a:buClr>
              <a:buSzPts val="800"/>
              <a:buFont typeface="Arial"/>
              <a:buChar char="•"/>
              <a:defRPr sz="12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L="914400" marR="0" lvl="1"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2pPr>
            <a:lvl3pPr marL="1371600" marR="0" lvl="2"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3pPr>
            <a:lvl4pPr marL="1828800" marR="0" lvl="3" indent="-311150" algn="l" rtl="0">
              <a:lnSpc>
                <a:spcPct val="115000"/>
              </a:lnSpc>
              <a:spcBef>
                <a:spcPts val="500"/>
              </a:spcBef>
              <a:spcAft>
                <a:spcPts val="0"/>
              </a:spcAft>
              <a:buClr>
                <a:srgbClr val="000000"/>
              </a:buClr>
              <a:buSzPts val="1300"/>
              <a:buFont typeface="Arial"/>
              <a:buChar char="•"/>
              <a:defRPr sz="1300" b="0" i="0" u="none" strike="noStrike" cap="none">
                <a:solidFill>
                  <a:srgbClr val="000000"/>
                </a:solidFill>
                <a:latin typeface="Arial"/>
                <a:ea typeface="Arial"/>
                <a:cs typeface="Arial"/>
                <a:sym typeface="Arial"/>
              </a:defRPr>
            </a:lvl4pPr>
            <a:lvl5pPr marL="2286000" marR="0" lvl="4"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5pPr>
            <a:lvl6pPr marL="2743200" marR="0" lvl="5"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6pPr>
            <a:lvl7pPr marL="3200400" marR="0" lvl="6"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7pPr>
            <a:lvl8pPr marL="3657600" marR="0" lvl="7"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8pPr>
            <a:lvl9pPr marL="4114800" marR="0" lvl="8"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9pPr>
          </a:lstStyle>
          <a:p>
            <a:pPr marL="177800" indent="0">
              <a:buNone/>
            </a:pPr>
            <a:r>
              <a:rPr lang="en-US" i="1" dirty="0"/>
              <a:t>“How can I group similar shares so I can take targeted actions?”</a:t>
            </a:r>
          </a:p>
        </p:txBody>
      </p:sp>
    </p:spTree>
    <p:extLst>
      <p:ext uri="{BB962C8B-B14F-4D97-AF65-F5344CB8AC3E}">
        <p14:creationId xmlns:p14="http://schemas.microsoft.com/office/powerpoint/2010/main" val="1088747722"/>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08701D1B-DED2-0B53-710A-17EC07C46E9F}"/>
            </a:ext>
          </a:extLst>
        </p:cNvPr>
        <p:cNvGrpSpPr/>
        <p:nvPr/>
      </p:nvGrpSpPr>
      <p:grpSpPr>
        <a:xfrm>
          <a:off x="0" y="0"/>
          <a:ext cx="0" cy="0"/>
          <a:chOff x="0" y="0"/>
          <a:chExt cx="0" cy="0"/>
        </a:xfrm>
      </p:grpSpPr>
      <p:pic>
        <p:nvPicPr>
          <p:cNvPr id="27" name="Picture 26" descr="A monkey wearing a space suit&#10;&#10;AI-generated content may be incorrect.">
            <a:extLst>
              <a:ext uri="{FF2B5EF4-FFF2-40B4-BE49-F238E27FC236}">
                <a16:creationId xmlns:a16="http://schemas.microsoft.com/office/drawing/2014/main" id="{E755F6AE-A392-7F43-4FF6-271B53FD1F90}"/>
              </a:ext>
            </a:extLst>
          </p:cNvPr>
          <p:cNvPicPr>
            <a:picLocks noChangeAspect="1"/>
          </p:cNvPicPr>
          <p:nvPr/>
        </p:nvPicPr>
        <p:blipFill>
          <a:blip r:embed="rId3">
            <a:alphaModFix amt="50000"/>
          </a:blip>
          <a:stretch>
            <a:fillRect/>
          </a:stretch>
        </p:blipFill>
        <p:spPr>
          <a:xfrm>
            <a:off x="5914490" y="0"/>
            <a:ext cx="6277510" cy="6277510"/>
          </a:xfrm>
          <a:prstGeom prst="rect">
            <a:avLst/>
          </a:prstGeom>
        </p:spPr>
      </p:pic>
      <p:sp>
        <p:nvSpPr>
          <p:cNvPr id="3" name="Rectangle 2">
            <a:extLst>
              <a:ext uri="{FF2B5EF4-FFF2-40B4-BE49-F238E27FC236}">
                <a16:creationId xmlns:a16="http://schemas.microsoft.com/office/drawing/2014/main" id="{25461AA1-62BE-C372-E623-A710EA1A9725}"/>
              </a:ext>
            </a:extLst>
          </p:cNvPr>
          <p:cNvSpPr/>
          <p:nvPr/>
        </p:nvSpPr>
        <p:spPr>
          <a:xfrm>
            <a:off x="5914490" y="0"/>
            <a:ext cx="6277508" cy="6277510"/>
          </a:xfrm>
          <a:prstGeom prst="rect">
            <a:avLst/>
          </a:prstGeom>
          <a:solidFill>
            <a:srgbClr val="EBEBF3">
              <a:alpha val="86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3" name="Google Shape;413;p43">
            <a:extLst>
              <a:ext uri="{FF2B5EF4-FFF2-40B4-BE49-F238E27FC236}">
                <a16:creationId xmlns:a16="http://schemas.microsoft.com/office/drawing/2014/main" id="{20D49FC8-C629-B842-F86B-BBFF3826B987}"/>
              </a:ext>
            </a:extLst>
          </p:cNvPr>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Grouping &amp; Similarity</a:t>
            </a:r>
            <a:endParaRPr dirty="0"/>
          </a:p>
        </p:txBody>
      </p:sp>
      <p:sp>
        <p:nvSpPr>
          <p:cNvPr id="49" name="Google Shape;415;p43">
            <a:extLst>
              <a:ext uri="{FF2B5EF4-FFF2-40B4-BE49-F238E27FC236}">
                <a16:creationId xmlns:a16="http://schemas.microsoft.com/office/drawing/2014/main" id="{41635AEF-EEF7-98CE-EC8E-BC3A3E78E05C}"/>
              </a:ext>
            </a:extLst>
          </p:cNvPr>
          <p:cNvSpPr txBox="1">
            <a:spLocks/>
          </p:cNvSpPr>
          <p:nvPr/>
        </p:nvSpPr>
        <p:spPr>
          <a:xfrm>
            <a:off x="766479" y="15156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r>
              <a:rPr lang="en-US" b="0" dirty="0">
                <a:solidFill>
                  <a:schemeClr val="tx2">
                    <a:lumMod val="25000"/>
                  </a:schemeClr>
                </a:solidFill>
              </a:rPr>
              <a:t>Group by Share Name</a:t>
            </a:r>
          </a:p>
          <a:p>
            <a:pPr marL="285750" indent="-285750">
              <a:buFont typeface="Arial" panose="020B0604020202020204" pitchFamily="34" charset="0"/>
              <a:buChar char="•"/>
            </a:pPr>
            <a:r>
              <a:rPr lang="en-US" b="0" dirty="0">
                <a:solidFill>
                  <a:schemeClr val="tx2">
                    <a:lumMod val="25000"/>
                  </a:schemeClr>
                </a:solidFill>
              </a:rPr>
              <a:t>Group by Folder Group (Dir Hash)</a:t>
            </a:r>
          </a:p>
          <a:p>
            <a:pPr marL="285750" indent="-285750">
              <a:buFont typeface="Arial" panose="020B0604020202020204" pitchFamily="34" charset="0"/>
              <a:buChar char="•"/>
            </a:pPr>
            <a:r>
              <a:rPr lang="en-US" b="0" dirty="0">
                <a:solidFill>
                  <a:schemeClr val="tx2">
                    <a:lumMod val="25000"/>
                  </a:schemeClr>
                </a:solidFill>
              </a:rPr>
              <a:t>Group by Merkle Hash (Nested Dir Hash)</a:t>
            </a:r>
          </a:p>
          <a:p>
            <a:pPr marL="285750" indent="-285750">
              <a:buFont typeface="Arial" panose="020B0604020202020204" pitchFamily="34" charset="0"/>
              <a:buChar char="•"/>
            </a:pPr>
            <a:r>
              <a:rPr lang="en-US" dirty="0">
                <a:solidFill>
                  <a:schemeClr val="tx2">
                    <a:lumMod val="25000"/>
                  </a:schemeClr>
                </a:solidFill>
              </a:rPr>
              <a:t>Calculate weighted similarity score</a:t>
            </a:r>
          </a:p>
          <a:p>
            <a:pPr marL="285750" indent="-285750">
              <a:buFont typeface="Arial" panose="020B0604020202020204" pitchFamily="34" charset="0"/>
              <a:buChar char="•"/>
            </a:pPr>
            <a:endParaRPr lang="en-US" dirty="0"/>
          </a:p>
        </p:txBody>
      </p:sp>
      <p:sp>
        <p:nvSpPr>
          <p:cNvPr id="5" name="TextBox 4">
            <a:extLst>
              <a:ext uri="{FF2B5EF4-FFF2-40B4-BE49-F238E27FC236}">
                <a16:creationId xmlns:a16="http://schemas.microsoft.com/office/drawing/2014/main" id="{5D90F685-53C4-105F-9AA0-B05E7853E523}"/>
              </a:ext>
            </a:extLst>
          </p:cNvPr>
          <p:cNvSpPr txBox="1"/>
          <p:nvPr/>
        </p:nvSpPr>
        <p:spPr>
          <a:xfrm>
            <a:off x="6353174" y="1515649"/>
            <a:ext cx="5000625" cy="1384995"/>
          </a:xfrm>
          <a:prstGeom prst="rect">
            <a:avLst/>
          </a:prstGeom>
          <a:noFill/>
        </p:spPr>
        <p:txBody>
          <a:bodyPr wrap="square">
            <a:spAutoFit/>
          </a:bodyPr>
          <a:lstStyle/>
          <a:p>
            <a:r>
              <a:rPr lang="en-US" b="0" i="0" dirty="0">
                <a:solidFill>
                  <a:srgbClr val="3D3935"/>
                </a:solidFill>
                <a:effectLst/>
                <a:latin typeface="Open Sans" panose="020B0606030504020204" pitchFamily="34" charset="0"/>
              </a:rPr>
              <a:t>The weighted similarity score used to group shares in PowerHuntShares v2 is derived from multiple data points which are normalized to determine the percentage of similarity</a:t>
            </a:r>
            <a:r>
              <a:rPr lang="en-US" dirty="0">
                <a:solidFill>
                  <a:srgbClr val="3D3935"/>
                </a:solidFill>
                <a:latin typeface="Open Sans" panose="020B0606030504020204" pitchFamily="34" charset="0"/>
              </a:rPr>
              <a:t>.</a:t>
            </a:r>
          </a:p>
          <a:p>
            <a:endParaRPr lang="en-US" b="0" i="0" dirty="0">
              <a:solidFill>
                <a:srgbClr val="3D3935"/>
              </a:solidFill>
              <a:effectLst/>
              <a:latin typeface="Open Sans" panose="020B0606030504020204" pitchFamily="34" charset="0"/>
            </a:endParaRPr>
          </a:p>
          <a:p>
            <a:pPr marL="285750" indent="-285750" algn="l" fontAlgn="base">
              <a:buFont typeface="Arial" panose="020B0604020202020204" pitchFamily="34" charset="0"/>
              <a:buChar char="•"/>
            </a:pPr>
            <a:endParaRPr lang="en-US" b="1" dirty="0">
              <a:solidFill>
                <a:schemeClr val="tx2">
                  <a:lumMod val="25000"/>
                </a:schemeClr>
              </a:solidFill>
            </a:endParaRPr>
          </a:p>
        </p:txBody>
      </p:sp>
      <p:sp>
        <p:nvSpPr>
          <p:cNvPr id="6" name="TextBox 5">
            <a:extLst>
              <a:ext uri="{FF2B5EF4-FFF2-40B4-BE49-F238E27FC236}">
                <a16:creationId xmlns:a16="http://schemas.microsoft.com/office/drawing/2014/main" id="{486BB138-5C0A-F9CF-8E57-8E39993C1CD6}"/>
              </a:ext>
            </a:extLst>
          </p:cNvPr>
          <p:cNvSpPr txBox="1"/>
          <p:nvPr/>
        </p:nvSpPr>
        <p:spPr>
          <a:xfrm>
            <a:off x="6353174" y="662500"/>
            <a:ext cx="5136890" cy="646331"/>
          </a:xfrm>
          <a:prstGeom prst="rect">
            <a:avLst/>
          </a:prstGeom>
          <a:noFill/>
        </p:spPr>
        <p:txBody>
          <a:bodyPr wrap="square">
            <a:spAutoFit/>
          </a:bodyPr>
          <a:lstStyle/>
          <a:p>
            <a:r>
              <a:rPr lang="en-US" sz="3600" dirty="0">
                <a:solidFill>
                  <a:srgbClr val="09B36B"/>
                </a:solidFill>
              </a:rPr>
              <a:t>Summary</a:t>
            </a:r>
          </a:p>
        </p:txBody>
      </p:sp>
      <p:sp>
        <p:nvSpPr>
          <p:cNvPr id="9" name="TextBox 8">
            <a:extLst>
              <a:ext uri="{FF2B5EF4-FFF2-40B4-BE49-F238E27FC236}">
                <a16:creationId xmlns:a16="http://schemas.microsoft.com/office/drawing/2014/main" id="{A368680B-8A39-C178-FF54-68D4A8C57E97}"/>
              </a:ext>
            </a:extLst>
          </p:cNvPr>
          <p:cNvSpPr txBox="1"/>
          <p:nvPr/>
        </p:nvSpPr>
        <p:spPr>
          <a:xfrm>
            <a:off x="6353174" y="2610778"/>
            <a:ext cx="5136890" cy="646331"/>
          </a:xfrm>
          <a:prstGeom prst="rect">
            <a:avLst/>
          </a:prstGeom>
          <a:noFill/>
        </p:spPr>
        <p:txBody>
          <a:bodyPr wrap="square">
            <a:spAutoFit/>
          </a:bodyPr>
          <a:lstStyle/>
          <a:p>
            <a:r>
              <a:rPr lang="en-US" sz="3600" dirty="0">
                <a:solidFill>
                  <a:srgbClr val="09B36B"/>
                </a:solidFill>
              </a:rPr>
              <a:t>Logic Abstract</a:t>
            </a:r>
          </a:p>
        </p:txBody>
      </p:sp>
      <p:sp>
        <p:nvSpPr>
          <p:cNvPr id="2" name="Rectangle: Rounded Corners 1">
            <a:extLst>
              <a:ext uri="{FF2B5EF4-FFF2-40B4-BE49-F238E27FC236}">
                <a16:creationId xmlns:a16="http://schemas.microsoft.com/office/drawing/2014/main" id="{8B80797F-64B8-C5DB-4D38-6FE9BE5B273D}"/>
              </a:ext>
            </a:extLst>
          </p:cNvPr>
          <p:cNvSpPr/>
          <p:nvPr/>
        </p:nvSpPr>
        <p:spPr>
          <a:xfrm>
            <a:off x="6417015" y="3421734"/>
            <a:ext cx="1200871" cy="22698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Share Name Match</a:t>
            </a:r>
          </a:p>
        </p:txBody>
      </p:sp>
      <p:sp>
        <p:nvSpPr>
          <p:cNvPr id="14" name="Rectangle: Rounded Corners 13">
            <a:extLst>
              <a:ext uri="{FF2B5EF4-FFF2-40B4-BE49-F238E27FC236}">
                <a16:creationId xmlns:a16="http://schemas.microsoft.com/office/drawing/2014/main" id="{CC72B6E0-910D-9E41-93B5-F4EFDBFEFE83}"/>
              </a:ext>
            </a:extLst>
          </p:cNvPr>
          <p:cNvSpPr/>
          <p:nvPr/>
        </p:nvSpPr>
        <p:spPr>
          <a:xfrm>
            <a:off x="10289193" y="3526658"/>
            <a:ext cx="1200871" cy="2502030"/>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US" sz="1200" dirty="0"/>
          </a:p>
        </p:txBody>
      </p:sp>
      <p:sp>
        <p:nvSpPr>
          <p:cNvPr id="19" name="Arrow: Right 18">
            <a:extLst>
              <a:ext uri="{FF2B5EF4-FFF2-40B4-BE49-F238E27FC236}">
                <a16:creationId xmlns:a16="http://schemas.microsoft.com/office/drawing/2014/main" id="{EA4599FE-12D9-33D6-41ED-0E358F272510}"/>
              </a:ext>
            </a:extLst>
          </p:cNvPr>
          <p:cNvSpPr/>
          <p:nvPr/>
        </p:nvSpPr>
        <p:spPr>
          <a:xfrm>
            <a:off x="8664607" y="4329899"/>
            <a:ext cx="1285810" cy="646331"/>
          </a:xfrm>
          <a:prstGeom prst="rightArrow">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r"/>
            <a:r>
              <a:rPr lang="en-US" sz="1200" dirty="0"/>
              <a:t>Normalize</a:t>
            </a:r>
          </a:p>
        </p:txBody>
      </p:sp>
      <p:sp>
        <p:nvSpPr>
          <p:cNvPr id="21" name="Rectangle: Rounded Corners 20">
            <a:extLst>
              <a:ext uri="{FF2B5EF4-FFF2-40B4-BE49-F238E27FC236}">
                <a16:creationId xmlns:a16="http://schemas.microsoft.com/office/drawing/2014/main" id="{A85BF84C-E6D8-F155-C982-7B0A9BE80D50}"/>
              </a:ext>
            </a:extLst>
          </p:cNvPr>
          <p:cNvSpPr/>
          <p:nvPr/>
        </p:nvSpPr>
        <p:spPr>
          <a:xfrm>
            <a:off x="10289191" y="3962431"/>
            <a:ext cx="1200873" cy="2066257"/>
          </a:xfrm>
          <a:prstGeom prst="roundRect">
            <a:avLst/>
          </a:prstGeom>
          <a:solidFill>
            <a:schemeClr val="accent1">
              <a:lumMod val="60000"/>
              <a:lumOff val="40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85%</a:t>
            </a:r>
          </a:p>
        </p:txBody>
      </p:sp>
      <p:sp>
        <p:nvSpPr>
          <p:cNvPr id="4" name="Rectangle: Rounded Corners 3">
            <a:extLst>
              <a:ext uri="{FF2B5EF4-FFF2-40B4-BE49-F238E27FC236}">
                <a16:creationId xmlns:a16="http://schemas.microsoft.com/office/drawing/2014/main" id="{9FDF8884-3989-61FE-A157-FB648C5BCD28}"/>
              </a:ext>
            </a:extLst>
          </p:cNvPr>
          <p:cNvSpPr/>
          <p:nvPr/>
        </p:nvSpPr>
        <p:spPr>
          <a:xfrm>
            <a:off x="6417015" y="3751279"/>
            <a:ext cx="1200871" cy="22698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Filename %Coverage</a:t>
            </a:r>
          </a:p>
        </p:txBody>
      </p:sp>
      <p:sp>
        <p:nvSpPr>
          <p:cNvPr id="8" name="Rectangle: Rounded Corners 7">
            <a:extLst>
              <a:ext uri="{FF2B5EF4-FFF2-40B4-BE49-F238E27FC236}">
                <a16:creationId xmlns:a16="http://schemas.microsoft.com/office/drawing/2014/main" id="{A9270598-BB32-6398-B662-6E8E2313F8F2}"/>
              </a:ext>
            </a:extLst>
          </p:cNvPr>
          <p:cNvSpPr/>
          <p:nvPr/>
        </p:nvSpPr>
        <p:spPr>
          <a:xfrm>
            <a:off x="6417015" y="4090652"/>
            <a:ext cx="1200871" cy="22698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FG %Coverage</a:t>
            </a:r>
          </a:p>
        </p:txBody>
      </p:sp>
      <p:sp>
        <p:nvSpPr>
          <p:cNvPr id="15" name="Rectangle: Rounded Corners 14">
            <a:extLst>
              <a:ext uri="{FF2B5EF4-FFF2-40B4-BE49-F238E27FC236}">
                <a16:creationId xmlns:a16="http://schemas.microsoft.com/office/drawing/2014/main" id="{7BEE601F-B5E6-48A0-31EC-3B9C30AD20A1}"/>
              </a:ext>
            </a:extLst>
          </p:cNvPr>
          <p:cNvSpPr/>
          <p:nvPr/>
        </p:nvSpPr>
        <p:spPr>
          <a:xfrm>
            <a:off x="6417015" y="4416565"/>
            <a:ext cx="1200871" cy="22698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Creation/Share Ratio</a:t>
            </a:r>
          </a:p>
        </p:txBody>
      </p:sp>
      <p:sp>
        <p:nvSpPr>
          <p:cNvPr id="16" name="Rectangle: Rounded Corners 15">
            <a:extLst>
              <a:ext uri="{FF2B5EF4-FFF2-40B4-BE49-F238E27FC236}">
                <a16:creationId xmlns:a16="http://schemas.microsoft.com/office/drawing/2014/main" id="{3D7AA417-B706-AC11-A0C8-D498CD44FFEE}"/>
              </a:ext>
            </a:extLst>
          </p:cNvPr>
          <p:cNvSpPr/>
          <p:nvPr/>
        </p:nvSpPr>
        <p:spPr>
          <a:xfrm>
            <a:off x="6417015" y="4742478"/>
            <a:ext cx="1200871" cy="22698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LastMod/Share Ratio</a:t>
            </a:r>
          </a:p>
        </p:txBody>
      </p:sp>
      <p:sp>
        <p:nvSpPr>
          <p:cNvPr id="17" name="Rectangle: Rounded Corners 16">
            <a:extLst>
              <a:ext uri="{FF2B5EF4-FFF2-40B4-BE49-F238E27FC236}">
                <a16:creationId xmlns:a16="http://schemas.microsoft.com/office/drawing/2014/main" id="{0415CF41-408F-0A97-3DE4-F700F7B95CC9}"/>
              </a:ext>
            </a:extLst>
          </p:cNvPr>
          <p:cNvSpPr/>
          <p:nvPr/>
        </p:nvSpPr>
        <p:spPr>
          <a:xfrm>
            <a:off x="6417015" y="5072023"/>
            <a:ext cx="1200871" cy="22698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Owner/Share Ratio</a:t>
            </a:r>
          </a:p>
        </p:txBody>
      </p:sp>
      <p:sp>
        <p:nvSpPr>
          <p:cNvPr id="18" name="Rectangle: Rounded Corners 17">
            <a:extLst>
              <a:ext uri="{FF2B5EF4-FFF2-40B4-BE49-F238E27FC236}">
                <a16:creationId xmlns:a16="http://schemas.microsoft.com/office/drawing/2014/main" id="{17C468AB-8D35-60A4-B1CE-710022203755}"/>
              </a:ext>
            </a:extLst>
          </p:cNvPr>
          <p:cNvSpPr/>
          <p:nvPr/>
        </p:nvSpPr>
        <p:spPr>
          <a:xfrm>
            <a:off x="6417015" y="5411396"/>
            <a:ext cx="1200871" cy="22698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FG/Share Ratio</a:t>
            </a:r>
          </a:p>
        </p:txBody>
      </p:sp>
      <p:sp>
        <p:nvSpPr>
          <p:cNvPr id="20" name="Rectangle: Rounded Corners 19">
            <a:extLst>
              <a:ext uri="{FF2B5EF4-FFF2-40B4-BE49-F238E27FC236}">
                <a16:creationId xmlns:a16="http://schemas.microsoft.com/office/drawing/2014/main" id="{C3220F9D-BC7E-C91B-8C8D-E4E1C6595DA4}"/>
              </a:ext>
            </a:extLst>
          </p:cNvPr>
          <p:cNvSpPr/>
          <p:nvPr/>
        </p:nvSpPr>
        <p:spPr>
          <a:xfrm>
            <a:off x="6417015" y="5737309"/>
            <a:ext cx="1200871" cy="22698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Desc/Share Ratio</a:t>
            </a:r>
          </a:p>
        </p:txBody>
      </p:sp>
      <p:sp>
        <p:nvSpPr>
          <p:cNvPr id="23" name="Arrow: Right 22">
            <a:extLst>
              <a:ext uri="{FF2B5EF4-FFF2-40B4-BE49-F238E27FC236}">
                <a16:creationId xmlns:a16="http://schemas.microsoft.com/office/drawing/2014/main" id="{90F4A5DB-7978-4E2E-A491-D2555100773D}"/>
              </a:ext>
            </a:extLst>
          </p:cNvPr>
          <p:cNvSpPr/>
          <p:nvPr/>
        </p:nvSpPr>
        <p:spPr>
          <a:xfrm>
            <a:off x="7928606" y="4329899"/>
            <a:ext cx="1028797" cy="646331"/>
          </a:xfrm>
          <a:prstGeom prst="rightArrow">
            <a:avLst/>
          </a:prstGeom>
          <a:solidFill>
            <a:srgbClr val="2B2576"/>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Weight</a:t>
            </a:r>
          </a:p>
        </p:txBody>
      </p:sp>
      <p:sp>
        <p:nvSpPr>
          <p:cNvPr id="25" name="TextBox 24">
            <a:extLst>
              <a:ext uri="{FF2B5EF4-FFF2-40B4-BE49-F238E27FC236}">
                <a16:creationId xmlns:a16="http://schemas.microsoft.com/office/drawing/2014/main" id="{81B10DD4-C473-11CF-10A2-423E2FF287F7}"/>
              </a:ext>
            </a:extLst>
          </p:cNvPr>
          <p:cNvSpPr txBox="1"/>
          <p:nvPr/>
        </p:nvSpPr>
        <p:spPr>
          <a:xfrm>
            <a:off x="10153890" y="3209583"/>
            <a:ext cx="1471474" cy="307777"/>
          </a:xfrm>
          <a:prstGeom prst="rect">
            <a:avLst/>
          </a:prstGeom>
          <a:noFill/>
        </p:spPr>
        <p:txBody>
          <a:bodyPr wrap="square">
            <a:spAutoFit/>
          </a:bodyPr>
          <a:lstStyle/>
          <a:p>
            <a:r>
              <a:rPr lang="en-US" b="0" i="0" dirty="0">
                <a:solidFill>
                  <a:schemeClr val="tx2">
                    <a:lumMod val="25000"/>
                  </a:schemeClr>
                </a:solidFill>
                <a:effectLst/>
                <a:latin typeface="Open Sans" panose="020B0606030504020204" pitchFamily="34" charset="0"/>
              </a:rPr>
              <a:t>Similarity Score</a:t>
            </a:r>
            <a:endParaRPr lang="en-US" dirty="0">
              <a:solidFill>
                <a:schemeClr val="tx2">
                  <a:lumMod val="25000"/>
                </a:schemeClr>
              </a:solidFill>
            </a:endParaRPr>
          </a:p>
        </p:txBody>
      </p:sp>
      <p:sp>
        <p:nvSpPr>
          <p:cNvPr id="7" name="Google Shape;472;p46">
            <a:extLst>
              <a:ext uri="{FF2B5EF4-FFF2-40B4-BE49-F238E27FC236}">
                <a16:creationId xmlns:a16="http://schemas.microsoft.com/office/drawing/2014/main" id="{78C11C6C-EC1B-E9A7-1FB0-71FC20B7FA6A}"/>
              </a:ext>
            </a:extLst>
          </p:cNvPr>
          <p:cNvSpPr txBox="1">
            <a:spLocks/>
          </p:cNvSpPr>
          <p:nvPr/>
        </p:nvSpPr>
        <p:spPr>
          <a:xfrm>
            <a:off x="609600" y="1120899"/>
            <a:ext cx="9144000" cy="425700"/>
          </a:xfrm>
          <a:prstGeom prst="rect">
            <a:avLst/>
          </a:prstGeom>
          <a:noFill/>
          <a:ln>
            <a:noFill/>
          </a:ln>
        </p:spPr>
        <p:txBody>
          <a:bodyPr spcFirstLastPara="1" wrap="square" lIns="91425" tIns="45700" rIns="91425" bIns="45700" anchor="t" anchorCtr="0">
            <a:normAutofit lnSpcReduction="10000"/>
          </a:bodyPr>
          <a:lstStyle>
            <a:defPPr marR="0" lvl="0" algn="l" rtl="0">
              <a:lnSpc>
                <a:spcPct val="100000"/>
              </a:lnSpc>
              <a:spcBef>
                <a:spcPts val="0"/>
              </a:spcBef>
              <a:spcAft>
                <a:spcPts val="0"/>
              </a:spcAft>
            </a:defPPr>
            <a:lvl1pPr marL="457200" marR="0" lvl="0" indent="-279400" algn="l" rtl="0">
              <a:lnSpc>
                <a:spcPct val="115000"/>
              </a:lnSpc>
              <a:spcBef>
                <a:spcPts val="1000"/>
              </a:spcBef>
              <a:spcAft>
                <a:spcPts val="0"/>
              </a:spcAft>
              <a:buClr>
                <a:srgbClr val="000000"/>
              </a:buClr>
              <a:buSzPts val="800"/>
              <a:buFont typeface="Arial"/>
              <a:buChar char="•"/>
              <a:defRPr sz="12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L="914400" marR="0" lvl="1"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2pPr>
            <a:lvl3pPr marL="1371600" marR="0" lvl="2"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3pPr>
            <a:lvl4pPr marL="1828800" marR="0" lvl="3" indent="-311150" algn="l" rtl="0">
              <a:lnSpc>
                <a:spcPct val="115000"/>
              </a:lnSpc>
              <a:spcBef>
                <a:spcPts val="500"/>
              </a:spcBef>
              <a:spcAft>
                <a:spcPts val="0"/>
              </a:spcAft>
              <a:buClr>
                <a:srgbClr val="000000"/>
              </a:buClr>
              <a:buSzPts val="1300"/>
              <a:buFont typeface="Arial"/>
              <a:buChar char="•"/>
              <a:defRPr sz="1300" b="0" i="0" u="none" strike="noStrike" cap="none">
                <a:solidFill>
                  <a:srgbClr val="000000"/>
                </a:solidFill>
                <a:latin typeface="Arial"/>
                <a:ea typeface="Arial"/>
                <a:cs typeface="Arial"/>
                <a:sym typeface="Arial"/>
              </a:defRPr>
            </a:lvl4pPr>
            <a:lvl5pPr marL="2286000" marR="0" lvl="4"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5pPr>
            <a:lvl6pPr marL="2743200" marR="0" lvl="5"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6pPr>
            <a:lvl7pPr marL="3200400" marR="0" lvl="6"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7pPr>
            <a:lvl8pPr marL="3657600" marR="0" lvl="7"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8pPr>
            <a:lvl9pPr marL="4114800" marR="0" lvl="8"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9pPr>
          </a:lstStyle>
          <a:p>
            <a:pPr marL="177800" indent="0">
              <a:buNone/>
            </a:pPr>
            <a:r>
              <a:rPr lang="en-US" i="1" dirty="0"/>
              <a:t>“How can I group similar shares so I can take targeted actions?”</a:t>
            </a:r>
          </a:p>
        </p:txBody>
      </p:sp>
      <p:pic>
        <p:nvPicPr>
          <p:cNvPr id="26" name="Picture 25">
            <a:extLst>
              <a:ext uri="{FF2B5EF4-FFF2-40B4-BE49-F238E27FC236}">
                <a16:creationId xmlns:a16="http://schemas.microsoft.com/office/drawing/2014/main" id="{2F5C6AD6-27F0-F18C-1756-12E44C3B74E4}"/>
              </a:ext>
            </a:extLst>
          </p:cNvPr>
          <p:cNvPicPr>
            <a:picLocks noChangeAspect="1"/>
          </p:cNvPicPr>
          <p:nvPr/>
        </p:nvPicPr>
        <p:blipFill>
          <a:blip r:embed="rId4"/>
          <a:stretch>
            <a:fillRect/>
          </a:stretch>
        </p:blipFill>
        <p:spPr>
          <a:xfrm>
            <a:off x="377093" y="1075194"/>
            <a:ext cx="11437812" cy="5352170"/>
          </a:xfrm>
          <a:prstGeom prst="rect">
            <a:avLst/>
          </a:prstGeom>
          <a:effectLst>
            <a:outerShdw blurRad="63500" sx="102000" sy="102000" algn="ctr" rotWithShape="0">
              <a:prstClr val="black">
                <a:alpha val="40000"/>
              </a:prstClr>
            </a:outerShdw>
          </a:effectLst>
        </p:spPr>
      </p:pic>
      <p:sp>
        <p:nvSpPr>
          <p:cNvPr id="28" name="Rectangle 27">
            <a:extLst>
              <a:ext uri="{FF2B5EF4-FFF2-40B4-BE49-F238E27FC236}">
                <a16:creationId xmlns:a16="http://schemas.microsoft.com/office/drawing/2014/main" id="{F300D8BF-4D67-F3B3-B6CD-48EB07C07858}"/>
              </a:ext>
            </a:extLst>
          </p:cNvPr>
          <p:cNvSpPr/>
          <p:nvPr/>
        </p:nvSpPr>
        <p:spPr>
          <a:xfrm>
            <a:off x="8938353" y="2009775"/>
            <a:ext cx="1028797" cy="4417589"/>
          </a:xfrm>
          <a:prstGeom prst="rect">
            <a:avLst/>
          </a:prstGeom>
          <a:solidFill>
            <a:srgbClr val="09B36B">
              <a:alpha val="16000"/>
            </a:srgbClr>
          </a:solidFill>
          <a:ln>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92697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C953153E-E514-7A50-691A-60628E5324EF}"/>
            </a:ext>
          </a:extLst>
        </p:cNvPr>
        <p:cNvGrpSpPr/>
        <p:nvPr/>
      </p:nvGrpSpPr>
      <p:grpSpPr>
        <a:xfrm>
          <a:off x="0" y="0"/>
          <a:ext cx="0" cy="0"/>
          <a:chOff x="0" y="0"/>
          <a:chExt cx="0" cy="0"/>
        </a:xfrm>
      </p:grpSpPr>
      <p:pic>
        <p:nvPicPr>
          <p:cNvPr id="27" name="Picture 26" descr="A monkey wearing a space suit&#10;&#10;AI-generated content may be incorrect.">
            <a:extLst>
              <a:ext uri="{FF2B5EF4-FFF2-40B4-BE49-F238E27FC236}">
                <a16:creationId xmlns:a16="http://schemas.microsoft.com/office/drawing/2014/main" id="{91697413-CC79-B678-744D-DDE88F165A4E}"/>
              </a:ext>
            </a:extLst>
          </p:cNvPr>
          <p:cNvPicPr>
            <a:picLocks noChangeAspect="1"/>
          </p:cNvPicPr>
          <p:nvPr/>
        </p:nvPicPr>
        <p:blipFill>
          <a:blip r:embed="rId3">
            <a:alphaModFix amt="50000"/>
          </a:blip>
          <a:stretch>
            <a:fillRect/>
          </a:stretch>
        </p:blipFill>
        <p:spPr>
          <a:xfrm>
            <a:off x="5914490" y="0"/>
            <a:ext cx="6277510" cy="6277510"/>
          </a:xfrm>
          <a:prstGeom prst="rect">
            <a:avLst/>
          </a:prstGeom>
        </p:spPr>
      </p:pic>
      <p:sp>
        <p:nvSpPr>
          <p:cNvPr id="3" name="Rectangle 2">
            <a:extLst>
              <a:ext uri="{FF2B5EF4-FFF2-40B4-BE49-F238E27FC236}">
                <a16:creationId xmlns:a16="http://schemas.microsoft.com/office/drawing/2014/main" id="{9CD164D8-E430-129C-C069-0B2AE638EF1D}"/>
              </a:ext>
            </a:extLst>
          </p:cNvPr>
          <p:cNvSpPr/>
          <p:nvPr/>
        </p:nvSpPr>
        <p:spPr>
          <a:xfrm>
            <a:off x="5914490" y="0"/>
            <a:ext cx="6277508" cy="6277510"/>
          </a:xfrm>
          <a:prstGeom prst="rect">
            <a:avLst/>
          </a:prstGeom>
          <a:solidFill>
            <a:srgbClr val="EBEBF3">
              <a:alpha val="86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3" name="Google Shape;413;p43">
            <a:extLst>
              <a:ext uri="{FF2B5EF4-FFF2-40B4-BE49-F238E27FC236}">
                <a16:creationId xmlns:a16="http://schemas.microsoft.com/office/drawing/2014/main" id="{FEAD893A-7095-50E8-BEE2-B44775BE60BC}"/>
              </a:ext>
            </a:extLst>
          </p:cNvPr>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Grouping &amp; Similarity</a:t>
            </a:r>
            <a:endParaRPr dirty="0"/>
          </a:p>
        </p:txBody>
      </p:sp>
      <p:sp>
        <p:nvSpPr>
          <p:cNvPr id="49" name="Google Shape;415;p43">
            <a:extLst>
              <a:ext uri="{FF2B5EF4-FFF2-40B4-BE49-F238E27FC236}">
                <a16:creationId xmlns:a16="http://schemas.microsoft.com/office/drawing/2014/main" id="{BE04E80B-4B66-E123-68E5-D34CCE65CA19}"/>
              </a:ext>
            </a:extLst>
          </p:cNvPr>
          <p:cNvSpPr txBox="1">
            <a:spLocks/>
          </p:cNvSpPr>
          <p:nvPr/>
        </p:nvSpPr>
        <p:spPr>
          <a:xfrm>
            <a:off x="766479" y="15156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r>
              <a:rPr lang="en-US" b="0" dirty="0">
                <a:solidFill>
                  <a:schemeClr val="tx2">
                    <a:lumMod val="25000"/>
                  </a:schemeClr>
                </a:solidFill>
              </a:rPr>
              <a:t>Group by Share Name</a:t>
            </a:r>
          </a:p>
          <a:p>
            <a:pPr marL="285750" indent="-285750">
              <a:buFont typeface="Arial" panose="020B0604020202020204" pitchFamily="34" charset="0"/>
              <a:buChar char="•"/>
            </a:pPr>
            <a:r>
              <a:rPr lang="en-US" b="0" dirty="0">
                <a:solidFill>
                  <a:schemeClr val="tx2">
                    <a:lumMod val="25000"/>
                  </a:schemeClr>
                </a:solidFill>
              </a:rPr>
              <a:t>Group by Folder Group (Dir Hash)</a:t>
            </a:r>
          </a:p>
          <a:p>
            <a:pPr marL="285750" indent="-285750">
              <a:buFont typeface="Arial" panose="020B0604020202020204" pitchFamily="34" charset="0"/>
              <a:buChar char="•"/>
            </a:pPr>
            <a:r>
              <a:rPr lang="en-US" b="0" dirty="0">
                <a:solidFill>
                  <a:schemeClr val="tx2">
                    <a:lumMod val="25000"/>
                  </a:schemeClr>
                </a:solidFill>
              </a:rPr>
              <a:t>Group by Merkle Hash (Nested Dir Hash)</a:t>
            </a:r>
          </a:p>
          <a:p>
            <a:pPr marL="285750" indent="-285750">
              <a:buFont typeface="Arial" panose="020B0604020202020204" pitchFamily="34" charset="0"/>
              <a:buChar char="•"/>
            </a:pPr>
            <a:r>
              <a:rPr lang="en-US" dirty="0">
                <a:solidFill>
                  <a:schemeClr val="tx2">
                    <a:lumMod val="25000"/>
                  </a:schemeClr>
                </a:solidFill>
              </a:rPr>
              <a:t>Calculate weighted similarity score</a:t>
            </a:r>
          </a:p>
          <a:p>
            <a:pPr marL="285750" indent="-285750">
              <a:buFont typeface="Arial" panose="020B0604020202020204" pitchFamily="34" charset="0"/>
              <a:buChar char="•"/>
            </a:pPr>
            <a:endParaRPr lang="en-US" dirty="0"/>
          </a:p>
        </p:txBody>
      </p:sp>
      <p:sp>
        <p:nvSpPr>
          <p:cNvPr id="5" name="TextBox 4">
            <a:extLst>
              <a:ext uri="{FF2B5EF4-FFF2-40B4-BE49-F238E27FC236}">
                <a16:creationId xmlns:a16="http://schemas.microsoft.com/office/drawing/2014/main" id="{12596DDB-675C-70FC-E17A-E7CCAD162A34}"/>
              </a:ext>
            </a:extLst>
          </p:cNvPr>
          <p:cNvSpPr txBox="1"/>
          <p:nvPr/>
        </p:nvSpPr>
        <p:spPr>
          <a:xfrm>
            <a:off x="6353174" y="1515649"/>
            <a:ext cx="5000625" cy="1384995"/>
          </a:xfrm>
          <a:prstGeom prst="rect">
            <a:avLst/>
          </a:prstGeom>
          <a:noFill/>
        </p:spPr>
        <p:txBody>
          <a:bodyPr wrap="square">
            <a:spAutoFit/>
          </a:bodyPr>
          <a:lstStyle/>
          <a:p>
            <a:r>
              <a:rPr lang="en-US" b="0" i="0" dirty="0">
                <a:solidFill>
                  <a:srgbClr val="3D3935"/>
                </a:solidFill>
                <a:effectLst/>
                <a:latin typeface="Open Sans" panose="020B0606030504020204" pitchFamily="34" charset="0"/>
              </a:rPr>
              <a:t>The weighted similarity score used to group shares in PowerHuntShares v2 is derived from multiple data points which are normalized to determine the percentage of similarity</a:t>
            </a:r>
            <a:r>
              <a:rPr lang="en-US" dirty="0">
                <a:solidFill>
                  <a:srgbClr val="3D3935"/>
                </a:solidFill>
                <a:latin typeface="Open Sans" panose="020B0606030504020204" pitchFamily="34" charset="0"/>
              </a:rPr>
              <a:t>.</a:t>
            </a:r>
          </a:p>
          <a:p>
            <a:endParaRPr lang="en-US" b="0" i="0" dirty="0">
              <a:solidFill>
                <a:srgbClr val="3D3935"/>
              </a:solidFill>
              <a:effectLst/>
              <a:latin typeface="Open Sans" panose="020B0606030504020204" pitchFamily="34" charset="0"/>
            </a:endParaRPr>
          </a:p>
          <a:p>
            <a:pPr marL="285750" indent="-285750" algn="l" fontAlgn="base">
              <a:buFont typeface="Arial" panose="020B0604020202020204" pitchFamily="34" charset="0"/>
              <a:buChar char="•"/>
            </a:pPr>
            <a:endParaRPr lang="en-US" b="1" dirty="0">
              <a:solidFill>
                <a:schemeClr val="tx2">
                  <a:lumMod val="25000"/>
                </a:schemeClr>
              </a:solidFill>
            </a:endParaRPr>
          </a:p>
        </p:txBody>
      </p:sp>
      <p:sp>
        <p:nvSpPr>
          <p:cNvPr id="6" name="TextBox 5">
            <a:extLst>
              <a:ext uri="{FF2B5EF4-FFF2-40B4-BE49-F238E27FC236}">
                <a16:creationId xmlns:a16="http://schemas.microsoft.com/office/drawing/2014/main" id="{E0957284-2AAF-2F84-D36A-AEB70019B711}"/>
              </a:ext>
            </a:extLst>
          </p:cNvPr>
          <p:cNvSpPr txBox="1"/>
          <p:nvPr/>
        </p:nvSpPr>
        <p:spPr>
          <a:xfrm>
            <a:off x="6353174" y="662500"/>
            <a:ext cx="5136890" cy="646331"/>
          </a:xfrm>
          <a:prstGeom prst="rect">
            <a:avLst/>
          </a:prstGeom>
          <a:noFill/>
        </p:spPr>
        <p:txBody>
          <a:bodyPr wrap="square">
            <a:spAutoFit/>
          </a:bodyPr>
          <a:lstStyle/>
          <a:p>
            <a:r>
              <a:rPr lang="en-US" sz="3600" dirty="0">
                <a:solidFill>
                  <a:srgbClr val="09B36B"/>
                </a:solidFill>
              </a:rPr>
              <a:t>Summary</a:t>
            </a:r>
          </a:p>
        </p:txBody>
      </p:sp>
      <p:sp>
        <p:nvSpPr>
          <p:cNvPr id="9" name="TextBox 8">
            <a:extLst>
              <a:ext uri="{FF2B5EF4-FFF2-40B4-BE49-F238E27FC236}">
                <a16:creationId xmlns:a16="http://schemas.microsoft.com/office/drawing/2014/main" id="{1265A907-2B6A-6A70-08DE-E5E742820C41}"/>
              </a:ext>
            </a:extLst>
          </p:cNvPr>
          <p:cNvSpPr txBox="1"/>
          <p:nvPr/>
        </p:nvSpPr>
        <p:spPr>
          <a:xfrm>
            <a:off x="6353174" y="2610778"/>
            <a:ext cx="5136890" cy="646331"/>
          </a:xfrm>
          <a:prstGeom prst="rect">
            <a:avLst/>
          </a:prstGeom>
          <a:noFill/>
        </p:spPr>
        <p:txBody>
          <a:bodyPr wrap="square">
            <a:spAutoFit/>
          </a:bodyPr>
          <a:lstStyle/>
          <a:p>
            <a:r>
              <a:rPr lang="en-US" sz="3600" dirty="0">
                <a:solidFill>
                  <a:srgbClr val="09B36B"/>
                </a:solidFill>
              </a:rPr>
              <a:t>Logic Abstract</a:t>
            </a:r>
          </a:p>
        </p:txBody>
      </p:sp>
      <p:sp>
        <p:nvSpPr>
          <p:cNvPr id="2" name="Rectangle: Rounded Corners 1">
            <a:extLst>
              <a:ext uri="{FF2B5EF4-FFF2-40B4-BE49-F238E27FC236}">
                <a16:creationId xmlns:a16="http://schemas.microsoft.com/office/drawing/2014/main" id="{E2C3F6A0-07FB-C3DF-DEB2-2E71E2F67D37}"/>
              </a:ext>
            </a:extLst>
          </p:cNvPr>
          <p:cNvSpPr/>
          <p:nvPr/>
        </p:nvSpPr>
        <p:spPr>
          <a:xfrm>
            <a:off x="6417015" y="3421734"/>
            <a:ext cx="1200871" cy="22698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Share Name Match</a:t>
            </a:r>
          </a:p>
        </p:txBody>
      </p:sp>
      <p:sp>
        <p:nvSpPr>
          <p:cNvPr id="14" name="Rectangle: Rounded Corners 13">
            <a:extLst>
              <a:ext uri="{FF2B5EF4-FFF2-40B4-BE49-F238E27FC236}">
                <a16:creationId xmlns:a16="http://schemas.microsoft.com/office/drawing/2014/main" id="{F701C61D-49AF-3D0D-AFF8-3BB444D0090B}"/>
              </a:ext>
            </a:extLst>
          </p:cNvPr>
          <p:cNvSpPr/>
          <p:nvPr/>
        </p:nvSpPr>
        <p:spPr>
          <a:xfrm>
            <a:off x="10289193" y="3526658"/>
            <a:ext cx="1200871" cy="2502030"/>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US" sz="1200" dirty="0"/>
          </a:p>
        </p:txBody>
      </p:sp>
      <p:sp>
        <p:nvSpPr>
          <p:cNvPr id="19" name="Arrow: Right 18">
            <a:extLst>
              <a:ext uri="{FF2B5EF4-FFF2-40B4-BE49-F238E27FC236}">
                <a16:creationId xmlns:a16="http://schemas.microsoft.com/office/drawing/2014/main" id="{C072B8DB-3887-8CD2-48E1-DB22CC1B9577}"/>
              </a:ext>
            </a:extLst>
          </p:cNvPr>
          <p:cNvSpPr/>
          <p:nvPr/>
        </p:nvSpPr>
        <p:spPr>
          <a:xfrm>
            <a:off x="8664607" y="4329899"/>
            <a:ext cx="1285810" cy="646331"/>
          </a:xfrm>
          <a:prstGeom prst="rightArrow">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r"/>
            <a:r>
              <a:rPr lang="en-US" sz="1200" dirty="0"/>
              <a:t>Normalize</a:t>
            </a:r>
          </a:p>
        </p:txBody>
      </p:sp>
      <p:sp>
        <p:nvSpPr>
          <p:cNvPr id="21" name="Rectangle: Rounded Corners 20">
            <a:extLst>
              <a:ext uri="{FF2B5EF4-FFF2-40B4-BE49-F238E27FC236}">
                <a16:creationId xmlns:a16="http://schemas.microsoft.com/office/drawing/2014/main" id="{42CBEF71-CC4C-C1F6-B123-25FB8C7B5885}"/>
              </a:ext>
            </a:extLst>
          </p:cNvPr>
          <p:cNvSpPr/>
          <p:nvPr/>
        </p:nvSpPr>
        <p:spPr>
          <a:xfrm>
            <a:off x="10289191" y="3962431"/>
            <a:ext cx="1200873" cy="2066257"/>
          </a:xfrm>
          <a:prstGeom prst="roundRect">
            <a:avLst/>
          </a:prstGeom>
          <a:solidFill>
            <a:schemeClr val="accent1">
              <a:lumMod val="60000"/>
              <a:lumOff val="40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85%</a:t>
            </a:r>
          </a:p>
        </p:txBody>
      </p:sp>
      <p:sp>
        <p:nvSpPr>
          <p:cNvPr id="4" name="Rectangle: Rounded Corners 3">
            <a:extLst>
              <a:ext uri="{FF2B5EF4-FFF2-40B4-BE49-F238E27FC236}">
                <a16:creationId xmlns:a16="http://schemas.microsoft.com/office/drawing/2014/main" id="{D7F67DEC-8FB8-2A3A-ED6E-80B5FEB13C91}"/>
              </a:ext>
            </a:extLst>
          </p:cNvPr>
          <p:cNvSpPr/>
          <p:nvPr/>
        </p:nvSpPr>
        <p:spPr>
          <a:xfrm>
            <a:off x="6417015" y="3751279"/>
            <a:ext cx="1200871" cy="22698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Filename %Coverage</a:t>
            </a:r>
          </a:p>
        </p:txBody>
      </p:sp>
      <p:sp>
        <p:nvSpPr>
          <p:cNvPr id="8" name="Rectangle: Rounded Corners 7">
            <a:extLst>
              <a:ext uri="{FF2B5EF4-FFF2-40B4-BE49-F238E27FC236}">
                <a16:creationId xmlns:a16="http://schemas.microsoft.com/office/drawing/2014/main" id="{25C82214-7F29-A09E-88D0-E728D92F017E}"/>
              </a:ext>
            </a:extLst>
          </p:cNvPr>
          <p:cNvSpPr/>
          <p:nvPr/>
        </p:nvSpPr>
        <p:spPr>
          <a:xfrm>
            <a:off x="6417015" y="4090652"/>
            <a:ext cx="1200871" cy="22698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FG %Coverage</a:t>
            </a:r>
          </a:p>
        </p:txBody>
      </p:sp>
      <p:sp>
        <p:nvSpPr>
          <p:cNvPr id="15" name="Rectangle: Rounded Corners 14">
            <a:extLst>
              <a:ext uri="{FF2B5EF4-FFF2-40B4-BE49-F238E27FC236}">
                <a16:creationId xmlns:a16="http://schemas.microsoft.com/office/drawing/2014/main" id="{10F96C53-9A7B-EEFF-7EDE-5726B02516F2}"/>
              </a:ext>
            </a:extLst>
          </p:cNvPr>
          <p:cNvSpPr/>
          <p:nvPr/>
        </p:nvSpPr>
        <p:spPr>
          <a:xfrm>
            <a:off x="6417015" y="4416565"/>
            <a:ext cx="1200871" cy="22698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Creation/Share Ratio</a:t>
            </a:r>
          </a:p>
        </p:txBody>
      </p:sp>
      <p:sp>
        <p:nvSpPr>
          <p:cNvPr id="16" name="Rectangle: Rounded Corners 15">
            <a:extLst>
              <a:ext uri="{FF2B5EF4-FFF2-40B4-BE49-F238E27FC236}">
                <a16:creationId xmlns:a16="http://schemas.microsoft.com/office/drawing/2014/main" id="{453CF59C-CF93-D934-CCCB-88DF861C641D}"/>
              </a:ext>
            </a:extLst>
          </p:cNvPr>
          <p:cNvSpPr/>
          <p:nvPr/>
        </p:nvSpPr>
        <p:spPr>
          <a:xfrm>
            <a:off x="6417015" y="4742478"/>
            <a:ext cx="1200871" cy="22698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LastMod/Share Ratio</a:t>
            </a:r>
          </a:p>
        </p:txBody>
      </p:sp>
      <p:sp>
        <p:nvSpPr>
          <p:cNvPr id="17" name="Rectangle: Rounded Corners 16">
            <a:extLst>
              <a:ext uri="{FF2B5EF4-FFF2-40B4-BE49-F238E27FC236}">
                <a16:creationId xmlns:a16="http://schemas.microsoft.com/office/drawing/2014/main" id="{BCD3A971-03CC-877C-2D0E-A2BFB33DFA83}"/>
              </a:ext>
            </a:extLst>
          </p:cNvPr>
          <p:cNvSpPr/>
          <p:nvPr/>
        </p:nvSpPr>
        <p:spPr>
          <a:xfrm>
            <a:off x="6417015" y="5072023"/>
            <a:ext cx="1200871" cy="22698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Owner/Share Ratio</a:t>
            </a:r>
          </a:p>
        </p:txBody>
      </p:sp>
      <p:sp>
        <p:nvSpPr>
          <p:cNvPr id="18" name="Rectangle: Rounded Corners 17">
            <a:extLst>
              <a:ext uri="{FF2B5EF4-FFF2-40B4-BE49-F238E27FC236}">
                <a16:creationId xmlns:a16="http://schemas.microsoft.com/office/drawing/2014/main" id="{BD1C25D7-5E39-5150-7281-7698CB17202F}"/>
              </a:ext>
            </a:extLst>
          </p:cNvPr>
          <p:cNvSpPr/>
          <p:nvPr/>
        </p:nvSpPr>
        <p:spPr>
          <a:xfrm>
            <a:off x="6417015" y="5411396"/>
            <a:ext cx="1200871" cy="22698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FG/Share Ratio</a:t>
            </a:r>
          </a:p>
        </p:txBody>
      </p:sp>
      <p:sp>
        <p:nvSpPr>
          <p:cNvPr id="20" name="Rectangle: Rounded Corners 19">
            <a:extLst>
              <a:ext uri="{FF2B5EF4-FFF2-40B4-BE49-F238E27FC236}">
                <a16:creationId xmlns:a16="http://schemas.microsoft.com/office/drawing/2014/main" id="{3C174E73-32ED-87BB-6834-3E7436A709DA}"/>
              </a:ext>
            </a:extLst>
          </p:cNvPr>
          <p:cNvSpPr/>
          <p:nvPr/>
        </p:nvSpPr>
        <p:spPr>
          <a:xfrm>
            <a:off x="6417015" y="5737309"/>
            <a:ext cx="1200871" cy="22698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Desc/Share Ratio</a:t>
            </a:r>
          </a:p>
        </p:txBody>
      </p:sp>
      <p:sp>
        <p:nvSpPr>
          <p:cNvPr id="23" name="Arrow: Right 22">
            <a:extLst>
              <a:ext uri="{FF2B5EF4-FFF2-40B4-BE49-F238E27FC236}">
                <a16:creationId xmlns:a16="http://schemas.microsoft.com/office/drawing/2014/main" id="{DC3FB611-EB05-D0A4-8219-21ACB3070E3F}"/>
              </a:ext>
            </a:extLst>
          </p:cNvPr>
          <p:cNvSpPr/>
          <p:nvPr/>
        </p:nvSpPr>
        <p:spPr>
          <a:xfrm>
            <a:off x="7928606" y="4329899"/>
            <a:ext cx="1028797" cy="646331"/>
          </a:xfrm>
          <a:prstGeom prst="rightArrow">
            <a:avLst/>
          </a:prstGeom>
          <a:solidFill>
            <a:srgbClr val="2B2576"/>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Weight</a:t>
            </a:r>
          </a:p>
        </p:txBody>
      </p:sp>
      <p:sp>
        <p:nvSpPr>
          <p:cNvPr id="25" name="TextBox 24">
            <a:extLst>
              <a:ext uri="{FF2B5EF4-FFF2-40B4-BE49-F238E27FC236}">
                <a16:creationId xmlns:a16="http://schemas.microsoft.com/office/drawing/2014/main" id="{A33DBC29-F147-4DC8-8E25-E4883F40F709}"/>
              </a:ext>
            </a:extLst>
          </p:cNvPr>
          <p:cNvSpPr txBox="1"/>
          <p:nvPr/>
        </p:nvSpPr>
        <p:spPr>
          <a:xfrm>
            <a:off x="10153890" y="3209583"/>
            <a:ext cx="1471474" cy="307777"/>
          </a:xfrm>
          <a:prstGeom prst="rect">
            <a:avLst/>
          </a:prstGeom>
          <a:noFill/>
        </p:spPr>
        <p:txBody>
          <a:bodyPr wrap="square">
            <a:spAutoFit/>
          </a:bodyPr>
          <a:lstStyle/>
          <a:p>
            <a:r>
              <a:rPr lang="en-US" b="0" i="0" dirty="0">
                <a:solidFill>
                  <a:schemeClr val="tx2">
                    <a:lumMod val="25000"/>
                  </a:schemeClr>
                </a:solidFill>
                <a:effectLst/>
                <a:latin typeface="Open Sans" panose="020B0606030504020204" pitchFamily="34" charset="0"/>
              </a:rPr>
              <a:t>Similarity Score</a:t>
            </a:r>
            <a:endParaRPr lang="en-US" dirty="0">
              <a:solidFill>
                <a:schemeClr val="tx2">
                  <a:lumMod val="25000"/>
                </a:schemeClr>
              </a:solidFill>
            </a:endParaRPr>
          </a:p>
        </p:txBody>
      </p:sp>
      <p:sp>
        <p:nvSpPr>
          <p:cNvPr id="7" name="Google Shape;472;p46">
            <a:extLst>
              <a:ext uri="{FF2B5EF4-FFF2-40B4-BE49-F238E27FC236}">
                <a16:creationId xmlns:a16="http://schemas.microsoft.com/office/drawing/2014/main" id="{A7EC5348-470A-3985-0E08-630E4FED121D}"/>
              </a:ext>
            </a:extLst>
          </p:cNvPr>
          <p:cNvSpPr txBox="1">
            <a:spLocks/>
          </p:cNvSpPr>
          <p:nvPr/>
        </p:nvSpPr>
        <p:spPr>
          <a:xfrm>
            <a:off x="609600" y="1120899"/>
            <a:ext cx="9144000" cy="425700"/>
          </a:xfrm>
          <a:prstGeom prst="rect">
            <a:avLst/>
          </a:prstGeom>
          <a:noFill/>
          <a:ln>
            <a:noFill/>
          </a:ln>
        </p:spPr>
        <p:txBody>
          <a:bodyPr spcFirstLastPara="1" wrap="square" lIns="91425" tIns="45700" rIns="91425" bIns="45700" anchor="t" anchorCtr="0">
            <a:normAutofit lnSpcReduction="10000"/>
          </a:bodyPr>
          <a:lstStyle>
            <a:defPPr marR="0" lvl="0" algn="l" rtl="0">
              <a:lnSpc>
                <a:spcPct val="100000"/>
              </a:lnSpc>
              <a:spcBef>
                <a:spcPts val="0"/>
              </a:spcBef>
              <a:spcAft>
                <a:spcPts val="0"/>
              </a:spcAft>
            </a:defPPr>
            <a:lvl1pPr marL="457200" marR="0" lvl="0" indent="-279400" algn="l" rtl="0">
              <a:lnSpc>
                <a:spcPct val="115000"/>
              </a:lnSpc>
              <a:spcBef>
                <a:spcPts val="1000"/>
              </a:spcBef>
              <a:spcAft>
                <a:spcPts val="0"/>
              </a:spcAft>
              <a:buClr>
                <a:srgbClr val="000000"/>
              </a:buClr>
              <a:buSzPts val="800"/>
              <a:buFont typeface="Arial"/>
              <a:buChar char="•"/>
              <a:defRPr sz="12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L="914400" marR="0" lvl="1"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2pPr>
            <a:lvl3pPr marL="1371600" marR="0" lvl="2"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3pPr>
            <a:lvl4pPr marL="1828800" marR="0" lvl="3" indent="-311150" algn="l" rtl="0">
              <a:lnSpc>
                <a:spcPct val="115000"/>
              </a:lnSpc>
              <a:spcBef>
                <a:spcPts val="500"/>
              </a:spcBef>
              <a:spcAft>
                <a:spcPts val="0"/>
              </a:spcAft>
              <a:buClr>
                <a:srgbClr val="000000"/>
              </a:buClr>
              <a:buSzPts val="1300"/>
              <a:buFont typeface="Arial"/>
              <a:buChar char="•"/>
              <a:defRPr sz="1300" b="0" i="0" u="none" strike="noStrike" cap="none">
                <a:solidFill>
                  <a:srgbClr val="000000"/>
                </a:solidFill>
                <a:latin typeface="Arial"/>
                <a:ea typeface="Arial"/>
                <a:cs typeface="Arial"/>
                <a:sym typeface="Arial"/>
              </a:defRPr>
            </a:lvl4pPr>
            <a:lvl5pPr marL="2286000" marR="0" lvl="4"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5pPr>
            <a:lvl6pPr marL="2743200" marR="0" lvl="5"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6pPr>
            <a:lvl7pPr marL="3200400" marR="0" lvl="6"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7pPr>
            <a:lvl8pPr marL="3657600" marR="0" lvl="7"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8pPr>
            <a:lvl9pPr marL="4114800" marR="0" lvl="8"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9pPr>
          </a:lstStyle>
          <a:p>
            <a:pPr marL="177800" indent="0">
              <a:buNone/>
            </a:pPr>
            <a:r>
              <a:rPr lang="en-US" i="1" dirty="0"/>
              <a:t>“How can I group similar shares so I can take targeted actions?”</a:t>
            </a:r>
          </a:p>
        </p:txBody>
      </p:sp>
      <p:pic>
        <p:nvPicPr>
          <p:cNvPr id="26" name="Picture 25">
            <a:extLst>
              <a:ext uri="{FF2B5EF4-FFF2-40B4-BE49-F238E27FC236}">
                <a16:creationId xmlns:a16="http://schemas.microsoft.com/office/drawing/2014/main" id="{440E5DB4-0BF1-E762-3AAB-F42B3B8D9304}"/>
              </a:ext>
            </a:extLst>
          </p:cNvPr>
          <p:cNvPicPr>
            <a:picLocks noChangeAspect="1"/>
          </p:cNvPicPr>
          <p:nvPr/>
        </p:nvPicPr>
        <p:blipFill>
          <a:blip r:embed="rId4"/>
          <a:stretch>
            <a:fillRect/>
          </a:stretch>
        </p:blipFill>
        <p:spPr>
          <a:xfrm>
            <a:off x="377093" y="1075194"/>
            <a:ext cx="11437812" cy="5352170"/>
          </a:xfrm>
          <a:prstGeom prst="rect">
            <a:avLst/>
          </a:prstGeom>
          <a:effectLst>
            <a:outerShdw blurRad="63500" sx="102000" sy="102000" algn="ctr" rotWithShape="0">
              <a:prstClr val="black">
                <a:alpha val="40000"/>
              </a:prstClr>
            </a:outerShdw>
          </a:effectLst>
        </p:spPr>
      </p:pic>
      <p:sp>
        <p:nvSpPr>
          <p:cNvPr id="28" name="Rectangle 27">
            <a:extLst>
              <a:ext uri="{FF2B5EF4-FFF2-40B4-BE49-F238E27FC236}">
                <a16:creationId xmlns:a16="http://schemas.microsoft.com/office/drawing/2014/main" id="{7DBC6DD0-C74C-A004-75C7-C23533E7A4C6}"/>
              </a:ext>
            </a:extLst>
          </p:cNvPr>
          <p:cNvSpPr/>
          <p:nvPr/>
        </p:nvSpPr>
        <p:spPr>
          <a:xfrm>
            <a:off x="8938353" y="2009775"/>
            <a:ext cx="1028797" cy="4417589"/>
          </a:xfrm>
          <a:prstGeom prst="rect">
            <a:avLst/>
          </a:prstGeom>
          <a:solidFill>
            <a:srgbClr val="09B36B">
              <a:alpha val="16000"/>
            </a:srgbClr>
          </a:solidFill>
          <a:ln>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778B5D67-68D3-9C3B-A52C-F2A66E8156DD}"/>
              </a:ext>
            </a:extLst>
          </p:cNvPr>
          <p:cNvPicPr>
            <a:picLocks noChangeAspect="1"/>
          </p:cNvPicPr>
          <p:nvPr/>
        </p:nvPicPr>
        <p:blipFill>
          <a:blip r:embed="rId5"/>
          <a:stretch>
            <a:fillRect/>
          </a:stretch>
        </p:blipFill>
        <p:spPr>
          <a:xfrm>
            <a:off x="0" y="100939"/>
            <a:ext cx="12192000" cy="6656122"/>
          </a:xfrm>
          <a:prstGeom prst="rect">
            <a:avLst/>
          </a:prstGeom>
        </p:spPr>
      </p:pic>
      <p:sp>
        <p:nvSpPr>
          <p:cNvPr id="12" name="Oval 11">
            <a:extLst>
              <a:ext uri="{FF2B5EF4-FFF2-40B4-BE49-F238E27FC236}">
                <a16:creationId xmlns:a16="http://schemas.microsoft.com/office/drawing/2014/main" id="{4847762C-29B8-04AE-B9C7-3AA75797BF74}"/>
              </a:ext>
            </a:extLst>
          </p:cNvPr>
          <p:cNvSpPr/>
          <p:nvPr/>
        </p:nvSpPr>
        <p:spPr>
          <a:xfrm>
            <a:off x="4305300" y="2346655"/>
            <a:ext cx="3668607" cy="628916"/>
          </a:xfrm>
          <a:prstGeom prst="ellipse">
            <a:avLst/>
          </a:prstGeom>
          <a:noFill/>
          <a:ln>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90929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EB75915A-E72C-1B50-A8CC-A295D37657DF}"/>
            </a:ext>
          </a:extLst>
        </p:cNvPr>
        <p:cNvGrpSpPr/>
        <p:nvPr/>
      </p:nvGrpSpPr>
      <p:grpSpPr>
        <a:xfrm>
          <a:off x="0" y="0"/>
          <a:ext cx="0" cy="0"/>
          <a:chOff x="0" y="0"/>
          <a:chExt cx="0" cy="0"/>
        </a:xfrm>
      </p:grpSpPr>
      <p:sp>
        <p:nvSpPr>
          <p:cNvPr id="4" name="Google Shape;413;p43">
            <a:extLst>
              <a:ext uri="{FF2B5EF4-FFF2-40B4-BE49-F238E27FC236}">
                <a16:creationId xmlns:a16="http://schemas.microsoft.com/office/drawing/2014/main" id="{85845909-253C-BECD-695A-BC8226A63C04}"/>
              </a:ext>
            </a:extLst>
          </p:cNvPr>
          <p:cNvSpPr txBox="1">
            <a:spLocks noGrp="1"/>
          </p:cNvSpPr>
          <p:nvPr>
            <p:ph type="title"/>
          </p:nvPr>
        </p:nvSpPr>
        <p:spPr>
          <a:xfrm>
            <a:off x="735108" y="662500"/>
            <a:ext cx="5056094" cy="4584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sz="2400" dirty="0"/>
              <a:t> </a:t>
            </a:r>
            <a:br>
              <a:rPr lang="en-US" sz="2400" dirty="0"/>
            </a:br>
            <a:r>
              <a:rPr lang="en-US" sz="3200" b="1" dirty="0"/>
              <a:t>PowerHuntShares Process</a:t>
            </a:r>
            <a:endParaRPr b="1" dirty="0"/>
          </a:p>
        </p:txBody>
      </p:sp>
      <p:sp>
        <p:nvSpPr>
          <p:cNvPr id="37" name="Rectangle 36">
            <a:extLst>
              <a:ext uri="{FF2B5EF4-FFF2-40B4-BE49-F238E27FC236}">
                <a16:creationId xmlns:a16="http://schemas.microsoft.com/office/drawing/2014/main" id="{0AE7276E-7E42-3132-748D-1FEAA2D6D677}"/>
              </a:ext>
            </a:extLst>
          </p:cNvPr>
          <p:cNvSpPr/>
          <p:nvPr/>
        </p:nvSpPr>
        <p:spPr>
          <a:xfrm>
            <a:off x="858010" y="3353002"/>
            <a:ext cx="1504190" cy="1930649"/>
          </a:xfrm>
          <a:prstGeom prst="rect">
            <a:avLst/>
          </a:prstGeom>
          <a:solidFill>
            <a:schemeClr val="accent1">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1657B502-CEEE-C4AD-D5A7-4E2C793FAE49}"/>
              </a:ext>
            </a:extLst>
          </p:cNvPr>
          <p:cNvSpPr/>
          <p:nvPr/>
        </p:nvSpPr>
        <p:spPr>
          <a:xfrm>
            <a:off x="2574918" y="3343274"/>
            <a:ext cx="9138545" cy="2771775"/>
          </a:xfrm>
          <a:prstGeom prst="rect">
            <a:avLst/>
          </a:prstGeom>
          <a:solidFill>
            <a:schemeClr val="accent1">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C7BC538A-7BC2-66C9-FB16-80F8733FFAAE}"/>
              </a:ext>
            </a:extLst>
          </p:cNvPr>
          <p:cNvGrpSpPr/>
          <p:nvPr/>
        </p:nvGrpSpPr>
        <p:grpSpPr>
          <a:xfrm>
            <a:off x="2574919" y="4951379"/>
            <a:ext cx="9138540" cy="1244121"/>
            <a:chOff x="2813859" y="5200649"/>
            <a:chExt cx="8339539" cy="997402"/>
          </a:xfrm>
          <a:solidFill>
            <a:schemeClr val="accent2">
              <a:lumMod val="50000"/>
              <a:lumOff val="50000"/>
            </a:schemeClr>
          </a:solidFill>
        </p:grpSpPr>
        <p:pic>
          <p:nvPicPr>
            <p:cNvPr id="34" name="Graphic 33" descr="Dance with solid fill">
              <a:extLst>
                <a:ext uri="{FF2B5EF4-FFF2-40B4-BE49-F238E27FC236}">
                  <a16:creationId xmlns:a16="http://schemas.microsoft.com/office/drawing/2014/main" id="{EB5E0D53-E778-74DF-674F-EFF040383D6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813859" y="5213431"/>
              <a:ext cx="914400" cy="914400"/>
            </a:xfrm>
            <a:prstGeom prst="rect">
              <a:avLst/>
            </a:prstGeom>
          </p:spPr>
        </p:pic>
        <p:pic>
          <p:nvPicPr>
            <p:cNvPr id="41" name="Graphic 40" descr="Dance with solid fill">
              <a:extLst>
                <a:ext uri="{FF2B5EF4-FFF2-40B4-BE49-F238E27FC236}">
                  <a16:creationId xmlns:a16="http://schemas.microsoft.com/office/drawing/2014/main" id="{1C356673-24E0-2A67-21EC-4F57DA3EE7E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823984" y="5283651"/>
              <a:ext cx="914400" cy="914400"/>
            </a:xfrm>
            <a:prstGeom prst="rect">
              <a:avLst/>
            </a:prstGeom>
          </p:spPr>
        </p:pic>
        <p:pic>
          <p:nvPicPr>
            <p:cNvPr id="42" name="Graphic 41" descr="Dance with solid fill">
              <a:extLst>
                <a:ext uri="{FF2B5EF4-FFF2-40B4-BE49-F238E27FC236}">
                  <a16:creationId xmlns:a16="http://schemas.microsoft.com/office/drawing/2014/main" id="{9BBCF3DA-DBC4-881E-A314-EFF4E84F96C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510000" y="5283651"/>
              <a:ext cx="914400" cy="914400"/>
            </a:xfrm>
            <a:prstGeom prst="rect">
              <a:avLst/>
            </a:prstGeom>
          </p:spPr>
        </p:pic>
        <p:pic>
          <p:nvPicPr>
            <p:cNvPr id="43" name="Graphic 42" descr="Dance with solid fill">
              <a:extLst>
                <a:ext uri="{FF2B5EF4-FFF2-40B4-BE49-F238E27FC236}">
                  <a16:creationId xmlns:a16="http://schemas.microsoft.com/office/drawing/2014/main" id="{6A475CDF-FE38-5493-07B6-1297C8F91D8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255152" y="5242150"/>
              <a:ext cx="914400" cy="914400"/>
            </a:xfrm>
            <a:prstGeom prst="rect">
              <a:avLst/>
            </a:prstGeom>
          </p:spPr>
        </p:pic>
        <p:pic>
          <p:nvPicPr>
            <p:cNvPr id="44" name="Graphic 43" descr="Dance with solid fill">
              <a:extLst>
                <a:ext uri="{FF2B5EF4-FFF2-40B4-BE49-F238E27FC236}">
                  <a16:creationId xmlns:a16="http://schemas.microsoft.com/office/drawing/2014/main" id="{38CB4AF9-2C93-D209-7F08-8EBA3A7874F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108050" y="5245494"/>
              <a:ext cx="914400" cy="914400"/>
            </a:xfrm>
            <a:prstGeom prst="rect">
              <a:avLst/>
            </a:prstGeom>
          </p:spPr>
        </p:pic>
        <p:pic>
          <p:nvPicPr>
            <p:cNvPr id="45" name="Graphic 44" descr="Dance with solid fill">
              <a:extLst>
                <a:ext uri="{FF2B5EF4-FFF2-40B4-BE49-F238E27FC236}">
                  <a16:creationId xmlns:a16="http://schemas.microsoft.com/office/drawing/2014/main" id="{7ADB6644-8004-6C21-5BF3-FB5C646DF1F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11909" y="5221400"/>
              <a:ext cx="914400" cy="914400"/>
            </a:xfrm>
            <a:prstGeom prst="rect">
              <a:avLst/>
            </a:prstGeom>
          </p:spPr>
        </p:pic>
        <p:pic>
          <p:nvPicPr>
            <p:cNvPr id="46" name="Graphic 45" descr="Dance with solid fill">
              <a:extLst>
                <a:ext uri="{FF2B5EF4-FFF2-40B4-BE49-F238E27FC236}">
                  <a16:creationId xmlns:a16="http://schemas.microsoft.com/office/drawing/2014/main" id="{CEF73097-0B73-90BE-D7AB-B4938470A6F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238998" y="5262900"/>
              <a:ext cx="914400" cy="914400"/>
            </a:xfrm>
            <a:prstGeom prst="rect">
              <a:avLst/>
            </a:prstGeom>
          </p:spPr>
        </p:pic>
        <p:pic>
          <p:nvPicPr>
            <p:cNvPr id="47" name="Graphic 46" descr="Dance with solid fill">
              <a:extLst>
                <a:ext uri="{FF2B5EF4-FFF2-40B4-BE49-F238E27FC236}">
                  <a16:creationId xmlns:a16="http://schemas.microsoft.com/office/drawing/2014/main" id="{11DF9D2C-541A-A9AF-2F71-B255928212F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670166" y="5221399"/>
              <a:ext cx="914400" cy="914400"/>
            </a:xfrm>
            <a:prstGeom prst="rect">
              <a:avLst/>
            </a:prstGeom>
          </p:spPr>
        </p:pic>
        <p:pic>
          <p:nvPicPr>
            <p:cNvPr id="48" name="Graphic 47" descr="Dance with solid fill">
              <a:extLst>
                <a:ext uri="{FF2B5EF4-FFF2-40B4-BE49-F238E27FC236}">
                  <a16:creationId xmlns:a16="http://schemas.microsoft.com/office/drawing/2014/main" id="{0A1AF8E6-B805-EB66-6817-A5B8AF2811B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523064" y="5224743"/>
              <a:ext cx="914400" cy="914400"/>
            </a:xfrm>
            <a:prstGeom prst="rect">
              <a:avLst/>
            </a:prstGeom>
          </p:spPr>
        </p:pic>
        <p:pic>
          <p:nvPicPr>
            <p:cNvPr id="49" name="Graphic 48" descr="Dance with solid fill">
              <a:extLst>
                <a:ext uri="{FF2B5EF4-FFF2-40B4-BE49-F238E27FC236}">
                  <a16:creationId xmlns:a16="http://schemas.microsoft.com/office/drawing/2014/main" id="{92D6C954-CB8F-9CC6-3989-890B0D2407B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26923" y="5200649"/>
              <a:ext cx="914400" cy="914400"/>
            </a:xfrm>
            <a:prstGeom prst="rect">
              <a:avLst/>
            </a:prstGeom>
          </p:spPr>
        </p:pic>
      </p:grpSp>
      <p:sp>
        <p:nvSpPr>
          <p:cNvPr id="52" name="Google Shape;413;p43">
            <a:extLst>
              <a:ext uri="{FF2B5EF4-FFF2-40B4-BE49-F238E27FC236}">
                <a16:creationId xmlns:a16="http://schemas.microsoft.com/office/drawing/2014/main" id="{32C43096-4C77-0DB8-6D86-1793A8FFE980}"/>
              </a:ext>
            </a:extLst>
          </p:cNvPr>
          <p:cNvSpPr txBox="1">
            <a:spLocks/>
          </p:cNvSpPr>
          <p:nvPr/>
        </p:nvSpPr>
        <p:spPr>
          <a:xfrm>
            <a:off x="2574917" y="3340474"/>
            <a:ext cx="9138541" cy="1431496"/>
          </a:xfrm>
          <a:prstGeom prst="rect">
            <a:avLst/>
          </a:prstGeom>
          <a:noFill/>
          <a:ln>
            <a:noFill/>
          </a:ln>
        </p:spPr>
        <p:txBody>
          <a:bodyPr spcFirstLastPara="1" vert="horz" wrap="square" lIns="91425" tIns="45700" rIns="91425" bIns="45700" rtlCol="0" anchor="ctr" anchorCtr="0">
            <a:normAutofit fontScale="975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000000"/>
              </a:buClr>
              <a:buSzPts val="4000"/>
              <a:buFont typeface="Sora"/>
              <a:buNone/>
              <a:defRPr sz="4000" b="0" i="0" u="none" strike="noStrike" cap="none" baseline="0">
                <a:solidFill>
                  <a:srgbClr val="2C2677"/>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algn="ctr"/>
            <a:r>
              <a:rPr lang="en-US" sz="3100" dirty="0">
                <a:solidFill>
                  <a:srgbClr val="3737C5"/>
                </a:solidFill>
              </a:rPr>
              <a:t>  </a:t>
            </a:r>
            <a:br>
              <a:rPr lang="en-US" sz="3100" dirty="0">
                <a:solidFill>
                  <a:srgbClr val="3737C5"/>
                </a:solidFill>
              </a:rPr>
            </a:br>
            <a:r>
              <a:rPr lang="en-US" b="1" dirty="0">
                <a:solidFill>
                  <a:srgbClr val="2B2576"/>
                </a:solidFill>
              </a:rPr>
              <a:t>Reduce Risk</a:t>
            </a:r>
          </a:p>
          <a:p>
            <a:pPr algn="ctr"/>
            <a:r>
              <a:rPr lang="en-US" dirty="0">
                <a:solidFill>
                  <a:srgbClr val="2B2576"/>
                </a:solidFill>
              </a:rPr>
              <a:t>with Fewer Actions</a:t>
            </a:r>
          </a:p>
        </p:txBody>
      </p:sp>
      <p:pic>
        <p:nvPicPr>
          <p:cNvPr id="54" name="Graphic 53" descr="Bunting outline">
            <a:extLst>
              <a:ext uri="{FF2B5EF4-FFF2-40B4-BE49-F238E27FC236}">
                <a16:creationId xmlns:a16="http://schemas.microsoft.com/office/drawing/2014/main" id="{D69C8FC0-9E6E-59EC-5052-08078129974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535809" y="3327074"/>
            <a:ext cx="914400" cy="914400"/>
          </a:xfrm>
          <a:prstGeom prst="rect">
            <a:avLst/>
          </a:prstGeom>
        </p:spPr>
      </p:pic>
      <p:pic>
        <p:nvPicPr>
          <p:cNvPr id="55" name="Graphic 54" descr="Bunting outline">
            <a:extLst>
              <a:ext uri="{FF2B5EF4-FFF2-40B4-BE49-F238E27FC236}">
                <a16:creationId xmlns:a16="http://schemas.microsoft.com/office/drawing/2014/main" id="{926272AB-6D9C-A901-5660-9C93480B9EC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flipH="1">
            <a:off x="10724809" y="3333503"/>
            <a:ext cx="1027757" cy="914400"/>
          </a:xfrm>
          <a:prstGeom prst="rect">
            <a:avLst/>
          </a:prstGeom>
        </p:spPr>
      </p:pic>
      <p:sp>
        <p:nvSpPr>
          <p:cNvPr id="98" name="Rectangle 97">
            <a:extLst>
              <a:ext uri="{FF2B5EF4-FFF2-40B4-BE49-F238E27FC236}">
                <a16:creationId xmlns:a16="http://schemas.microsoft.com/office/drawing/2014/main" id="{C5F474C7-2E87-BFF7-EED5-8EF567CE7230}"/>
              </a:ext>
            </a:extLst>
          </p:cNvPr>
          <p:cNvSpPr/>
          <p:nvPr/>
        </p:nvSpPr>
        <p:spPr>
          <a:xfrm>
            <a:off x="850392" y="1758404"/>
            <a:ext cx="10863072" cy="327628"/>
          </a:xfrm>
          <a:prstGeom prst="rect">
            <a:avLst/>
          </a:prstGeom>
          <a:solidFill>
            <a:srgbClr val="09B36B"/>
          </a:solidFill>
          <a:ln w="19050">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Rectangle 98">
            <a:extLst>
              <a:ext uri="{FF2B5EF4-FFF2-40B4-BE49-F238E27FC236}">
                <a16:creationId xmlns:a16="http://schemas.microsoft.com/office/drawing/2014/main" id="{7506B497-B099-1286-9FC0-B5F9E5AF2616}"/>
              </a:ext>
            </a:extLst>
          </p:cNvPr>
          <p:cNvSpPr/>
          <p:nvPr/>
        </p:nvSpPr>
        <p:spPr>
          <a:xfrm>
            <a:off x="858011" y="1765163"/>
            <a:ext cx="4083755" cy="320040"/>
          </a:xfrm>
          <a:prstGeom prst="rect">
            <a:avLst/>
          </a:prstGeom>
          <a:solidFill>
            <a:srgbClr val="2B2576"/>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TextBox 99">
            <a:extLst>
              <a:ext uri="{FF2B5EF4-FFF2-40B4-BE49-F238E27FC236}">
                <a16:creationId xmlns:a16="http://schemas.microsoft.com/office/drawing/2014/main" id="{4D3E7073-2BCC-8A4D-DE39-9D6ECC7860E9}"/>
              </a:ext>
            </a:extLst>
          </p:cNvPr>
          <p:cNvSpPr txBox="1"/>
          <p:nvPr/>
        </p:nvSpPr>
        <p:spPr>
          <a:xfrm>
            <a:off x="735108" y="2483043"/>
            <a:ext cx="1250442" cy="523220"/>
          </a:xfrm>
          <a:prstGeom prst="rect">
            <a:avLst/>
          </a:prstGeom>
          <a:noFill/>
        </p:spPr>
        <p:txBody>
          <a:bodyPr wrap="square">
            <a:spAutoFit/>
          </a:bodyPr>
          <a:lstStyle/>
          <a:p>
            <a:pPr algn="ctr"/>
            <a:r>
              <a:rPr lang="en-US" dirty="0">
                <a:solidFill>
                  <a:schemeClr val="tx2">
                    <a:lumMod val="25000"/>
                  </a:schemeClr>
                </a:solidFill>
              </a:rPr>
              <a:t>Define </a:t>
            </a:r>
          </a:p>
          <a:p>
            <a:pPr algn="ctr"/>
            <a:r>
              <a:rPr lang="en-US" dirty="0">
                <a:solidFill>
                  <a:schemeClr val="tx2">
                    <a:lumMod val="25000"/>
                  </a:schemeClr>
                </a:solidFill>
              </a:rPr>
              <a:t>Goals</a:t>
            </a:r>
          </a:p>
        </p:txBody>
      </p:sp>
      <p:sp>
        <p:nvSpPr>
          <p:cNvPr id="101" name="TextBox 100">
            <a:extLst>
              <a:ext uri="{FF2B5EF4-FFF2-40B4-BE49-F238E27FC236}">
                <a16:creationId xmlns:a16="http://schemas.microsoft.com/office/drawing/2014/main" id="{7B72598B-5B1A-6C18-03A9-55C584F0D3C3}"/>
              </a:ext>
            </a:extLst>
          </p:cNvPr>
          <p:cNvSpPr txBox="1"/>
          <p:nvPr/>
        </p:nvSpPr>
        <p:spPr>
          <a:xfrm>
            <a:off x="2020617" y="2484269"/>
            <a:ext cx="1250442" cy="523220"/>
          </a:xfrm>
          <a:prstGeom prst="rect">
            <a:avLst/>
          </a:prstGeom>
          <a:noFill/>
        </p:spPr>
        <p:txBody>
          <a:bodyPr wrap="square">
            <a:spAutoFit/>
          </a:bodyPr>
          <a:lstStyle/>
          <a:p>
            <a:pPr algn="ctr"/>
            <a:r>
              <a:rPr lang="en-US" dirty="0">
                <a:solidFill>
                  <a:schemeClr val="tx2">
                    <a:lumMod val="25000"/>
                  </a:schemeClr>
                </a:solidFill>
              </a:rPr>
              <a:t>Collect </a:t>
            </a:r>
          </a:p>
          <a:p>
            <a:pPr algn="ctr"/>
            <a:r>
              <a:rPr lang="en-US" dirty="0">
                <a:solidFill>
                  <a:schemeClr val="tx2">
                    <a:lumMod val="25000"/>
                  </a:schemeClr>
                </a:solidFill>
              </a:rPr>
              <a:t>Data</a:t>
            </a:r>
          </a:p>
        </p:txBody>
      </p:sp>
      <p:sp>
        <p:nvSpPr>
          <p:cNvPr id="102" name="TextBox 101">
            <a:extLst>
              <a:ext uri="{FF2B5EF4-FFF2-40B4-BE49-F238E27FC236}">
                <a16:creationId xmlns:a16="http://schemas.microsoft.com/office/drawing/2014/main" id="{FDE65D5E-7AA4-A8F2-A6BC-8EEAF910F967}"/>
              </a:ext>
            </a:extLst>
          </p:cNvPr>
          <p:cNvSpPr txBox="1"/>
          <p:nvPr/>
        </p:nvSpPr>
        <p:spPr>
          <a:xfrm>
            <a:off x="3047135" y="2483043"/>
            <a:ext cx="1250442" cy="523220"/>
          </a:xfrm>
          <a:prstGeom prst="rect">
            <a:avLst/>
          </a:prstGeom>
          <a:noFill/>
        </p:spPr>
        <p:txBody>
          <a:bodyPr wrap="square">
            <a:spAutoFit/>
          </a:bodyPr>
          <a:lstStyle/>
          <a:p>
            <a:pPr algn="ctr"/>
            <a:r>
              <a:rPr lang="en-US" dirty="0">
                <a:solidFill>
                  <a:schemeClr val="tx2">
                    <a:lumMod val="25000"/>
                  </a:schemeClr>
                </a:solidFill>
              </a:rPr>
              <a:t>Clean</a:t>
            </a:r>
          </a:p>
          <a:p>
            <a:pPr algn="ctr"/>
            <a:r>
              <a:rPr lang="en-US" dirty="0">
                <a:solidFill>
                  <a:schemeClr val="tx2">
                    <a:lumMod val="25000"/>
                  </a:schemeClr>
                </a:solidFill>
              </a:rPr>
              <a:t>Data</a:t>
            </a:r>
          </a:p>
        </p:txBody>
      </p:sp>
      <p:sp>
        <p:nvSpPr>
          <p:cNvPr id="103" name="TextBox 102">
            <a:extLst>
              <a:ext uri="{FF2B5EF4-FFF2-40B4-BE49-F238E27FC236}">
                <a16:creationId xmlns:a16="http://schemas.microsoft.com/office/drawing/2014/main" id="{BF57A37C-C380-1B9D-D59F-D0AADDDA70BC}"/>
              </a:ext>
            </a:extLst>
          </p:cNvPr>
          <p:cNvSpPr txBox="1"/>
          <p:nvPr/>
        </p:nvSpPr>
        <p:spPr>
          <a:xfrm>
            <a:off x="4316546" y="2486015"/>
            <a:ext cx="1250442" cy="523220"/>
          </a:xfrm>
          <a:prstGeom prst="rect">
            <a:avLst/>
          </a:prstGeom>
          <a:noFill/>
        </p:spPr>
        <p:txBody>
          <a:bodyPr wrap="square">
            <a:spAutoFit/>
          </a:bodyPr>
          <a:lstStyle/>
          <a:p>
            <a:pPr algn="ctr"/>
            <a:r>
              <a:rPr lang="en-US" dirty="0">
                <a:solidFill>
                  <a:schemeClr val="tx2">
                    <a:lumMod val="25000"/>
                  </a:schemeClr>
                </a:solidFill>
              </a:rPr>
              <a:t>Transform</a:t>
            </a:r>
          </a:p>
          <a:p>
            <a:pPr algn="ctr"/>
            <a:r>
              <a:rPr lang="en-US" dirty="0">
                <a:solidFill>
                  <a:schemeClr val="tx2">
                    <a:lumMod val="25000"/>
                  </a:schemeClr>
                </a:solidFill>
              </a:rPr>
              <a:t>Data</a:t>
            </a:r>
          </a:p>
        </p:txBody>
      </p:sp>
      <p:sp>
        <p:nvSpPr>
          <p:cNvPr id="104" name="TextBox 103">
            <a:extLst>
              <a:ext uri="{FF2B5EF4-FFF2-40B4-BE49-F238E27FC236}">
                <a16:creationId xmlns:a16="http://schemas.microsoft.com/office/drawing/2014/main" id="{C7F7F294-AC6E-D10C-C24E-EEDB545F9E68}"/>
              </a:ext>
            </a:extLst>
          </p:cNvPr>
          <p:cNvSpPr txBox="1"/>
          <p:nvPr/>
        </p:nvSpPr>
        <p:spPr>
          <a:xfrm>
            <a:off x="5513585" y="2473315"/>
            <a:ext cx="1250442" cy="523220"/>
          </a:xfrm>
          <a:prstGeom prst="rect">
            <a:avLst/>
          </a:prstGeom>
          <a:noFill/>
        </p:spPr>
        <p:txBody>
          <a:bodyPr wrap="square">
            <a:spAutoFit/>
          </a:bodyPr>
          <a:lstStyle/>
          <a:p>
            <a:pPr algn="ctr"/>
            <a:r>
              <a:rPr lang="en-US" dirty="0">
                <a:solidFill>
                  <a:schemeClr val="tx2">
                    <a:lumMod val="25000"/>
                  </a:schemeClr>
                </a:solidFill>
              </a:rPr>
              <a:t>Analyze</a:t>
            </a:r>
          </a:p>
          <a:p>
            <a:pPr algn="ctr"/>
            <a:r>
              <a:rPr lang="en-US" dirty="0">
                <a:solidFill>
                  <a:schemeClr val="tx2">
                    <a:lumMod val="25000"/>
                  </a:schemeClr>
                </a:solidFill>
              </a:rPr>
              <a:t>Data</a:t>
            </a:r>
          </a:p>
        </p:txBody>
      </p:sp>
      <p:sp>
        <p:nvSpPr>
          <p:cNvPr id="105" name="TextBox 104">
            <a:extLst>
              <a:ext uri="{FF2B5EF4-FFF2-40B4-BE49-F238E27FC236}">
                <a16:creationId xmlns:a16="http://schemas.microsoft.com/office/drawing/2014/main" id="{13E65D78-73E9-316A-73E2-9E2D6173FF63}"/>
              </a:ext>
            </a:extLst>
          </p:cNvPr>
          <p:cNvSpPr txBox="1"/>
          <p:nvPr/>
        </p:nvSpPr>
        <p:spPr>
          <a:xfrm>
            <a:off x="6823984" y="2473315"/>
            <a:ext cx="1449569" cy="523220"/>
          </a:xfrm>
          <a:prstGeom prst="rect">
            <a:avLst/>
          </a:prstGeom>
          <a:noFill/>
        </p:spPr>
        <p:txBody>
          <a:bodyPr wrap="square">
            <a:spAutoFit/>
          </a:bodyPr>
          <a:lstStyle/>
          <a:p>
            <a:pPr algn="ctr"/>
            <a:r>
              <a:rPr lang="en-US" dirty="0">
                <a:solidFill>
                  <a:schemeClr val="tx2">
                    <a:lumMod val="25000"/>
                  </a:schemeClr>
                </a:solidFill>
              </a:rPr>
              <a:t>Extract Insights &amp; Predictions</a:t>
            </a:r>
          </a:p>
        </p:txBody>
      </p:sp>
      <p:sp>
        <p:nvSpPr>
          <p:cNvPr id="106" name="TextBox 105">
            <a:extLst>
              <a:ext uri="{FF2B5EF4-FFF2-40B4-BE49-F238E27FC236}">
                <a16:creationId xmlns:a16="http://schemas.microsoft.com/office/drawing/2014/main" id="{AB6029B6-1AF8-1728-AF41-B480DE7F7868}"/>
              </a:ext>
            </a:extLst>
          </p:cNvPr>
          <p:cNvSpPr txBox="1"/>
          <p:nvPr/>
        </p:nvSpPr>
        <p:spPr>
          <a:xfrm>
            <a:off x="8274306" y="2473315"/>
            <a:ext cx="2029206" cy="523220"/>
          </a:xfrm>
          <a:prstGeom prst="rect">
            <a:avLst/>
          </a:prstGeom>
          <a:noFill/>
        </p:spPr>
        <p:txBody>
          <a:bodyPr wrap="square">
            <a:spAutoFit/>
          </a:bodyPr>
          <a:lstStyle/>
          <a:p>
            <a:pPr algn="ctr"/>
            <a:r>
              <a:rPr lang="en-US" dirty="0">
                <a:solidFill>
                  <a:schemeClr val="tx2">
                    <a:lumMod val="25000"/>
                  </a:schemeClr>
                </a:solidFill>
              </a:rPr>
              <a:t>Conclusions, Findings </a:t>
            </a:r>
          </a:p>
          <a:p>
            <a:pPr algn="ctr"/>
            <a:r>
              <a:rPr lang="en-US" dirty="0">
                <a:solidFill>
                  <a:schemeClr val="tx2">
                    <a:lumMod val="25000"/>
                  </a:schemeClr>
                </a:solidFill>
              </a:rPr>
              <a:t>&amp; Recommendations</a:t>
            </a:r>
          </a:p>
        </p:txBody>
      </p:sp>
      <p:sp>
        <p:nvSpPr>
          <p:cNvPr id="107" name="TextBox 106">
            <a:extLst>
              <a:ext uri="{FF2B5EF4-FFF2-40B4-BE49-F238E27FC236}">
                <a16:creationId xmlns:a16="http://schemas.microsoft.com/office/drawing/2014/main" id="{82BE470C-CD92-7501-A413-263B666AA6E3}"/>
              </a:ext>
            </a:extLst>
          </p:cNvPr>
          <p:cNvSpPr txBox="1"/>
          <p:nvPr/>
        </p:nvSpPr>
        <p:spPr>
          <a:xfrm>
            <a:off x="10303512" y="2483043"/>
            <a:ext cx="1250442" cy="523220"/>
          </a:xfrm>
          <a:prstGeom prst="rect">
            <a:avLst/>
          </a:prstGeom>
          <a:noFill/>
        </p:spPr>
        <p:txBody>
          <a:bodyPr wrap="square">
            <a:spAutoFit/>
          </a:bodyPr>
          <a:lstStyle/>
          <a:p>
            <a:pPr algn="ctr"/>
            <a:r>
              <a:rPr lang="en-US" dirty="0">
                <a:solidFill>
                  <a:schemeClr val="tx2">
                    <a:lumMod val="25000"/>
                  </a:schemeClr>
                </a:solidFill>
              </a:rPr>
              <a:t>Take </a:t>
            </a:r>
          </a:p>
          <a:p>
            <a:pPr algn="ctr"/>
            <a:r>
              <a:rPr lang="en-US" dirty="0">
                <a:solidFill>
                  <a:schemeClr val="tx2">
                    <a:lumMod val="25000"/>
                  </a:schemeClr>
                </a:solidFill>
              </a:rPr>
              <a:t>Actions</a:t>
            </a:r>
          </a:p>
        </p:txBody>
      </p:sp>
      <p:cxnSp>
        <p:nvCxnSpPr>
          <p:cNvPr id="108" name="Straight Connector 107">
            <a:extLst>
              <a:ext uri="{FF2B5EF4-FFF2-40B4-BE49-F238E27FC236}">
                <a16:creationId xmlns:a16="http://schemas.microsoft.com/office/drawing/2014/main" id="{20C2ABD6-7F12-2381-9422-429D9958B4B3}"/>
              </a:ext>
            </a:extLst>
          </p:cNvPr>
          <p:cNvCxnSpPr>
            <a:cxnSpLocks/>
          </p:cNvCxnSpPr>
          <p:nvPr/>
        </p:nvCxnSpPr>
        <p:spPr>
          <a:xfrm>
            <a:off x="1360329" y="1760512"/>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a16="http://schemas.microsoft.com/office/drawing/2014/main" id="{25B19218-D82D-D385-C00E-0983F23D5EBA}"/>
              </a:ext>
            </a:extLst>
          </p:cNvPr>
          <p:cNvCxnSpPr/>
          <p:nvPr/>
        </p:nvCxnSpPr>
        <p:spPr>
          <a:xfrm>
            <a:off x="2645838"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041339FE-19C5-2F14-E8FD-AFDA718BF960}"/>
              </a:ext>
            </a:extLst>
          </p:cNvPr>
          <p:cNvCxnSpPr/>
          <p:nvPr/>
        </p:nvCxnSpPr>
        <p:spPr>
          <a:xfrm>
            <a:off x="3667570"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61E9875C-747D-0E45-4779-E13C2F423297}"/>
              </a:ext>
            </a:extLst>
          </p:cNvPr>
          <p:cNvCxnSpPr/>
          <p:nvPr/>
        </p:nvCxnSpPr>
        <p:spPr>
          <a:xfrm>
            <a:off x="4941767"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a16="http://schemas.microsoft.com/office/drawing/2014/main" id="{1DE14581-A675-62B0-9134-25F918BD259E}"/>
              </a:ext>
            </a:extLst>
          </p:cNvPr>
          <p:cNvCxnSpPr/>
          <p:nvPr/>
        </p:nvCxnSpPr>
        <p:spPr>
          <a:xfrm>
            <a:off x="6138806"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11DECE08-0014-98D3-0020-82225816BDAA}"/>
              </a:ext>
            </a:extLst>
          </p:cNvPr>
          <p:cNvCxnSpPr/>
          <p:nvPr/>
        </p:nvCxnSpPr>
        <p:spPr>
          <a:xfrm>
            <a:off x="7482674"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a16="http://schemas.microsoft.com/office/drawing/2014/main" id="{B7A56B2E-30FB-3B58-9FFF-660ADA3BB9F9}"/>
              </a:ext>
            </a:extLst>
          </p:cNvPr>
          <p:cNvCxnSpPr/>
          <p:nvPr/>
        </p:nvCxnSpPr>
        <p:spPr>
          <a:xfrm>
            <a:off x="9284123" y="175735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a:extLst>
              <a:ext uri="{FF2B5EF4-FFF2-40B4-BE49-F238E27FC236}">
                <a16:creationId xmlns:a16="http://schemas.microsoft.com/office/drawing/2014/main" id="{832F2F3A-57D0-6416-A85A-8C4CDB7C2582}"/>
              </a:ext>
            </a:extLst>
          </p:cNvPr>
          <p:cNvCxnSpPr/>
          <p:nvPr/>
        </p:nvCxnSpPr>
        <p:spPr>
          <a:xfrm>
            <a:off x="10923947" y="1757353"/>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sp>
        <p:nvSpPr>
          <p:cNvPr id="116" name="Oval 115">
            <a:extLst>
              <a:ext uri="{FF2B5EF4-FFF2-40B4-BE49-F238E27FC236}">
                <a16:creationId xmlns:a16="http://schemas.microsoft.com/office/drawing/2014/main" id="{B4830F54-4885-1723-63F2-E64E5F8C1238}"/>
              </a:ext>
            </a:extLst>
          </p:cNvPr>
          <p:cNvSpPr/>
          <p:nvPr/>
        </p:nvSpPr>
        <p:spPr>
          <a:xfrm>
            <a:off x="1294923" y="2316493"/>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Oval 116">
            <a:extLst>
              <a:ext uri="{FF2B5EF4-FFF2-40B4-BE49-F238E27FC236}">
                <a16:creationId xmlns:a16="http://schemas.microsoft.com/office/drawing/2014/main" id="{EA99CED8-5669-E5D0-8023-098CCD1B7975}"/>
              </a:ext>
            </a:extLst>
          </p:cNvPr>
          <p:cNvSpPr/>
          <p:nvPr/>
        </p:nvSpPr>
        <p:spPr>
          <a:xfrm>
            <a:off x="2574919" y="2319120"/>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Oval 117">
            <a:extLst>
              <a:ext uri="{FF2B5EF4-FFF2-40B4-BE49-F238E27FC236}">
                <a16:creationId xmlns:a16="http://schemas.microsoft.com/office/drawing/2014/main" id="{C2D7DF94-0CF6-0459-2C24-51A0B7200CB4}"/>
              </a:ext>
            </a:extLst>
          </p:cNvPr>
          <p:cNvSpPr/>
          <p:nvPr/>
        </p:nvSpPr>
        <p:spPr>
          <a:xfrm>
            <a:off x="3603220" y="2316493"/>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Oval 118">
            <a:extLst>
              <a:ext uri="{FF2B5EF4-FFF2-40B4-BE49-F238E27FC236}">
                <a16:creationId xmlns:a16="http://schemas.microsoft.com/office/drawing/2014/main" id="{EF6188EE-F222-611D-8936-3323556DC056}"/>
              </a:ext>
            </a:extLst>
          </p:cNvPr>
          <p:cNvSpPr/>
          <p:nvPr/>
        </p:nvSpPr>
        <p:spPr>
          <a:xfrm>
            <a:off x="4868231"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0" name="Oval 119">
            <a:extLst>
              <a:ext uri="{FF2B5EF4-FFF2-40B4-BE49-F238E27FC236}">
                <a16:creationId xmlns:a16="http://schemas.microsoft.com/office/drawing/2014/main" id="{ECFF4C34-23A3-CBBA-7388-68F928D2AA63}"/>
              </a:ext>
            </a:extLst>
          </p:cNvPr>
          <p:cNvSpPr/>
          <p:nvPr/>
        </p:nvSpPr>
        <p:spPr>
          <a:xfrm>
            <a:off x="6069089"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Oval 120">
            <a:extLst>
              <a:ext uri="{FF2B5EF4-FFF2-40B4-BE49-F238E27FC236}">
                <a16:creationId xmlns:a16="http://schemas.microsoft.com/office/drawing/2014/main" id="{956D0582-52FF-DE57-504D-9B00A1822DAE}"/>
              </a:ext>
            </a:extLst>
          </p:cNvPr>
          <p:cNvSpPr/>
          <p:nvPr/>
        </p:nvSpPr>
        <p:spPr>
          <a:xfrm>
            <a:off x="7421576" y="2319120"/>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 name="Oval 121">
            <a:extLst>
              <a:ext uri="{FF2B5EF4-FFF2-40B4-BE49-F238E27FC236}">
                <a16:creationId xmlns:a16="http://schemas.microsoft.com/office/drawing/2014/main" id="{12A90B01-D5EC-1644-6E27-A683BBD9AFA2}"/>
              </a:ext>
            </a:extLst>
          </p:cNvPr>
          <p:cNvSpPr/>
          <p:nvPr/>
        </p:nvSpPr>
        <p:spPr>
          <a:xfrm>
            <a:off x="9215543"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 name="Oval 122">
            <a:extLst>
              <a:ext uri="{FF2B5EF4-FFF2-40B4-BE49-F238E27FC236}">
                <a16:creationId xmlns:a16="http://schemas.microsoft.com/office/drawing/2014/main" id="{D639DD8F-406D-7D37-54F1-F10719813CCA}"/>
              </a:ext>
            </a:extLst>
          </p:cNvPr>
          <p:cNvSpPr/>
          <p:nvPr/>
        </p:nvSpPr>
        <p:spPr>
          <a:xfrm>
            <a:off x="10855367"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Graphic 1" descr="Venn diagram with solid fill">
            <a:extLst>
              <a:ext uri="{FF2B5EF4-FFF2-40B4-BE49-F238E27FC236}">
                <a16:creationId xmlns:a16="http://schemas.microsoft.com/office/drawing/2014/main" id="{E1DF4D95-5AC5-4EF1-D70F-D2ED2A5E9C5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81873" y="3596899"/>
            <a:ext cx="1263694" cy="1263694"/>
          </a:xfrm>
          <a:prstGeom prst="rect">
            <a:avLst/>
          </a:prstGeom>
        </p:spPr>
      </p:pic>
    </p:spTree>
    <p:extLst>
      <p:ext uri="{BB962C8B-B14F-4D97-AF65-F5344CB8AC3E}">
        <p14:creationId xmlns:p14="http://schemas.microsoft.com/office/powerpoint/2010/main" val="24447472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9E956BD1-06B6-C495-5E61-1C88CA3DB01A}"/>
            </a:ext>
          </a:extLst>
        </p:cNvPr>
        <p:cNvGrpSpPr/>
        <p:nvPr/>
      </p:nvGrpSpPr>
      <p:grpSpPr>
        <a:xfrm>
          <a:off x="0" y="0"/>
          <a:ext cx="0" cy="0"/>
          <a:chOff x="0" y="0"/>
          <a:chExt cx="0" cy="0"/>
        </a:xfrm>
      </p:grpSpPr>
      <p:grpSp>
        <p:nvGrpSpPr>
          <p:cNvPr id="606" name="Group 605">
            <a:extLst>
              <a:ext uri="{FF2B5EF4-FFF2-40B4-BE49-F238E27FC236}">
                <a16:creationId xmlns:a16="http://schemas.microsoft.com/office/drawing/2014/main" id="{BA7FD82C-397B-70EE-D400-B64DD04CB717}"/>
              </a:ext>
            </a:extLst>
          </p:cNvPr>
          <p:cNvGrpSpPr/>
          <p:nvPr/>
        </p:nvGrpSpPr>
        <p:grpSpPr>
          <a:xfrm>
            <a:off x="2405503" y="171742"/>
            <a:ext cx="6585667" cy="3475680"/>
            <a:chOff x="243291" y="0"/>
            <a:chExt cx="11184619" cy="6031315"/>
          </a:xfrm>
        </p:grpSpPr>
        <p:pic>
          <p:nvPicPr>
            <p:cNvPr id="554" name="Graphic 553" descr="Laptop with solid fill">
              <a:extLst>
                <a:ext uri="{FF2B5EF4-FFF2-40B4-BE49-F238E27FC236}">
                  <a16:creationId xmlns:a16="http://schemas.microsoft.com/office/drawing/2014/main" id="{AA69523D-9065-4E72-A8CC-9F1F421BB99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896949" y="1702419"/>
              <a:ext cx="1120039" cy="1120039"/>
            </a:xfrm>
            <a:prstGeom prst="rect">
              <a:avLst/>
            </a:prstGeom>
          </p:spPr>
        </p:pic>
        <p:pic>
          <p:nvPicPr>
            <p:cNvPr id="555" name="Graphic 554" descr="Open folder with solid fill">
              <a:extLst>
                <a:ext uri="{FF2B5EF4-FFF2-40B4-BE49-F238E27FC236}">
                  <a16:creationId xmlns:a16="http://schemas.microsoft.com/office/drawing/2014/main" id="{4F55A4E6-09A6-FEFE-949A-58712CB4C90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250632" y="2007828"/>
              <a:ext cx="412672" cy="412672"/>
            </a:xfrm>
            <a:prstGeom prst="rect">
              <a:avLst/>
            </a:prstGeom>
          </p:spPr>
        </p:pic>
        <p:grpSp>
          <p:nvGrpSpPr>
            <p:cNvPr id="556" name="Group 555">
              <a:extLst>
                <a:ext uri="{FF2B5EF4-FFF2-40B4-BE49-F238E27FC236}">
                  <a16:creationId xmlns:a16="http://schemas.microsoft.com/office/drawing/2014/main" id="{51A0A2C5-4659-C97D-ECF8-5E173F9D297A}"/>
                </a:ext>
              </a:extLst>
            </p:cNvPr>
            <p:cNvGrpSpPr/>
            <p:nvPr/>
          </p:nvGrpSpPr>
          <p:grpSpPr>
            <a:xfrm>
              <a:off x="7486026" y="2933852"/>
              <a:ext cx="3941884" cy="1120039"/>
              <a:chOff x="7003457" y="2540579"/>
              <a:chExt cx="3941884" cy="1120039"/>
            </a:xfrm>
          </p:grpSpPr>
          <p:pic>
            <p:nvPicPr>
              <p:cNvPr id="557" name="Graphic 556" descr="Laptop with solid fill">
                <a:extLst>
                  <a:ext uri="{FF2B5EF4-FFF2-40B4-BE49-F238E27FC236}">
                    <a16:creationId xmlns:a16="http://schemas.microsoft.com/office/drawing/2014/main" id="{1231B978-A3DE-EB90-C6D3-01AD7B24956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003457" y="2540579"/>
                <a:ext cx="1120039" cy="1120039"/>
              </a:xfrm>
              <a:prstGeom prst="rect">
                <a:avLst/>
              </a:prstGeom>
            </p:spPr>
          </p:pic>
          <p:pic>
            <p:nvPicPr>
              <p:cNvPr id="558" name="Graphic 557" descr="Open folder with solid fill">
                <a:extLst>
                  <a:ext uri="{FF2B5EF4-FFF2-40B4-BE49-F238E27FC236}">
                    <a16:creationId xmlns:a16="http://schemas.microsoft.com/office/drawing/2014/main" id="{B3F46F5E-AD00-75B8-C4B7-A41B9CB553D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357140" y="2833880"/>
                <a:ext cx="412672" cy="412672"/>
              </a:xfrm>
              <a:prstGeom prst="rect">
                <a:avLst/>
              </a:prstGeom>
            </p:spPr>
          </p:pic>
          <p:pic>
            <p:nvPicPr>
              <p:cNvPr id="559" name="Graphic 558" descr="Laptop with solid fill">
                <a:extLst>
                  <a:ext uri="{FF2B5EF4-FFF2-40B4-BE49-F238E27FC236}">
                    <a16:creationId xmlns:a16="http://schemas.microsoft.com/office/drawing/2014/main" id="{48B3C507-47EE-F4E1-D0D9-07F7A223103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414379" y="2540579"/>
                <a:ext cx="1120039" cy="1120039"/>
              </a:xfrm>
              <a:prstGeom prst="rect">
                <a:avLst/>
              </a:prstGeom>
            </p:spPr>
          </p:pic>
          <p:pic>
            <p:nvPicPr>
              <p:cNvPr id="560" name="Graphic 559" descr="Open folder with solid fill">
                <a:extLst>
                  <a:ext uri="{FF2B5EF4-FFF2-40B4-BE49-F238E27FC236}">
                    <a16:creationId xmlns:a16="http://schemas.microsoft.com/office/drawing/2014/main" id="{B1E7CB0E-BE5A-8E5D-CE2F-884769FBD09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768062" y="2833880"/>
                <a:ext cx="412672" cy="412672"/>
              </a:xfrm>
              <a:prstGeom prst="rect">
                <a:avLst/>
              </a:prstGeom>
            </p:spPr>
          </p:pic>
          <p:pic>
            <p:nvPicPr>
              <p:cNvPr id="561" name="Graphic 560" descr="Laptop with solid fill">
                <a:extLst>
                  <a:ext uri="{FF2B5EF4-FFF2-40B4-BE49-F238E27FC236}">
                    <a16:creationId xmlns:a16="http://schemas.microsoft.com/office/drawing/2014/main" id="{35540119-8697-CF4F-F16E-A633CEBE709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825302" y="2540579"/>
                <a:ext cx="1120039" cy="1120039"/>
              </a:xfrm>
              <a:prstGeom prst="rect">
                <a:avLst/>
              </a:prstGeom>
            </p:spPr>
          </p:pic>
          <p:pic>
            <p:nvPicPr>
              <p:cNvPr id="562" name="Graphic 561" descr="Open folder with solid fill">
                <a:extLst>
                  <a:ext uri="{FF2B5EF4-FFF2-40B4-BE49-F238E27FC236}">
                    <a16:creationId xmlns:a16="http://schemas.microsoft.com/office/drawing/2014/main" id="{9A57C421-B7B0-E5F8-EF2E-7CEEA82BF85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78985" y="2833880"/>
                <a:ext cx="412672" cy="412672"/>
              </a:xfrm>
              <a:prstGeom prst="rect">
                <a:avLst/>
              </a:prstGeom>
            </p:spPr>
          </p:pic>
        </p:grpSp>
        <p:grpSp>
          <p:nvGrpSpPr>
            <p:cNvPr id="563" name="Group 562">
              <a:extLst>
                <a:ext uri="{FF2B5EF4-FFF2-40B4-BE49-F238E27FC236}">
                  <a16:creationId xmlns:a16="http://schemas.microsoft.com/office/drawing/2014/main" id="{AE121973-3E50-B5FE-E5FD-C71F3CF5103A}"/>
                </a:ext>
              </a:extLst>
            </p:cNvPr>
            <p:cNvGrpSpPr/>
            <p:nvPr/>
          </p:nvGrpSpPr>
          <p:grpSpPr>
            <a:xfrm>
              <a:off x="8046045" y="2236281"/>
              <a:ext cx="2821845" cy="829281"/>
              <a:chOff x="8046046" y="1989577"/>
              <a:chExt cx="2821845" cy="829281"/>
            </a:xfrm>
          </p:grpSpPr>
          <p:cxnSp>
            <p:nvCxnSpPr>
              <p:cNvPr id="564" name="Straight Arrow Connector 563">
                <a:extLst>
                  <a:ext uri="{FF2B5EF4-FFF2-40B4-BE49-F238E27FC236}">
                    <a16:creationId xmlns:a16="http://schemas.microsoft.com/office/drawing/2014/main" id="{E05A2C84-4E9A-3109-18A1-8183A0F8FE63}"/>
                  </a:ext>
                </a:extLst>
              </p:cNvPr>
              <p:cNvCxnSpPr>
                <a:cxnSpLocks/>
                <a:stCxn id="554" idx="1"/>
                <a:endCxn id="557" idx="0"/>
              </p:cNvCxnSpPr>
              <p:nvPr/>
            </p:nvCxnSpPr>
            <p:spPr>
              <a:xfrm flipH="1">
                <a:off x="8046046" y="1989577"/>
                <a:ext cx="850903" cy="671413"/>
              </a:xfrm>
              <a:prstGeom prst="straightConnector1">
                <a:avLst/>
              </a:prstGeom>
              <a:ln w="38100">
                <a:solidFill>
                  <a:srgbClr val="09B36B"/>
                </a:solidFill>
                <a:tailEnd type="triangle"/>
              </a:ln>
            </p:spPr>
            <p:style>
              <a:lnRef idx="1">
                <a:schemeClr val="accent1"/>
              </a:lnRef>
              <a:fillRef idx="0">
                <a:schemeClr val="accent1"/>
              </a:fillRef>
              <a:effectRef idx="0">
                <a:schemeClr val="accent1"/>
              </a:effectRef>
              <a:fontRef idx="minor">
                <a:schemeClr val="tx1"/>
              </a:fontRef>
            </p:style>
          </p:cxnSp>
          <p:cxnSp>
            <p:nvCxnSpPr>
              <p:cNvPr id="565" name="Straight Arrow Connector 564">
                <a:extLst>
                  <a:ext uri="{FF2B5EF4-FFF2-40B4-BE49-F238E27FC236}">
                    <a16:creationId xmlns:a16="http://schemas.microsoft.com/office/drawing/2014/main" id="{75262702-BE46-4C53-9F52-5533D41E9337}"/>
                  </a:ext>
                </a:extLst>
              </p:cNvPr>
              <p:cNvCxnSpPr>
                <a:cxnSpLocks/>
                <a:stCxn id="554" idx="3"/>
                <a:endCxn id="561" idx="0"/>
              </p:cNvCxnSpPr>
              <p:nvPr/>
            </p:nvCxnSpPr>
            <p:spPr>
              <a:xfrm>
                <a:off x="10016988" y="1989577"/>
                <a:ext cx="850903" cy="671413"/>
              </a:xfrm>
              <a:prstGeom prst="straightConnector1">
                <a:avLst/>
              </a:prstGeom>
              <a:ln w="38100">
                <a:solidFill>
                  <a:srgbClr val="09B36B"/>
                </a:solidFill>
                <a:tailEnd type="triangle"/>
              </a:ln>
            </p:spPr>
            <p:style>
              <a:lnRef idx="1">
                <a:schemeClr val="accent1"/>
              </a:lnRef>
              <a:fillRef idx="0">
                <a:schemeClr val="accent1"/>
              </a:fillRef>
              <a:effectRef idx="0">
                <a:schemeClr val="accent1"/>
              </a:effectRef>
              <a:fontRef idx="minor">
                <a:schemeClr val="tx1"/>
              </a:fontRef>
            </p:style>
          </p:cxnSp>
          <p:cxnSp>
            <p:nvCxnSpPr>
              <p:cNvPr id="566" name="Straight Arrow Connector 565">
                <a:extLst>
                  <a:ext uri="{FF2B5EF4-FFF2-40B4-BE49-F238E27FC236}">
                    <a16:creationId xmlns:a16="http://schemas.microsoft.com/office/drawing/2014/main" id="{1549C4BA-9080-0E55-F5CD-445451ADB831}"/>
                  </a:ext>
                </a:extLst>
              </p:cNvPr>
              <p:cNvCxnSpPr>
                <a:cxnSpLocks/>
              </p:cNvCxnSpPr>
              <p:nvPr/>
            </p:nvCxnSpPr>
            <p:spPr>
              <a:xfrm>
                <a:off x="9472081" y="2414163"/>
                <a:ext cx="0" cy="404695"/>
              </a:xfrm>
              <a:prstGeom prst="straightConnector1">
                <a:avLst/>
              </a:prstGeom>
              <a:ln w="38100">
                <a:solidFill>
                  <a:srgbClr val="09B36B"/>
                </a:solidFill>
                <a:tailEnd type="triangle"/>
              </a:ln>
            </p:spPr>
            <p:style>
              <a:lnRef idx="1">
                <a:schemeClr val="accent1"/>
              </a:lnRef>
              <a:fillRef idx="0">
                <a:schemeClr val="accent1"/>
              </a:fillRef>
              <a:effectRef idx="0">
                <a:schemeClr val="accent1"/>
              </a:effectRef>
              <a:fontRef idx="minor">
                <a:schemeClr val="tx1"/>
              </a:fontRef>
            </p:style>
          </p:cxnSp>
        </p:grpSp>
        <p:pic>
          <p:nvPicPr>
            <p:cNvPr id="567" name="Graphic 566" descr="Programmer female with solid fill">
              <a:extLst>
                <a:ext uri="{FF2B5EF4-FFF2-40B4-BE49-F238E27FC236}">
                  <a16:creationId xmlns:a16="http://schemas.microsoft.com/office/drawing/2014/main" id="{1EDD6053-AE33-2D44-6435-B48A9B335164}"/>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788438" y="4450314"/>
              <a:ext cx="1581001" cy="1581001"/>
            </a:xfrm>
            <a:prstGeom prst="rect">
              <a:avLst/>
            </a:prstGeom>
          </p:spPr>
        </p:pic>
        <p:pic>
          <p:nvPicPr>
            <p:cNvPr id="568" name="Graphic 567" descr="Programmer male with solid fill">
              <a:extLst>
                <a:ext uri="{FF2B5EF4-FFF2-40B4-BE49-F238E27FC236}">
                  <a16:creationId xmlns:a16="http://schemas.microsoft.com/office/drawing/2014/main" id="{81AA9786-2D12-7BBE-85A5-98CBED2B79A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819864" y="3394015"/>
              <a:ext cx="1673031" cy="1673031"/>
            </a:xfrm>
            <a:prstGeom prst="rect">
              <a:avLst/>
            </a:prstGeom>
          </p:spPr>
        </p:pic>
        <p:pic>
          <p:nvPicPr>
            <p:cNvPr id="569" name="Graphic 568" descr="Programmer male outline">
              <a:extLst>
                <a:ext uri="{FF2B5EF4-FFF2-40B4-BE49-F238E27FC236}">
                  <a16:creationId xmlns:a16="http://schemas.microsoft.com/office/drawing/2014/main" id="{F9B22F85-D1C3-2C19-2CBA-35DFBC1AB462}"/>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4117421" y="0"/>
              <a:ext cx="1673031" cy="1673031"/>
            </a:xfrm>
            <a:prstGeom prst="rect">
              <a:avLst/>
            </a:prstGeom>
          </p:spPr>
        </p:pic>
        <p:pic>
          <p:nvPicPr>
            <p:cNvPr id="570" name="Graphic 569" descr="Programmer female outline">
              <a:extLst>
                <a:ext uri="{FF2B5EF4-FFF2-40B4-BE49-F238E27FC236}">
                  <a16:creationId xmlns:a16="http://schemas.microsoft.com/office/drawing/2014/main" id="{434B9FAA-78F0-C7C9-1A88-712745F2D98C}"/>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4495242" y="1806595"/>
              <a:ext cx="1563624" cy="1563624"/>
            </a:xfrm>
            <a:prstGeom prst="rect">
              <a:avLst/>
            </a:prstGeom>
          </p:spPr>
        </p:pic>
        <p:pic>
          <p:nvPicPr>
            <p:cNvPr id="571" name="Graphic 570" descr="Computer with solid fill">
              <a:extLst>
                <a:ext uri="{FF2B5EF4-FFF2-40B4-BE49-F238E27FC236}">
                  <a16:creationId xmlns:a16="http://schemas.microsoft.com/office/drawing/2014/main" id="{D43DBE91-44A8-5A32-FEFF-D9D286B4437E}"/>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243291" y="2407138"/>
              <a:ext cx="1948283" cy="1948283"/>
            </a:xfrm>
            <a:prstGeom prst="rect">
              <a:avLst/>
            </a:prstGeom>
          </p:spPr>
        </p:pic>
        <p:grpSp>
          <p:nvGrpSpPr>
            <p:cNvPr id="572" name="Group 571">
              <a:extLst>
                <a:ext uri="{FF2B5EF4-FFF2-40B4-BE49-F238E27FC236}">
                  <a16:creationId xmlns:a16="http://schemas.microsoft.com/office/drawing/2014/main" id="{839FA1BA-6A06-49DD-858E-B9EE07596392}"/>
                </a:ext>
              </a:extLst>
            </p:cNvPr>
            <p:cNvGrpSpPr/>
            <p:nvPr/>
          </p:nvGrpSpPr>
          <p:grpSpPr>
            <a:xfrm>
              <a:off x="2353968" y="1590541"/>
              <a:ext cx="2610224" cy="3548448"/>
              <a:chOff x="2536535" y="1757521"/>
              <a:chExt cx="1508276" cy="3548448"/>
            </a:xfrm>
          </p:grpSpPr>
          <p:cxnSp>
            <p:nvCxnSpPr>
              <p:cNvPr id="573" name="Straight Arrow Connector 572">
                <a:extLst>
                  <a:ext uri="{FF2B5EF4-FFF2-40B4-BE49-F238E27FC236}">
                    <a16:creationId xmlns:a16="http://schemas.microsoft.com/office/drawing/2014/main" id="{4A42D437-C277-BE11-B8C2-E64BCF7D8753}"/>
                  </a:ext>
                </a:extLst>
              </p:cNvPr>
              <p:cNvCxnSpPr>
                <a:cxnSpLocks/>
              </p:cNvCxnSpPr>
              <p:nvPr/>
            </p:nvCxnSpPr>
            <p:spPr>
              <a:xfrm flipV="1">
                <a:off x="2536535" y="1757521"/>
                <a:ext cx="1116844" cy="885025"/>
              </a:xfrm>
              <a:prstGeom prst="straightConnector1">
                <a:avLst/>
              </a:prstGeom>
              <a:ln w="38100">
                <a:solidFill>
                  <a:srgbClr val="09B36B"/>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74" name="Straight Arrow Connector 573">
                <a:extLst>
                  <a:ext uri="{FF2B5EF4-FFF2-40B4-BE49-F238E27FC236}">
                    <a16:creationId xmlns:a16="http://schemas.microsoft.com/office/drawing/2014/main" id="{17E58D68-0596-0426-8883-5C25A8FE7641}"/>
                  </a:ext>
                </a:extLst>
              </p:cNvPr>
              <p:cNvCxnSpPr>
                <a:cxnSpLocks/>
              </p:cNvCxnSpPr>
              <p:nvPr/>
            </p:nvCxnSpPr>
            <p:spPr>
              <a:xfrm flipV="1">
                <a:off x="2569789" y="2848127"/>
                <a:ext cx="1285848" cy="275050"/>
              </a:xfrm>
              <a:prstGeom prst="straightConnector1">
                <a:avLst/>
              </a:prstGeom>
              <a:ln w="38100">
                <a:solidFill>
                  <a:srgbClr val="09B36B"/>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75" name="Straight Arrow Connector 574">
                <a:extLst>
                  <a:ext uri="{FF2B5EF4-FFF2-40B4-BE49-F238E27FC236}">
                    <a16:creationId xmlns:a16="http://schemas.microsoft.com/office/drawing/2014/main" id="{93A91C39-50EC-244E-DAF5-8086B4257C1F}"/>
                  </a:ext>
                </a:extLst>
              </p:cNvPr>
              <p:cNvCxnSpPr>
                <a:cxnSpLocks/>
              </p:cNvCxnSpPr>
              <p:nvPr/>
            </p:nvCxnSpPr>
            <p:spPr>
              <a:xfrm>
                <a:off x="2569789" y="3787487"/>
                <a:ext cx="1475022" cy="423751"/>
              </a:xfrm>
              <a:prstGeom prst="straightConnector1">
                <a:avLst/>
              </a:prstGeom>
              <a:ln w="38100">
                <a:solidFill>
                  <a:srgbClr val="09B36B"/>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76" name="Straight Arrow Connector 575">
                <a:extLst>
                  <a:ext uri="{FF2B5EF4-FFF2-40B4-BE49-F238E27FC236}">
                    <a16:creationId xmlns:a16="http://schemas.microsoft.com/office/drawing/2014/main" id="{AE79D0AB-8B9A-AC79-3F18-DC5AF2DB06BF}"/>
                  </a:ext>
                </a:extLst>
              </p:cNvPr>
              <p:cNvCxnSpPr>
                <a:cxnSpLocks/>
              </p:cNvCxnSpPr>
              <p:nvPr/>
            </p:nvCxnSpPr>
            <p:spPr>
              <a:xfrm>
                <a:off x="2536535" y="4436920"/>
                <a:ext cx="1026171" cy="869049"/>
              </a:xfrm>
              <a:prstGeom prst="straightConnector1">
                <a:avLst/>
              </a:prstGeom>
              <a:ln w="38100">
                <a:solidFill>
                  <a:srgbClr val="09B36B"/>
                </a:solidFill>
                <a:headEnd type="triangle"/>
                <a:tailEnd type="triangle"/>
              </a:ln>
            </p:spPr>
            <p:style>
              <a:lnRef idx="1">
                <a:schemeClr val="accent1"/>
              </a:lnRef>
              <a:fillRef idx="0">
                <a:schemeClr val="accent1"/>
              </a:fillRef>
              <a:effectRef idx="0">
                <a:schemeClr val="accent1"/>
              </a:effectRef>
              <a:fontRef idx="minor">
                <a:schemeClr val="tx1"/>
              </a:fontRef>
            </p:style>
          </p:cxnSp>
        </p:grpSp>
        <p:pic>
          <p:nvPicPr>
            <p:cNvPr id="577" name="Graphic 576" descr="Open folder with solid fill">
              <a:extLst>
                <a:ext uri="{FF2B5EF4-FFF2-40B4-BE49-F238E27FC236}">
                  <a16:creationId xmlns:a16="http://schemas.microsoft.com/office/drawing/2014/main" id="{81715C4D-CBBE-2157-651F-A8397EE981C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53378" y="2898004"/>
              <a:ext cx="722503" cy="722503"/>
            </a:xfrm>
            <a:prstGeom prst="rect">
              <a:avLst/>
            </a:prstGeom>
          </p:spPr>
        </p:pic>
        <p:pic>
          <p:nvPicPr>
            <p:cNvPr id="578" name="Graphic 577" descr="Lock with solid fill">
              <a:extLst>
                <a:ext uri="{FF2B5EF4-FFF2-40B4-BE49-F238E27FC236}">
                  <a16:creationId xmlns:a16="http://schemas.microsoft.com/office/drawing/2014/main" id="{3B8F7906-22FE-6FDA-7F68-AEFF15E8F854}"/>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32873" y="3204855"/>
              <a:ext cx="368960" cy="368960"/>
            </a:xfrm>
            <a:prstGeom prst="rect">
              <a:avLst/>
            </a:prstGeom>
          </p:spPr>
        </p:pic>
        <p:sp>
          <p:nvSpPr>
            <p:cNvPr id="579" name="Rectangle 578">
              <a:extLst>
                <a:ext uri="{FF2B5EF4-FFF2-40B4-BE49-F238E27FC236}">
                  <a16:creationId xmlns:a16="http://schemas.microsoft.com/office/drawing/2014/main" id="{8CCDBA87-91AA-9531-2826-CF89464B6031}"/>
                </a:ext>
              </a:extLst>
            </p:cNvPr>
            <p:cNvSpPr/>
            <p:nvPr/>
          </p:nvSpPr>
          <p:spPr>
            <a:xfrm>
              <a:off x="4296402" y="5513002"/>
              <a:ext cx="565072" cy="402772"/>
            </a:xfrm>
            <a:prstGeom prst="rect">
              <a:avLst/>
            </a:prstGeom>
            <a:solidFill>
              <a:srgbClr val="373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0" name="Rectangle 579">
              <a:extLst>
                <a:ext uri="{FF2B5EF4-FFF2-40B4-BE49-F238E27FC236}">
                  <a16:creationId xmlns:a16="http://schemas.microsoft.com/office/drawing/2014/main" id="{94D7D8A3-6AAA-3347-F1C9-D6347574B96E}"/>
                </a:ext>
              </a:extLst>
            </p:cNvPr>
            <p:cNvSpPr/>
            <p:nvPr/>
          </p:nvSpPr>
          <p:spPr>
            <a:xfrm>
              <a:off x="5342064" y="4489844"/>
              <a:ext cx="628630" cy="402772"/>
            </a:xfrm>
            <a:prstGeom prst="rect">
              <a:avLst/>
            </a:prstGeom>
            <a:solidFill>
              <a:srgbClr val="373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1" name="Rectangle 580">
              <a:extLst>
                <a:ext uri="{FF2B5EF4-FFF2-40B4-BE49-F238E27FC236}">
                  <a16:creationId xmlns:a16="http://schemas.microsoft.com/office/drawing/2014/main" id="{F6E4BCA8-AB04-1324-B119-D12ABD7CE9B9}"/>
                </a:ext>
              </a:extLst>
            </p:cNvPr>
            <p:cNvSpPr/>
            <p:nvPr/>
          </p:nvSpPr>
          <p:spPr>
            <a:xfrm>
              <a:off x="4952314" y="2892912"/>
              <a:ext cx="599150" cy="345300"/>
            </a:xfrm>
            <a:prstGeom prst="rect">
              <a:avLst/>
            </a:prstGeom>
            <a:solidFill>
              <a:srgbClr val="EDEC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2" name="Rectangle 581">
              <a:extLst>
                <a:ext uri="{FF2B5EF4-FFF2-40B4-BE49-F238E27FC236}">
                  <a16:creationId xmlns:a16="http://schemas.microsoft.com/office/drawing/2014/main" id="{4FB8FDEE-8D95-302D-B6C2-DE5204AA2DC8}"/>
                </a:ext>
              </a:extLst>
            </p:cNvPr>
            <p:cNvSpPr/>
            <p:nvPr/>
          </p:nvSpPr>
          <p:spPr>
            <a:xfrm>
              <a:off x="4633399" y="1123727"/>
              <a:ext cx="641073" cy="371132"/>
            </a:xfrm>
            <a:prstGeom prst="rect">
              <a:avLst/>
            </a:prstGeom>
            <a:solidFill>
              <a:srgbClr val="E7E6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83" name="Graphic 582" descr="Office worker male with solid fill">
              <a:extLst>
                <a:ext uri="{FF2B5EF4-FFF2-40B4-BE49-F238E27FC236}">
                  <a16:creationId xmlns:a16="http://schemas.microsoft.com/office/drawing/2014/main" id="{FC38789F-55CA-989D-E908-06DDBE556CCB}"/>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8727538" y="341833"/>
              <a:ext cx="1458857" cy="1458857"/>
            </a:xfrm>
            <a:prstGeom prst="rect">
              <a:avLst/>
            </a:prstGeom>
          </p:spPr>
        </p:pic>
        <p:pic>
          <p:nvPicPr>
            <p:cNvPr id="584" name="Graphic 583" descr="Open folder with solid fill">
              <a:extLst>
                <a:ext uri="{FF2B5EF4-FFF2-40B4-BE49-F238E27FC236}">
                  <a16:creationId xmlns:a16="http://schemas.microsoft.com/office/drawing/2014/main" id="{8E4B1D14-5684-6A78-61B4-4955E409D38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681973" y="1071262"/>
              <a:ext cx="592812" cy="592812"/>
            </a:xfrm>
            <a:prstGeom prst="rect">
              <a:avLst/>
            </a:prstGeom>
          </p:spPr>
        </p:pic>
        <p:grpSp>
          <p:nvGrpSpPr>
            <p:cNvPr id="585" name="Group 584">
              <a:extLst>
                <a:ext uri="{FF2B5EF4-FFF2-40B4-BE49-F238E27FC236}">
                  <a16:creationId xmlns:a16="http://schemas.microsoft.com/office/drawing/2014/main" id="{AE104604-9FBF-72AB-21B7-04302B4E5664}"/>
                </a:ext>
              </a:extLst>
            </p:cNvPr>
            <p:cNvGrpSpPr/>
            <p:nvPr/>
          </p:nvGrpSpPr>
          <p:grpSpPr>
            <a:xfrm>
              <a:off x="3121824" y="1321881"/>
              <a:ext cx="914400" cy="914400"/>
              <a:chOff x="5667202" y="2971800"/>
              <a:chExt cx="914400" cy="914400"/>
            </a:xfrm>
          </p:grpSpPr>
          <p:sp>
            <p:nvSpPr>
              <p:cNvPr id="586" name="Rectangle 9">
                <a:extLst>
                  <a:ext uri="{FF2B5EF4-FFF2-40B4-BE49-F238E27FC236}">
                    <a16:creationId xmlns:a16="http://schemas.microsoft.com/office/drawing/2014/main" id="{BBDE83F1-E1C4-F46C-F24D-71C5E90C4610}"/>
                  </a:ext>
                </a:extLst>
              </p:cNvPr>
              <p:cNvSpPr/>
              <p:nvPr/>
            </p:nvSpPr>
            <p:spPr>
              <a:xfrm>
                <a:off x="5854375" y="3071923"/>
                <a:ext cx="547687" cy="729795"/>
              </a:xfrm>
              <a:custGeom>
                <a:avLst/>
                <a:gdLst>
                  <a:gd name="connsiteX0" fmla="*/ 0 w 609600"/>
                  <a:gd name="connsiteY0" fmla="*/ 0 h 773930"/>
                  <a:gd name="connsiteX1" fmla="*/ 609600 w 609600"/>
                  <a:gd name="connsiteY1" fmla="*/ 0 h 773930"/>
                  <a:gd name="connsiteX2" fmla="*/ 609600 w 609600"/>
                  <a:gd name="connsiteY2" fmla="*/ 773930 h 773930"/>
                  <a:gd name="connsiteX3" fmla="*/ 0 w 609600"/>
                  <a:gd name="connsiteY3" fmla="*/ 773930 h 773930"/>
                  <a:gd name="connsiteX4" fmla="*/ 0 w 609600"/>
                  <a:gd name="connsiteY4" fmla="*/ 0 h 773930"/>
                  <a:gd name="connsiteX0" fmla="*/ 0 w 609600"/>
                  <a:gd name="connsiteY0" fmla="*/ 8253 h 782183"/>
                  <a:gd name="connsiteX1" fmla="*/ 433561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585787 w 609600"/>
                  <a:gd name="connsiteY2" fmla="*/ 2368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0 h 773930"/>
                  <a:gd name="connsiteX1" fmla="*/ 409748 w 609600"/>
                  <a:gd name="connsiteY1" fmla="*/ 34610 h 773930"/>
                  <a:gd name="connsiteX2" fmla="*/ 585787 w 609600"/>
                  <a:gd name="connsiteY2" fmla="*/ 228600 h 773930"/>
                  <a:gd name="connsiteX3" fmla="*/ 609600 w 609600"/>
                  <a:gd name="connsiteY3" fmla="*/ 773930 h 773930"/>
                  <a:gd name="connsiteX4" fmla="*/ 0 w 609600"/>
                  <a:gd name="connsiteY4" fmla="*/ 773930 h 773930"/>
                  <a:gd name="connsiteX5" fmla="*/ 0 w 609600"/>
                  <a:gd name="connsiteY5" fmla="*/ 0 h 773930"/>
                  <a:gd name="connsiteX0" fmla="*/ 42863 w 609600"/>
                  <a:gd name="connsiteY0" fmla="*/ 3490 h 739320"/>
                  <a:gd name="connsiteX1" fmla="*/ 409748 w 609600"/>
                  <a:gd name="connsiteY1" fmla="*/ 0 h 739320"/>
                  <a:gd name="connsiteX2" fmla="*/ 585787 w 609600"/>
                  <a:gd name="connsiteY2" fmla="*/ 193990 h 739320"/>
                  <a:gd name="connsiteX3" fmla="*/ 609600 w 609600"/>
                  <a:gd name="connsiteY3" fmla="*/ 739320 h 739320"/>
                  <a:gd name="connsiteX4" fmla="*/ 0 w 609600"/>
                  <a:gd name="connsiteY4" fmla="*/ 739320 h 739320"/>
                  <a:gd name="connsiteX5" fmla="*/ 42863 w 609600"/>
                  <a:gd name="connsiteY5" fmla="*/ 3490 h 739320"/>
                  <a:gd name="connsiteX0" fmla="*/ 4763 w 571500"/>
                  <a:gd name="connsiteY0" fmla="*/ 3490 h 739320"/>
                  <a:gd name="connsiteX1" fmla="*/ 371648 w 571500"/>
                  <a:gd name="connsiteY1" fmla="*/ 0 h 739320"/>
                  <a:gd name="connsiteX2" fmla="*/ 547687 w 571500"/>
                  <a:gd name="connsiteY2" fmla="*/ 193990 h 739320"/>
                  <a:gd name="connsiteX3" fmla="*/ 571500 w 571500"/>
                  <a:gd name="connsiteY3" fmla="*/ 739320 h 739320"/>
                  <a:gd name="connsiteX4" fmla="*/ 0 w 571500"/>
                  <a:gd name="connsiteY4" fmla="*/ 729795 h 739320"/>
                  <a:gd name="connsiteX5" fmla="*/ 4763 w 571500"/>
                  <a:gd name="connsiteY5" fmla="*/ 3490 h 739320"/>
                  <a:gd name="connsiteX0" fmla="*/ 4763 w 547687"/>
                  <a:gd name="connsiteY0" fmla="*/ 3490 h 729795"/>
                  <a:gd name="connsiteX1" fmla="*/ 371648 w 547687"/>
                  <a:gd name="connsiteY1" fmla="*/ 0 h 729795"/>
                  <a:gd name="connsiteX2" fmla="*/ 547687 w 547687"/>
                  <a:gd name="connsiteY2" fmla="*/ 193990 h 729795"/>
                  <a:gd name="connsiteX3" fmla="*/ 533400 w 547687"/>
                  <a:gd name="connsiteY3" fmla="*/ 701220 h 729795"/>
                  <a:gd name="connsiteX4" fmla="*/ 0 w 547687"/>
                  <a:gd name="connsiteY4" fmla="*/ 729795 h 729795"/>
                  <a:gd name="connsiteX5" fmla="*/ 4763 w 547687"/>
                  <a:gd name="connsiteY5" fmla="*/ 3490 h 729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7687" h="729795">
                    <a:moveTo>
                      <a:pt x="4763" y="3490"/>
                    </a:moveTo>
                    <a:lnTo>
                      <a:pt x="371648" y="0"/>
                    </a:lnTo>
                    <a:cubicBezTo>
                      <a:pt x="492240" y="169438"/>
                      <a:pt x="474720" y="191239"/>
                      <a:pt x="547687" y="193990"/>
                    </a:cubicBezTo>
                    <a:lnTo>
                      <a:pt x="533400" y="701220"/>
                    </a:lnTo>
                    <a:lnTo>
                      <a:pt x="0" y="729795"/>
                    </a:lnTo>
                    <a:cubicBezTo>
                      <a:pt x="1588" y="487693"/>
                      <a:pt x="3175" y="245592"/>
                      <a:pt x="4763" y="3490"/>
                    </a:cubicBezTo>
                    <a:close/>
                  </a:path>
                </a:pathLst>
              </a:custGeom>
              <a:solidFill>
                <a:srgbClr val="373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87" name="Graphic 586" descr="Paper with solid fill">
                <a:extLst>
                  <a:ext uri="{FF2B5EF4-FFF2-40B4-BE49-F238E27FC236}">
                    <a16:creationId xmlns:a16="http://schemas.microsoft.com/office/drawing/2014/main" id="{D9B4126D-C6A5-AF8E-43C8-4ACBE7BFE708}"/>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5667202" y="2971800"/>
                <a:ext cx="914400" cy="914400"/>
              </a:xfrm>
              <a:prstGeom prst="rect">
                <a:avLst/>
              </a:prstGeom>
            </p:spPr>
          </p:pic>
        </p:grpSp>
        <p:pic>
          <p:nvPicPr>
            <p:cNvPr id="588" name="Graphic 587" descr="Open folder with solid fill">
              <a:extLst>
                <a:ext uri="{FF2B5EF4-FFF2-40B4-BE49-F238E27FC236}">
                  <a16:creationId xmlns:a16="http://schemas.microsoft.com/office/drawing/2014/main" id="{7B59FB06-ECAA-BCB6-D3BB-0BB03FAB610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334731" y="5473102"/>
              <a:ext cx="529412" cy="529412"/>
            </a:xfrm>
            <a:prstGeom prst="rect">
              <a:avLst/>
            </a:prstGeom>
          </p:spPr>
        </p:pic>
        <p:pic>
          <p:nvPicPr>
            <p:cNvPr id="589" name="Graphic 588" descr="Open folder with solid fill">
              <a:extLst>
                <a:ext uri="{FF2B5EF4-FFF2-40B4-BE49-F238E27FC236}">
                  <a16:creationId xmlns:a16="http://schemas.microsoft.com/office/drawing/2014/main" id="{FAAE7E6E-27CA-ED0B-6F8A-A170B672E19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428193" y="4497963"/>
              <a:ext cx="529412" cy="529412"/>
            </a:xfrm>
            <a:prstGeom prst="rect">
              <a:avLst/>
            </a:prstGeom>
          </p:spPr>
        </p:pic>
        <p:grpSp>
          <p:nvGrpSpPr>
            <p:cNvPr id="590" name="Group 589">
              <a:extLst>
                <a:ext uri="{FF2B5EF4-FFF2-40B4-BE49-F238E27FC236}">
                  <a16:creationId xmlns:a16="http://schemas.microsoft.com/office/drawing/2014/main" id="{E53ACBA6-5072-A01F-C076-6C9C03C875A9}"/>
                </a:ext>
              </a:extLst>
            </p:cNvPr>
            <p:cNvGrpSpPr/>
            <p:nvPr/>
          </p:nvGrpSpPr>
          <p:grpSpPr>
            <a:xfrm>
              <a:off x="7842427" y="4341790"/>
              <a:ext cx="1459758" cy="1459758"/>
              <a:chOff x="7599503" y="4337989"/>
              <a:chExt cx="1459758" cy="1459758"/>
            </a:xfrm>
            <a:solidFill>
              <a:srgbClr val="3737C5"/>
            </a:solidFill>
          </p:grpSpPr>
          <p:pic>
            <p:nvPicPr>
              <p:cNvPr id="591" name="Graphic 590" descr="Computer with solid fill">
                <a:extLst>
                  <a:ext uri="{FF2B5EF4-FFF2-40B4-BE49-F238E27FC236}">
                    <a16:creationId xmlns:a16="http://schemas.microsoft.com/office/drawing/2014/main" id="{9D3C6377-5179-694A-F00D-C5EF734F256C}"/>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7599503" y="4337989"/>
                <a:ext cx="1459758" cy="1459758"/>
              </a:xfrm>
              <a:prstGeom prst="rect">
                <a:avLst/>
              </a:prstGeom>
            </p:spPr>
          </p:pic>
          <p:pic>
            <p:nvPicPr>
              <p:cNvPr id="592" name="Graphic 591" descr="Database with solid fill">
                <a:extLst>
                  <a:ext uri="{FF2B5EF4-FFF2-40B4-BE49-F238E27FC236}">
                    <a16:creationId xmlns:a16="http://schemas.microsoft.com/office/drawing/2014/main" id="{0048681A-6FF7-5E03-1769-8C7247A5C184}"/>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8036230" y="4760281"/>
                <a:ext cx="469964" cy="469964"/>
              </a:xfrm>
              <a:prstGeom prst="rect">
                <a:avLst/>
              </a:prstGeom>
            </p:spPr>
          </p:pic>
          <p:pic>
            <p:nvPicPr>
              <p:cNvPr id="593" name="Graphic 592" descr="Open folder with solid fill">
                <a:extLst>
                  <a:ext uri="{FF2B5EF4-FFF2-40B4-BE49-F238E27FC236}">
                    <a16:creationId xmlns:a16="http://schemas.microsoft.com/office/drawing/2014/main" id="{E7EF2017-1EAC-077A-F491-D76921501A7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745526" y="4861532"/>
                <a:ext cx="412672" cy="412672"/>
              </a:xfrm>
              <a:prstGeom prst="rect">
                <a:avLst/>
              </a:prstGeom>
            </p:spPr>
          </p:pic>
        </p:grpSp>
        <p:grpSp>
          <p:nvGrpSpPr>
            <p:cNvPr id="594" name="Group 593">
              <a:extLst>
                <a:ext uri="{FF2B5EF4-FFF2-40B4-BE49-F238E27FC236}">
                  <a16:creationId xmlns:a16="http://schemas.microsoft.com/office/drawing/2014/main" id="{391ACAF3-0E27-29A6-7964-E0C01F740B59}"/>
                </a:ext>
              </a:extLst>
            </p:cNvPr>
            <p:cNvGrpSpPr/>
            <p:nvPr/>
          </p:nvGrpSpPr>
          <p:grpSpPr>
            <a:xfrm>
              <a:off x="9931014" y="4267231"/>
              <a:ext cx="1468735" cy="1386979"/>
              <a:chOff x="8411764" y="3736394"/>
              <a:chExt cx="1468735" cy="1386979"/>
            </a:xfrm>
          </p:grpSpPr>
          <p:pic>
            <p:nvPicPr>
              <p:cNvPr id="595" name="Graphic 594" descr="Programmer male with solid fill">
                <a:extLst>
                  <a:ext uri="{FF2B5EF4-FFF2-40B4-BE49-F238E27FC236}">
                    <a16:creationId xmlns:a16="http://schemas.microsoft.com/office/drawing/2014/main" id="{7A15E392-9CEE-6987-7E1A-6178A1483410}"/>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411764" y="3736394"/>
                <a:ext cx="1316744" cy="1316744"/>
              </a:xfrm>
              <a:prstGeom prst="rect">
                <a:avLst/>
              </a:prstGeom>
            </p:spPr>
          </p:pic>
          <p:pic>
            <p:nvPicPr>
              <p:cNvPr id="596" name="Graphic 595" descr="Open folder with solid fill">
                <a:extLst>
                  <a:ext uri="{FF2B5EF4-FFF2-40B4-BE49-F238E27FC236}">
                    <a16:creationId xmlns:a16="http://schemas.microsoft.com/office/drawing/2014/main" id="{08B77325-9E50-A460-FA5C-70455ED6DC9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467827" y="4710701"/>
                <a:ext cx="412672" cy="412672"/>
              </a:xfrm>
              <a:prstGeom prst="rect">
                <a:avLst/>
              </a:prstGeom>
            </p:spPr>
          </p:pic>
        </p:grpSp>
        <p:grpSp>
          <p:nvGrpSpPr>
            <p:cNvPr id="597" name="Group 596">
              <a:extLst>
                <a:ext uri="{FF2B5EF4-FFF2-40B4-BE49-F238E27FC236}">
                  <a16:creationId xmlns:a16="http://schemas.microsoft.com/office/drawing/2014/main" id="{578FD40D-DA1D-4B22-D78C-4AAC8B8A178A}"/>
                </a:ext>
              </a:extLst>
            </p:cNvPr>
            <p:cNvGrpSpPr/>
            <p:nvPr/>
          </p:nvGrpSpPr>
          <p:grpSpPr>
            <a:xfrm>
              <a:off x="2816969" y="2358909"/>
              <a:ext cx="914400" cy="914400"/>
              <a:chOff x="5667202" y="2971800"/>
              <a:chExt cx="914400" cy="914400"/>
            </a:xfrm>
          </p:grpSpPr>
          <p:sp>
            <p:nvSpPr>
              <p:cNvPr id="598" name="Rectangle 9">
                <a:extLst>
                  <a:ext uri="{FF2B5EF4-FFF2-40B4-BE49-F238E27FC236}">
                    <a16:creationId xmlns:a16="http://schemas.microsoft.com/office/drawing/2014/main" id="{805D633E-1EBC-D116-D337-71834240B4F2}"/>
                  </a:ext>
                </a:extLst>
              </p:cNvPr>
              <p:cNvSpPr/>
              <p:nvPr/>
            </p:nvSpPr>
            <p:spPr>
              <a:xfrm>
                <a:off x="5854375" y="3071923"/>
                <a:ext cx="547687" cy="729795"/>
              </a:xfrm>
              <a:custGeom>
                <a:avLst/>
                <a:gdLst>
                  <a:gd name="connsiteX0" fmla="*/ 0 w 609600"/>
                  <a:gd name="connsiteY0" fmla="*/ 0 h 773930"/>
                  <a:gd name="connsiteX1" fmla="*/ 609600 w 609600"/>
                  <a:gd name="connsiteY1" fmla="*/ 0 h 773930"/>
                  <a:gd name="connsiteX2" fmla="*/ 609600 w 609600"/>
                  <a:gd name="connsiteY2" fmla="*/ 773930 h 773930"/>
                  <a:gd name="connsiteX3" fmla="*/ 0 w 609600"/>
                  <a:gd name="connsiteY3" fmla="*/ 773930 h 773930"/>
                  <a:gd name="connsiteX4" fmla="*/ 0 w 609600"/>
                  <a:gd name="connsiteY4" fmla="*/ 0 h 773930"/>
                  <a:gd name="connsiteX0" fmla="*/ 0 w 609600"/>
                  <a:gd name="connsiteY0" fmla="*/ 8253 h 782183"/>
                  <a:gd name="connsiteX1" fmla="*/ 433561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585787 w 609600"/>
                  <a:gd name="connsiteY2" fmla="*/ 2368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0 h 773930"/>
                  <a:gd name="connsiteX1" fmla="*/ 409748 w 609600"/>
                  <a:gd name="connsiteY1" fmla="*/ 34610 h 773930"/>
                  <a:gd name="connsiteX2" fmla="*/ 585787 w 609600"/>
                  <a:gd name="connsiteY2" fmla="*/ 228600 h 773930"/>
                  <a:gd name="connsiteX3" fmla="*/ 609600 w 609600"/>
                  <a:gd name="connsiteY3" fmla="*/ 773930 h 773930"/>
                  <a:gd name="connsiteX4" fmla="*/ 0 w 609600"/>
                  <a:gd name="connsiteY4" fmla="*/ 773930 h 773930"/>
                  <a:gd name="connsiteX5" fmla="*/ 0 w 609600"/>
                  <a:gd name="connsiteY5" fmla="*/ 0 h 773930"/>
                  <a:gd name="connsiteX0" fmla="*/ 42863 w 609600"/>
                  <a:gd name="connsiteY0" fmla="*/ 3490 h 739320"/>
                  <a:gd name="connsiteX1" fmla="*/ 409748 w 609600"/>
                  <a:gd name="connsiteY1" fmla="*/ 0 h 739320"/>
                  <a:gd name="connsiteX2" fmla="*/ 585787 w 609600"/>
                  <a:gd name="connsiteY2" fmla="*/ 193990 h 739320"/>
                  <a:gd name="connsiteX3" fmla="*/ 609600 w 609600"/>
                  <a:gd name="connsiteY3" fmla="*/ 739320 h 739320"/>
                  <a:gd name="connsiteX4" fmla="*/ 0 w 609600"/>
                  <a:gd name="connsiteY4" fmla="*/ 739320 h 739320"/>
                  <a:gd name="connsiteX5" fmla="*/ 42863 w 609600"/>
                  <a:gd name="connsiteY5" fmla="*/ 3490 h 739320"/>
                  <a:gd name="connsiteX0" fmla="*/ 4763 w 571500"/>
                  <a:gd name="connsiteY0" fmla="*/ 3490 h 739320"/>
                  <a:gd name="connsiteX1" fmla="*/ 371648 w 571500"/>
                  <a:gd name="connsiteY1" fmla="*/ 0 h 739320"/>
                  <a:gd name="connsiteX2" fmla="*/ 547687 w 571500"/>
                  <a:gd name="connsiteY2" fmla="*/ 193990 h 739320"/>
                  <a:gd name="connsiteX3" fmla="*/ 571500 w 571500"/>
                  <a:gd name="connsiteY3" fmla="*/ 739320 h 739320"/>
                  <a:gd name="connsiteX4" fmla="*/ 0 w 571500"/>
                  <a:gd name="connsiteY4" fmla="*/ 729795 h 739320"/>
                  <a:gd name="connsiteX5" fmla="*/ 4763 w 571500"/>
                  <a:gd name="connsiteY5" fmla="*/ 3490 h 739320"/>
                  <a:gd name="connsiteX0" fmla="*/ 4763 w 547687"/>
                  <a:gd name="connsiteY0" fmla="*/ 3490 h 729795"/>
                  <a:gd name="connsiteX1" fmla="*/ 371648 w 547687"/>
                  <a:gd name="connsiteY1" fmla="*/ 0 h 729795"/>
                  <a:gd name="connsiteX2" fmla="*/ 547687 w 547687"/>
                  <a:gd name="connsiteY2" fmla="*/ 193990 h 729795"/>
                  <a:gd name="connsiteX3" fmla="*/ 533400 w 547687"/>
                  <a:gd name="connsiteY3" fmla="*/ 701220 h 729795"/>
                  <a:gd name="connsiteX4" fmla="*/ 0 w 547687"/>
                  <a:gd name="connsiteY4" fmla="*/ 729795 h 729795"/>
                  <a:gd name="connsiteX5" fmla="*/ 4763 w 547687"/>
                  <a:gd name="connsiteY5" fmla="*/ 3490 h 729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7687" h="729795">
                    <a:moveTo>
                      <a:pt x="4763" y="3490"/>
                    </a:moveTo>
                    <a:lnTo>
                      <a:pt x="371648" y="0"/>
                    </a:lnTo>
                    <a:cubicBezTo>
                      <a:pt x="492240" y="169438"/>
                      <a:pt x="474720" y="191239"/>
                      <a:pt x="547687" y="193990"/>
                    </a:cubicBezTo>
                    <a:lnTo>
                      <a:pt x="533400" y="701220"/>
                    </a:lnTo>
                    <a:lnTo>
                      <a:pt x="0" y="729795"/>
                    </a:lnTo>
                    <a:cubicBezTo>
                      <a:pt x="1588" y="487693"/>
                      <a:pt x="3175" y="245592"/>
                      <a:pt x="4763" y="3490"/>
                    </a:cubicBezTo>
                    <a:close/>
                  </a:path>
                </a:pathLst>
              </a:custGeom>
              <a:solidFill>
                <a:srgbClr val="373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99" name="Graphic 598" descr="Paper with solid fill">
                <a:extLst>
                  <a:ext uri="{FF2B5EF4-FFF2-40B4-BE49-F238E27FC236}">
                    <a16:creationId xmlns:a16="http://schemas.microsoft.com/office/drawing/2014/main" id="{6A2D7EC4-B2FA-B896-F91F-7CBFA54820E4}"/>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5667202" y="2971800"/>
                <a:ext cx="914400" cy="914400"/>
              </a:xfrm>
              <a:prstGeom prst="rect">
                <a:avLst/>
              </a:prstGeom>
            </p:spPr>
          </p:pic>
        </p:grpSp>
        <p:grpSp>
          <p:nvGrpSpPr>
            <p:cNvPr id="600" name="Group 599">
              <a:extLst>
                <a:ext uri="{FF2B5EF4-FFF2-40B4-BE49-F238E27FC236}">
                  <a16:creationId xmlns:a16="http://schemas.microsoft.com/office/drawing/2014/main" id="{3AD8F70C-B45A-1CC8-839B-776C039446AF}"/>
                </a:ext>
              </a:extLst>
            </p:cNvPr>
            <p:cNvGrpSpPr/>
            <p:nvPr/>
          </p:nvGrpSpPr>
          <p:grpSpPr>
            <a:xfrm>
              <a:off x="3135631" y="3325798"/>
              <a:ext cx="914400" cy="914400"/>
              <a:chOff x="5667202" y="2971800"/>
              <a:chExt cx="914400" cy="914400"/>
            </a:xfrm>
          </p:grpSpPr>
          <p:sp>
            <p:nvSpPr>
              <p:cNvPr id="601" name="Rectangle 9">
                <a:extLst>
                  <a:ext uri="{FF2B5EF4-FFF2-40B4-BE49-F238E27FC236}">
                    <a16:creationId xmlns:a16="http://schemas.microsoft.com/office/drawing/2014/main" id="{3196FC27-C948-2B14-558B-22517A7AB547}"/>
                  </a:ext>
                </a:extLst>
              </p:cNvPr>
              <p:cNvSpPr/>
              <p:nvPr/>
            </p:nvSpPr>
            <p:spPr>
              <a:xfrm>
                <a:off x="5854375" y="3071923"/>
                <a:ext cx="547687" cy="729795"/>
              </a:xfrm>
              <a:custGeom>
                <a:avLst/>
                <a:gdLst>
                  <a:gd name="connsiteX0" fmla="*/ 0 w 609600"/>
                  <a:gd name="connsiteY0" fmla="*/ 0 h 773930"/>
                  <a:gd name="connsiteX1" fmla="*/ 609600 w 609600"/>
                  <a:gd name="connsiteY1" fmla="*/ 0 h 773930"/>
                  <a:gd name="connsiteX2" fmla="*/ 609600 w 609600"/>
                  <a:gd name="connsiteY2" fmla="*/ 773930 h 773930"/>
                  <a:gd name="connsiteX3" fmla="*/ 0 w 609600"/>
                  <a:gd name="connsiteY3" fmla="*/ 773930 h 773930"/>
                  <a:gd name="connsiteX4" fmla="*/ 0 w 609600"/>
                  <a:gd name="connsiteY4" fmla="*/ 0 h 773930"/>
                  <a:gd name="connsiteX0" fmla="*/ 0 w 609600"/>
                  <a:gd name="connsiteY0" fmla="*/ 8253 h 782183"/>
                  <a:gd name="connsiteX1" fmla="*/ 433561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585787 w 609600"/>
                  <a:gd name="connsiteY2" fmla="*/ 2368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0 h 773930"/>
                  <a:gd name="connsiteX1" fmla="*/ 409748 w 609600"/>
                  <a:gd name="connsiteY1" fmla="*/ 34610 h 773930"/>
                  <a:gd name="connsiteX2" fmla="*/ 585787 w 609600"/>
                  <a:gd name="connsiteY2" fmla="*/ 228600 h 773930"/>
                  <a:gd name="connsiteX3" fmla="*/ 609600 w 609600"/>
                  <a:gd name="connsiteY3" fmla="*/ 773930 h 773930"/>
                  <a:gd name="connsiteX4" fmla="*/ 0 w 609600"/>
                  <a:gd name="connsiteY4" fmla="*/ 773930 h 773930"/>
                  <a:gd name="connsiteX5" fmla="*/ 0 w 609600"/>
                  <a:gd name="connsiteY5" fmla="*/ 0 h 773930"/>
                  <a:gd name="connsiteX0" fmla="*/ 42863 w 609600"/>
                  <a:gd name="connsiteY0" fmla="*/ 3490 h 739320"/>
                  <a:gd name="connsiteX1" fmla="*/ 409748 w 609600"/>
                  <a:gd name="connsiteY1" fmla="*/ 0 h 739320"/>
                  <a:gd name="connsiteX2" fmla="*/ 585787 w 609600"/>
                  <a:gd name="connsiteY2" fmla="*/ 193990 h 739320"/>
                  <a:gd name="connsiteX3" fmla="*/ 609600 w 609600"/>
                  <a:gd name="connsiteY3" fmla="*/ 739320 h 739320"/>
                  <a:gd name="connsiteX4" fmla="*/ 0 w 609600"/>
                  <a:gd name="connsiteY4" fmla="*/ 739320 h 739320"/>
                  <a:gd name="connsiteX5" fmla="*/ 42863 w 609600"/>
                  <a:gd name="connsiteY5" fmla="*/ 3490 h 739320"/>
                  <a:gd name="connsiteX0" fmla="*/ 4763 w 571500"/>
                  <a:gd name="connsiteY0" fmla="*/ 3490 h 739320"/>
                  <a:gd name="connsiteX1" fmla="*/ 371648 w 571500"/>
                  <a:gd name="connsiteY1" fmla="*/ 0 h 739320"/>
                  <a:gd name="connsiteX2" fmla="*/ 547687 w 571500"/>
                  <a:gd name="connsiteY2" fmla="*/ 193990 h 739320"/>
                  <a:gd name="connsiteX3" fmla="*/ 571500 w 571500"/>
                  <a:gd name="connsiteY3" fmla="*/ 739320 h 739320"/>
                  <a:gd name="connsiteX4" fmla="*/ 0 w 571500"/>
                  <a:gd name="connsiteY4" fmla="*/ 729795 h 739320"/>
                  <a:gd name="connsiteX5" fmla="*/ 4763 w 571500"/>
                  <a:gd name="connsiteY5" fmla="*/ 3490 h 739320"/>
                  <a:gd name="connsiteX0" fmla="*/ 4763 w 547687"/>
                  <a:gd name="connsiteY0" fmla="*/ 3490 h 729795"/>
                  <a:gd name="connsiteX1" fmla="*/ 371648 w 547687"/>
                  <a:gd name="connsiteY1" fmla="*/ 0 h 729795"/>
                  <a:gd name="connsiteX2" fmla="*/ 547687 w 547687"/>
                  <a:gd name="connsiteY2" fmla="*/ 193990 h 729795"/>
                  <a:gd name="connsiteX3" fmla="*/ 533400 w 547687"/>
                  <a:gd name="connsiteY3" fmla="*/ 701220 h 729795"/>
                  <a:gd name="connsiteX4" fmla="*/ 0 w 547687"/>
                  <a:gd name="connsiteY4" fmla="*/ 729795 h 729795"/>
                  <a:gd name="connsiteX5" fmla="*/ 4763 w 547687"/>
                  <a:gd name="connsiteY5" fmla="*/ 3490 h 729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7687" h="729795">
                    <a:moveTo>
                      <a:pt x="4763" y="3490"/>
                    </a:moveTo>
                    <a:lnTo>
                      <a:pt x="371648" y="0"/>
                    </a:lnTo>
                    <a:cubicBezTo>
                      <a:pt x="492240" y="169438"/>
                      <a:pt x="474720" y="191239"/>
                      <a:pt x="547687" y="193990"/>
                    </a:cubicBezTo>
                    <a:lnTo>
                      <a:pt x="533400" y="701220"/>
                    </a:lnTo>
                    <a:lnTo>
                      <a:pt x="0" y="729795"/>
                    </a:lnTo>
                    <a:cubicBezTo>
                      <a:pt x="1588" y="487693"/>
                      <a:pt x="3175" y="245592"/>
                      <a:pt x="4763" y="3490"/>
                    </a:cubicBezTo>
                    <a:close/>
                  </a:path>
                </a:pathLst>
              </a:custGeom>
              <a:solidFill>
                <a:srgbClr val="373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02" name="Graphic 601" descr="Paper with solid fill">
                <a:extLst>
                  <a:ext uri="{FF2B5EF4-FFF2-40B4-BE49-F238E27FC236}">
                    <a16:creationId xmlns:a16="http://schemas.microsoft.com/office/drawing/2014/main" id="{159CBA07-7C17-8583-3835-7850D8DE8876}"/>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5667202" y="2971800"/>
                <a:ext cx="914400" cy="914400"/>
              </a:xfrm>
              <a:prstGeom prst="rect">
                <a:avLst/>
              </a:prstGeom>
            </p:spPr>
          </p:pic>
        </p:grpSp>
        <p:grpSp>
          <p:nvGrpSpPr>
            <p:cNvPr id="603" name="Group 602">
              <a:extLst>
                <a:ext uri="{FF2B5EF4-FFF2-40B4-BE49-F238E27FC236}">
                  <a16:creationId xmlns:a16="http://schemas.microsoft.com/office/drawing/2014/main" id="{591C5040-7923-B44A-BB8C-8935B1DC73B7}"/>
                </a:ext>
              </a:extLst>
            </p:cNvPr>
            <p:cNvGrpSpPr/>
            <p:nvPr/>
          </p:nvGrpSpPr>
          <p:grpSpPr>
            <a:xfrm>
              <a:off x="2816969" y="4319646"/>
              <a:ext cx="914400" cy="914400"/>
              <a:chOff x="5667202" y="2971800"/>
              <a:chExt cx="914400" cy="914400"/>
            </a:xfrm>
          </p:grpSpPr>
          <p:sp>
            <p:nvSpPr>
              <p:cNvPr id="604" name="Rectangle 9">
                <a:extLst>
                  <a:ext uri="{FF2B5EF4-FFF2-40B4-BE49-F238E27FC236}">
                    <a16:creationId xmlns:a16="http://schemas.microsoft.com/office/drawing/2014/main" id="{E4F8A272-2D93-3CBB-DFC1-9918F8635BB7}"/>
                  </a:ext>
                </a:extLst>
              </p:cNvPr>
              <p:cNvSpPr/>
              <p:nvPr/>
            </p:nvSpPr>
            <p:spPr>
              <a:xfrm>
                <a:off x="5854375" y="3071923"/>
                <a:ext cx="547687" cy="729795"/>
              </a:xfrm>
              <a:custGeom>
                <a:avLst/>
                <a:gdLst>
                  <a:gd name="connsiteX0" fmla="*/ 0 w 609600"/>
                  <a:gd name="connsiteY0" fmla="*/ 0 h 773930"/>
                  <a:gd name="connsiteX1" fmla="*/ 609600 w 609600"/>
                  <a:gd name="connsiteY1" fmla="*/ 0 h 773930"/>
                  <a:gd name="connsiteX2" fmla="*/ 609600 w 609600"/>
                  <a:gd name="connsiteY2" fmla="*/ 773930 h 773930"/>
                  <a:gd name="connsiteX3" fmla="*/ 0 w 609600"/>
                  <a:gd name="connsiteY3" fmla="*/ 773930 h 773930"/>
                  <a:gd name="connsiteX4" fmla="*/ 0 w 609600"/>
                  <a:gd name="connsiteY4" fmla="*/ 0 h 773930"/>
                  <a:gd name="connsiteX0" fmla="*/ 0 w 609600"/>
                  <a:gd name="connsiteY0" fmla="*/ 8253 h 782183"/>
                  <a:gd name="connsiteX1" fmla="*/ 433561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585787 w 609600"/>
                  <a:gd name="connsiteY2" fmla="*/ 2368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0 h 773930"/>
                  <a:gd name="connsiteX1" fmla="*/ 409748 w 609600"/>
                  <a:gd name="connsiteY1" fmla="*/ 34610 h 773930"/>
                  <a:gd name="connsiteX2" fmla="*/ 585787 w 609600"/>
                  <a:gd name="connsiteY2" fmla="*/ 228600 h 773930"/>
                  <a:gd name="connsiteX3" fmla="*/ 609600 w 609600"/>
                  <a:gd name="connsiteY3" fmla="*/ 773930 h 773930"/>
                  <a:gd name="connsiteX4" fmla="*/ 0 w 609600"/>
                  <a:gd name="connsiteY4" fmla="*/ 773930 h 773930"/>
                  <a:gd name="connsiteX5" fmla="*/ 0 w 609600"/>
                  <a:gd name="connsiteY5" fmla="*/ 0 h 773930"/>
                  <a:gd name="connsiteX0" fmla="*/ 42863 w 609600"/>
                  <a:gd name="connsiteY0" fmla="*/ 3490 h 739320"/>
                  <a:gd name="connsiteX1" fmla="*/ 409748 w 609600"/>
                  <a:gd name="connsiteY1" fmla="*/ 0 h 739320"/>
                  <a:gd name="connsiteX2" fmla="*/ 585787 w 609600"/>
                  <a:gd name="connsiteY2" fmla="*/ 193990 h 739320"/>
                  <a:gd name="connsiteX3" fmla="*/ 609600 w 609600"/>
                  <a:gd name="connsiteY3" fmla="*/ 739320 h 739320"/>
                  <a:gd name="connsiteX4" fmla="*/ 0 w 609600"/>
                  <a:gd name="connsiteY4" fmla="*/ 739320 h 739320"/>
                  <a:gd name="connsiteX5" fmla="*/ 42863 w 609600"/>
                  <a:gd name="connsiteY5" fmla="*/ 3490 h 739320"/>
                  <a:gd name="connsiteX0" fmla="*/ 4763 w 571500"/>
                  <a:gd name="connsiteY0" fmla="*/ 3490 h 739320"/>
                  <a:gd name="connsiteX1" fmla="*/ 371648 w 571500"/>
                  <a:gd name="connsiteY1" fmla="*/ 0 h 739320"/>
                  <a:gd name="connsiteX2" fmla="*/ 547687 w 571500"/>
                  <a:gd name="connsiteY2" fmla="*/ 193990 h 739320"/>
                  <a:gd name="connsiteX3" fmla="*/ 571500 w 571500"/>
                  <a:gd name="connsiteY3" fmla="*/ 739320 h 739320"/>
                  <a:gd name="connsiteX4" fmla="*/ 0 w 571500"/>
                  <a:gd name="connsiteY4" fmla="*/ 729795 h 739320"/>
                  <a:gd name="connsiteX5" fmla="*/ 4763 w 571500"/>
                  <a:gd name="connsiteY5" fmla="*/ 3490 h 739320"/>
                  <a:gd name="connsiteX0" fmla="*/ 4763 w 547687"/>
                  <a:gd name="connsiteY0" fmla="*/ 3490 h 729795"/>
                  <a:gd name="connsiteX1" fmla="*/ 371648 w 547687"/>
                  <a:gd name="connsiteY1" fmla="*/ 0 h 729795"/>
                  <a:gd name="connsiteX2" fmla="*/ 547687 w 547687"/>
                  <a:gd name="connsiteY2" fmla="*/ 193990 h 729795"/>
                  <a:gd name="connsiteX3" fmla="*/ 533400 w 547687"/>
                  <a:gd name="connsiteY3" fmla="*/ 701220 h 729795"/>
                  <a:gd name="connsiteX4" fmla="*/ 0 w 547687"/>
                  <a:gd name="connsiteY4" fmla="*/ 729795 h 729795"/>
                  <a:gd name="connsiteX5" fmla="*/ 4763 w 547687"/>
                  <a:gd name="connsiteY5" fmla="*/ 3490 h 729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7687" h="729795">
                    <a:moveTo>
                      <a:pt x="4763" y="3490"/>
                    </a:moveTo>
                    <a:lnTo>
                      <a:pt x="371648" y="0"/>
                    </a:lnTo>
                    <a:cubicBezTo>
                      <a:pt x="492240" y="169438"/>
                      <a:pt x="474720" y="191239"/>
                      <a:pt x="547687" y="193990"/>
                    </a:cubicBezTo>
                    <a:lnTo>
                      <a:pt x="533400" y="701220"/>
                    </a:lnTo>
                    <a:lnTo>
                      <a:pt x="0" y="729795"/>
                    </a:lnTo>
                    <a:cubicBezTo>
                      <a:pt x="1588" y="487693"/>
                      <a:pt x="3175" y="245592"/>
                      <a:pt x="4763" y="3490"/>
                    </a:cubicBezTo>
                    <a:close/>
                  </a:path>
                </a:pathLst>
              </a:custGeom>
              <a:solidFill>
                <a:srgbClr val="373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05" name="Graphic 604" descr="Paper with solid fill">
                <a:extLst>
                  <a:ext uri="{FF2B5EF4-FFF2-40B4-BE49-F238E27FC236}">
                    <a16:creationId xmlns:a16="http://schemas.microsoft.com/office/drawing/2014/main" id="{CF583036-F834-C8A1-6DC3-D4249C9CDE1D}"/>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5667202" y="2971800"/>
                <a:ext cx="914400" cy="914400"/>
              </a:xfrm>
              <a:prstGeom prst="rect">
                <a:avLst/>
              </a:prstGeom>
            </p:spPr>
          </p:pic>
        </p:grpSp>
      </p:grpSp>
      <p:grpSp>
        <p:nvGrpSpPr>
          <p:cNvPr id="3" name="Group 2">
            <a:extLst>
              <a:ext uri="{FF2B5EF4-FFF2-40B4-BE49-F238E27FC236}">
                <a16:creationId xmlns:a16="http://schemas.microsoft.com/office/drawing/2014/main" id="{A06F464A-AC44-9E45-3949-7DB336D1C0A5}"/>
              </a:ext>
            </a:extLst>
          </p:cNvPr>
          <p:cNvGrpSpPr/>
          <p:nvPr/>
        </p:nvGrpSpPr>
        <p:grpSpPr>
          <a:xfrm>
            <a:off x="0" y="3336955"/>
            <a:ext cx="4012949" cy="3531248"/>
            <a:chOff x="0" y="3326681"/>
            <a:chExt cx="4012949" cy="3531248"/>
          </a:xfrm>
        </p:grpSpPr>
        <p:sp>
          <p:nvSpPr>
            <p:cNvPr id="54" name="Rectangle 53">
              <a:extLst>
                <a:ext uri="{FF2B5EF4-FFF2-40B4-BE49-F238E27FC236}">
                  <a16:creationId xmlns:a16="http://schemas.microsoft.com/office/drawing/2014/main" id="{166FD754-E181-00C2-226E-D07F85238582}"/>
                </a:ext>
              </a:extLst>
            </p:cNvPr>
            <p:cNvSpPr/>
            <p:nvPr/>
          </p:nvSpPr>
          <p:spPr>
            <a:xfrm>
              <a:off x="0" y="4120849"/>
              <a:ext cx="4012949" cy="27370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a:extLst>
                <a:ext uri="{FF2B5EF4-FFF2-40B4-BE49-F238E27FC236}">
                  <a16:creationId xmlns:a16="http://schemas.microsoft.com/office/drawing/2014/main" id="{10D32382-3099-20CE-2FB0-2E400CEB1565}"/>
                </a:ext>
              </a:extLst>
            </p:cNvPr>
            <p:cNvSpPr txBox="1"/>
            <p:nvPr/>
          </p:nvSpPr>
          <p:spPr>
            <a:xfrm>
              <a:off x="153129" y="3326681"/>
              <a:ext cx="904415" cy="1569660"/>
            </a:xfrm>
            <a:prstGeom prst="rect">
              <a:avLst/>
            </a:prstGeom>
            <a:noFill/>
          </p:spPr>
          <p:txBody>
            <a:bodyPr wrap="none" rtlCol="0">
              <a:spAutoFit/>
            </a:bodyPr>
            <a:lstStyle/>
            <a:p>
              <a:r>
                <a:rPr lang="en-US" sz="9600" dirty="0">
                  <a:solidFill>
                    <a:srgbClr val="C00000"/>
                  </a:solidFill>
                </a:rPr>
                <a:t>+</a:t>
              </a:r>
            </a:p>
          </p:txBody>
        </p:sp>
        <p:grpSp>
          <p:nvGrpSpPr>
            <p:cNvPr id="666" name="Group 665">
              <a:extLst>
                <a:ext uri="{FF2B5EF4-FFF2-40B4-BE49-F238E27FC236}">
                  <a16:creationId xmlns:a16="http://schemas.microsoft.com/office/drawing/2014/main" id="{AD36433F-45B9-5E91-2387-933EF3664277}"/>
                </a:ext>
              </a:extLst>
            </p:cNvPr>
            <p:cNvGrpSpPr/>
            <p:nvPr/>
          </p:nvGrpSpPr>
          <p:grpSpPr>
            <a:xfrm>
              <a:off x="415548" y="4501417"/>
              <a:ext cx="3144762" cy="1973108"/>
              <a:chOff x="243291" y="0"/>
              <a:chExt cx="11184619" cy="6031315"/>
            </a:xfrm>
          </p:grpSpPr>
          <p:pic>
            <p:nvPicPr>
              <p:cNvPr id="667" name="Graphic 666" descr="Laptop with solid fill">
                <a:extLst>
                  <a:ext uri="{FF2B5EF4-FFF2-40B4-BE49-F238E27FC236}">
                    <a16:creationId xmlns:a16="http://schemas.microsoft.com/office/drawing/2014/main" id="{AA48D4E6-4499-AC09-FD40-45180CC083C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896949" y="1702419"/>
                <a:ext cx="1120039" cy="1120039"/>
              </a:xfrm>
              <a:prstGeom prst="rect">
                <a:avLst/>
              </a:prstGeom>
            </p:spPr>
          </p:pic>
          <p:pic>
            <p:nvPicPr>
              <p:cNvPr id="668" name="Graphic 667" descr="Open folder with solid fill">
                <a:extLst>
                  <a:ext uri="{FF2B5EF4-FFF2-40B4-BE49-F238E27FC236}">
                    <a16:creationId xmlns:a16="http://schemas.microsoft.com/office/drawing/2014/main" id="{08422621-C6F6-7FE4-15C4-1BD013E5DE2B}"/>
                  </a:ext>
                </a:extLst>
              </p:cNvPr>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9250632" y="2007828"/>
                <a:ext cx="412672" cy="412672"/>
              </a:xfrm>
              <a:prstGeom prst="rect">
                <a:avLst/>
              </a:prstGeom>
            </p:spPr>
          </p:pic>
          <p:grpSp>
            <p:nvGrpSpPr>
              <p:cNvPr id="669" name="Group 668">
                <a:extLst>
                  <a:ext uri="{FF2B5EF4-FFF2-40B4-BE49-F238E27FC236}">
                    <a16:creationId xmlns:a16="http://schemas.microsoft.com/office/drawing/2014/main" id="{BF861D93-C7B9-C6B2-29CB-AF60652AEC16}"/>
                  </a:ext>
                </a:extLst>
              </p:cNvPr>
              <p:cNvGrpSpPr/>
              <p:nvPr/>
            </p:nvGrpSpPr>
            <p:grpSpPr>
              <a:xfrm>
                <a:off x="7486026" y="2933852"/>
                <a:ext cx="3941884" cy="1120039"/>
                <a:chOff x="7003457" y="2540579"/>
                <a:chExt cx="3941884" cy="1120039"/>
              </a:xfrm>
            </p:grpSpPr>
            <p:pic>
              <p:nvPicPr>
                <p:cNvPr id="713" name="Graphic 712" descr="Laptop with solid fill">
                  <a:extLst>
                    <a:ext uri="{FF2B5EF4-FFF2-40B4-BE49-F238E27FC236}">
                      <a16:creationId xmlns:a16="http://schemas.microsoft.com/office/drawing/2014/main" id="{AD0FF0CB-C792-4841-5015-DCC80F8DCB3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003457" y="2540579"/>
                  <a:ext cx="1120039" cy="1120039"/>
                </a:xfrm>
                <a:prstGeom prst="rect">
                  <a:avLst/>
                </a:prstGeom>
              </p:spPr>
            </p:pic>
            <p:pic>
              <p:nvPicPr>
                <p:cNvPr id="714" name="Graphic 713" descr="Open folder with solid fill">
                  <a:extLst>
                    <a:ext uri="{FF2B5EF4-FFF2-40B4-BE49-F238E27FC236}">
                      <a16:creationId xmlns:a16="http://schemas.microsoft.com/office/drawing/2014/main" id="{6BD46762-45F0-CD75-6FDE-2D59C9544C24}"/>
                    </a:ext>
                  </a:extLst>
                </p:cNvPr>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7357140" y="2833880"/>
                  <a:ext cx="412672" cy="412672"/>
                </a:xfrm>
                <a:prstGeom prst="rect">
                  <a:avLst/>
                </a:prstGeom>
              </p:spPr>
            </p:pic>
            <p:pic>
              <p:nvPicPr>
                <p:cNvPr id="715" name="Graphic 714" descr="Laptop with solid fill">
                  <a:extLst>
                    <a:ext uri="{FF2B5EF4-FFF2-40B4-BE49-F238E27FC236}">
                      <a16:creationId xmlns:a16="http://schemas.microsoft.com/office/drawing/2014/main" id="{5C92071C-3B74-02FF-40E3-06C9C1D0C17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414379" y="2540579"/>
                  <a:ext cx="1120039" cy="1120039"/>
                </a:xfrm>
                <a:prstGeom prst="rect">
                  <a:avLst/>
                </a:prstGeom>
              </p:spPr>
            </p:pic>
            <p:pic>
              <p:nvPicPr>
                <p:cNvPr id="716" name="Graphic 715" descr="Open folder with solid fill">
                  <a:extLst>
                    <a:ext uri="{FF2B5EF4-FFF2-40B4-BE49-F238E27FC236}">
                      <a16:creationId xmlns:a16="http://schemas.microsoft.com/office/drawing/2014/main" id="{41D81123-A683-18A9-08A4-725ADB7A1398}"/>
                    </a:ext>
                  </a:extLst>
                </p:cNvPr>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8768062" y="2833880"/>
                  <a:ext cx="412672" cy="412672"/>
                </a:xfrm>
                <a:prstGeom prst="rect">
                  <a:avLst/>
                </a:prstGeom>
              </p:spPr>
            </p:pic>
            <p:pic>
              <p:nvPicPr>
                <p:cNvPr id="717" name="Graphic 716" descr="Laptop with solid fill">
                  <a:extLst>
                    <a:ext uri="{FF2B5EF4-FFF2-40B4-BE49-F238E27FC236}">
                      <a16:creationId xmlns:a16="http://schemas.microsoft.com/office/drawing/2014/main" id="{80248FEE-9CC9-117A-E950-CB1023E3C3E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825302" y="2540579"/>
                  <a:ext cx="1120039" cy="1120039"/>
                </a:xfrm>
                <a:prstGeom prst="rect">
                  <a:avLst/>
                </a:prstGeom>
              </p:spPr>
            </p:pic>
            <p:pic>
              <p:nvPicPr>
                <p:cNvPr id="718" name="Graphic 717" descr="Open folder with solid fill">
                  <a:extLst>
                    <a:ext uri="{FF2B5EF4-FFF2-40B4-BE49-F238E27FC236}">
                      <a16:creationId xmlns:a16="http://schemas.microsoft.com/office/drawing/2014/main" id="{EFBF881B-682F-BB2B-DA4B-CA4D7FD55AFA}"/>
                    </a:ext>
                  </a:extLst>
                </p:cNvPr>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10178985" y="2833880"/>
                  <a:ext cx="412672" cy="412672"/>
                </a:xfrm>
                <a:prstGeom prst="rect">
                  <a:avLst/>
                </a:prstGeom>
              </p:spPr>
            </p:pic>
          </p:grpSp>
          <p:grpSp>
            <p:nvGrpSpPr>
              <p:cNvPr id="670" name="Group 669">
                <a:extLst>
                  <a:ext uri="{FF2B5EF4-FFF2-40B4-BE49-F238E27FC236}">
                    <a16:creationId xmlns:a16="http://schemas.microsoft.com/office/drawing/2014/main" id="{41D9E926-BD39-7B76-450F-50F773925050}"/>
                  </a:ext>
                </a:extLst>
              </p:cNvPr>
              <p:cNvGrpSpPr/>
              <p:nvPr/>
            </p:nvGrpSpPr>
            <p:grpSpPr>
              <a:xfrm>
                <a:off x="8046045" y="2236281"/>
                <a:ext cx="2821845" cy="829281"/>
                <a:chOff x="8046046" y="1989577"/>
                <a:chExt cx="2821845" cy="829281"/>
              </a:xfrm>
            </p:grpSpPr>
            <p:cxnSp>
              <p:nvCxnSpPr>
                <p:cNvPr id="710" name="Straight Arrow Connector 709">
                  <a:extLst>
                    <a:ext uri="{FF2B5EF4-FFF2-40B4-BE49-F238E27FC236}">
                      <a16:creationId xmlns:a16="http://schemas.microsoft.com/office/drawing/2014/main" id="{7409F4F2-04D2-FC5B-9A64-A12A6B339038}"/>
                    </a:ext>
                  </a:extLst>
                </p:cNvPr>
                <p:cNvCxnSpPr>
                  <a:cxnSpLocks/>
                  <a:stCxn id="667" idx="1"/>
                  <a:endCxn id="713" idx="0"/>
                </p:cNvCxnSpPr>
                <p:nvPr/>
              </p:nvCxnSpPr>
              <p:spPr>
                <a:xfrm flipH="1">
                  <a:off x="8046046" y="1989577"/>
                  <a:ext cx="850903" cy="671413"/>
                </a:xfrm>
                <a:prstGeom prst="straightConnector1">
                  <a:avLst/>
                </a:prstGeom>
                <a:ln w="38100">
                  <a:solidFill>
                    <a:srgbClr val="09B36B"/>
                  </a:solidFill>
                  <a:tailEnd type="triangle"/>
                </a:ln>
              </p:spPr>
              <p:style>
                <a:lnRef idx="1">
                  <a:schemeClr val="accent1"/>
                </a:lnRef>
                <a:fillRef idx="0">
                  <a:schemeClr val="accent1"/>
                </a:fillRef>
                <a:effectRef idx="0">
                  <a:schemeClr val="accent1"/>
                </a:effectRef>
                <a:fontRef idx="minor">
                  <a:schemeClr val="tx1"/>
                </a:fontRef>
              </p:style>
            </p:cxnSp>
            <p:cxnSp>
              <p:nvCxnSpPr>
                <p:cNvPr id="711" name="Straight Arrow Connector 710">
                  <a:extLst>
                    <a:ext uri="{FF2B5EF4-FFF2-40B4-BE49-F238E27FC236}">
                      <a16:creationId xmlns:a16="http://schemas.microsoft.com/office/drawing/2014/main" id="{01EC51D5-517B-C8FB-D18F-F5C8DC34A0E7}"/>
                    </a:ext>
                  </a:extLst>
                </p:cNvPr>
                <p:cNvCxnSpPr>
                  <a:cxnSpLocks/>
                  <a:stCxn id="667" idx="3"/>
                  <a:endCxn id="717" idx="0"/>
                </p:cNvCxnSpPr>
                <p:nvPr/>
              </p:nvCxnSpPr>
              <p:spPr>
                <a:xfrm>
                  <a:off x="10016988" y="1989577"/>
                  <a:ext cx="850903" cy="671413"/>
                </a:xfrm>
                <a:prstGeom prst="straightConnector1">
                  <a:avLst/>
                </a:prstGeom>
                <a:ln w="38100">
                  <a:solidFill>
                    <a:srgbClr val="09B36B"/>
                  </a:solidFill>
                  <a:tailEnd type="triangle"/>
                </a:ln>
              </p:spPr>
              <p:style>
                <a:lnRef idx="1">
                  <a:schemeClr val="accent1"/>
                </a:lnRef>
                <a:fillRef idx="0">
                  <a:schemeClr val="accent1"/>
                </a:fillRef>
                <a:effectRef idx="0">
                  <a:schemeClr val="accent1"/>
                </a:effectRef>
                <a:fontRef idx="minor">
                  <a:schemeClr val="tx1"/>
                </a:fontRef>
              </p:style>
            </p:cxnSp>
            <p:cxnSp>
              <p:nvCxnSpPr>
                <p:cNvPr id="712" name="Straight Arrow Connector 711">
                  <a:extLst>
                    <a:ext uri="{FF2B5EF4-FFF2-40B4-BE49-F238E27FC236}">
                      <a16:creationId xmlns:a16="http://schemas.microsoft.com/office/drawing/2014/main" id="{D840E60A-3654-4700-7CC7-FABD7B140271}"/>
                    </a:ext>
                  </a:extLst>
                </p:cNvPr>
                <p:cNvCxnSpPr>
                  <a:cxnSpLocks/>
                </p:cNvCxnSpPr>
                <p:nvPr/>
              </p:nvCxnSpPr>
              <p:spPr>
                <a:xfrm>
                  <a:off x="9472081" y="2414163"/>
                  <a:ext cx="0" cy="404695"/>
                </a:xfrm>
                <a:prstGeom prst="straightConnector1">
                  <a:avLst/>
                </a:prstGeom>
                <a:ln w="38100">
                  <a:solidFill>
                    <a:srgbClr val="09B36B"/>
                  </a:solidFill>
                  <a:tailEnd type="triangle"/>
                </a:ln>
              </p:spPr>
              <p:style>
                <a:lnRef idx="1">
                  <a:schemeClr val="accent1"/>
                </a:lnRef>
                <a:fillRef idx="0">
                  <a:schemeClr val="accent1"/>
                </a:fillRef>
                <a:effectRef idx="0">
                  <a:schemeClr val="accent1"/>
                </a:effectRef>
                <a:fontRef idx="minor">
                  <a:schemeClr val="tx1"/>
                </a:fontRef>
              </p:style>
            </p:cxnSp>
          </p:grpSp>
          <p:pic>
            <p:nvPicPr>
              <p:cNvPr id="671" name="Graphic 670" descr="Programmer female with solid fill">
                <a:extLst>
                  <a:ext uri="{FF2B5EF4-FFF2-40B4-BE49-F238E27FC236}">
                    <a16:creationId xmlns:a16="http://schemas.microsoft.com/office/drawing/2014/main" id="{33D4520C-2F7B-AD1B-924C-8B0A37BBDDE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788438" y="4450314"/>
                <a:ext cx="1581001" cy="1581001"/>
              </a:xfrm>
              <a:prstGeom prst="rect">
                <a:avLst/>
              </a:prstGeom>
            </p:spPr>
          </p:pic>
          <p:pic>
            <p:nvPicPr>
              <p:cNvPr id="672" name="Graphic 671" descr="Programmer male with solid fill">
                <a:extLst>
                  <a:ext uri="{FF2B5EF4-FFF2-40B4-BE49-F238E27FC236}">
                    <a16:creationId xmlns:a16="http://schemas.microsoft.com/office/drawing/2014/main" id="{B79648FE-C6BD-7FDE-1468-85F4A139F949}"/>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819864" y="3394015"/>
                <a:ext cx="1673031" cy="1673031"/>
              </a:xfrm>
              <a:prstGeom prst="rect">
                <a:avLst/>
              </a:prstGeom>
            </p:spPr>
          </p:pic>
          <p:pic>
            <p:nvPicPr>
              <p:cNvPr id="673" name="Graphic 672" descr="Programmer male outline">
                <a:extLst>
                  <a:ext uri="{FF2B5EF4-FFF2-40B4-BE49-F238E27FC236}">
                    <a16:creationId xmlns:a16="http://schemas.microsoft.com/office/drawing/2014/main" id="{403E86A2-98C3-8182-054C-0AC70F2B13D8}"/>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4117421" y="0"/>
                <a:ext cx="1673031" cy="1673031"/>
              </a:xfrm>
              <a:prstGeom prst="rect">
                <a:avLst/>
              </a:prstGeom>
            </p:spPr>
          </p:pic>
          <p:pic>
            <p:nvPicPr>
              <p:cNvPr id="674" name="Graphic 673" descr="Programmer female outline">
                <a:extLst>
                  <a:ext uri="{FF2B5EF4-FFF2-40B4-BE49-F238E27FC236}">
                    <a16:creationId xmlns:a16="http://schemas.microsoft.com/office/drawing/2014/main" id="{D648B037-BCCC-FE6F-CA41-D0AB6B4BFBFD}"/>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4495242" y="1806595"/>
                <a:ext cx="1563624" cy="1563624"/>
              </a:xfrm>
              <a:prstGeom prst="rect">
                <a:avLst/>
              </a:prstGeom>
            </p:spPr>
          </p:pic>
          <p:pic>
            <p:nvPicPr>
              <p:cNvPr id="675" name="Graphic 674" descr="Computer with solid fill">
                <a:extLst>
                  <a:ext uri="{FF2B5EF4-FFF2-40B4-BE49-F238E27FC236}">
                    <a16:creationId xmlns:a16="http://schemas.microsoft.com/office/drawing/2014/main" id="{736AAA81-E746-A33B-40F3-7445F09E7B80}"/>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243291" y="2407138"/>
                <a:ext cx="1948283" cy="1948283"/>
              </a:xfrm>
              <a:prstGeom prst="rect">
                <a:avLst/>
              </a:prstGeom>
            </p:spPr>
          </p:pic>
          <p:grpSp>
            <p:nvGrpSpPr>
              <p:cNvPr id="676" name="Group 675">
                <a:extLst>
                  <a:ext uri="{FF2B5EF4-FFF2-40B4-BE49-F238E27FC236}">
                    <a16:creationId xmlns:a16="http://schemas.microsoft.com/office/drawing/2014/main" id="{8E33DDBE-4243-DCC8-9DA3-B9C09C77327F}"/>
                  </a:ext>
                </a:extLst>
              </p:cNvPr>
              <p:cNvGrpSpPr/>
              <p:nvPr/>
            </p:nvGrpSpPr>
            <p:grpSpPr>
              <a:xfrm>
                <a:off x="2353968" y="1590541"/>
                <a:ext cx="2610224" cy="3548448"/>
                <a:chOff x="2536535" y="1757521"/>
                <a:chExt cx="1508276" cy="3548448"/>
              </a:xfrm>
            </p:grpSpPr>
            <p:cxnSp>
              <p:nvCxnSpPr>
                <p:cNvPr id="706" name="Straight Arrow Connector 705">
                  <a:extLst>
                    <a:ext uri="{FF2B5EF4-FFF2-40B4-BE49-F238E27FC236}">
                      <a16:creationId xmlns:a16="http://schemas.microsoft.com/office/drawing/2014/main" id="{77E1444A-BB5B-0B02-AB38-13E497CF3611}"/>
                    </a:ext>
                  </a:extLst>
                </p:cNvPr>
                <p:cNvCxnSpPr>
                  <a:cxnSpLocks/>
                </p:cNvCxnSpPr>
                <p:nvPr/>
              </p:nvCxnSpPr>
              <p:spPr>
                <a:xfrm flipV="1">
                  <a:off x="2536535" y="1757521"/>
                  <a:ext cx="1116844" cy="885025"/>
                </a:xfrm>
                <a:prstGeom prst="straightConnector1">
                  <a:avLst/>
                </a:prstGeom>
                <a:ln w="38100">
                  <a:solidFill>
                    <a:srgbClr val="09B36B"/>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07" name="Straight Arrow Connector 706">
                  <a:extLst>
                    <a:ext uri="{FF2B5EF4-FFF2-40B4-BE49-F238E27FC236}">
                      <a16:creationId xmlns:a16="http://schemas.microsoft.com/office/drawing/2014/main" id="{C86E7D1B-0AA3-CF05-3DC0-B0B1FE112966}"/>
                    </a:ext>
                  </a:extLst>
                </p:cNvPr>
                <p:cNvCxnSpPr>
                  <a:cxnSpLocks/>
                </p:cNvCxnSpPr>
                <p:nvPr/>
              </p:nvCxnSpPr>
              <p:spPr>
                <a:xfrm flipV="1">
                  <a:off x="2569789" y="2848127"/>
                  <a:ext cx="1285848" cy="275050"/>
                </a:xfrm>
                <a:prstGeom prst="straightConnector1">
                  <a:avLst/>
                </a:prstGeom>
                <a:ln w="38100">
                  <a:solidFill>
                    <a:srgbClr val="09B36B"/>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08" name="Straight Arrow Connector 707">
                  <a:extLst>
                    <a:ext uri="{FF2B5EF4-FFF2-40B4-BE49-F238E27FC236}">
                      <a16:creationId xmlns:a16="http://schemas.microsoft.com/office/drawing/2014/main" id="{65C52860-AD1F-4F04-0638-EE8CCA586BD6}"/>
                    </a:ext>
                  </a:extLst>
                </p:cNvPr>
                <p:cNvCxnSpPr>
                  <a:cxnSpLocks/>
                </p:cNvCxnSpPr>
                <p:nvPr/>
              </p:nvCxnSpPr>
              <p:spPr>
                <a:xfrm>
                  <a:off x="2569789" y="3787487"/>
                  <a:ext cx="1475022" cy="423751"/>
                </a:xfrm>
                <a:prstGeom prst="straightConnector1">
                  <a:avLst/>
                </a:prstGeom>
                <a:ln w="38100">
                  <a:solidFill>
                    <a:srgbClr val="09B36B"/>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09" name="Straight Arrow Connector 708">
                  <a:extLst>
                    <a:ext uri="{FF2B5EF4-FFF2-40B4-BE49-F238E27FC236}">
                      <a16:creationId xmlns:a16="http://schemas.microsoft.com/office/drawing/2014/main" id="{800999DF-1761-1B76-6640-22AA2CB44D50}"/>
                    </a:ext>
                  </a:extLst>
                </p:cNvPr>
                <p:cNvCxnSpPr>
                  <a:cxnSpLocks/>
                </p:cNvCxnSpPr>
                <p:nvPr/>
              </p:nvCxnSpPr>
              <p:spPr>
                <a:xfrm>
                  <a:off x="2536535" y="4436920"/>
                  <a:ext cx="1026171" cy="869049"/>
                </a:xfrm>
                <a:prstGeom prst="straightConnector1">
                  <a:avLst/>
                </a:prstGeom>
                <a:ln w="38100">
                  <a:solidFill>
                    <a:srgbClr val="09B36B"/>
                  </a:solidFill>
                  <a:headEnd type="triangle"/>
                  <a:tailEnd type="triangle"/>
                </a:ln>
              </p:spPr>
              <p:style>
                <a:lnRef idx="1">
                  <a:schemeClr val="accent1"/>
                </a:lnRef>
                <a:fillRef idx="0">
                  <a:schemeClr val="accent1"/>
                </a:fillRef>
                <a:effectRef idx="0">
                  <a:schemeClr val="accent1"/>
                </a:effectRef>
                <a:fontRef idx="minor">
                  <a:schemeClr val="tx1"/>
                </a:fontRef>
              </p:style>
            </p:cxnSp>
          </p:grpSp>
          <p:pic>
            <p:nvPicPr>
              <p:cNvPr id="677" name="Graphic 676" descr="Open folder with solid fill">
                <a:extLst>
                  <a:ext uri="{FF2B5EF4-FFF2-40B4-BE49-F238E27FC236}">
                    <a16:creationId xmlns:a16="http://schemas.microsoft.com/office/drawing/2014/main" id="{7210EE56-FAE5-B7F4-1980-5CF87C44A76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53378" y="2898004"/>
                <a:ext cx="722503" cy="722503"/>
              </a:xfrm>
              <a:prstGeom prst="rect">
                <a:avLst/>
              </a:prstGeom>
            </p:spPr>
          </p:pic>
          <p:pic>
            <p:nvPicPr>
              <p:cNvPr id="678" name="Graphic 677" descr="Lock with solid fill">
                <a:extLst>
                  <a:ext uri="{FF2B5EF4-FFF2-40B4-BE49-F238E27FC236}">
                    <a16:creationId xmlns:a16="http://schemas.microsoft.com/office/drawing/2014/main" id="{D7E6B9E0-6AAF-E391-3DE1-F0C0F4A078FE}"/>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32873" y="3204855"/>
                <a:ext cx="368960" cy="368960"/>
              </a:xfrm>
              <a:prstGeom prst="rect">
                <a:avLst/>
              </a:prstGeom>
            </p:spPr>
          </p:pic>
          <p:sp>
            <p:nvSpPr>
              <p:cNvPr id="679" name="Rectangle 678">
                <a:extLst>
                  <a:ext uri="{FF2B5EF4-FFF2-40B4-BE49-F238E27FC236}">
                    <a16:creationId xmlns:a16="http://schemas.microsoft.com/office/drawing/2014/main" id="{C7DC892D-4CFA-5887-1B60-854562B29172}"/>
                  </a:ext>
                </a:extLst>
              </p:cNvPr>
              <p:cNvSpPr/>
              <p:nvPr/>
            </p:nvSpPr>
            <p:spPr>
              <a:xfrm>
                <a:off x="4296402" y="5513002"/>
                <a:ext cx="565072" cy="402772"/>
              </a:xfrm>
              <a:prstGeom prst="rect">
                <a:avLst/>
              </a:prstGeom>
              <a:solidFill>
                <a:srgbClr val="373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0" name="Rectangle 679">
                <a:extLst>
                  <a:ext uri="{FF2B5EF4-FFF2-40B4-BE49-F238E27FC236}">
                    <a16:creationId xmlns:a16="http://schemas.microsoft.com/office/drawing/2014/main" id="{28927336-675F-6660-9679-0047DB397707}"/>
                  </a:ext>
                </a:extLst>
              </p:cNvPr>
              <p:cNvSpPr/>
              <p:nvPr/>
            </p:nvSpPr>
            <p:spPr>
              <a:xfrm>
                <a:off x="5342064" y="4489844"/>
                <a:ext cx="628630" cy="402772"/>
              </a:xfrm>
              <a:prstGeom prst="rect">
                <a:avLst/>
              </a:prstGeom>
              <a:solidFill>
                <a:srgbClr val="373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2" name="Rectangle 681">
                <a:extLst>
                  <a:ext uri="{FF2B5EF4-FFF2-40B4-BE49-F238E27FC236}">
                    <a16:creationId xmlns:a16="http://schemas.microsoft.com/office/drawing/2014/main" id="{656FFB2C-4063-DD3F-44E4-9AB0C188F4B4}"/>
                  </a:ext>
                </a:extLst>
              </p:cNvPr>
              <p:cNvSpPr/>
              <p:nvPr/>
            </p:nvSpPr>
            <p:spPr>
              <a:xfrm>
                <a:off x="4633399" y="1123727"/>
                <a:ext cx="641073" cy="371132"/>
              </a:xfrm>
              <a:prstGeom prst="rect">
                <a:avLst/>
              </a:prstGeom>
              <a:solidFill>
                <a:srgbClr val="E7E6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83" name="Graphic 682" descr="Office worker male with solid fill">
                <a:extLst>
                  <a:ext uri="{FF2B5EF4-FFF2-40B4-BE49-F238E27FC236}">
                    <a16:creationId xmlns:a16="http://schemas.microsoft.com/office/drawing/2014/main" id="{4D887074-C120-E1E4-D237-B3CBB454F0BF}"/>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8727538" y="341833"/>
                <a:ext cx="1458857" cy="1458857"/>
              </a:xfrm>
              <a:prstGeom prst="rect">
                <a:avLst/>
              </a:prstGeom>
            </p:spPr>
          </p:pic>
          <p:pic>
            <p:nvPicPr>
              <p:cNvPr id="684" name="Graphic 683" descr="Open folder with solid fill">
                <a:extLst>
                  <a:ext uri="{FF2B5EF4-FFF2-40B4-BE49-F238E27FC236}">
                    <a16:creationId xmlns:a16="http://schemas.microsoft.com/office/drawing/2014/main" id="{DA7899BE-DDEB-9CCE-E299-2D5C29B81BBB}"/>
                  </a:ext>
                </a:extLst>
              </p:cNvPr>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4681973" y="1071262"/>
                <a:ext cx="592812" cy="592812"/>
              </a:xfrm>
              <a:prstGeom prst="rect">
                <a:avLst/>
              </a:prstGeom>
            </p:spPr>
          </p:pic>
          <p:grpSp>
            <p:nvGrpSpPr>
              <p:cNvPr id="685" name="Group 684">
                <a:extLst>
                  <a:ext uri="{FF2B5EF4-FFF2-40B4-BE49-F238E27FC236}">
                    <a16:creationId xmlns:a16="http://schemas.microsoft.com/office/drawing/2014/main" id="{7D7E0E3D-4BD6-CEA4-B057-646BADECC288}"/>
                  </a:ext>
                </a:extLst>
              </p:cNvPr>
              <p:cNvGrpSpPr/>
              <p:nvPr/>
            </p:nvGrpSpPr>
            <p:grpSpPr>
              <a:xfrm>
                <a:off x="3121824" y="1321881"/>
                <a:ext cx="914400" cy="914400"/>
                <a:chOff x="5667202" y="2971800"/>
                <a:chExt cx="914400" cy="914400"/>
              </a:xfrm>
            </p:grpSpPr>
            <p:sp>
              <p:nvSpPr>
                <p:cNvPr id="704" name="Rectangle 9">
                  <a:extLst>
                    <a:ext uri="{FF2B5EF4-FFF2-40B4-BE49-F238E27FC236}">
                      <a16:creationId xmlns:a16="http://schemas.microsoft.com/office/drawing/2014/main" id="{1FDE983C-AF06-3CCC-9E2A-D95B35DF7296}"/>
                    </a:ext>
                  </a:extLst>
                </p:cNvPr>
                <p:cNvSpPr/>
                <p:nvPr/>
              </p:nvSpPr>
              <p:spPr>
                <a:xfrm>
                  <a:off x="5854375" y="3071923"/>
                  <a:ext cx="547687" cy="729795"/>
                </a:xfrm>
                <a:custGeom>
                  <a:avLst/>
                  <a:gdLst>
                    <a:gd name="connsiteX0" fmla="*/ 0 w 609600"/>
                    <a:gd name="connsiteY0" fmla="*/ 0 h 773930"/>
                    <a:gd name="connsiteX1" fmla="*/ 609600 w 609600"/>
                    <a:gd name="connsiteY1" fmla="*/ 0 h 773930"/>
                    <a:gd name="connsiteX2" fmla="*/ 609600 w 609600"/>
                    <a:gd name="connsiteY2" fmla="*/ 773930 h 773930"/>
                    <a:gd name="connsiteX3" fmla="*/ 0 w 609600"/>
                    <a:gd name="connsiteY3" fmla="*/ 773930 h 773930"/>
                    <a:gd name="connsiteX4" fmla="*/ 0 w 609600"/>
                    <a:gd name="connsiteY4" fmla="*/ 0 h 773930"/>
                    <a:gd name="connsiteX0" fmla="*/ 0 w 609600"/>
                    <a:gd name="connsiteY0" fmla="*/ 8253 h 782183"/>
                    <a:gd name="connsiteX1" fmla="*/ 433561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585787 w 609600"/>
                    <a:gd name="connsiteY2" fmla="*/ 2368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0 h 773930"/>
                    <a:gd name="connsiteX1" fmla="*/ 409748 w 609600"/>
                    <a:gd name="connsiteY1" fmla="*/ 34610 h 773930"/>
                    <a:gd name="connsiteX2" fmla="*/ 585787 w 609600"/>
                    <a:gd name="connsiteY2" fmla="*/ 228600 h 773930"/>
                    <a:gd name="connsiteX3" fmla="*/ 609600 w 609600"/>
                    <a:gd name="connsiteY3" fmla="*/ 773930 h 773930"/>
                    <a:gd name="connsiteX4" fmla="*/ 0 w 609600"/>
                    <a:gd name="connsiteY4" fmla="*/ 773930 h 773930"/>
                    <a:gd name="connsiteX5" fmla="*/ 0 w 609600"/>
                    <a:gd name="connsiteY5" fmla="*/ 0 h 773930"/>
                    <a:gd name="connsiteX0" fmla="*/ 42863 w 609600"/>
                    <a:gd name="connsiteY0" fmla="*/ 3490 h 739320"/>
                    <a:gd name="connsiteX1" fmla="*/ 409748 w 609600"/>
                    <a:gd name="connsiteY1" fmla="*/ 0 h 739320"/>
                    <a:gd name="connsiteX2" fmla="*/ 585787 w 609600"/>
                    <a:gd name="connsiteY2" fmla="*/ 193990 h 739320"/>
                    <a:gd name="connsiteX3" fmla="*/ 609600 w 609600"/>
                    <a:gd name="connsiteY3" fmla="*/ 739320 h 739320"/>
                    <a:gd name="connsiteX4" fmla="*/ 0 w 609600"/>
                    <a:gd name="connsiteY4" fmla="*/ 739320 h 739320"/>
                    <a:gd name="connsiteX5" fmla="*/ 42863 w 609600"/>
                    <a:gd name="connsiteY5" fmla="*/ 3490 h 739320"/>
                    <a:gd name="connsiteX0" fmla="*/ 4763 w 571500"/>
                    <a:gd name="connsiteY0" fmla="*/ 3490 h 739320"/>
                    <a:gd name="connsiteX1" fmla="*/ 371648 w 571500"/>
                    <a:gd name="connsiteY1" fmla="*/ 0 h 739320"/>
                    <a:gd name="connsiteX2" fmla="*/ 547687 w 571500"/>
                    <a:gd name="connsiteY2" fmla="*/ 193990 h 739320"/>
                    <a:gd name="connsiteX3" fmla="*/ 571500 w 571500"/>
                    <a:gd name="connsiteY3" fmla="*/ 739320 h 739320"/>
                    <a:gd name="connsiteX4" fmla="*/ 0 w 571500"/>
                    <a:gd name="connsiteY4" fmla="*/ 729795 h 739320"/>
                    <a:gd name="connsiteX5" fmla="*/ 4763 w 571500"/>
                    <a:gd name="connsiteY5" fmla="*/ 3490 h 739320"/>
                    <a:gd name="connsiteX0" fmla="*/ 4763 w 547687"/>
                    <a:gd name="connsiteY0" fmla="*/ 3490 h 729795"/>
                    <a:gd name="connsiteX1" fmla="*/ 371648 w 547687"/>
                    <a:gd name="connsiteY1" fmla="*/ 0 h 729795"/>
                    <a:gd name="connsiteX2" fmla="*/ 547687 w 547687"/>
                    <a:gd name="connsiteY2" fmla="*/ 193990 h 729795"/>
                    <a:gd name="connsiteX3" fmla="*/ 533400 w 547687"/>
                    <a:gd name="connsiteY3" fmla="*/ 701220 h 729795"/>
                    <a:gd name="connsiteX4" fmla="*/ 0 w 547687"/>
                    <a:gd name="connsiteY4" fmla="*/ 729795 h 729795"/>
                    <a:gd name="connsiteX5" fmla="*/ 4763 w 547687"/>
                    <a:gd name="connsiteY5" fmla="*/ 3490 h 729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7687" h="729795">
                      <a:moveTo>
                        <a:pt x="4763" y="3490"/>
                      </a:moveTo>
                      <a:lnTo>
                        <a:pt x="371648" y="0"/>
                      </a:lnTo>
                      <a:cubicBezTo>
                        <a:pt x="492240" y="169438"/>
                        <a:pt x="474720" y="191239"/>
                        <a:pt x="547687" y="193990"/>
                      </a:cubicBezTo>
                      <a:lnTo>
                        <a:pt x="533400" y="701220"/>
                      </a:lnTo>
                      <a:lnTo>
                        <a:pt x="0" y="729795"/>
                      </a:lnTo>
                      <a:cubicBezTo>
                        <a:pt x="1588" y="487693"/>
                        <a:pt x="3175" y="245592"/>
                        <a:pt x="4763" y="3490"/>
                      </a:cubicBezTo>
                      <a:close/>
                    </a:path>
                  </a:pathLst>
                </a:custGeom>
                <a:solidFill>
                  <a:srgbClr val="373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05" name="Graphic 704" descr="Paper with solid fill">
                  <a:extLst>
                    <a:ext uri="{FF2B5EF4-FFF2-40B4-BE49-F238E27FC236}">
                      <a16:creationId xmlns:a16="http://schemas.microsoft.com/office/drawing/2014/main" id="{BDB50611-1697-07DB-F89F-C5723D727DB4}"/>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5667202" y="2971800"/>
                  <a:ext cx="914400" cy="914400"/>
                </a:xfrm>
                <a:prstGeom prst="rect">
                  <a:avLst/>
                </a:prstGeom>
              </p:spPr>
            </p:pic>
          </p:grpSp>
          <p:pic>
            <p:nvPicPr>
              <p:cNvPr id="686" name="Graphic 685" descr="Open folder with solid fill">
                <a:extLst>
                  <a:ext uri="{FF2B5EF4-FFF2-40B4-BE49-F238E27FC236}">
                    <a16:creationId xmlns:a16="http://schemas.microsoft.com/office/drawing/2014/main" id="{52E57133-2D45-E9FB-59E3-4DDD7918A5E2}"/>
                  </a:ext>
                </a:extLst>
              </p:cNvPr>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4334731" y="5473102"/>
                <a:ext cx="529412" cy="529412"/>
              </a:xfrm>
              <a:prstGeom prst="rect">
                <a:avLst/>
              </a:prstGeom>
            </p:spPr>
          </p:pic>
          <p:pic>
            <p:nvPicPr>
              <p:cNvPr id="687" name="Graphic 686" descr="Open folder with solid fill">
                <a:extLst>
                  <a:ext uri="{FF2B5EF4-FFF2-40B4-BE49-F238E27FC236}">
                    <a16:creationId xmlns:a16="http://schemas.microsoft.com/office/drawing/2014/main" id="{537DD8C8-7B27-9DF0-FB50-FEDDCB7F0A1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428193" y="4497963"/>
                <a:ext cx="529412" cy="529412"/>
              </a:xfrm>
              <a:prstGeom prst="rect">
                <a:avLst/>
              </a:prstGeom>
            </p:spPr>
          </p:pic>
          <p:grpSp>
            <p:nvGrpSpPr>
              <p:cNvPr id="688" name="Group 687">
                <a:extLst>
                  <a:ext uri="{FF2B5EF4-FFF2-40B4-BE49-F238E27FC236}">
                    <a16:creationId xmlns:a16="http://schemas.microsoft.com/office/drawing/2014/main" id="{50AF31D0-B543-E4A1-DCD1-9484EF853E4B}"/>
                  </a:ext>
                </a:extLst>
              </p:cNvPr>
              <p:cNvGrpSpPr/>
              <p:nvPr/>
            </p:nvGrpSpPr>
            <p:grpSpPr>
              <a:xfrm>
                <a:off x="7842427" y="4341790"/>
                <a:ext cx="1459758" cy="1459758"/>
                <a:chOff x="7599503" y="4337989"/>
                <a:chExt cx="1459758" cy="1459758"/>
              </a:xfrm>
              <a:solidFill>
                <a:srgbClr val="3737C5"/>
              </a:solidFill>
            </p:grpSpPr>
            <p:pic>
              <p:nvPicPr>
                <p:cNvPr id="701" name="Graphic 700" descr="Computer with solid fill">
                  <a:extLst>
                    <a:ext uri="{FF2B5EF4-FFF2-40B4-BE49-F238E27FC236}">
                      <a16:creationId xmlns:a16="http://schemas.microsoft.com/office/drawing/2014/main" id="{F0157DBB-6C2F-2D16-0F28-8658C4AB7CBD}"/>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7599503" y="4337989"/>
                  <a:ext cx="1459758" cy="1459758"/>
                </a:xfrm>
                <a:prstGeom prst="rect">
                  <a:avLst/>
                </a:prstGeom>
              </p:spPr>
            </p:pic>
            <p:pic>
              <p:nvPicPr>
                <p:cNvPr id="702" name="Graphic 701" descr="Database with solid fill">
                  <a:extLst>
                    <a:ext uri="{FF2B5EF4-FFF2-40B4-BE49-F238E27FC236}">
                      <a16:creationId xmlns:a16="http://schemas.microsoft.com/office/drawing/2014/main" id="{DF6A8528-A663-CD7B-F662-2432720B415F}"/>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8036230" y="4760281"/>
                  <a:ext cx="469964" cy="469964"/>
                </a:xfrm>
                <a:prstGeom prst="rect">
                  <a:avLst/>
                </a:prstGeom>
              </p:spPr>
            </p:pic>
            <p:pic>
              <p:nvPicPr>
                <p:cNvPr id="703" name="Graphic 702" descr="Open folder with solid fill">
                  <a:extLst>
                    <a:ext uri="{FF2B5EF4-FFF2-40B4-BE49-F238E27FC236}">
                      <a16:creationId xmlns:a16="http://schemas.microsoft.com/office/drawing/2014/main" id="{2791D2B9-7C72-39F5-3971-0C774DD53B5E}"/>
                    </a:ext>
                  </a:extLst>
                </p:cNvPr>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7745526" y="4861532"/>
                  <a:ext cx="412672" cy="412672"/>
                </a:xfrm>
                <a:prstGeom prst="rect">
                  <a:avLst/>
                </a:prstGeom>
              </p:spPr>
            </p:pic>
          </p:grpSp>
          <p:grpSp>
            <p:nvGrpSpPr>
              <p:cNvPr id="689" name="Group 688">
                <a:extLst>
                  <a:ext uri="{FF2B5EF4-FFF2-40B4-BE49-F238E27FC236}">
                    <a16:creationId xmlns:a16="http://schemas.microsoft.com/office/drawing/2014/main" id="{F16B5BBB-C478-3259-8FD2-5817A1400C9E}"/>
                  </a:ext>
                </a:extLst>
              </p:cNvPr>
              <p:cNvGrpSpPr/>
              <p:nvPr/>
            </p:nvGrpSpPr>
            <p:grpSpPr>
              <a:xfrm>
                <a:off x="9931014" y="4267231"/>
                <a:ext cx="1468735" cy="1386979"/>
                <a:chOff x="8411764" y="3736394"/>
                <a:chExt cx="1468735" cy="1386979"/>
              </a:xfrm>
            </p:grpSpPr>
            <p:pic>
              <p:nvPicPr>
                <p:cNvPr id="699" name="Graphic 698" descr="Programmer male with solid fill">
                  <a:extLst>
                    <a:ext uri="{FF2B5EF4-FFF2-40B4-BE49-F238E27FC236}">
                      <a16:creationId xmlns:a16="http://schemas.microsoft.com/office/drawing/2014/main" id="{84B26D78-9943-F26E-78E8-DD86F08B82BF}"/>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411764" y="3736394"/>
                  <a:ext cx="1316744" cy="1316744"/>
                </a:xfrm>
                <a:prstGeom prst="rect">
                  <a:avLst/>
                </a:prstGeom>
              </p:spPr>
            </p:pic>
            <p:pic>
              <p:nvPicPr>
                <p:cNvPr id="700" name="Graphic 699" descr="Open folder with solid fill">
                  <a:extLst>
                    <a:ext uri="{FF2B5EF4-FFF2-40B4-BE49-F238E27FC236}">
                      <a16:creationId xmlns:a16="http://schemas.microsoft.com/office/drawing/2014/main" id="{4F216008-D59C-B057-9A21-4EE8E393F04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467827" y="4710701"/>
                  <a:ext cx="412672" cy="412672"/>
                </a:xfrm>
                <a:prstGeom prst="rect">
                  <a:avLst/>
                </a:prstGeom>
              </p:spPr>
            </p:pic>
          </p:grpSp>
          <p:grpSp>
            <p:nvGrpSpPr>
              <p:cNvPr id="690" name="Group 689">
                <a:extLst>
                  <a:ext uri="{FF2B5EF4-FFF2-40B4-BE49-F238E27FC236}">
                    <a16:creationId xmlns:a16="http://schemas.microsoft.com/office/drawing/2014/main" id="{E3062CE3-605F-A3EA-8341-816709C2E1C6}"/>
                  </a:ext>
                </a:extLst>
              </p:cNvPr>
              <p:cNvGrpSpPr/>
              <p:nvPr/>
            </p:nvGrpSpPr>
            <p:grpSpPr>
              <a:xfrm>
                <a:off x="2816969" y="2358909"/>
                <a:ext cx="914400" cy="914400"/>
                <a:chOff x="5667202" y="2971800"/>
                <a:chExt cx="914400" cy="914400"/>
              </a:xfrm>
            </p:grpSpPr>
            <p:sp>
              <p:nvSpPr>
                <p:cNvPr id="697" name="Rectangle 9">
                  <a:extLst>
                    <a:ext uri="{FF2B5EF4-FFF2-40B4-BE49-F238E27FC236}">
                      <a16:creationId xmlns:a16="http://schemas.microsoft.com/office/drawing/2014/main" id="{F3BA26A1-2E7A-5364-54D2-102E619C3B49}"/>
                    </a:ext>
                  </a:extLst>
                </p:cNvPr>
                <p:cNvSpPr/>
                <p:nvPr/>
              </p:nvSpPr>
              <p:spPr>
                <a:xfrm>
                  <a:off x="5854375" y="3071923"/>
                  <a:ext cx="547687" cy="729795"/>
                </a:xfrm>
                <a:custGeom>
                  <a:avLst/>
                  <a:gdLst>
                    <a:gd name="connsiteX0" fmla="*/ 0 w 609600"/>
                    <a:gd name="connsiteY0" fmla="*/ 0 h 773930"/>
                    <a:gd name="connsiteX1" fmla="*/ 609600 w 609600"/>
                    <a:gd name="connsiteY1" fmla="*/ 0 h 773930"/>
                    <a:gd name="connsiteX2" fmla="*/ 609600 w 609600"/>
                    <a:gd name="connsiteY2" fmla="*/ 773930 h 773930"/>
                    <a:gd name="connsiteX3" fmla="*/ 0 w 609600"/>
                    <a:gd name="connsiteY3" fmla="*/ 773930 h 773930"/>
                    <a:gd name="connsiteX4" fmla="*/ 0 w 609600"/>
                    <a:gd name="connsiteY4" fmla="*/ 0 h 773930"/>
                    <a:gd name="connsiteX0" fmla="*/ 0 w 609600"/>
                    <a:gd name="connsiteY0" fmla="*/ 8253 h 782183"/>
                    <a:gd name="connsiteX1" fmla="*/ 433561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585787 w 609600"/>
                    <a:gd name="connsiteY2" fmla="*/ 2368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0 h 773930"/>
                    <a:gd name="connsiteX1" fmla="*/ 409748 w 609600"/>
                    <a:gd name="connsiteY1" fmla="*/ 34610 h 773930"/>
                    <a:gd name="connsiteX2" fmla="*/ 585787 w 609600"/>
                    <a:gd name="connsiteY2" fmla="*/ 228600 h 773930"/>
                    <a:gd name="connsiteX3" fmla="*/ 609600 w 609600"/>
                    <a:gd name="connsiteY3" fmla="*/ 773930 h 773930"/>
                    <a:gd name="connsiteX4" fmla="*/ 0 w 609600"/>
                    <a:gd name="connsiteY4" fmla="*/ 773930 h 773930"/>
                    <a:gd name="connsiteX5" fmla="*/ 0 w 609600"/>
                    <a:gd name="connsiteY5" fmla="*/ 0 h 773930"/>
                    <a:gd name="connsiteX0" fmla="*/ 42863 w 609600"/>
                    <a:gd name="connsiteY0" fmla="*/ 3490 h 739320"/>
                    <a:gd name="connsiteX1" fmla="*/ 409748 w 609600"/>
                    <a:gd name="connsiteY1" fmla="*/ 0 h 739320"/>
                    <a:gd name="connsiteX2" fmla="*/ 585787 w 609600"/>
                    <a:gd name="connsiteY2" fmla="*/ 193990 h 739320"/>
                    <a:gd name="connsiteX3" fmla="*/ 609600 w 609600"/>
                    <a:gd name="connsiteY3" fmla="*/ 739320 h 739320"/>
                    <a:gd name="connsiteX4" fmla="*/ 0 w 609600"/>
                    <a:gd name="connsiteY4" fmla="*/ 739320 h 739320"/>
                    <a:gd name="connsiteX5" fmla="*/ 42863 w 609600"/>
                    <a:gd name="connsiteY5" fmla="*/ 3490 h 739320"/>
                    <a:gd name="connsiteX0" fmla="*/ 4763 w 571500"/>
                    <a:gd name="connsiteY0" fmla="*/ 3490 h 739320"/>
                    <a:gd name="connsiteX1" fmla="*/ 371648 w 571500"/>
                    <a:gd name="connsiteY1" fmla="*/ 0 h 739320"/>
                    <a:gd name="connsiteX2" fmla="*/ 547687 w 571500"/>
                    <a:gd name="connsiteY2" fmla="*/ 193990 h 739320"/>
                    <a:gd name="connsiteX3" fmla="*/ 571500 w 571500"/>
                    <a:gd name="connsiteY3" fmla="*/ 739320 h 739320"/>
                    <a:gd name="connsiteX4" fmla="*/ 0 w 571500"/>
                    <a:gd name="connsiteY4" fmla="*/ 729795 h 739320"/>
                    <a:gd name="connsiteX5" fmla="*/ 4763 w 571500"/>
                    <a:gd name="connsiteY5" fmla="*/ 3490 h 739320"/>
                    <a:gd name="connsiteX0" fmla="*/ 4763 w 547687"/>
                    <a:gd name="connsiteY0" fmla="*/ 3490 h 729795"/>
                    <a:gd name="connsiteX1" fmla="*/ 371648 w 547687"/>
                    <a:gd name="connsiteY1" fmla="*/ 0 h 729795"/>
                    <a:gd name="connsiteX2" fmla="*/ 547687 w 547687"/>
                    <a:gd name="connsiteY2" fmla="*/ 193990 h 729795"/>
                    <a:gd name="connsiteX3" fmla="*/ 533400 w 547687"/>
                    <a:gd name="connsiteY3" fmla="*/ 701220 h 729795"/>
                    <a:gd name="connsiteX4" fmla="*/ 0 w 547687"/>
                    <a:gd name="connsiteY4" fmla="*/ 729795 h 729795"/>
                    <a:gd name="connsiteX5" fmla="*/ 4763 w 547687"/>
                    <a:gd name="connsiteY5" fmla="*/ 3490 h 729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7687" h="729795">
                      <a:moveTo>
                        <a:pt x="4763" y="3490"/>
                      </a:moveTo>
                      <a:lnTo>
                        <a:pt x="371648" y="0"/>
                      </a:lnTo>
                      <a:cubicBezTo>
                        <a:pt x="492240" y="169438"/>
                        <a:pt x="474720" y="191239"/>
                        <a:pt x="547687" y="193990"/>
                      </a:cubicBezTo>
                      <a:lnTo>
                        <a:pt x="533400" y="701220"/>
                      </a:lnTo>
                      <a:lnTo>
                        <a:pt x="0" y="729795"/>
                      </a:lnTo>
                      <a:cubicBezTo>
                        <a:pt x="1588" y="487693"/>
                        <a:pt x="3175" y="245592"/>
                        <a:pt x="4763" y="3490"/>
                      </a:cubicBezTo>
                      <a:close/>
                    </a:path>
                  </a:pathLst>
                </a:custGeom>
                <a:solidFill>
                  <a:srgbClr val="373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98" name="Graphic 697" descr="Paper with solid fill">
                  <a:extLst>
                    <a:ext uri="{FF2B5EF4-FFF2-40B4-BE49-F238E27FC236}">
                      <a16:creationId xmlns:a16="http://schemas.microsoft.com/office/drawing/2014/main" id="{71F2D28E-6BC5-4E37-A05D-B94B6E277F3A}"/>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5667202" y="2971800"/>
                  <a:ext cx="914400" cy="914400"/>
                </a:xfrm>
                <a:prstGeom prst="rect">
                  <a:avLst/>
                </a:prstGeom>
              </p:spPr>
            </p:pic>
          </p:grpSp>
          <p:grpSp>
            <p:nvGrpSpPr>
              <p:cNvPr id="691" name="Group 690">
                <a:extLst>
                  <a:ext uri="{FF2B5EF4-FFF2-40B4-BE49-F238E27FC236}">
                    <a16:creationId xmlns:a16="http://schemas.microsoft.com/office/drawing/2014/main" id="{BFA607AA-C070-52D4-F5DA-5AEC00F25FB9}"/>
                  </a:ext>
                </a:extLst>
              </p:cNvPr>
              <p:cNvGrpSpPr/>
              <p:nvPr/>
            </p:nvGrpSpPr>
            <p:grpSpPr>
              <a:xfrm>
                <a:off x="3135631" y="3325798"/>
                <a:ext cx="914400" cy="914400"/>
                <a:chOff x="5667202" y="2971800"/>
                <a:chExt cx="914400" cy="914400"/>
              </a:xfrm>
            </p:grpSpPr>
            <p:sp>
              <p:nvSpPr>
                <p:cNvPr id="695" name="Rectangle 9">
                  <a:extLst>
                    <a:ext uri="{FF2B5EF4-FFF2-40B4-BE49-F238E27FC236}">
                      <a16:creationId xmlns:a16="http://schemas.microsoft.com/office/drawing/2014/main" id="{D8CA949C-41DA-F2B5-F332-1F91C114BD7A}"/>
                    </a:ext>
                  </a:extLst>
                </p:cNvPr>
                <p:cNvSpPr/>
                <p:nvPr/>
              </p:nvSpPr>
              <p:spPr>
                <a:xfrm>
                  <a:off x="5854375" y="3071923"/>
                  <a:ext cx="547687" cy="729795"/>
                </a:xfrm>
                <a:custGeom>
                  <a:avLst/>
                  <a:gdLst>
                    <a:gd name="connsiteX0" fmla="*/ 0 w 609600"/>
                    <a:gd name="connsiteY0" fmla="*/ 0 h 773930"/>
                    <a:gd name="connsiteX1" fmla="*/ 609600 w 609600"/>
                    <a:gd name="connsiteY1" fmla="*/ 0 h 773930"/>
                    <a:gd name="connsiteX2" fmla="*/ 609600 w 609600"/>
                    <a:gd name="connsiteY2" fmla="*/ 773930 h 773930"/>
                    <a:gd name="connsiteX3" fmla="*/ 0 w 609600"/>
                    <a:gd name="connsiteY3" fmla="*/ 773930 h 773930"/>
                    <a:gd name="connsiteX4" fmla="*/ 0 w 609600"/>
                    <a:gd name="connsiteY4" fmla="*/ 0 h 773930"/>
                    <a:gd name="connsiteX0" fmla="*/ 0 w 609600"/>
                    <a:gd name="connsiteY0" fmla="*/ 8253 h 782183"/>
                    <a:gd name="connsiteX1" fmla="*/ 433561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585787 w 609600"/>
                    <a:gd name="connsiteY2" fmla="*/ 2368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0 h 773930"/>
                    <a:gd name="connsiteX1" fmla="*/ 409748 w 609600"/>
                    <a:gd name="connsiteY1" fmla="*/ 34610 h 773930"/>
                    <a:gd name="connsiteX2" fmla="*/ 585787 w 609600"/>
                    <a:gd name="connsiteY2" fmla="*/ 228600 h 773930"/>
                    <a:gd name="connsiteX3" fmla="*/ 609600 w 609600"/>
                    <a:gd name="connsiteY3" fmla="*/ 773930 h 773930"/>
                    <a:gd name="connsiteX4" fmla="*/ 0 w 609600"/>
                    <a:gd name="connsiteY4" fmla="*/ 773930 h 773930"/>
                    <a:gd name="connsiteX5" fmla="*/ 0 w 609600"/>
                    <a:gd name="connsiteY5" fmla="*/ 0 h 773930"/>
                    <a:gd name="connsiteX0" fmla="*/ 42863 w 609600"/>
                    <a:gd name="connsiteY0" fmla="*/ 3490 h 739320"/>
                    <a:gd name="connsiteX1" fmla="*/ 409748 w 609600"/>
                    <a:gd name="connsiteY1" fmla="*/ 0 h 739320"/>
                    <a:gd name="connsiteX2" fmla="*/ 585787 w 609600"/>
                    <a:gd name="connsiteY2" fmla="*/ 193990 h 739320"/>
                    <a:gd name="connsiteX3" fmla="*/ 609600 w 609600"/>
                    <a:gd name="connsiteY3" fmla="*/ 739320 h 739320"/>
                    <a:gd name="connsiteX4" fmla="*/ 0 w 609600"/>
                    <a:gd name="connsiteY4" fmla="*/ 739320 h 739320"/>
                    <a:gd name="connsiteX5" fmla="*/ 42863 w 609600"/>
                    <a:gd name="connsiteY5" fmla="*/ 3490 h 739320"/>
                    <a:gd name="connsiteX0" fmla="*/ 4763 w 571500"/>
                    <a:gd name="connsiteY0" fmla="*/ 3490 h 739320"/>
                    <a:gd name="connsiteX1" fmla="*/ 371648 w 571500"/>
                    <a:gd name="connsiteY1" fmla="*/ 0 h 739320"/>
                    <a:gd name="connsiteX2" fmla="*/ 547687 w 571500"/>
                    <a:gd name="connsiteY2" fmla="*/ 193990 h 739320"/>
                    <a:gd name="connsiteX3" fmla="*/ 571500 w 571500"/>
                    <a:gd name="connsiteY3" fmla="*/ 739320 h 739320"/>
                    <a:gd name="connsiteX4" fmla="*/ 0 w 571500"/>
                    <a:gd name="connsiteY4" fmla="*/ 729795 h 739320"/>
                    <a:gd name="connsiteX5" fmla="*/ 4763 w 571500"/>
                    <a:gd name="connsiteY5" fmla="*/ 3490 h 739320"/>
                    <a:gd name="connsiteX0" fmla="*/ 4763 w 547687"/>
                    <a:gd name="connsiteY0" fmla="*/ 3490 h 729795"/>
                    <a:gd name="connsiteX1" fmla="*/ 371648 w 547687"/>
                    <a:gd name="connsiteY1" fmla="*/ 0 h 729795"/>
                    <a:gd name="connsiteX2" fmla="*/ 547687 w 547687"/>
                    <a:gd name="connsiteY2" fmla="*/ 193990 h 729795"/>
                    <a:gd name="connsiteX3" fmla="*/ 533400 w 547687"/>
                    <a:gd name="connsiteY3" fmla="*/ 701220 h 729795"/>
                    <a:gd name="connsiteX4" fmla="*/ 0 w 547687"/>
                    <a:gd name="connsiteY4" fmla="*/ 729795 h 729795"/>
                    <a:gd name="connsiteX5" fmla="*/ 4763 w 547687"/>
                    <a:gd name="connsiteY5" fmla="*/ 3490 h 729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7687" h="729795">
                      <a:moveTo>
                        <a:pt x="4763" y="3490"/>
                      </a:moveTo>
                      <a:lnTo>
                        <a:pt x="371648" y="0"/>
                      </a:lnTo>
                      <a:cubicBezTo>
                        <a:pt x="492240" y="169438"/>
                        <a:pt x="474720" y="191239"/>
                        <a:pt x="547687" y="193990"/>
                      </a:cubicBezTo>
                      <a:lnTo>
                        <a:pt x="533400" y="701220"/>
                      </a:lnTo>
                      <a:lnTo>
                        <a:pt x="0" y="729795"/>
                      </a:lnTo>
                      <a:cubicBezTo>
                        <a:pt x="1588" y="487693"/>
                        <a:pt x="3175" y="245592"/>
                        <a:pt x="4763" y="3490"/>
                      </a:cubicBezTo>
                      <a:close/>
                    </a:path>
                  </a:pathLst>
                </a:custGeom>
                <a:solidFill>
                  <a:srgbClr val="373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96" name="Graphic 695" descr="Paper with solid fill">
                  <a:extLst>
                    <a:ext uri="{FF2B5EF4-FFF2-40B4-BE49-F238E27FC236}">
                      <a16:creationId xmlns:a16="http://schemas.microsoft.com/office/drawing/2014/main" id="{F412A613-0263-7CEA-43AA-4C7CF3AFE09C}"/>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5667202" y="2971800"/>
                  <a:ext cx="914400" cy="914400"/>
                </a:xfrm>
                <a:prstGeom prst="rect">
                  <a:avLst/>
                </a:prstGeom>
              </p:spPr>
            </p:pic>
          </p:grpSp>
          <p:grpSp>
            <p:nvGrpSpPr>
              <p:cNvPr id="692" name="Group 691">
                <a:extLst>
                  <a:ext uri="{FF2B5EF4-FFF2-40B4-BE49-F238E27FC236}">
                    <a16:creationId xmlns:a16="http://schemas.microsoft.com/office/drawing/2014/main" id="{68E254F3-373D-02C7-DE73-BE0ACF7CA486}"/>
                  </a:ext>
                </a:extLst>
              </p:cNvPr>
              <p:cNvGrpSpPr/>
              <p:nvPr/>
            </p:nvGrpSpPr>
            <p:grpSpPr>
              <a:xfrm>
                <a:off x="2816969" y="4319646"/>
                <a:ext cx="914400" cy="914400"/>
                <a:chOff x="5667202" y="2971800"/>
                <a:chExt cx="914400" cy="914400"/>
              </a:xfrm>
            </p:grpSpPr>
            <p:sp>
              <p:nvSpPr>
                <p:cNvPr id="693" name="Rectangle 9">
                  <a:extLst>
                    <a:ext uri="{FF2B5EF4-FFF2-40B4-BE49-F238E27FC236}">
                      <a16:creationId xmlns:a16="http://schemas.microsoft.com/office/drawing/2014/main" id="{1E62F2C9-C6A9-0FAD-6684-EBD20BF8C19B}"/>
                    </a:ext>
                  </a:extLst>
                </p:cNvPr>
                <p:cNvSpPr/>
                <p:nvPr/>
              </p:nvSpPr>
              <p:spPr>
                <a:xfrm>
                  <a:off x="5854375" y="3071923"/>
                  <a:ext cx="547687" cy="729795"/>
                </a:xfrm>
                <a:custGeom>
                  <a:avLst/>
                  <a:gdLst>
                    <a:gd name="connsiteX0" fmla="*/ 0 w 609600"/>
                    <a:gd name="connsiteY0" fmla="*/ 0 h 773930"/>
                    <a:gd name="connsiteX1" fmla="*/ 609600 w 609600"/>
                    <a:gd name="connsiteY1" fmla="*/ 0 h 773930"/>
                    <a:gd name="connsiteX2" fmla="*/ 609600 w 609600"/>
                    <a:gd name="connsiteY2" fmla="*/ 773930 h 773930"/>
                    <a:gd name="connsiteX3" fmla="*/ 0 w 609600"/>
                    <a:gd name="connsiteY3" fmla="*/ 773930 h 773930"/>
                    <a:gd name="connsiteX4" fmla="*/ 0 w 609600"/>
                    <a:gd name="connsiteY4" fmla="*/ 0 h 773930"/>
                    <a:gd name="connsiteX0" fmla="*/ 0 w 609600"/>
                    <a:gd name="connsiteY0" fmla="*/ 8253 h 782183"/>
                    <a:gd name="connsiteX1" fmla="*/ 433561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585787 w 609600"/>
                    <a:gd name="connsiteY2" fmla="*/ 2368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0 h 773930"/>
                    <a:gd name="connsiteX1" fmla="*/ 409748 w 609600"/>
                    <a:gd name="connsiteY1" fmla="*/ 34610 h 773930"/>
                    <a:gd name="connsiteX2" fmla="*/ 585787 w 609600"/>
                    <a:gd name="connsiteY2" fmla="*/ 228600 h 773930"/>
                    <a:gd name="connsiteX3" fmla="*/ 609600 w 609600"/>
                    <a:gd name="connsiteY3" fmla="*/ 773930 h 773930"/>
                    <a:gd name="connsiteX4" fmla="*/ 0 w 609600"/>
                    <a:gd name="connsiteY4" fmla="*/ 773930 h 773930"/>
                    <a:gd name="connsiteX5" fmla="*/ 0 w 609600"/>
                    <a:gd name="connsiteY5" fmla="*/ 0 h 773930"/>
                    <a:gd name="connsiteX0" fmla="*/ 42863 w 609600"/>
                    <a:gd name="connsiteY0" fmla="*/ 3490 h 739320"/>
                    <a:gd name="connsiteX1" fmla="*/ 409748 w 609600"/>
                    <a:gd name="connsiteY1" fmla="*/ 0 h 739320"/>
                    <a:gd name="connsiteX2" fmla="*/ 585787 w 609600"/>
                    <a:gd name="connsiteY2" fmla="*/ 193990 h 739320"/>
                    <a:gd name="connsiteX3" fmla="*/ 609600 w 609600"/>
                    <a:gd name="connsiteY3" fmla="*/ 739320 h 739320"/>
                    <a:gd name="connsiteX4" fmla="*/ 0 w 609600"/>
                    <a:gd name="connsiteY4" fmla="*/ 739320 h 739320"/>
                    <a:gd name="connsiteX5" fmla="*/ 42863 w 609600"/>
                    <a:gd name="connsiteY5" fmla="*/ 3490 h 739320"/>
                    <a:gd name="connsiteX0" fmla="*/ 4763 w 571500"/>
                    <a:gd name="connsiteY0" fmla="*/ 3490 h 739320"/>
                    <a:gd name="connsiteX1" fmla="*/ 371648 w 571500"/>
                    <a:gd name="connsiteY1" fmla="*/ 0 h 739320"/>
                    <a:gd name="connsiteX2" fmla="*/ 547687 w 571500"/>
                    <a:gd name="connsiteY2" fmla="*/ 193990 h 739320"/>
                    <a:gd name="connsiteX3" fmla="*/ 571500 w 571500"/>
                    <a:gd name="connsiteY3" fmla="*/ 739320 h 739320"/>
                    <a:gd name="connsiteX4" fmla="*/ 0 w 571500"/>
                    <a:gd name="connsiteY4" fmla="*/ 729795 h 739320"/>
                    <a:gd name="connsiteX5" fmla="*/ 4763 w 571500"/>
                    <a:gd name="connsiteY5" fmla="*/ 3490 h 739320"/>
                    <a:gd name="connsiteX0" fmla="*/ 4763 w 547687"/>
                    <a:gd name="connsiteY0" fmla="*/ 3490 h 729795"/>
                    <a:gd name="connsiteX1" fmla="*/ 371648 w 547687"/>
                    <a:gd name="connsiteY1" fmla="*/ 0 h 729795"/>
                    <a:gd name="connsiteX2" fmla="*/ 547687 w 547687"/>
                    <a:gd name="connsiteY2" fmla="*/ 193990 h 729795"/>
                    <a:gd name="connsiteX3" fmla="*/ 533400 w 547687"/>
                    <a:gd name="connsiteY3" fmla="*/ 701220 h 729795"/>
                    <a:gd name="connsiteX4" fmla="*/ 0 w 547687"/>
                    <a:gd name="connsiteY4" fmla="*/ 729795 h 729795"/>
                    <a:gd name="connsiteX5" fmla="*/ 4763 w 547687"/>
                    <a:gd name="connsiteY5" fmla="*/ 3490 h 729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7687" h="729795">
                      <a:moveTo>
                        <a:pt x="4763" y="3490"/>
                      </a:moveTo>
                      <a:lnTo>
                        <a:pt x="371648" y="0"/>
                      </a:lnTo>
                      <a:cubicBezTo>
                        <a:pt x="492240" y="169438"/>
                        <a:pt x="474720" y="191239"/>
                        <a:pt x="547687" y="193990"/>
                      </a:cubicBezTo>
                      <a:lnTo>
                        <a:pt x="533400" y="701220"/>
                      </a:lnTo>
                      <a:lnTo>
                        <a:pt x="0" y="729795"/>
                      </a:lnTo>
                      <a:cubicBezTo>
                        <a:pt x="1588" y="487693"/>
                        <a:pt x="3175" y="245592"/>
                        <a:pt x="4763" y="3490"/>
                      </a:cubicBezTo>
                      <a:close/>
                    </a:path>
                  </a:pathLst>
                </a:custGeom>
                <a:solidFill>
                  <a:srgbClr val="373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94" name="Graphic 693" descr="Paper with solid fill">
                  <a:extLst>
                    <a:ext uri="{FF2B5EF4-FFF2-40B4-BE49-F238E27FC236}">
                      <a16:creationId xmlns:a16="http://schemas.microsoft.com/office/drawing/2014/main" id="{6EC11B94-483C-BD43-F54B-6037F1B23777}"/>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5667202" y="2971800"/>
                  <a:ext cx="914400" cy="914400"/>
                </a:xfrm>
                <a:prstGeom prst="rect">
                  <a:avLst/>
                </a:prstGeom>
              </p:spPr>
            </p:pic>
          </p:grpSp>
        </p:grpSp>
      </p:grpSp>
      <p:grpSp>
        <p:nvGrpSpPr>
          <p:cNvPr id="4" name="Group 3">
            <a:extLst>
              <a:ext uri="{FF2B5EF4-FFF2-40B4-BE49-F238E27FC236}">
                <a16:creationId xmlns:a16="http://schemas.microsoft.com/office/drawing/2014/main" id="{0A8E0BBE-CF2C-949F-8319-3FB4BA241BC5}"/>
              </a:ext>
            </a:extLst>
          </p:cNvPr>
          <p:cNvGrpSpPr/>
          <p:nvPr/>
        </p:nvGrpSpPr>
        <p:grpSpPr>
          <a:xfrm>
            <a:off x="3573012" y="3315400"/>
            <a:ext cx="4611091" cy="3542600"/>
            <a:chOff x="3573012" y="3315400"/>
            <a:chExt cx="4611091" cy="3542600"/>
          </a:xfrm>
        </p:grpSpPr>
        <p:sp>
          <p:nvSpPr>
            <p:cNvPr id="435" name="Rectangle 434">
              <a:extLst>
                <a:ext uri="{FF2B5EF4-FFF2-40B4-BE49-F238E27FC236}">
                  <a16:creationId xmlns:a16="http://schemas.microsoft.com/office/drawing/2014/main" id="{3C2B13DB-219C-A192-5ED8-3FEA06D40A04}"/>
                </a:ext>
              </a:extLst>
            </p:cNvPr>
            <p:cNvSpPr/>
            <p:nvPr/>
          </p:nvSpPr>
          <p:spPr>
            <a:xfrm>
              <a:off x="4007897" y="4120920"/>
              <a:ext cx="4176206" cy="273708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7" name="TextBox 436">
              <a:extLst>
                <a:ext uri="{FF2B5EF4-FFF2-40B4-BE49-F238E27FC236}">
                  <a16:creationId xmlns:a16="http://schemas.microsoft.com/office/drawing/2014/main" id="{11D7F354-1CA2-C7B9-7FBA-C7E6A084F82B}"/>
                </a:ext>
              </a:extLst>
            </p:cNvPr>
            <p:cNvSpPr txBox="1"/>
            <p:nvPr/>
          </p:nvSpPr>
          <p:spPr>
            <a:xfrm>
              <a:off x="3573012" y="3315400"/>
              <a:ext cx="904415" cy="1569660"/>
            </a:xfrm>
            <a:prstGeom prst="rect">
              <a:avLst/>
            </a:prstGeom>
            <a:noFill/>
          </p:spPr>
          <p:txBody>
            <a:bodyPr wrap="none" rtlCol="0">
              <a:spAutoFit/>
            </a:bodyPr>
            <a:lstStyle/>
            <a:p>
              <a:r>
                <a:rPr lang="en-US" sz="9600" dirty="0">
                  <a:solidFill>
                    <a:srgbClr val="C00000"/>
                  </a:solidFill>
                </a:rPr>
                <a:t>+</a:t>
              </a:r>
            </a:p>
          </p:txBody>
        </p:sp>
        <p:grpSp>
          <p:nvGrpSpPr>
            <p:cNvPr id="719" name="Group 718">
              <a:extLst>
                <a:ext uri="{FF2B5EF4-FFF2-40B4-BE49-F238E27FC236}">
                  <a16:creationId xmlns:a16="http://schemas.microsoft.com/office/drawing/2014/main" id="{727A16F5-9F59-1070-5620-779A6E4F730B}"/>
                </a:ext>
              </a:extLst>
            </p:cNvPr>
            <p:cNvGrpSpPr/>
            <p:nvPr/>
          </p:nvGrpSpPr>
          <p:grpSpPr>
            <a:xfrm>
              <a:off x="4502823" y="4491995"/>
              <a:ext cx="3144762" cy="1973108"/>
              <a:chOff x="243291" y="0"/>
              <a:chExt cx="11184619" cy="6031315"/>
            </a:xfrm>
          </p:grpSpPr>
          <p:pic>
            <p:nvPicPr>
              <p:cNvPr id="720" name="Graphic 719" descr="Laptop with solid fill">
                <a:extLst>
                  <a:ext uri="{FF2B5EF4-FFF2-40B4-BE49-F238E27FC236}">
                    <a16:creationId xmlns:a16="http://schemas.microsoft.com/office/drawing/2014/main" id="{FA8D6F16-37F4-37EA-E61D-39878783AAF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896949" y="1702419"/>
                <a:ext cx="1120039" cy="1120039"/>
              </a:xfrm>
              <a:prstGeom prst="rect">
                <a:avLst/>
              </a:prstGeom>
            </p:spPr>
          </p:pic>
          <p:pic>
            <p:nvPicPr>
              <p:cNvPr id="721" name="Graphic 720" descr="Open folder with solid fill">
                <a:extLst>
                  <a:ext uri="{FF2B5EF4-FFF2-40B4-BE49-F238E27FC236}">
                    <a16:creationId xmlns:a16="http://schemas.microsoft.com/office/drawing/2014/main" id="{96A3414A-59B8-6695-E1E4-F66424A58068}"/>
                  </a:ext>
                </a:extLst>
              </p:cNvPr>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9250632" y="2007828"/>
                <a:ext cx="412672" cy="412672"/>
              </a:xfrm>
              <a:prstGeom prst="rect">
                <a:avLst/>
              </a:prstGeom>
            </p:spPr>
          </p:pic>
          <p:grpSp>
            <p:nvGrpSpPr>
              <p:cNvPr id="722" name="Group 721">
                <a:extLst>
                  <a:ext uri="{FF2B5EF4-FFF2-40B4-BE49-F238E27FC236}">
                    <a16:creationId xmlns:a16="http://schemas.microsoft.com/office/drawing/2014/main" id="{5729B720-E52A-BFDE-FD25-EBB2541D71A4}"/>
                  </a:ext>
                </a:extLst>
              </p:cNvPr>
              <p:cNvGrpSpPr/>
              <p:nvPr/>
            </p:nvGrpSpPr>
            <p:grpSpPr>
              <a:xfrm>
                <a:off x="7486026" y="2933852"/>
                <a:ext cx="3941884" cy="1120039"/>
                <a:chOff x="7003457" y="2540579"/>
                <a:chExt cx="3941884" cy="1120039"/>
              </a:xfrm>
            </p:grpSpPr>
            <p:pic>
              <p:nvPicPr>
                <p:cNvPr id="766" name="Graphic 765" descr="Laptop with solid fill">
                  <a:extLst>
                    <a:ext uri="{FF2B5EF4-FFF2-40B4-BE49-F238E27FC236}">
                      <a16:creationId xmlns:a16="http://schemas.microsoft.com/office/drawing/2014/main" id="{1DDEB312-78A1-E958-7441-7A57F38E345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003457" y="2540579"/>
                  <a:ext cx="1120039" cy="1120039"/>
                </a:xfrm>
                <a:prstGeom prst="rect">
                  <a:avLst/>
                </a:prstGeom>
              </p:spPr>
            </p:pic>
            <p:pic>
              <p:nvPicPr>
                <p:cNvPr id="767" name="Graphic 766" descr="Open folder with solid fill">
                  <a:extLst>
                    <a:ext uri="{FF2B5EF4-FFF2-40B4-BE49-F238E27FC236}">
                      <a16:creationId xmlns:a16="http://schemas.microsoft.com/office/drawing/2014/main" id="{98189C8E-0F2C-7FE0-FB19-F80C204A7091}"/>
                    </a:ext>
                  </a:extLst>
                </p:cNvPr>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7357140" y="2833880"/>
                  <a:ext cx="412672" cy="412672"/>
                </a:xfrm>
                <a:prstGeom prst="rect">
                  <a:avLst/>
                </a:prstGeom>
              </p:spPr>
            </p:pic>
            <p:pic>
              <p:nvPicPr>
                <p:cNvPr id="768" name="Graphic 767" descr="Laptop with solid fill">
                  <a:extLst>
                    <a:ext uri="{FF2B5EF4-FFF2-40B4-BE49-F238E27FC236}">
                      <a16:creationId xmlns:a16="http://schemas.microsoft.com/office/drawing/2014/main" id="{4FEED6CD-6789-A096-52B2-0BA7A851210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414379" y="2540579"/>
                  <a:ext cx="1120039" cy="1120039"/>
                </a:xfrm>
                <a:prstGeom prst="rect">
                  <a:avLst/>
                </a:prstGeom>
              </p:spPr>
            </p:pic>
            <p:pic>
              <p:nvPicPr>
                <p:cNvPr id="769" name="Graphic 768" descr="Open folder with solid fill">
                  <a:extLst>
                    <a:ext uri="{FF2B5EF4-FFF2-40B4-BE49-F238E27FC236}">
                      <a16:creationId xmlns:a16="http://schemas.microsoft.com/office/drawing/2014/main" id="{984C6075-A0DA-FB27-504D-B0A4F41DEC14}"/>
                    </a:ext>
                  </a:extLst>
                </p:cNvPr>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8768062" y="2833880"/>
                  <a:ext cx="412672" cy="412672"/>
                </a:xfrm>
                <a:prstGeom prst="rect">
                  <a:avLst/>
                </a:prstGeom>
              </p:spPr>
            </p:pic>
            <p:pic>
              <p:nvPicPr>
                <p:cNvPr id="770" name="Graphic 769" descr="Laptop with solid fill">
                  <a:extLst>
                    <a:ext uri="{FF2B5EF4-FFF2-40B4-BE49-F238E27FC236}">
                      <a16:creationId xmlns:a16="http://schemas.microsoft.com/office/drawing/2014/main" id="{E394D993-4E23-D5ED-A987-5E17CB92761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825302" y="2540579"/>
                  <a:ext cx="1120039" cy="1120039"/>
                </a:xfrm>
                <a:prstGeom prst="rect">
                  <a:avLst/>
                </a:prstGeom>
              </p:spPr>
            </p:pic>
            <p:pic>
              <p:nvPicPr>
                <p:cNvPr id="771" name="Graphic 770" descr="Open folder with solid fill">
                  <a:extLst>
                    <a:ext uri="{FF2B5EF4-FFF2-40B4-BE49-F238E27FC236}">
                      <a16:creationId xmlns:a16="http://schemas.microsoft.com/office/drawing/2014/main" id="{1B7C271C-978C-087F-9BD8-124BB178342B}"/>
                    </a:ext>
                  </a:extLst>
                </p:cNvPr>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10178985" y="2833880"/>
                  <a:ext cx="412672" cy="412672"/>
                </a:xfrm>
                <a:prstGeom prst="rect">
                  <a:avLst/>
                </a:prstGeom>
              </p:spPr>
            </p:pic>
          </p:grpSp>
          <p:grpSp>
            <p:nvGrpSpPr>
              <p:cNvPr id="723" name="Group 722">
                <a:extLst>
                  <a:ext uri="{FF2B5EF4-FFF2-40B4-BE49-F238E27FC236}">
                    <a16:creationId xmlns:a16="http://schemas.microsoft.com/office/drawing/2014/main" id="{E16CB824-CBA0-50D4-9825-E34BC4102F95}"/>
                  </a:ext>
                </a:extLst>
              </p:cNvPr>
              <p:cNvGrpSpPr/>
              <p:nvPr/>
            </p:nvGrpSpPr>
            <p:grpSpPr>
              <a:xfrm>
                <a:off x="8046045" y="2236281"/>
                <a:ext cx="2821845" cy="829281"/>
                <a:chOff x="8046046" y="1989577"/>
                <a:chExt cx="2821845" cy="829281"/>
              </a:xfrm>
            </p:grpSpPr>
            <p:cxnSp>
              <p:nvCxnSpPr>
                <p:cNvPr id="763" name="Straight Arrow Connector 762">
                  <a:extLst>
                    <a:ext uri="{FF2B5EF4-FFF2-40B4-BE49-F238E27FC236}">
                      <a16:creationId xmlns:a16="http://schemas.microsoft.com/office/drawing/2014/main" id="{55901F2C-3FB1-2113-EA2F-531C51F053D9}"/>
                    </a:ext>
                  </a:extLst>
                </p:cNvPr>
                <p:cNvCxnSpPr>
                  <a:cxnSpLocks/>
                  <a:stCxn id="720" idx="1"/>
                  <a:endCxn id="766" idx="0"/>
                </p:cNvCxnSpPr>
                <p:nvPr/>
              </p:nvCxnSpPr>
              <p:spPr>
                <a:xfrm flipH="1">
                  <a:off x="8046046" y="1989577"/>
                  <a:ext cx="850903" cy="671413"/>
                </a:xfrm>
                <a:prstGeom prst="straightConnector1">
                  <a:avLst/>
                </a:prstGeom>
                <a:ln w="38100">
                  <a:solidFill>
                    <a:srgbClr val="09B36B"/>
                  </a:solidFill>
                  <a:tailEnd type="triangle"/>
                </a:ln>
              </p:spPr>
              <p:style>
                <a:lnRef idx="1">
                  <a:schemeClr val="accent1"/>
                </a:lnRef>
                <a:fillRef idx="0">
                  <a:schemeClr val="accent1"/>
                </a:fillRef>
                <a:effectRef idx="0">
                  <a:schemeClr val="accent1"/>
                </a:effectRef>
                <a:fontRef idx="minor">
                  <a:schemeClr val="tx1"/>
                </a:fontRef>
              </p:style>
            </p:cxnSp>
            <p:cxnSp>
              <p:nvCxnSpPr>
                <p:cNvPr id="764" name="Straight Arrow Connector 763">
                  <a:extLst>
                    <a:ext uri="{FF2B5EF4-FFF2-40B4-BE49-F238E27FC236}">
                      <a16:creationId xmlns:a16="http://schemas.microsoft.com/office/drawing/2014/main" id="{B88BC803-2F0A-749E-FBF0-98EEEACBA7FB}"/>
                    </a:ext>
                  </a:extLst>
                </p:cNvPr>
                <p:cNvCxnSpPr>
                  <a:cxnSpLocks/>
                  <a:stCxn id="720" idx="3"/>
                  <a:endCxn id="770" idx="0"/>
                </p:cNvCxnSpPr>
                <p:nvPr/>
              </p:nvCxnSpPr>
              <p:spPr>
                <a:xfrm>
                  <a:off x="10016988" y="1989577"/>
                  <a:ext cx="850903" cy="671413"/>
                </a:xfrm>
                <a:prstGeom prst="straightConnector1">
                  <a:avLst/>
                </a:prstGeom>
                <a:ln w="38100">
                  <a:solidFill>
                    <a:srgbClr val="09B36B"/>
                  </a:solidFill>
                  <a:tailEnd type="triangle"/>
                </a:ln>
              </p:spPr>
              <p:style>
                <a:lnRef idx="1">
                  <a:schemeClr val="accent1"/>
                </a:lnRef>
                <a:fillRef idx="0">
                  <a:schemeClr val="accent1"/>
                </a:fillRef>
                <a:effectRef idx="0">
                  <a:schemeClr val="accent1"/>
                </a:effectRef>
                <a:fontRef idx="minor">
                  <a:schemeClr val="tx1"/>
                </a:fontRef>
              </p:style>
            </p:cxnSp>
            <p:cxnSp>
              <p:nvCxnSpPr>
                <p:cNvPr id="765" name="Straight Arrow Connector 764">
                  <a:extLst>
                    <a:ext uri="{FF2B5EF4-FFF2-40B4-BE49-F238E27FC236}">
                      <a16:creationId xmlns:a16="http://schemas.microsoft.com/office/drawing/2014/main" id="{F45EDE2B-6159-EDE4-5A68-EF428ADE53C7}"/>
                    </a:ext>
                  </a:extLst>
                </p:cNvPr>
                <p:cNvCxnSpPr>
                  <a:cxnSpLocks/>
                </p:cNvCxnSpPr>
                <p:nvPr/>
              </p:nvCxnSpPr>
              <p:spPr>
                <a:xfrm>
                  <a:off x="9472081" y="2414163"/>
                  <a:ext cx="0" cy="404695"/>
                </a:xfrm>
                <a:prstGeom prst="straightConnector1">
                  <a:avLst/>
                </a:prstGeom>
                <a:ln w="38100">
                  <a:solidFill>
                    <a:srgbClr val="09B36B"/>
                  </a:solidFill>
                  <a:tailEnd type="triangle"/>
                </a:ln>
              </p:spPr>
              <p:style>
                <a:lnRef idx="1">
                  <a:schemeClr val="accent1"/>
                </a:lnRef>
                <a:fillRef idx="0">
                  <a:schemeClr val="accent1"/>
                </a:fillRef>
                <a:effectRef idx="0">
                  <a:schemeClr val="accent1"/>
                </a:effectRef>
                <a:fontRef idx="minor">
                  <a:schemeClr val="tx1"/>
                </a:fontRef>
              </p:style>
            </p:cxnSp>
          </p:grpSp>
          <p:pic>
            <p:nvPicPr>
              <p:cNvPr id="724" name="Graphic 723" descr="Programmer female with solid fill">
                <a:extLst>
                  <a:ext uri="{FF2B5EF4-FFF2-40B4-BE49-F238E27FC236}">
                    <a16:creationId xmlns:a16="http://schemas.microsoft.com/office/drawing/2014/main" id="{6C9850AF-8F2B-C7C1-2A7C-D913B6F0D08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788438" y="4450314"/>
                <a:ext cx="1581001" cy="1581001"/>
              </a:xfrm>
              <a:prstGeom prst="rect">
                <a:avLst/>
              </a:prstGeom>
            </p:spPr>
          </p:pic>
          <p:pic>
            <p:nvPicPr>
              <p:cNvPr id="725" name="Graphic 724" descr="Programmer male with solid fill">
                <a:extLst>
                  <a:ext uri="{FF2B5EF4-FFF2-40B4-BE49-F238E27FC236}">
                    <a16:creationId xmlns:a16="http://schemas.microsoft.com/office/drawing/2014/main" id="{5FD9CFCD-340C-4D95-C006-38F2FEA17884}"/>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819864" y="3394015"/>
                <a:ext cx="1673031" cy="1673031"/>
              </a:xfrm>
              <a:prstGeom prst="rect">
                <a:avLst/>
              </a:prstGeom>
            </p:spPr>
          </p:pic>
          <p:pic>
            <p:nvPicPr>
              <p:cNvPr id="726" name="Graphic 725" descr="Programmer male outline">
                <a:extLst>
                  <a:ext uri="{FF2B5EF4-FFF2-40B4-BE49-F238E27FC236}">
                    <a16:creationId xmlns:a16="http://schemas.microsoft.com/office/drawing/2014/main" id="{37F178B2-0FE0-A82D-B78B-01ACB16678AA}"/>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4117421" y="0"/>
                <a:ext cx="1673031" cy="1673031"/>
              </a:xfrm>
              <a:prstGeom prst="rect">
                <a:avLst/>
              </a:prstGeom>
            </p:spPr>
          </p:pic>
          <p:pic>
            <p:nvPicPr>
              <p:cNvPr id="727" name="Graphic 726" descr="Programmer female outline">
                <a:extLst>
                  <a:ext uri="{FF2B5EF4-FFF2-40B4-BE49-F238E27FC236}">
                    <a16:creationId xmlns:a16="http://schemas.microsoft.com/office/drawing/2014/main" id="{3DE14DAC-A648-9DE0-B47E-30882CDD9742}"/>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4495242" y="1806595"/>
                <a:ext cx="1563624" cy="1563624"/>
              </a:xfrm>
              <a:prstGeom prst="rect">
                <a:avLst/>
              </a:prstGeom>
            </p:spPr>
          </p:pic>
          <p:pic>
            <p:nvPicPr>
              <p:cNvPr id="728" name="Graphic 727" descr="Computer with solid fill">
                <a:extLst>
                  <a:ext uri="{FF2B5EF4-FFF2-40B4-BE49-F238E27FC236}">
                    <a16:creationId xmlns:a16="http://schemas.microsoft.com/office/drawing/2014/main" id="{6ED1213E-D087-827E-8134-541972CB93DE}"/>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243291" y="2407138"/>
                <a:ext cx="1948283" cy="1948283"/>
              </a:xfrm>
              <a:prstGeom prst="rect">
                <a:avLst/>
              </a:prstGeom>
            </p:spPr>
          </p:pic>
          <p:grpSp>
            <p:nvGrpSpPr>
              <p:cNvPr id="729" name="Group 728">
                <a:extLst>
                  <a:ext uri="{FF2B5EF4-FFF2-40B4-BE49-F238E27FC236}">
                    <a16:creationId xmlns:a16="http://schemas.microsoft.com/office/drawing/2014/main" id="{7164D886-FCFB-9A10-CE9B-2C17CA45C12F}"/>
                  </a:ext>
                </a:extLst>
              </p:cNvPr>
              <p:cNvGrpSpPr/>
              <p:nvPr/>
            </p:nvGrpSpPr>
            <p:grpSpPr>
              <a:xfrm>
                <a:off x="2353968" y="1590541"/>
                <a:ext cx="2610224" cy="3548448"/>
                <a:chOff x="2536535" y="1757521"/>
                <a:chExt cx="1508276" cy="3548448"/>
              </a:xfrm>
            </p:grpSpPr>
            <p:cxnSp>
              <p:nvCxnSpPr>
                <p:cNvPr id="759" name="Straight Arrow Connector 758">
                  <a:extLst>
                    <a:ext uri="{FF2B5EF4-FFF2-40B4-BE49-F238E27FC236}">
                      <a16:creationId xmlns:a16="http://schemas.microsoft.com/office/drawing/2014/main" id="{BD9396D0-5627-1C65-AC3B-63A2EEB8EF4F}"/>
                    </a:ext>
                  </a:extLst>
                </p:cNvPr>
                <p:cNvCxnSpPr>
                  <a:cxnSpLocks/>
                </p:cNvCxnSpPr>
                <p:nvPr/>
              </p:nvCxnSpPr>
              <p:spPr>
                <a:xfrm flipV="1">
                  <a:off x="2536535" y="1757521"/>
                  <a:ext cx="1116844" cy="885025"/>
                </a:xfrm>
                <a:prstGeom prst="straightConnector1">
                  <a:avLst/>
                </a:prstGeom>
                <a:ln w="38100">
                  <a:solidFill>
                    <a:srgbClr val="09B36B"/>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60" name="Straight Arrow Connector 759">
                  <a:extLst>
                    <a:ext uri="{FF2B5EF4-FFF2-40B4-BE49-F238E27FC236}">
                      <a16:creationId xmlns:a16="http://schemas.microsoft.com/office/drawing/2014/main" id="{8FF129B9-F17F-8AEC-EAF3-3861778381A2}"/>
                    </a:ext>
                  </a:extLst>
                </p:cNvPr>
                <p:cNvCxnSpPr>
                  <a:cxnSpLocks/>
                </p:cNvCxnSpPr>
                <p:nvPr/>
              </p:nvCxnSpPr>
              <p:spPr>
                <a:xfrm flipV="1">
                  <a:off x="2569789" y="2848127"/>
                  <a:ext cx="1285848" cy="275050"/>
                </a:xfrm>
                <a:prstGeom prst="straightConnector1">
                  <a:avLst/>
                </a:prstGeom>
                <a:ln w="38100">
                  <a:solidFill>
                    <a:srgbClr val="09B36B"/>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61" name="Straight Arrow Connector 760">
                  <a:extLst>
                    <a:ext uri="{FF2B5EF4-FFF2-40B4-BE49-F238E27FC236}">
                      <a16:creationId xmlns:a16="http://schemas.microsoft.com/office/drawing/2014/main" id="{E6E4FC23-5633-616B-15A5-356D6DC1018D}"/>
                    </a:ext>
                  </a:extLst>
                </p:cNvPr>
                <p:cNvCxnSpPr>
                  <a:cxnSpLocks/>
                </p:cNvCxnSpPr>
                <p:nvPr/>
              </p:nvCxnSpPr>
              <p:spPr>
                <a:xfrm>
                  <a:off x="2569789" y="3787487"/>
                  <a:ext cx="1475022" cy="423751"/>
                </a:xfrm>
                <a:prstGeom prst="straightConnector1">
                  <a:avLst/>
                </a:prstGeom>
                <a:ln w="38100">
                  <a:solidFill>
                    <a:srgbClr val="09B36B"/>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62" name="Straight Arrow Connector 761">
                  <a:extLst>
                    <a:ext uri="{FF2B5EF4-FFF2-40B4-BE49-F238E27FC236}">
                      <a16:creationId xmlns:a16="http://schemas.microsoft.com/office/drawing/2014/main" id="{0E854427-CA65-895B-9B40-2B9ED85EC9F9}"/>
                    </a:ext>
                  </a:extLst>
                </p:cNvPr>
                <p:cNvCxnSpPr>
                  <a:cxnSpLocks/>
                </p:cNvCxnSpPr>
                <p:nvPr/>
              </p:nvCxnSpPr>
              <p:spPr>
                <a:xfrm>
                  <a:off x="2536535" y="4436920"/>
                  <a:ext cx="1026171" cy="869049"/>
                </a:xfrm>
                <a:prstGeom prst="straightConnector1">
                  <a:avLst/>
                </a:prstGeom>
                <a:ln w="38100">
                  <a:solidFill>
                    <a:srgbClr val="09B36B"/>
                  </a:solidFill>
                  <a:headEnd type="triangle"/>
                  <a:tailEnd type="triangle"/>
                </a:ln>
              </p:spPr>
              <p:style>
                <a:lnRef idx="1">
                  <a:schemeClr val="accent1"/>
                </a:lnRef>
                <a:fillRef idx="0">
                  <a:schemeClr val="accent1"/>
                </a:fillRef>
                <a:effectRef idx="0">
                  <a:schemeClr val="accent1"/>
                </a:effectRef>
                <a:fontRef idx="minor">
                  <a:schemeClr val="tx1"/>
                </a:fontRef>
              </p:style>
            </p:cxnSp>
          </p:grpSp>
          <p:pic>
            <p:nvPicPr>
              <p:cNvPr id="730" name="Graphic 729" descr="Open folder with solid fill">
                <a:extLst>
                  <a:ext uri="{FF2B5EF4-FFF2-40B4-BE49-F238E27FC236}">
                    <a16:creationId xmlns:a16="http://schemas.microsoft.com/office/drawing/2014/main" id="{506A90E3-4286-F011-C39D-BBEEA7C20E8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53378" y="2898004"/>
                <a:ext cx="722503" cy="722503"/>
              </a:xfrm>
              <a:prstGeom prst="rect">
                <a:avLst/>
              </a:prstGeom>
            </p:spPr>
          </p:pic>
          <p:pic>
            <p:nvPicPr>
              <p:cNvPr id="731" name="Graphic 730" descr="Lock with solid fill">
                <a:extLst>
                  <a:ext uri="{FF2B5EF4-FFF2-40B4-BE49-F238E27FC236}">
                    <a16:creationId xmlns:a16="http://schemas.microsoft.com/office/drawing/2014/main" id="{9BB073C2-BE96-7917-F47F-1CAF955F9185}"/>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32873" y="3204855"/>
                <a:ext cx="368960" cy="368960"/>
              </a:xfrm>
              <a:prstGeom prst="rect">
                <a:avLst/>
              </a:prstGeom>
            </p:spPr>
          </p:pic>
          <p:sp>
            <p:nvSpPr>
              <p:cNvPr id="732" name="Rectangle 731">
                <a:extLst>
                  <a:ext uri="{FF2B5EF4-FFF2-40B4-BE49-F238E27FC236}">
                    <a16:creationId xmlns:a16="http://schemas.microsoft.com/office/drawing/2014/main" id="{619F75BD-8F39-A4B1-7315-E638239CDFFA}"/>
                  </a:ext>
                </a:extLst>
              </p:cNvPr>
              <p:cNvSpPr/>
              <p:nvPr/>
            </p:nvSpPr>
            <p:spPr>
              <a:xfrm>
                <a:off x="4296402" y="5513002"/>
                <a:ext cx="565072" cy="402772"/>
              </a:xfrm>
              <a:prstGeom prst="rect">
                <a:avLst/>
              </a:prstGeom>
              <a:solidFill>
                <a:srgbClr val="373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3" name="Rectangle 732">
                <a:extLst>
                  <a:ext uri="{FF2B5EF4-FFF2-40B4-BE49-F238E27FC236}">
                    <a16:creationId xmlns:a16="http://schemas.microsoft.com/office/drawing/2014/main" id="{D5B301A9-9AF0-CF21-E82A-7A1A920E33BD}"/>
                  </a:ext>
                </a:extLst>
              </p:cNvPr>
              <p:cNvSpPr/>
              <p:nvPr/>
            </p:nvSpPr>
            <p:spPr>
              <a:xfrm>
                <a:off x="5342064" y="4489844"/>
                <a:ext cx="628630" cy="402772"/>
              </a:xfrm>
              <a:prstGeom prst="rect">
                <a:avLst/>
              </a:prstGeom>
              <a:solidFill>
                <a:srgbClr val="373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5" name="Rectangle 734">
                <a:extLst>
                  <a:ext uri="{FF2B5EF4-FFF2-40B4-BE49-F238E27FC236}">
                    <a16:creationId xmlns:a16="http://schemas.microsoft.com/office/drawing/2014/main" id="{B64B60D9-3090-77AE-621C-8E4C4A325A6A}"/>
                  </a:ext>
                </a:extLst>
              </p:cNvPr>
              <p:cNvSpPr/>
              <p:nvPr/>
            </p:nvSpPr>
            <p:spPr>
              <a:xfrm>
                <a:off x="4633399" y="1123727"/>
                <a:ext cx="641073" cy="371132"/>
              </a:xfrm>
              <a:prstGeom prst="rect">
                <a:avLst/>
              </a:prstGeom>
              <a:solidFill>
                <a:srgbClr val="E7E6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36" name="Graphic 735" descr="Office worker male with solid fill">
                <a:extLst>
                  <a:ext uri="{FF2B5EF4-FFF2-40B4-BE49-F238E27FC236}">
                    <a16:creationId xmlns:a16="http://schemas.microsoft.com/office/drawing/2014/main" id="{CA582105-7AC5-24C8-A23A-F0CB05E407D7}"/>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8727538" y="341833"/>
                <a:ext cx="1458857" cy="1458857"/>
              </a:xfrm>
              <a:prstGeom prst="rect">
                <a:avLst/>
              </a:prstGeom>
            </p:spPr>
          </p:pic>
          <p:pic>
            <p:nvPicPr>
              <p:cNvPr id="737" name="Graphic 736" descr="Open folder with solid fill">
                <a:extLst>
                  <a:ext uri="{FF2B5EF4-FFF2-40B4-BE49-F238E27FC236}">
                    <a16:creationId xmlns:a16="http://schemas.microsoft.com/office/drawing/2014/main" id="{3F30C501-E99A-9C58-49F5-A576E32E74F4}"/>
                  </a:ext>
                </a:extLst>
              </p:cNvPr>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4681973" y="1071262"/>
                <a:ext cx="592812" cy="592812"/>
              </a:xfrm>
              <a:prstGeom prst="rect">
                <a:avLst/>
              </a:prstGeom>
            </p:spPr>
          </p:pic>
          <p:grpSp>
            <p:nvGrpSpPr>
              <p:cNvPr id="738" name="Group 737">
                <a:extLst>
                  <a:ext uri="{FF2B5EF4-FFF2-40B4-BE49-F238E27FC236}">
                    <a16:creationId xmlns:a16="http://schemas.microsoft.com/office/drawing/2014/main" id="{3142B7C0-F66A-90FC-08F4-41FF767855EA}"/>
                  </a:ext>
                </a:extLst>
              </p:cNvPr>
              <p:cNvGrpSpPr/>
              <p:nvPr/>
            </p:nvGrpSpPr>
            <p:grpSpPr>
              <a:xfrm>
                <a:off x="3121824" y="1321881"/>
                <a:ext cx="914400" cy="914400"/>
                <a:chOff x="5667202" y="2971800"/>
                <a:chExt cx="914400" cy="914400"/>
              </a:xfrm>
            </p:grpSpPr>
            <p:sp>
              <p:nvSpPr>
                <p:cNvPr id="757" name="Rectangle 9">
                  <a:extLst>
                    <a:ext uri="{FF2B5EF4-FFF2-40B4-BE49-F238E27FC236}">
                      <a16:creationId xmlns:a16="http://schemas.microsoft.com/office/drawing/2014/main" id="{0E5F558B-5B4E-8098-18A8-A4C96E7B984C}"/>
                    </a:ext>
                  </a:extLst>
                </p:cNvPr>
                <p:cNvSpPr/>
                <p:nvPr/>
              </p:nvSpPr>
              <p:spPr>
                <a:xfrm>
                  <a:off x="5854375" y="3071923"/>
                  <a:ext cx="547687" cy="729795"/>
                </a:xfrm>
                <a:custGeom>
                  <a:avLst/>
                  <a:gdLst>
                    <a:gd name="connsiteX0" fmla="*/ 0 w 609600"/>
                    <a:gd name="connsiteY0" fmla="*/ 0 h 773930"/>
                    <a:gd name="connsiteX1" fmla="*/ 609600 w 609600"/>
                    <a:gd name="connsiteY1" fmla="*/ 0 h 773930"/>
                    <a:gd name="connsiteX2" fmla="*/ 609600 w 609600"/>
                    <a:gd name="connsiteY2" fmla="*/ 773930 h 773930"/>
                    <a:gd name="connsiteX3" fmla="*/ 0 w 609600"/>
                    <a:gd name="connsiteY3" fmla="*/ 773930 h 773930"/>
                    <a:gd name="connsiteX4" fmla="*/ 0 w 609600"/>
                    <a:gd name="connsiteY4" fmla="*/ 0 h 773930"/>
                    <a:gd name="connsiteX0" fmla="*/ 0 w 609600"/>
                    <a:gd name="connsiteY0" fmla="*/ 8253 h 782183"/>
                    <a:gd name="connsiteX1" fmla="*/ 433561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585787 w 609600"/>
                    <a:gd name="connsiteY2" fmla="*/ 2368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0 h 773930"/>
                    <a:gd name="connsiteX1" fmla="*/ 409748 w 609600"/>
                    <a:gd name="connsiteY1" fmla="*/ 34610 h 773930"/>
                    <a:gd name="connsiteX2" fmla="*/ 585787 w 609600"/>
                    <a:gd name="connsiteY2" fmla="*/ 228600 h 773930"/>
                    <a:gd name="connsiteX3" fmla="*/ 609600 w 609600"/>
                    <a:gd name="connsiteY3" fmla="*/ 773930 h 773930"/>
                    <a:gd name="connsiteX4" fmla="*/ 0 w 609600"/>
                    <a:gd name="connsiteY4" fmla="*/ 773930 h 773930"/>
                    <a:gd name="connsiteX5" fmla="*/ 0 w 609600"/>
                    <a:gd name="connsiteY5" fmla="*/ 0 h 773930"/>
                    <a:gd name="connsiteX0" fmla="*/ 42863 w 609600"/>
                    <a:gd name="connsiteY0" fmla="*/ 3490 h 739320"/>
                    <a:gd name="connsiteX1" fmla="*/ 409748 w 609600"/>
                    <a:gd name="connsiteY1" fmla="*/ 0 h 739320"/>
                    <a:gd name="connsiteX2" fmla="*/ 585787 w 609600"/>
                    <a:gd name="connsiteY2" fmla="*/ 193990 h 739320"/>
                    <a:gd name="connsiteX3" fmla="*/ 609600 w 609600"/>
                    <a:gd name="connsiteY3" fmla="*/ 739320 h 739320"/>
                    <a:gd name="connsiteX4" fmla="*/ 0 w 609600"/>
                    <a:gd name="connsiteY4" fmla="*/ 739320 h 739320"/>
                    <a:gd name="connsiteX5" fmla="*/ 42863 w 609600"/>
                    <a:gd name="connsiteY5" fmla="*/ 3490 h 739320"/>
                    <a:gd name="connsiteX0" fmla="*/ 4763 w 571500"/>
                    <a:gd name="connsiteY0" fmla="*/ 3490 h 739320"/>
                    <a:gd name="connsiteX1" fmla="*/ 371648 w 571500"/>
                    <a:gd name="connsiteY1" fmla="*/ 0 h 739320"/>
                    <a:gd name="connsiteX2" fmla="*/ 547687 w 571500"/>
                    <a:gd name="connsiteY2" fmla="*/ 193990 h 739320"/>
                    <a:gd name="connsiteX3" fmla="*/ 571500 w 571500"/>
                    <a:gd name="connsiteY3" fmla="*/ 739320 h 739320"/>
                    <a:gd name="connsiteX4" fmla="*/ 0 w 571500"/>
                    <a:gd name="connsiteY4" fmla="*/ 729795 h 739320"/>
                    <a:gd name="connsiteX5" fmla="*/ 4763 w 571500"/>
                    <a:gd name="connsiteY5" fmla="*/ 3490 h 739320"/>
                    <a:gd name="connsiteX0" fmla="*/ 4763 w 547687"/>
                    <a:gd name="connsiteY0" fmla="*/ 3490 h 729795"/>
                    <a:gd name="connsiteX1" fmla="*/ 371648 w 547687"/>
                    <a:gd name="connsiteY1" fmla="*/ 0 h 729795"/>
                    <a:gd name="connsiteX2" fmla="*/ 547687 w 547687"/>
                    <a:gd name="connsiteY2" fmla="*/ 193990 h 729795"/>
                    <a:gd name="connsiteX3" fmla="*/ 533400 w 547687"/>
                    <a:gd name="connsiteY3" fmla="*/ 701220 h 729795"/>
                    <a:gd name="connsiteX4" fmla="*/ 0 w 547687"/>
                    <a:gd name="connsiteY4" fmla="*/ 729795 h 729795"/>
                    <a:gd name="connsiteX5" fmla="*/ 4763 w 547687"/>
                    <a:gd name="connsiteY5" fmla="*/ 3490 h 729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7687" h="729795">
                      <a:moveTo>
                        <a:pt x="4763" y="3490"/>
                      </a:moveTo>
                      <a:lnTo>
                        <a:pt x="371648" y="0"/>
                      </a:lnTo>
                      <a:cubicBezTo>
                        <a:pt x="492240" y="169438"/>
                        <a:pt x="474720" y="191239"/>
                        <a:pt x="547687" y="193990"/>
                      </a:cubicBezTo>
                      <a:lnTo>
                        <a:pt x="533400" y="701220"/>
                      </a:lnTo>
                      <a:lnTo>
                        <a:pt x="0" y="729795"/>
                      </a:lnTo>
                      <a:cubicBezTo>
                        <a:pt x="1588" y="487693"/>
                        <a:pt x="3175" y="245592"/>
                        <a:pt x="4763" y="3490"/>
                      </a:cubicBezTo>
                      <a:close/>
                    </a:path>
                  </a:pathLst>
                </a:custGeom>
                <a:solidFill>
                  <a:srgbClr val="373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58" name="Graphic 757" descr="Paper with solid fill">
                  <a:extLst>
                    <a:ext uri="{FF2B5EF4-FFF2-40B4-BE49-F238E27FC236}">
                      <a16:creationId xmlns:a16="http://schemas.microsoft.com/office/drawing/2014/main" id="{F4FEF4F6-3E4D-C392-4CF2-08956646E316}"/>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5667202" y="2971800"/>
                  <a:ext cx="914400" cy="914400"/>
                </a:xfrm>
                <a:prstGeom prst="rect">
                  <a:avLst/>
                </a:prstGeom>
              </p:spPr>
            </p:pic>
          </p:grpSp>
          <p:pic>
            <p:nvPicPr>
              <p:cNvPr id="739" name="Graphic 738" descr="Open folder with solid fill">
                <a:extLst>
                  <a:ext uri="{FF2B5EF4-FFF2-40B4-BE49-F238E27FC236}">
                    <a16:creationId xmlns:a16="http://schemas.microsoft.com/office/drawing/2014/main" id="{F17FA3E2-C88C-77E5-A340-B2B758E2A10E}"/>
                  </a:ext>
                </a:extLst>
              </p:cNvPr>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4334731" y="5473102"/>
                <a:ext cx="529412" cy="529412"/>
              </a:xfrm>
              <a:prstGeom prst="rect">
                <a:avLst/>
              </a:prstGeom>
            </p:spPr>
          </p:pic>
          <p:pic>
            <p:nvPicPr>
              <p:cNvPr id="740" name="Graphic 739" descr="Open folder with solid fill">
                <a:extLst>
                  <a:ext uri="{FF2B5EF4-FFF2-40B4-BE49-F238E27FC236}">
                    <a16:creationId xmlns:a16="http://schemas.microsoft.com/office/drawing/2014/main" id="{59113E91-4A93-78EC-2847-5D11687BCB6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428193" y="4497963"/>
                <a:ext cx="529412" cy="529412"/>
              </a:xfrm>
              <a:prstGeom prst="rect">
                <a:avLst/>
              </a:prstGeom>
            </p:spPr>
          </p:pic>
          <p:grpSp>
            <p:nvGrpSpPr>
              <p:cNvPr id="741" name="Group 740">
                <a:extLst>
                  <a:ext uri="{FF2B5EF4-FFF2-40B4-BE49-F238E27FC236}">
                    <a16:creationId xmlns:a16="http://schemas.microsoft.com/office/drawing/2014/main" id="{DF108497-7A35-7C19-5EBA-172CD4F9D41F}"/>
                  </a:ext>
                </a:extLst>
              </p:cNvPr>
              <p:cNvGrpSpPr/>
              <p:nvPr/>
            </p:nvGrpSpPr>
            <p:grpSpPr>
              <a:xfrm>
                <a:off x="7842427" y="4341790"/>
                <a:ext cx="1459758" cy="1459758"/>
                <a:chOff x="7599503" y="4337989"/>
                <a:chExt cx="1459758" cy="1459758"/>
              </a:xfrm>
              <a:solidFill>
                <a:srgbClr val="3737C5"/>
              </a:solidFill>
            </p:grpSpPr>
            <p:pic>
              <p:nvPicPr>
                <p:cNvPr id="754" name="Graphic 753" descr="Computer with solid fill">
                  <a:extLst>
                    <a:ext uri="{FF2B5EF4-FFF2-40B4-BE49-F238E27FC236}">
                      <a16:creationId xmlns:a16="http://schemas.microsoft.com/office/drawing/2014/main" id="{238B8047-9255-F3D6-8E66-0A4B505785D0}"/>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7599503" y="4337989"/>
                  <a:ext cx="1459758" cy="1459758"/>
                </a:xfrm>
                <a:prstGeom prst="rect">
                  <a:avLst/>
                </a:prstGeom>
              </p:spPr>
            </p:pic>
            <p:pic>
              <p:nvPicPr>
                <p:cNvPr id="755" name="Graphic 754" descr="Database with solid fill">
                  <a:extLst>
                    <a:ext uri="{FF2B5EF4-FFF2-40B4-BE49-F238E27FC236}">
                      <a16:creationId xmlns:a16="http://schemas.microsoft.com/office/drawing/2014/main" id="{5FD40CE1-2B62-29CA-E0A4-496DE430DDA5}"/>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8036230" y="4760281"/>
                  <a:ext cx="469964" cy="469964"/>
                </a:xfrm>
                <a:prstGeom prst="rect">
                  <a:avLst/>
                </a:prstGeom>
              </p:spPr>
            </p:pic>
            <p:pic>
              <p:nvPicPr>
                <p:cNvPr id="756" name="Graphic 755" descr="Open folder with solid fill">
                  <a:extLst>
                    <a:ext uri="{FF2B5EF4-FFF2-40B4-BE49-F238E27FC236}">
                      <a16:creationId xmlns:a16="http://schemas.microsoft.com/office/drawing/2014/main" id="{D0BB2502-7D0B-766C-E052-2BE2FDC37F09}"/>
                    </a:ext>
                  </a:extLst>
                </p:cNvPr>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7745526" y="4861532"/>
                  <a:ext cx="412672" cy="412672"/>
                </a:xfrm>
                <a:prstGeom prst="rect">
                  <a:avLst/>
                </a:prstGeom>
              </p:spPr>
            </p:pic>
          </p:grpSp>
          <p:grpSp>
            <p:nvGrpSpPr>
              <p:cNvPr id="742" name="Group 741">
                <a:extLst>
                  <a:ext uri="{FF2B5EF4-FFF2-40B4-BE49-F238E27FC236}">
                    <a16:creationId xmlns:a16="http://schemas.microsoft.com/office/drawing/2014/main" id="{57B3231A-6779-A215-E2AB-7EC66213F916}"/>
                  </a:ext>
                </a:extLst>
              </p:cNvPr>
              <p:cNvGrpSpPr/>
              <p:nvPr/>
            </p:nvGrpSpPr>
            <p:grpSpPr>
              <a:xfrm>
                <a:off x="9931014" y="4267231"/>
                <a:ext cx="1468735" cy="1386979"/>
                <a:chOff x="8411764" y="3736394"/>
                <a:chExt cx="1468735" cy="1386979"/>
              </a:xfrm>
            </p:grpSpPr>
            <p:pic>
              <p:nvPicPr>
                <p:cNvPr id="752" name="Graphic 751" descr="Programmer male with solid fill">
                  <a:extLst>
                    <a:ext uri="{FF2B5EF4-FFF2-40B4-BE49-F238E27FC236}">
                      <a16:creationId xmlns:a16="http://schemas.microsoft.com/office/drawing/2014/main" id="{F4131A3E-1886-55DD-1C51-7C67794A26AF}"/>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411764" y="3736394"/>
                  <a:ext cx="1316744" cy="1316744"/>
                </a:xfrm>
                <a:prstGeom prst="rect">
                  <a:avLst/>
                </a:prstGeom>
              </p:spPr>
            </p:pic>
            <p:pic>
              <p:nvPicPr>
                <p:cNvPr id="753" name="Graphic 752" descr="Open folder with solid fill">
                  <a:extLst>
                    <a:ext uri="{FF2B5EF4-FFF2-40B4-BE49-F238E27FC236}">
                      <a16:creationId xmlns:a16="http://schemas.microsoft.com/office/drawing/2014/main" id="{45B7B909-B492-C16E-9A6C-C0081AFA7CE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467827" y="4710701"/>
                  <a:ext cx="412672" cy="412672"/>
                </a:xfrm>
                <a:prstGeom prst="rect">
                  <a:avLst/>
                </a:prstGeom>
              </p:spPr>
            </p:pic>
          </p:grpSp>
          <p:grpSp>
            <p:nvGrpSpPr>
              <p:cNvPr id="743" name="Group 742">
                <a:extLst>
                  <a:ext uri="{FF2B5EF4-FFF2-40B4-BE49-F238E27FC236}">
                    <a16:creationId xmlns:a16="http://schemas.microsoft.com/office/drawing/2014/main" id="{A3216F72-49B8-EE5B-5BB5-691AF8B93CA3}"/>
                  </a:ext>
                </a:extLst>
              </p:cNvPr>
              <p:cNvGrpSpPr/>
              <p:nvPr/>
            </p:nvGrpSpPr>
            <p:grpSpPr>
              <a:xfrm>
                <a:off x="2816969" y="2358909"/>
                <a:ext cx="914400" cy="914400"/>
                <a:chOff x="5667202" y="2971800"/>
                <a:chExt cx="914400" cy="914400"/>
              </a:xfrm>
            </p:grpSpPr>
            <p:sp>
              <p:nvSpPr>
                <p:cNvPr id="750" name="Rectangle 9">
                  <a:extLst>
                    <a:ext uri="{FF2B5EF4-FFF2-40B4-BE49-F238E27FC236}">
                      <a16:creationId xmlns:a16="http://schemas.microsoft.com/office/drawing/2014/main" id="{4C95D583-C0EA-B8CB-6253-86047B97F602}"/>
                    </a:ext>
                  </a:extLst>
                </p:cNvPr>
                <p:cNvSpPr/>
                <p:nvPr/>
              </p:nvSpPr>
              <p:spPr>
                <a:xfrm>
                  <a:off x="5854375" y="3071923"/>
                  <a:ext cx="547687" cy="729795"/>
                </a:xfrm>
                <a:custGeom>
                  <a:avLst/>
                  <a:gdLst>
                    <a:gd name="connsiteX0" fmla="*/ 0 w 609600"/>
                    <a:gd name="connsiteY0" fmla="*/ 0 h 773930"/>
                    <a:gd name="connsiteX1" fmla="*/ 609600 w 609600"/>
                    <a:gd name="connsiteY1" fmla="*/ 0 h 773930"/>
                    <a:gd name="connsiteX2" fmla="*/ 609600 w 609600"/>
                    <a:gd name="connsiteY2" fmla="*/ 773930 h 773930"/>
                    <a:gd name="connsiteX3" fmla="*/ 0 w 609600"/>
                    <a:gd name="connsiteY3" fmla="*/ 773930 h 773930"/>
                    <a:gd name="connsiteX4" fmla="*/ 0 w 609600"/>
                    <a:gd name="connsiteY4" fmla="*/ 0 h 773930"/>
                    <a:gd name="connsiteX0" fmla="*/ 0 w 609600"/>
                    <a:gd name="connsiteY0" fmla="*/ 8253 h 782183"/>
                    <a:gd name="connsiteX1" fmla="*/ 433561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585787 w 609600"/>
                    <a:gd name="connsiteY2" fmla="*/ 2368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0 h 773930"/>
                    <a:gd name="connsiteX1" fmla="*/ 409748 w 609600"/>
                    <a:gd name="connsiteY1" fmla="*/ 34610 h 773930"/>
                    <a:gd name="connsiteX2" fmla="*/ 585787 w 609600"/>
                    <a:gd name="connsiteY2" fmla="*/ 228600 h 773930"/>
                    <a:gd name="connsiteX3" fmla="*/ 609600 w 609600"/>
                    <a:gd name="connsiteY3" fmla="*/ 773930 h 773930"/>
                    <a:gd name="connsiteX4" fmla="*/ 0 w 609600"/>
                    <a:gd name="connsiteY4" fmla="*/ 773930 h 773930"/>
                    <a:gd name="connsiteX5" fmla="*/ 0 w 609600"/>
                    <a:gd name="connsiteY5" fmla="*/ 0 h 773930"/>
                    <a:gd name="connsiteX0" fmla="*/ 42863 w 609600"/>
                    <a:gd name="connsiteY0" fmla="*/ 3490 h 739320"/>
                    <a:gd name="connsiteX1" fmla="*/ 409748 w 609600"/>
                    <a:gd name="connsiteY1" fmla="*/ 0 h 739320"/>
                    <a:gd name="connsiteX2" fmla="*/ 585787 w 609600"/>
                    <a:gd name="connsiteY2" fmla="*/ 193990 h 739320"/>
                    <a:gd name="connsiteX3" fmla="*/ 609600 w 609600"/>
                    <a:gd name="connsiteY3" fmla="*/ 739320 h 739320"/>
                    <a:gd name="connsiteX4" fmla="*/ 0 w 609600"/>
                    <a:gd name="connsiteY4" fmla="*/ 739320 h 739320"/>
                    <a:gd name="connsiteX5" fmla="*/ 42863 w 609600"/>
                    <a:gd name="connsiteY5" fmla="*/ 3490 h 739320"/>
                    <a:gd name="connsiteX0" fmla="*/ 4763 w 571500"/>
                    <a:gd name="connsiteY0" fmla="*/ 3490 h 739320"/>
                    <a:gd name="connsiteX1" fmla="*/ 371648 w 571500"/>
                    <a:gd name="connsiteY1" fmla="*/ 0 h 739320"/>
                    <a:gd name="connsiteX2" fmla="*/ 547687 w 571500"/>
                    <a:gd name="connsiteY2" fmla="*/ 193990 h 739320"/>
                    <a:gd name="connsiteX3" fmla="*/ 571500 w 571500"/>
                    <a:gd name="connsiteY3" fmla="*/ 739320 h 739320"/>
                    <a:gd name="connsiteX4" fmla="*/ 0 w 571500"/>
                    <a:gd name="connsiteY4" fmla="*/ 729795 h 739320"/>
                    <a:gd name="connsiteX5" fmla="*/ 4763 w 571500"/>
                    <a:gd name="connsiteY5" fmla="*/ 3490 h 739320"/>
                    <a:gd name="connsiteX0" fmla="*/ 4763 w 547687"/>
                    <a:gd name="connsiteY0" fmla="*/ 3490 h 729795"/>
                    <a:gd name="connsiteX1" fmla="*/ 371648 w 547687"/>
                    <a:gd name="connsiteY1" fmla="*/ 0 h 729795"/>
                    <a:gd name="connsiteX2" fmla="*/ 547687 w 547687"/>
                    <a:gd name="connsiteY2" fmla="*/ 193990 h 729795"/>
                    <a:gd name="connsiteX3" fmla="*/ 533400 w 547687"/>
                    <a:gd name="connsiteY3" fmla="*/ 701220 h 729795"/>
                    <a:gd name="connsiteX4" fmla="*/ 0 w 547687"/>
                    <a:gd name="connsiteY4" fmla="*/ 729795 h 729795"/>
                    <a:gd name="connsiteX5" fmla="*/ 4763 w 547687"/>
                    <a:gd name="connsiteY5" fmla="*/ 3490 h 729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7687" h="729795">
                      <a:moveTo>
                        <a:pt x="4763" y="3490"/>
                      </a:moveTo>
                      <a:lnTo>
                        <a:pt x="371648" y="0"/>
                      </a:lnTo>
                      <a:cubicBezTo>
                        <a:pt x="492240" y="169438"/>
                        <a:pt x="474720" y="191239"/>
                        <a:pt x="547687" y="193990"/>
                      </a:cubicBezTo>
                      <a:lnTo>
                        <a:pt x="533400" y="701220"/>
                      </a:lnTo>
                      <a:lnTo>
                        <a:pt x="0" y="729795"/>
                      </a:lnTo>
                      <a:cubicBezTo>
                        <a:pt x="1588" y="487693"/>
                        <a:pt x="3175" y="245592"/>
                        <a:pt x="4763" y="3490"/>
                      </a:cubicBezTo>
                      <a:close/>
                    </a:path>
                  </a:pathLst>
                </a:custGeom>
                <a:solidFill>
                  <a:srgbClr val="373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51" name="Graphic 750" descr="Paper with solid fill">
                  <a:extLst>
                    <a:ext uri="{FF2B5EF4-FFF2-40B4-BE49-F238E27FC236}">
                      <a16:creationId xmlns:a16="http://schemas.microsoft.com/office/drawing/2014/main" id="{FB12976C-961E-1ED7-6BCA-1261DBBD6E72}"/>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5667202" y="2971800"/>
                  <a:ext cx="914400" cy="914400"/>
                </a:xfrm>
                <a:prstGeom prst="rect">
                  <a:avLst/>
                </a:prstGeom>
              </p:spPr>
            </p:pic>
          </p:grpSp>
          <p:grpSp>
            <p:nvGrpSpPr>
              <p:cNvPr id="744" name="Group 743">
                <a:extLst>
                  <a:ext uri="{FF2B5EF4-FFF2-40B4-BE49-F238E27FC236}">
                    <a16:creationId xmlns:a16="http://schemas.microsoft.com/office/drawing/2014/main" id="{DCDC5510-EF8F-1084-781B-CECD8DC2866D}"/>
                  </a:ext>
                </a:extLst>
              </p:cNvPr>
              <p:cNvGrpSpPr/>
              <p:nvPr/>
            </p:nvGrpSpPr>
            <p:grpSpPr>
              <a:xfrm>
                <a:off x="3135631" y="3325798"/>
                <a:ext cx="914400" cy="914400"/>
                <a:chOff x="5667202" y="2971800"/>
                <a:chExt cx="914400" cy="914400"/>
              </a:xfrm>
            </p:grpSpPr>
            <p:sp>
              <p:nvSpPr>
                <p:cNvPr id="748" name="Rectangle 9">
                  <a:extLst>
                    <a:ext uri="{FF2B5EF4-FFF2-40B4-BE49-F238E27FC236}">
                      <a16:creationId xmlns:a16="http://schemas.microsoft.com/office/drawing/2014/main" id="{3BD910C3-8CFB-B577-BCC1-3B0B0273B7DF}"/>
                    </a:ext>
                  </a:extLst>
                </p:cNvPr>
                <p:cNvSpPr/>
                <p:nvPr/>
              </p:nvSpPr>
              <p:spPr>
                <a:xfrm>
                  <a:off x="5854375" y="3071923"/>
                  <a:ext cx="547687" cy="729795"/>
                </a:xfrm>
                <a:custGeom>
                  <a:avLst/>
                  <a:gdLst>
                    <a:gd name="connsiteX0" fmla="*/ 0 w 609600"/>
                    <a:gd name="connsiteY0" fmla="*/ 0 h 773930"/>
                    <a:gd name="connsiteX1" fmla="*/ 609600 w 609600"/>
                    <a:gd name="connsiteY1" fmla="*/ 0 h 773930"/>
                    <a:gd name="connsiteX2" fmla="*/ 609600 w 609600"/>
                    <a:gd name="connsiteY2" fmla="*/ 773930 h 773930"/>
                    <a:gd name="connsiteX3" fmla="*/ 0 w 609600"/>
                    <a:gd name="connsiteY3" fmla="*/ 773930 h 773930"/>
                    <a:gd name="connsiteX4" fmla="*/ 0 w 609600"/>
                    <a:gd name="connsiteY4" fmla="*/ 0 h 773930"/>
                    <a:gd name="connsiteX0" fmla="*/ 0 w 609600"/>
                    <a:gd name="connsiteY0" fmla="*/ 8253 h 782183"/>
                    <a:gd name="connsiteX1" fmla="*/ 433561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585787 w 609600"/>
                    <a:gd name="connsiteY2" fmla="*/ 2368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0 h 773930"/>
                    <a:gd name="connsiteX1" fmla="*/ 409748 w 609600"/>
                    <a:gd name="connsiteY1" fmla="*/ 34610 h 773930"/>
                    <a:gd name="connsiteX2" fmla="*/ 585787 w 609600"/>
                    <a:gd name="connsiteY2" fmla="*/ 228600 h 773930"/>
                    <a:gd name="connsiteX3" fmla="*/ 609600 w 609600"/>
                    <a:gd name="connsiteY3" fmla="*/ 773930 h 773930"/>
                    <a:gd name="connsiteX4" fmla="*/ 0 w 609600"/>
                    <a:gd name="connsiteY4" fmla="*/ 773930 h 773930"/>
                    <a:gd name="connsiteX5" fmla="*/ 0 w 609600"/>
                    <a:gd name="connsiteY5" fmla="*/ 0 h 773930"/>
                    <a:gd name="connsiteX0" fmla="*/ 42863 w 609600"/>
                    <a:gd name="connsiteY0" fmla="*/ 3490 h 739320"/>
                    <a:gd name="connsiteX1" fmla="*/ 409748 w 609600"/>
                    <a:gd name="connsiteY1" fmla="*/ 0 h 739320"/>
                    <a:gd name="connsiteX2" fmla="*/ 585787 w 609600"/>
                    <a:gd name="connsiteY2" fmla="*/ 193990 h 739320"/>
                    <a:gd name="connsiteX3" fmla="*/ 609600 w 609600"/>
                    <a:gd name="connsiteY3" fmla="*/ 739320 h 739320"/>
                    <a:gd name="connsiteX4" fmla="*/ 0 w 609600"/>
                    <a:gd name="connsiteY4" fmla="*/ 739320 h 739320"/>
                    <a:gd name="connsiteX5" fmla="*/ 42863 w 609600"/>
                    <a:gd name="connsiteY5" fmla="*/ 3490 h 739320"/>
                    <a:gd name="connsiteX0" fmla="*/ 4763 w 571500"/>
                    <a:gd name="connsiteY0" fmla="*/ 3490 h 739320"/>
                    <a:gd name="connsiteX1" fmla="*/ 371648 w 571500"/>
                    <a:gd name="connsiteY1" fmla="*/ 0 h 739320"/>
                    <a:gd name="connsiteX2" fmla="*/ 547687 w 571500"/>
                    <a:gd name="connsiteY2" fmla="*/ 193990 h 739320"/>
                    <a:gd name="connsiteX3" fmla="*/ 571500 w 571500"/>
                    <a:gd name="connsiteY3" fmla="*/ 739320 h 739320"/>
                    <a:gd name="connsiteX4" fmla="*/ 0 w 571500"/>
                    <a:gd name="connsiteY4" fmla="*/ 729795 h 739320"/>
                    <a:gd name="connsiteX5" fmla="*/ 4763 w 571500"/>
                    <a:gd name="connsiteY5" fmla="*/ 3490 h 739320"/>
                    <a:gd name="connsiteX0" fmla="*/ 4763 w 547687"/>
                    <a:gd name="connsiteY0" fmla="*/ 3490 h 729795"/>
                    <a:gd name="connsiteX1" fmla="*/ 371648 w 547687"/>
                    <a:gd name="connsiteY1" fmla="*/ 0 h 729795"/>
                    <a:gd name="connsiteX2" fmla="*/ 547687 w 547687"/>
                    <a:gd name="connsiteY2" fmla="*/ 193990 h 729795"/>
                    <a:gd name="connsiteX3" fmla="*/ 533400 w 547687"/>
                    <a:gd name="connsiteY3" fmla="*/ 701220 h 729795"/>
                    <a:gd name="connsiteX4" fmla="*/ 0 w 547687"/>
                    <a:gd name="connsiteY4" fmla="*/ 729795 h 729795"/>
                    <a:gd name="connsiteX5" fmla="*/ 4763 w 547687"/>
                    <a:gd name="connsiteY5" fmla="*/ 3490 h 729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7687" h="729795">
                      <a:moveTo>
                        <a:pt x="4763" y="3490"/>
                      </a:moveTo>
                      <a:lnTo>
                        <a:pt x="371648" y="0"/>
                      </a:lnTo>
                      <a:cubicBezTo>
                        <a:pt x="492240" y="169438"/>
                        <a:pt x="474720" y="191239"/>
                        <a:pt x="547687" y="193990"/>
                      </a:cubicBezTo>
                      <a:lnTo>
                        <a:pt x="533400" y="701220"/>
                      </a:lnTo>
                      <a:lnTo>
                        <a:pt x="0" y="729795"/>
                      </a:lnTo>
                      <a:cubicBezTo>
                        <a:pt x="1588" y="487693"/>
                        <a:pt x="3175" y="245592"/>
                        <a:pt x="4763" y="3490"/>
                      </a:cubicBezTo>
                      <a:close/>
                    </a:path>
                  </a:pathLst>
                </a:custGeom>
                <a:solidFill>
                  <a:srgbClr val="373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49" name="Graphic 748" descr="Paper with solid fill">
                  <a:extLst>
                    <a:ext uri="{FF2B5EF4-FFF2-40B4-BE49-F238E27FC236}">
                      <a16:creationId xmlns:a16="http://schemas.microsoft.com/office/drawing/2014/main" id="{38B85C45-CE4E-90B0-3DB3-FE80BD6DFC93}"/>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5667202" y="2971800"/>
                  <a:ext cx="914400" cy="914400"/>
                </a:xfrm>
                <a:prstGeom prst="rect">
                  <a:avLst/>
                </a:prstGeom>
              </p:spPr>
            </p:pic>
          </p:grpSp>
          <p:grpSp>
            <p:nvGrpSpPr>
              <p:cNvPr id="745" name="Group 744">
                <a:extLst>
                  <a:ext uri="{FF2B5EF4-FFF2-40B4-BE49-F238E27FC236}">
                    <a16:creationId xmlns:a16="http://schemas.microsoft.com/office/drawing/2014/main" id="{E0B00F49-B2CD-7EE6-25D2-81E50C11E588}"/>
                  </a:ext>
                </a:extLst>
              </p:cNvPr>
              <p:cNvGrpSpPr/>
              <p:nvPr/>
            </p:nvGrpSpPr>
            <p:grpSpPr>
              <a:xfrm>
                <a:off x="2816969" y="4319646"/>
                <a:ext cx="914400" cy="914400"/>
                <a:chOff x="5667202" y="2971800"/>
                <a:chExt cx="914400" cy="914400"/>
              </a:xfrm>
            </p:grpSpPr>
            <p:sp>
              <p:nvSpPr>
                <p:cNvPr id="746" name="Rectangle 9">
                  <a:extLst>
                    <a:ext uri="{FF2B5EF4-FFF2-40B4-BE49-F238E27FC236}">
                      <a16:creationId xmlns:a16="http://schemas.microsoft.com/office/drawing/2014/main" id="{5A0E0F21-0F29-24B3-5329-EDB008CFEDA4}"/>
                    </a:ext>
                  </a:extLst>
                </p:cNvPr>
                <p:cNvSpPr/>
                <p:nvPr/>
              </p:nvSpPr>
              <p:spPr>
                <a:xfrm>
                  <a:off x="5854375" y="3071923"/>
                  <a:ext cx="547687" cy="729795"/>
                </a:xfrm>
                <a:custGeom>
                  <a:avLst/>
                  <a:gdLst>
                    <a:gd name="connsiteX0" fmla="*/ 0 w 609600"/>
                    <a:gd name="connsiteY0" fmla="*/ 0 h 773930"/>
                    <a:gd name="connsiteX1" fmla="*/ 609600 w 609600"/>
                    <a:gd name="connsiteY1" fmla="*/ 0 h 773930"/>
                    <a:gd name="connsiteX2" fmla="*/ 609600 w 609600"/>
                    <a:gd name="connsiteY2" fmla="*/ 773930 h 773930"/>
                    <a:gd name="connsiteX3" fmla="*/ 0 w 609600"/>
                    <a:gd name="connsiteY3" fmla="*/ 773930 h 773930"/>
                    <a:gd name="connsiteX4" fmla="*/ 0 w 609600"/>
                    <a:gd name="connsiteY4" fmla="*/ 0 h 773930"/>
                    <a:gd name="connsiteX0" fmla="*/ 0 w 609600"/>
                    <a:gd name="connsiteY0" fmla="*/ 8253 h 782183"/>
                    <a:gd name="connsiteX1" fmla="*/ 433561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585787 w 609600"/>
                    <a:gd name="connsiteY2" fmla="*/ 2368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0 h 773930"/>
                    <a:gd name="connsiteX1" fmla="*/ 409748 w 609600"/>
                    <a:gd name="connsiteY1" fmla="*/ 34610 h 773930"/>
                    <a:gd name="connsiteX2" fmla="*/ 585787 w 609600"/>
                    <a:gd name="connsiteY2" fmla="*/ 228600 h 773930"/>
                    <a:gd name="connsiteX3" fmla="*/ 609600 w 609600"/>
                    <a:gd name="connsiteY3" fmla="*/ 773930 h 773930"/>
                    <a:gd name="connsiteX4" fmla="*/ 0 w 609600"/>
                    <a:gd name="connsiteY4" fmla="*/ 773930 h 773930"/>
                    <a:gd name="connsiteX5" fmla="*/ 0 w 609600"/>
                    <a:gd name="connsiteY5" fmla="*/ 0 h 773930"/>
                    <a:gd name="connsiteX0" fmla="*/ 42863 w 609600"/>
                    <a:gd name="connsiteY0" fmla="*/ 3490 h 739320"/>
                    <a:gd name="connsiteX1" fmla="*/ 409748 w 609600"/>
                    <a:gd name="connsiteY1" fmla="*/ 0 h 739320"/>
                    <a:gd name="connsiteX2" fmla="*/ 585787 w 609600"/>
                    <a:gd name="connsiteY2" fmla="*/ 193990 h 739320"/>
                    <a:gd name="connsiteX3" fmla="*/ 609600 w 609600"/>
                    <a:gd name="connsiteY3" fmla="*/ 739320 h 739320"/>
                    <a:gd name="connsiteX4" fmla="*/ 0 w 609600"/>
                    <a:gd name="connsiteY4" fmla="*/ 739320 h 739320"/>
                    <a:gd name="connsiteX5" fmla="*/ 42863 w 609600"/>
                    <a:gd name="connsiteY5" fmla="*/ 3490 h 739320"/>
                    <a:gd name="connsiteX0" fmla="*/ 4763 w 571500"/>
                    <a:gd name="connsiteY0" fmla="*/ 3490 h 739320"/>
                    <a:gd name="connsiteX1" fmla="*/ 371648 w 571500"/>
                    <a:gd name="connsiteY1" fmla="*/ 0 h 739320"/>
                    <a:gd name="connsiteX2" fmla="*/ 547687 w 571500"/>
                    <a:gd name="connsiteY2" fmla="*/ 193990 h 739320"/>
                    <a:gd name="connsiteX3" fmla="*/ 571500 w 571500"/>
                    <a:gd name="connsiteY3" fmla="*/ 739320 h 739320"/>
                    <a:gd name="connsiteX4" fmla="*/ 0 w 571500"/>
                    <a:gd name="connsiteY4" fmla="*/ 729795 h 739320"/>
                    <a:gd name="connsiteX5" fmla="*/ 4763 w 571500"/>
                    <a:gd name="connsiteY5" fmla="*/ 3490 h 739320"/>
                    <a:gd name="connsiteX0" fmla="*/ 4763 w 547687"/>
                    <a:gd name="connsiteY0" fmla="*/ 3490 h 729795"/>
                    <a:gd name="connsiteX1" fmla="*/ 371648 w 547687"/>
                    <a:gd name="connsiteY1" fmla="*/ 0 h 729795"/>
                    <a:gd name="connsiteX2" fmla="*/ 547687 w 547687"/>
                    <a:gd name="connsiteY2" fmla="*/ 193990 h 729795"/>
                    <a:gd name="connsiteX3" fmla="*/ 533400 w 547687"/>
                    <a:gd name="connsiteY3" fmla="*/ 701220 h 729795"/>
                    <a:gd name="connsiteX4" fmla="*/ 0 w 547687"/>
                    <a:gd name="connsiteY4" fmla="*/ 729795 h 729795"/>
                    <a:gd name="connsiteX5" fmla="*/ 4763 w 547687"/>
                    <a:gd name="connsiteY5" fmla="*/ 3490 h 729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7687" h="729795">
                      <a:moveTo>
                        <a:pt x="4763" y="3490"/>
                      </a:moveTo>
                      <a:lnTo>
                        <a:pt x="371648" y="0"/>
                      </a:lnTo>
                      <a:cubicBezTo>
                        <a:pt x="492240" y="169438"/>
                        <a:pt x="474720" y="191239"/>
                        <a:pt x="547687" y="193990"/>
                      </a:cubicBezTo>
                      <a:lnTo>
                        <a:pt x="533400" y="701220"/>
                      </a:lnTo>
                      <a:lnTo>
                        <a:pt x="0" y="729795"/>
                      </a:lnTo>
                      <a:cubicBezTo>
                        <a:pt x="1588" y="487693"/>
                        <a:pt x="3175" y="245592"/>
                        <a:pt x="4763" y="3490"/>
                      </a:cubicBezTo>
                      <a:close/>
                    </a:path>
                  </a:pathLst>
                </a:custGeom>
                <a:solidFill>
                  <a:srgbClr val="373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47" name="Graphic 746" descr="Paper with solid fill">
                  <a:extLst>
                    <a:ext uri="{FF2B5EF4-FFF2-40B4-BE49-F238E27FC236}">
                      <a16:creationId xmlns:a16="http://schemas.microsoft.com/office/drawing/2014/main" id="{A113392A-CBE9-1E0A-84FF-D9AC062498DE}"/>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5667202" y="2971800"/>
                  <a:ext cx="914400" cy="914400"/>
                </a:xfrm>
                <a:prstGeom prst="rect">
                  <a:avLst/>
                </a:prstGeom>
              </p:spPr>
            </p:pic>
          </p:grpSp>
        </p:grpSp>
      </p:grpSp>
      <p:grpSp>
        <p:nvGrpSpPr>
          <p:cNvPr id="5" name="Group 4">
            <a:extLst>
              <a:ext uri="{FF2B5EF4-FFF2-40B4-BE49-F238E27FC236}">
                <a16:creationId xmlns:a16="http://schemas.microsoft.com/office/drawing/2014/main" id="{2A07F7B5-F62A-4F95-9631-6AEEBBC06581}"/>
              </a:ext>
            </a:extLst>
          </p:cNvPr>
          <p:cNvGrpSpPr/>
          <p:nvPr/>
        </p:nvGrpSpPr>
        <p:grpSpPr>
          <a:xfrm>
            <a:off x="7727275" y="3319312"/>
            <a:ext cx="4464725" cy="3545580"/>
            <a:chOff x="7727275" y="3319312"/>
            <a:chExt cx="4464725" cy="3545580"/>
          </a:xfrm>
        </p:grpSpPr>
        <p:sp>
          <p:nvSpPr>
            <p:cNvPr id="495" name="Rectangle 494">
              <a:extLst>
                <a:ext uri="{FF2B5EF4-FFF2-40B4-BE49-F238E27FC236}">
                  <a16:creationId xmlns:a16="http://schemas.microsoft.com/office/drawing/2014/main" id="{5E662A17-309D-811C-F8D7-E4896FE2E1A2}"/>
                </a:ext>
              </a:extLst>
            </p:cNvPr>
            <p:cNvSpPr/>
            <p:nvPr/>
          </p:nvSpPr>
          <p:spPr>
            <a:xfrm>
              <a:off x="8172774" y="4127812"/>
              <a:ext cx="4019226" cy="27370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7" name="TextBox 496">
              <a:extLst>
                <a:ext uri="{FF2B5EF4-FFF2-40B4-BE49-F238E27FC236}">
                  <a16:creationId xmlns:a16="http://schemas.microsoft.com/office/drawing/2014/main" id="{5CCDDAFF-B61B-12AB-CB18-25491ADD7A89}"/>
                </a:ext>
              </a:extLst>
            </p:cNvPr>
            <p:cNvSpPr txBox="1"/>
            <p:nvPr/>
          </p:nvSpPr>
          <p:spPr>
            <a:xfrm>
              <a:off x="7727275" y="3319312"/>
              <a:ext cx="904415" cy="1569660"/>
            </a:xfrm>
            <a:prstGeom prst="rect">
              <a:avLst/>
            </a:prstGeom>
            <a:noFill/>
          </p:spPr>
          <p:txBody>
            <a:bodyPr wrap="none" rtlCol="0">
              <a:spAutoFit/>
            </a:bodyPr>
            <a:lstStyle/>
            <a:p>
              <a:r>
                <a:rPr lang="en-US" sz="9600" dirty="0">
                  <a:solidFill>
                    <a:srgbClr val="C00000"/>
                  </a:solidFill>
                </a:rPr>
                <a:t>+</a:t>
              </a:r>
            </a:p>
          </p:txBody>
        </p:sp>
        <p:grpSp>
          <p:nvGrpSpPr>
            <p:cNvPr id="772" name="Group 771">
              <a:extLst>
                <a:ext uri="{FF2B5EF4-FFF2-40B4-BE49-F238E27FC236}">
                  <a16:creationId xmlns:a16="http://schemas.microsoft.com/office/drawing/2014/main" id="{75998E42-7A11-A359-5C08-FB45CADC8131}"/>
                </a:ext>
              </a:extLst>
            </p:cNvPr>
            <p:cNvGrpSpPr/>
            <p:nvPr/>
          </p:nvGrpSpPr>
          <p:grpSpPr>
            <a:xfrm>
              <a:off x="8631690" y="4517743"/>
              <a:ext cx="3144762" cy="1973108"/>
              <a:chOff x="243291" y="0"/>
              <a:chExt cx="11184619" cy="6031315"/>
            </a:xfrm>
          </p:grpSpPr>
          <p:pic>
            <p:nvPicPr>
              <p:cNvPr id="773" name="Graphic 772" descr="Laptop with solid fill">
                <a:extLst>
                  <a:ext uri="{FF2B5EF4-FFF2-40B4-BE49-F238E27FC236}">
                    <a16:creationId xmlns:a16="http://schemas.microsoft.com/office/drawing/2014/main" id="{1A3602A1-BBA5-02A8-3F79-4DD4914F234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896949" y="1702419"/>
                <a:ext cx="1120039" cy="1120039"/>
              </a:xfrm>
              <a:prstGeom prst="rect">
                <a:avLst/>
              </a:prstGeom>
            </p:spPr>
          </p:pic>
          <p:pic>
            <p:nvPicPr>
              <p:cNvPr id="774" name="Graphic 773" descr="Open folder with solid fill">
                <a:extLst>
                  <a:ext uri="{FF2B5EF4-FFF2-40B4-BE49-F238E27FC236}">
                    <a16:creationId xmlns:a16="http://schemas.microsoft.com/office/drawing/2014/main" id="{5F640B77-34AB-C680-FA1D-CB55B7BACE10}"/>
                  </a:ext>
                </a:extLst>
              </p:cNvPr>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9250632" y="2007828"/>
                <a:ext cx="412672" cy="412672"/>
              </a:xfrm>
              <a:prstGeom prst="rect">
                <a:avLst/>
              </a:prstGeom>
            </p:spPr>
          </p:pic>
          <p:grpSp>
            <p:nvGrpSpPr>
              <p:cNvPr id="775" name="Group 774">
                <a:extLst>
                  <a:ext uri="{FF2B5EF4-FFF2-40B4-BE49-F238E27FC236}">
                    <a16:creationId xmlns:a16="http://schemas.microsoft.com/office/drawing/2014/main" id="{EA16C380-EC5C-833A-A3AF-94D7DB96C507}"/>
                  </a:ext>
                </a:extLst>
              </p:cNvPr>
              <p:cNvGrpSpPr/>
              <p:nvPr/>
            </p:nvGrpSpPr>
            <p:grpSpPr>
              <a:xfrm>
                <a:off x="7486026" y="2933852"/>
                <a:ext cx="3941884" cy="1120039"/>
                <a:chOff x="7003457" y="2540579"/>
                <a:chExt cx="3941884" cy="1120039"/>
              </a:xfrm>
            </p:grpSpPr>
            <p:pic>
              <p:nvPicPr>
                <p:cNvPr id="819" name="Graphic 818" descr="Laptop with solid fill">
                  <a:extLst>
                    <a:ext uri="{FF2B5EF4-FFF2-40B4-BE49-F238E27FC236}">
                      <a16:creationId xmlns:a16="http://schemas.microsoft.com/office/drawing/2014/main" id="{8FAF51A0-EF05-2DDC-279B-BA85B2A847F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003457" y="2540579"/>
                  <a:ext cx="1120039" cy="1120039"/>
                </a:xfrm>
                <a:prstGeom prst="rect">
                  <a:avLst/>
                </a:prstGeom>
              </p:spPr>
            </p:pic>
            <p:pic>
              <p:nvPicPr>
                <p:cNvPr id="820" name="Graphic 819" descr="Open folder with solid fill">
                  <a:extLst>
                    <a:ext uri="{FF2B5EF4-FFF2-40B4-BE49-F238E27FC236}">
                      <a16:creationId xmlns:a16="http://schemas.microsoft.com/office/drawing/2014/main" id="{B7B504ED-C2ED-67A7-BFE3-93DFF2756E5C}"/>
                    </a:ext>
                  </a:extLst>
                </p:cNvPr>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7357140" y="2833880"/>
                  <a:ext cx="412672" cy="412672"/>
                </a:xfrm>
                <a:prstGeom prst="rect">
                  <a:avLst/>
                </a:prstGeom>
              </p:spPr>
            </p:pic>
            <p:pic>
              <p:nvPicPr>
                <p:cNvPr id="821" name="Graphic 820" descr="Laptop with solid fill">
                  <a:extLst>
                    <a:ext uri="{FF2B5EF4-FFF2-40B4-BE49-F238E27FC236}">
                      <a16:creationId xmlns:a16="http://schemas.microsoft.com/office/drawing/2014/main" id="{9D56B4FC-C099-F0E1-3055-57C1C5A3241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414379" y="2540579"/>
                  <a:ext cx="1120039" cy="1120039"/>
                </a:xfrm>
                <a:prstGeom prst="rect">
                  <a:avLst/>
                </a:prstGeom>
              </p:spPr>
            </p:pic>
            <p:pic>
              <p:nvPicPr>
                <p:cNvPr id="822" name="Graphic 821" descr="Open folder with solid fill">
                  <a:extLst>
                    <a:ext uri="{FF2B5EF4-FFF2-40B4-BE49-F238E27FC236}">
                      <a16:creationId xmlns:a16="http://schemas.microsoft.com/office/drawing/2014/main" id="{29A12C28-EF37-FA95-68F9-3C128529AE40}"/>
                    </a:ext>
                  </a:extLst>
                </p:cNvPr>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8768062" y="2833880"/>
                  <a:ext cx="412672" cy="412672"/>
                </a:xfrm>
                <a:prstGeom prst="rect">
                  <a:avLst/>
                </a:prstGeom>
              </p:spPr>
            </p:pic>
            <p:pic>
              <p:nvPicPr>
                <p:cNvPr id="823" name="Graphic 822" descr="Laptop with solid fill">
                  <a:extLst>
                    <a:ext uri="{FF2B5EF4-FFF2-40B4-BE49-F238E27FC236}">
                      <a16:creationId xmlns:a16="http://schemas.microsoft.com/office/drawing/2014/main" id="{26C83AC9-FCCD-21B8-C981-4972FA9168C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825302" y="2540579"/>
                  <a:ext cx="1120039" cy="1120039"/>
                </a:xfrm>
                <a:prstGeom prst="rect">
                  <a:avLst/>
                </a:prstGeom>
              </p:spPr>
            </p:pic>
            <p:pic>
              <p:nvPicPr>
                <p:cNvPr id="824" name="Graphic 823" descr="Open folder with solid fill">
                  <a:extLst>
                    <a:ext uri="{FF2B5EF4-FFF2-40B4-BE49-F238E27FC236}">
                      <a16:creationId xmlns:a16="http://schemas.microsoft.com/office/drawing/2014/main" id="{8AF076DA-3015-4DC4-A932-F4BFF1BE1B29}"/>
                    </a:ext>
                  </a:extLst>
                </p:cNvPr>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10178985" y="2833880"/>
                  <a:ext cx="412672" cy="412672"/>
                </a:xfrm>
                <a:prstGeom prst="rect">
                  <a:avLst/>
                </a:prstGeom>
              </p:spPr>
            </p:pic>
          </p:grpSp>
          <p:grpSp>
            <p:nvGrpSpPr>
              <p:cNvPr id="776" name="Group 775">
                <a:extLst>
                  <a:ext uri="{FF2B5EF4-FFF2-40B4-BE49-F238E27FC236}">
                    <a16:creationId xmlns:a16="http://schemas.microsoft.com/office/drawing/2014/main" id="{7E4545C8-B29D-A78E-D31E-6237FB6D37D7}"/>
                  </a:ext>
                </a:extLst>
              </p:cNvPr>
              <p:cNvGrpSpPr/>
              <p:nvPr/>
            </p:nvGrpSpPr>
            <p:grpSpPr>
              <a:xfrm>
                <a:off x="8046045" y="2236281"/>
                <a:ext cx="2821845" cy="829281"/>
                <a:chOff x="8046046" y="1989577"/>
                <a:chExt cx="2821845" cy="829281"/>
              </a:xfrm>
            </p:grpSpPr>
            <p:cxnSp>
              <p:nvCxnSpPr>
                <p:cNvPr id="816" name="Straight Arrow Connector 815">
                  <a:extLst>
                    <a:ext uri="{FF2B5EF4-FFF2-40B4-BE49-F238E27FC236}">
                      <a16:creationId xmlns:a16="http://schemas.microsoft.com/office/drawing/2014/main" id="{492BD924-92A2-C094-A7D2-38CA4B143939}"/>
                    </a:ext>
                  </a:extLst>
                </p:cNvPr>
                <p:cNvCxnSpPr>
                  <a:cxnSpLocks/>
                  <a:stCxn id="773" idx="1"/>
                  <a:endCxn id="819" idx="0"/>
                </p:cNvCxnSpPr>
                <p:nvPr/>
              </p:nvCxnSpPr>
              <p:spPr>
                <a:xfrm flipH="1">
                  <a:off x="8046046" y="1989577"/>
                  <a:ext cx="850903" cy="671413"/>
                </a:xfrm>
                <a:prstGeom prst="straightConnector1">
                  <a:avLst/>
                </a:prstGeom>
                <a:ln w="38100">
                  <a:solidFill>
                    <a:srgbClr val="09B36B"/>
                  </a:solidFill>
                  <a:tailEnd type="triangle"/>
                </a:ln>
              </p:spPr>
              <p:style>
                <a:lnRef idx="1">
                  <a:schemeClr val="accent1"/>
                </a:lnRef>
                <a:fillRef idx="0">
                  <a:schemeClr val="accent1"/>
                </a:fillRef>
                <a:effectRef idx="0">
                  <a:schemeClr val="accent1"/>
                </a:effectRef>
                <a:fontRef idx="minor">
                  <a:schemeClr val="tx1"/>
                </a:fontRef>
              </p:style>
            </p:cxnSp>
            <p:cxnSp>
              <p:nvCxnSpPr>
                <p:cNvPr id="817" name="Straight Arrow Connector 816">
                  <a:extLst>
                    <a:ext uri="{FF2B5EF4-FFF2-40B4-BE49-F238E27FC236}">
                      <a16:creationId xmlns:a16="http://schemas.microsoft.com/office/drawing/2014/main" id="{7609AEEF-A704-3F23-0147-B9A094E065DA}"/>
                    </a:ext>
                  </a:extLst>
                </p:cNvPr>
                <p:cNvCxnSpPr>
                  <a:cxnSpLocks/>
                  <a:stCxn id="773" idx="3"/>
                  <a:endCxn id="823" idx="0"/>
                </p:cNvCxnSpPr>
                <p:nvPr/>
              </p:nvCxnSpPr>
              <p:spPr>
                <a:xfrm>
                  <a:off x="10016988" y="1989577"/>
                  <a:ext cx="850903" cy="671413"/>
                </a:xfrm>
                <a:prstGeom prst="straightConnector1">
                  <a:avLst/>
                </a:prstGeom>
                <a:ln w="38100">
                  <a:solidFill>
                    <a:srgbClr val="09B36B"/>
                  </a:solidFill>
                  <a:tailEnd type="triangle"/>
                </a:ln>
              </p:spPr>
              <p:style>
                <a:lnRef idx="1">
                  <a:schemeClr val="accent1"/>
                </a:lnRef>
                <a:fillRef idx="0">
                  <a:schemeClr val="accent1"/>
                </a:fillRef>
                <a:effectRef idx="0">
                  <a:schemeClr val="accent1"/>
                </a:effectRef>
                <a:fontRef idx="minor">
                  <a:schemeClr val="tx1"/>
                </a:fontRef>
              </p:style>
            </p:cxnSp>
            <p:cxnSp>
              <p:nvCxnSpPr>
                <p:cNvPr id="818" name="Straight Arrow Connector 817">
                  <a:extLst>
                    <a:ext uri="{FF2B5EF4-FFF2-40B4-BE49-F238E27FC236}">
                      <a16:creationId xmlns:a16="http://schemas.microsoft.com/office/drawing/2014/main" id="{675ED1E5-EF9C-7A4F-3EDB-CBE8996C14D1}"/>
                    </a:ext>
                  </a:extLst>
                </p:cNvPr>
                <p:cNvCxnSpPr>
                  <a:cxnSpLocks/>
                </p:cNvCxnSpPr>
                <p:nvPr/>
              </p:nvCxnSpPr>
              <p:spPr>
                <a:xfrm>
                  <a:off x="9472081" y="2414163"/>
                  <a:ext cx="0" cy="404695"/>
                </a:xfrm>
                <a:prstGeom prst="straightConnector1">
                  <a:avLst/>
                </a:prstGeom>
                <a:ln w="38100">
                  <a:solidFill>
                    <a:srgbClr val="09B36B"/>
                  </a:solidFill>
                  <a:tailEnd type="triangle"/>
                </a:ln>
              </p:spPr>
              <p:style>
                <a:lnRef idx="1">
                  <a:schemeClr val="accent1"/>
                </a:lnRef>
                <a:fillRef idx="0">
                  <a:schemeClr val="accent1"/>
                </a:fillRef>
                <a:effectRef idx="0">
                  <a:schemeClr val="accent1"/>
                </a:effectRef>
                <a:fontRef idx="minor">
                  <a:schemeClr val="tx1"/>
                </a:fontRef>
              </p:style>
            </p:cxnSp>
          </p:grpSp>
          <p:pic>
            <p:nvPicPr>
              <p:cNvPr id="777" name="Graphic 776" descr="Programmer female with solid fill">
                <a:extLst>
                  <a:ext uri="{FF2B5EF4-FFF2-40B4-BE49-F238E27FC236}">
                    <a16:creationId xmlns:a16="http://schemas.microsoft.com/office/drawing/2014/main" id="{F72FFBC4-BA65-F851-E51B-B99E9CF92D44}"/>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788438" y="4450314"/>
                <a:ext cx="1581001" cy="1581001"/>
              </a:xfrm>
              <a:prstGeom prst="rect">
                <a:avLst/>
              </a:prstGeom>
            </p:spPr>
          </p:pic>
          <p:pic>
            <p:nvPicPr>
              <p:cNvPr id="778" name="Graphic 777" descr="Programmer male with solid fill">
                <a:extLst>
                  <a:ext uri="{FF2B5EF4-FFF2-40B4-BE49-F238E27FC236}">
                    <a16:creationId xmlns:a16="http://schemas.microsoft.com/office/drawing/2014/main" id="{5251A5B4-9271-9DF9-CDC0-4AA3A0B9FBE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819864" y="3394015"/>
                <a:ext cx="1673031" cy="1673031"/>
              </a:xfrm>
              <a:prstGeom prst="rect">
                <a:avLst/>
              </a:prstGeom>
            </p:spPr>
          </p:pic>
          <p:pic>
            <p:nvPicPr>
              <p:cNvPr id="779" name="Graphic 778" descr="Programmer male outline">
                <a:extLst>
                  <a:ext uri="{FF2B5EF4-FFF2-40B4-BE49-F238E27FC236}">
                    <a16:creationId xmlns:a16="http://schemas.microsoft.com/office/drawing/2014/main" id="{1411FCCF-84A0-9E6F-B667-FD5C6816694D}"/>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4117421" y="0"/>
                <a:ext cx="1673031" cy="1673031"/>
              </a:xfrm>
              <a:prstGeom prst="rect">
                <a:avLst/>
              </a:prstGeom>
            </p:spPr>
          </p:pic>
          <p:pic>
            <p:nvPicPr>
              <p:cNvPr id="780" name="Graphic 779" descr="Programmer female outline">
                <a:extLst>
                  <a:ext uri="{FF2B5EF4-FFF2-40B4-BE49-F238E27FC236}">
                    <a16:creationId xmlns:a16="http://schemas.microsoft.com/office/drawing/2014/main" id="{60B30320-2A50-3A1F-2500-5A5445940E56}"/>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4495242" y="1806595"/>
                <a:ext cx="1563624" cy="1563624"/>
              </a:xfrm>
              <a:prstGeom prst="rect">
                <a:avLst/>
              </a:prstGeom>
            </p:spPr>
          </p:pic>
          <p:pic>
            <p:nvPicPr>
              <p:cNvPr id="781" name="Graphic 780" descr="Computer with solid fill">
                <a:extLst>
                  <a:ext uri="{FF2B5EF4-FFF2-40B4-BE49-F238E27FC236}">
                    <a16:creationId xmlns:a16="http://schemas.microsoft.com/office/drawing/2014/main" id="{15CDFA20-E7DD-0558-89BE-1C96525C6C20}"/>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243291" y="2407138"/>
                <a:ext cx="1948283" cy="1948283"/>
              </a:xfrm>
              <a:prstGeom prst="rect">
                <a:avLst/>
              </a:prstGeom>
            </p:spPr>
          </p:pic>
          <p:grpSp>
            <p:nvGrpSpPr>
              <p:cNvPr id="782" name="Group 781">
                <a:extLst>
                  <a:ext uri="{FF2B5EF4-FFF2-40B4-BE49-F238E27FC236}">
                    <a16:creationId xmlns:a16="http://schemas.microsoft.com/office/drawing/2014/main" id="{2AED9764-6D9A-216F-1EF1-7AB1D67CE95D}"/>
                  </a:ext>
                </a:extLst>
              </p:cNvPr>
              <p:cNvGrpSpPr/>
              <p:nvPr/>
            </p:nvGrpSpPr>
            <p:grpSpPr>
              <a:xfrm>
                <a:off x="2353968" y="1590541"/>
                <a:ext cx="2610224" cy="3548448"/>
                <a:chOff x="2536535" y="1757521"/>
                <a:chExt cx="1508276" cy="3548448"/>
              </a:xfrm>
            </p:grpSpPr>
            <p:cxnSp>
              <p:nvCxnSpPr>
                <p:cNvPr id="812" name="Straight Arrow Connector 811">
                  <a:extLst>
                    <a:ext uri="{FF2B5EF4-FFF2-40B4-BE49-F238E27FC236}">
                      <a16:creationId xmlns:a16="http://schemas.microsoft.com/office/drawing/2014/main" id="{6A00984D-18AF-C01C-9848-B13917D315BB}"/>
                    </a:ext>
                  </a:extLst>
                </p:cNvPr>
                <p:cNvCxnSpPr>
                  <a:cxnSpLocks/>
                </p:cNvCxnSpPr>
                <p:nvPr/>
              </p:nvCxnSpPr>
              <p:spPr>
                <a:xfrm flipV="1">
                  <a:off x="2536535" y="1757521"/>
                  <a:ext cx="1116844" cy="885025"/>
                </a:xfrm>
                <a:prstGeom prst="straightConnector1">
                  <a:avLst/>
                </a:prstGeom>
                <a:ln w="38100">
                  <a:solidFill>
                    <a:srgbClr val="09B36B"/>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13" name="Straight Arrow Connector 812">
                  <a:extLst>
                    <a:ext uri="{FF2B5EF4-FFF2-40B4-BE49-F238E27FC236}">
                      <a16:creationId xmlns:a16="http://schemas.microsoft.com/office/drawing/2014/main" id="{CE395B8D-3BFB-FC38-61A3-543ACBB21F21}"/>
                    </a:ext>
                  </a:extLst>
                </p:cNvPr>
                <p:cNvCxnSpPr>
                  <a:cxnSpLocks/>
                </p:cNvCxnSpPr>
                <p:nvPr/>
              </p:nvCxnSpPr>
              <p:spPr>
                <a:xfrm flipV="1">
                  <a:off x="2569789" y="2848127"/>
                  <a:ext cx="1285848" cy="275050"/>
                </a:xfrm>
                <a:prstGeom prst="straightConnector1">
                  <a:avLst/>
                </a:prstGeom>
                <a:ln w="38100">
                  <a:solidFill>
                    <a:srgbClr val="09B36B"/>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14" name="Straight Arrow Connector 813">
                  <a:extLst>
                    <a:ext uri="{FF2B5EF4-FFF2-40B4-BE49-F238E27FC236}">
                      <a16:creationId xmlns:a16="http://schemas.microsoft.com/office/drawing/2014/main" id="{CDECD6C3-76E5-0B63-FDF0-AA38A17B2CA7}"/>
                    </a:ext>
                  </a:extLst>
                </p:cNvPr>
                <p:cNvCxnSpPr>
                  <a:cxnSpLocks/>
                </p:cNvCxnSpPr>
                <p:nvPr/>
              </p:nvCxnSpPr>
              <p:spPr>
                <a:xfrm>
                  <a:off x="2569789" y="3787487"/>
                  <a:ext cx="1475022" cy="423751"/>
                </a:xfrm>
                <a:prstGeom prst="straightConnector1">
                  <a:avLst/>
                </a:prstGeom>
                <a:ln w="38100">
                  <a:solidFill>
                    <a:srgbClr val="09B36B"/>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15" name="Straight Arrow Connector 814">
                  <a:extLst>
                    <a:ext uri="{FF2B5EF4-FFF2-40B4-BE49-F238E27FC236}">
                      <a16:creationId xmlns:a16="http://schemas.microsoft.com/office/drawing/2014/main" id="{B795C3D3-A418-9B4A-3364-076CC37023FF}"/>
                    </a:ext>
                  </a:extLst>
                </p:cNvPr>
                <p:cNvCxnSpPr>
                  <a:cxnSpLocks/>
                </p:cNvCxnSpPr>
                <p:nvPr/>
              </p:nvCxnSpPr>
              <p:spPr>
                <a:xfrm>
                  <a:off x="2536535" y="4436920"/>
                  <a:ext cx="1026171" cy="869049"/>
                </a:xfrm>
                <a:prstGeom prst="straightConnector1">
                  <a:avLst/>
                </a:prstGeom>
                <a:ln w="38100">
                  <a:solidFill>
                    <a:srgbClr val="09B36B"/>
                  </a:solidFill>
                  <a:headEnd type="triangle"/>
                  <a:tailEnd type="triangle"/>
                </a:ln>
              </p:spPr>
              <p:style>
                <a:lnRef idx="1">
                  <a:schemeClr val="accent1"/>
                </a:lnRef>
                <a:fillRef idx="0">
                  <a:schemeClr val="accent1"/>
                </a:fillRef>
                <a:effectRef idx="0">
                  <a:schemeClr val="accent1"/>
                </a:effectRef>
                <a:fontRef idx="minor">
                  <a:schemeClr val="tx1"/>
                </a:fontRef>
              </p:style>
            </p:cxnSp>
          </p:grpSp>
          <p:pic>
            <p:nvPicPr>
              <p:cNvPr id="783" name="Graphic 782" descr="Open folder with solid fill">
                <a:extLst>
                  <a:ext uri="{FF2B5EF4-FFF2-40B4-BE49-F238E27FC236}">
                    <a16:creationId xmlns:a16="http://schemas.microsoft.com/office/drawing/2014/main" id="{393F7B90-9C5A-0EB6-1AD9-637DCE39816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53378" y="2898004"/>
                <a:ext cx="722503" cy="722503"/>
              </a:xfrm>
              <a:prstGeom prst="rect">
                <a:avLst/>
              </a:prstGeom>
            </p:spPr>
          </p:pic>
          <p:pic>
            <p:nvPicPr>
              <p:cNvPr id="784" name="Graphic 783" descr="Lock with solid fill">
                <a:extLst>
                  <a:ext uri="{FF2B5EF4-FFF2-40B4-BE49-F238E27FC236}">
                    <a16:creationId xmlns:a16="http://schemas.microsoft.com/office/drawing/2014/main" id="{782B74E6-7461-7F0F-54F1-A3263E7ACFC1}"/>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32873" y="3204855"/>
                <a:ext cx="368960" cy="368960"/>
              </a:xfrm>
              <a:prstGeom prst="rect">
                <a:avLst/>
              </a:prstGeom>
            </p:spPr>
          </p:pic>
          <p:sp>
            <p:nvSpPr>
              <p:cNvPr id="785" name="Rectangle 784">
                <a:extLst>
                  <a:ext uri="{FF2B5EF4-FFF2-40B4-BE49-F238E27FC236}">
                    <a16:creationId xmlns:a16="http://schemas.microsoft.com/office/drawing/2014/main" id="{0F64A906-B76F-0440-F99F-21D4D29357C0}"/>
                  </a:ext>
                </a:extLst>
              </p:cNvPr>
              <p:cNvSpPr/>
              <p:nvPr/>
            </p:nvSpPr>
            <p:spPr>
              <a:xfrm>
                <a:off x="4296402" y="5513002"/>
                <a:ext cx="565072" cy="402772"/>
              </a:xfrm>
              <a:prstGeom prst="rect">
                <a:avLst/>
              </a:prstGeom>
              <a:solidFill>
                <a:srgbClr val="373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6" name="Rectangle 785">
                <a:extLst>
                  <a:ext uri="{FF2B5EF4-FFF2-40B4-BE49-F238E27FC236}">
                    <a16:creationId xmlns:a16="http://schemas.microsoft.com/office/drawing/2014/main" id="{5796EEF5-0772-FB0D-F8FB-1840C0E67C72}"/>
                  </a:ext>
                </a:extLst>
              </p:cNvPr>
              <p:cNvSpPr/>
              <p:nvPr/>
            </p:nvSpPr>
            <p:spPr>
              <a:xfrm>
                <a:off x="5342064" y="4489844"/>
                <a:ext cx="628630" cy="402772"/>
              </a:xfrm>
              <a:prstGeom prst="rect">
                <a:avLst/>
              </a:prstGeom>
              <a:solidFill>
                <a:srgbClr val="373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8" name="Rectangle 787">
                <a:extLst>
                  <a:ext uri="{FF2B5EF4-FFF2-40B4-BE49-F238E27FC236}">
                    <a16:creationId xmlns:a16="http://schemas.microsoft.com/office/drawing/2014/main" id="{309AAE05-880D-0CEF-C2DA-6937162AD375}"/>
                  </a:ext>
                </a:extLst>
              </p:cNvPr>
              <p:cNvSpPr/>
              <p:nvPr/>
            </p:nvSpPr>
            <p:spPr>
              <a:xfrm>
                <a:off x="4633399" y="1123727"/>
                <a:ext cx="641073" cy="371132"/>
              </a:xfrm>
              <a:prstGeom prst="rect">
                <a:avLst/>
              </a:prstGeom>
              <a:solidFill>
                <a:srgbClr val="E7E6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89" name="Graphic 788" descr="Office worker male with solid fill">
                <a:extLst>
                  <a:ext uri="{FF2B5EF4-FFF2-40B4-BE49-F238E27FC236}">
                    <a16:creationId xmlns:a16="http://schemas.microsoft.com/office/drawing/2014/main" id="{8CAB269B-60F6-8CB5-E206-89D01CDF07E6}"/>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8727538" y="341833"/>
                <a:ext cx="1458857" cy="1458857"/>
              </a:xfrm>
              <a:prstGeom prst="rect">
                <a:avLst/>
              </a:prstGeom>
            </p:spPr>
          </p:pic>
          <p:pic>
            <p:nvPicPr>
              <p:cNvPr id="790" name="Graphic 789" descr="Open folder with solid fill">
                <a:extLst>
                  <a:ext uri="{FF2B5EF4-FFF2-40B4-BE49-F238E27FC236}">
                    <a16:creationId xmlns:a16="http://schemas.microsoft.com/office/drawing/2014/main" id="{BD26D723-2BF1-FE7B-7AE8-BD432A356FA0}"/>
                  </a:ext>
                </a:extLst>
              </p:cNvPr>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4681973" y="1071262"/>
                <a:ext cx="592812" cy="592812"/>
              </a:xfrm>
              <a:prstGeom prst="rect">
                <a:avLst/>
              </a:prstGeom>
            </p:spPr>
          </p:pic>
          <p:grpSp>
            <p:nvGrpSpPr>
              <p:cNvPr id="791" name="Group 790">
                <a:extLst>
                  <a:ext uri="{FF2B5EF4-FFF2-40B4-BE49-F238E27FC236}">
                    <a16:creationId xmlns:a16="http://schemas.microsoft.com/office/drawing/2014/main" id="{2B2644AC-AE11-33C8-C013-18A7E24F492C}"/>
                  </a:ext>
                </a:extLst>
              </p:cNvPr>
              <p:cNvGrpSpPr/>
              <p:nvPr/>
            </p:nvGrpSpPr>
            <p:grpSpPr>
              <a:xfrm>
                <a:off x="3121824" y="1321881"/>
                <a:ext cx="914400" cy="914400"/>
                <a:chOff x="5667202" y="2971800"/>
                <a:chExt cx="914400" cy="914400"/>
              </a:xfrm>
            </p:grpSpPr>
            <p:sp>
              <p:nvSpPr>
                <p:cNvPr id="810" name="Rectangle 9">
                  <a:extLst>
                    <a:ext uri="{FF2B5EF4-FFF2-40B4-BE49-F238E27FC236}">
                      <a16:creationId xmlns:a16="http://schemas.microsoft.com/office/drawing/2014/main" id="{BFEA7E06-CC81-C0F7-3713-86F0C6DF8273}"/>
                    </a:ext>
                  </a:extLst>
                </p:cNvPr>
                <p:cNvSpPr/>
                <p:nvPr/>
              </p:nvSpPr>
              <p:spPr>
                <a:xfrm>
                  <a:off x="5854375" y="3071923"/>
                  <a:ext cx="547687" cy="729795"/>
                </a:xfrm>
                <a:custGeom>
                  <a:avLst/>
                  <a:gdLst>
                    <a:gd name="connsiteX0" fmla="*/ 0 w 609600"/>
                    <a:gd name="connsiteY0" fmla="*/ 0 h 773930"/>
                    <a:gd name="connsiteX1" fmla="*/ 609600 w 609600"/>
                    <a:gd name="connsiteY1" fmla="*/ 0 h 773930"/>
                    <a:gd name="connsiteX2" fmla="*/ 609600 w 609600"/>
                    <a:gd name="connsiteY2" fmla="*/ 773930 h 773930"/>
                    <a:gd name="connsiteX3" fmla="*/ 0 w 609600"/>
                    <a:gd name="connsiteY3" fmla="*/ 773930 h 773930"/>
                    <a:gd name="connsiteX4" fmla="*/ 0 w 609600"/>
                    <a:gd name="connsiteY4" fmla="*/ 0 h 773930"/>
                    <a:gd name="connsiteX0" fmla="*/ 0 w 609600"/>
                    <a:gd name="connsiteY0" fmla="*/ 8253 h 782183"/>
                    <a:gd name="connsiteX1" fmla="*/ 433561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585787 w 609600"/>
                    <a:gd name="connsiteY2" fmla="*/ 2368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0 h 773930"/>
                    <a:gd name="connsiteX1" fmla="*/ 409748 w 609600"/>
                    <a:gd name="connsiteY1" fmla="*/ 34610 h 773930"/>
                    <a:gd name="connsiteX2" fmla="*/ 585787 w 609600"/>
                    <a:gd name="connsiteY2" fmla="*/ 228600 h 773930"/>
                    <a:gd name="connsiteX3" fmla="*/ 609600 w 609600"/>
                    <a:gd name="connsiteY3" fmla="*/ 773930 h 773930"/>
                    <a:gd name="connsiteX4" fmla="*/ 0 w 609600"/>
                    <a:gd name="connsiteY4" fmla="*/ 773930 h 773930"/>
                    <a:gd name="connsiteX5" fmla="*/ 0 w 609600"/>
                    <a:gd name="connsiteY5" fmla="*/ 0 h 773930"/>
                    <a:gd name="connsiteX0" fmla="*/ 42863 w 609600"/>
                    <a:gd name="connsiteY0" fmla="*/ 3490 h 739320"/>
                    <a:gd name="connsiteX1" fmla="*/ 409748 w 609600"/>
                    <a:gd name="connsiteY1" fmla="*/ 0 h 739320"/>
                    <a:gd name="connsiteX2" fmla="*/ 585787 w 609600"/>
                    <a:gd name="connsiteY2" fmla="*/ 193990 h 739320"/>
                    <a:gd name="connsiteX3" fmla="*/ 609600 w 609600"/>
                    <a:gd name="connsiteY3" fmla="*/ 739320 h 739320"/>
                    <a:gd name="connsiteX4" fmla="*/ 0 w 609600"/>
                    <a:gd name="connsiteY4" fmla="*/ 739320 h 739320"/>
                    <a:gd name="connsiteX5" fmla="*/ 42863 w 609600"/>
                    <a:gd name="connsiteY5" fmla="*/ 3490 h 739320"/>
                    <a:gd name="connsiteX0" fmla="*/ 4763 w 571500"/>
                    <a:gd name="connsiteY0" fmla="*/ 3490 h 739320"/>
                    <a:gd name="connsiteX1" fmla="*/ 371648 w 571500"/>
                    <a:gd name="connsiteY1" fmla="*/ 0 h 739320"/>
                    <a:gd name="connsiteX2" fmla="*/ 547687 w 571500"/>
                    <a:gd name="connsiteY2" fmla="*/ 193990 h 739320"/>
                    <a:gd name="connsiteX3" fmla="*/ 571500 w 571500"/>
                    <a:gd name="connsiteY3" fmla="*/ 739320 h 739320"/>
                    <a:gd name="connsiteX4" fmla="*/ 0 w 571500"/>
                    <a:gd name="connsiteY4" fmla="*/ 729795 h 739320"/>
                    <a:gd name="connsiteX5" fmla="*/ 4763 w 571500"/>
                    <a:gd name="connsiteY5" fmla="*/ 3490 h 739320"/>
                    <a:gd name="connsiteX0" fmla="*/ 4763 w 547687"/>
                    <a:gd name="connsiteY0" fmla="*/ 3490 h 729795"/>
                    <a:gd name="connsiteX1" fmla="*/ 371648 w 547687"/>
                    <a:gd name="connsiteY1" fmla="*/ 0 h 729795"/>
                    <a:gd name="connsiteX2" fmla="*/ 547687 w 547687"/>
                    <a:gd name="connsiteY2" fmla="*/ 193990 h 729795"/>
                    <a:gd name="connsiteX3" fmla="*/ 533400 w 547687"/>
                    <a:gd name="connsiteY3" fmla="*/ 701220 h 729795"/>
                    <a:gd name="connsiteX4" fmla="*/ 0 w 547687"/>
                    <a:gd name="connsiteY4" fmla="*/ 729795 h 729795"/>
                    <a:gd name="connsiteX5" fmla="*/ 4763 w 547687"/>
                    <a:gd name="connsiteY5" fmla="*/ 3490 h 729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7687" h="729795">
                      <a:moveTo>
                        <a:pt x="4763" y="3490"/>
                      </a:moveTo>
                      <a:lnTo>
                        <a:pt x="371648" y="0"/>
                      </a:lnTo>
                      <a:cubicBezTo>
                        <a:pt x="492240" y="169438"/>
                        <a:pt x="474720" y="191239"/>
                        <a:pt x="547687" y="193990"/>
                      </a:cubicBezTo>
                      <a:lnTo>
                        <a:pt x="533400" y="701220"/>
                      </a:lnTo>
                      <a:lnTo>
                        <a:pt x="0" y="729795"/>
                      </a:lnTo>
                      <a:cubicBezTo>
                        <a:pt x="1588" y="487693"/>
                        <a:pt x="3175" y="245592"/>
                        <a:pt x="4763" y="3490"/>
                      </a:cubicBezTo>
                      <a:close/>
                    </a:path>
                  </a:pathLst>
                </a:custGeom>
                <a:solidFill>
                  <a:srgbClr val="373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11" name="Graphic 810" descr="Paper with solid fill">
                  <a:extLst>
                    <a:ext uri="{FF2B5EF4-FFF2-40B4-BE49-F238E27FC236}">
                      <a16:creationId xmlns:a16="http://schemas.microsoft.com/office/drawing/2014/main" id="{589B876F-0343-5ABC-261E-D3F7481C9AB2}"/>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5667202" y="2971800"/>
                  <a:ext cx="914400" cy="914400"/>
                </a:xfrm>
                <a:prstGeom prst="rect">
                  <a:avLst/>
                </a:prstGeom>
              </p:spPr>
            </p:pic>
          </p:grpSp>
          <p:pic>
            <p:nvPicPr>
              <p:cNvPr id="792" name="Graphic 791" descr="Open folder with solid fill">
                <a:extLst>
                  <a:ext uri="{FF2B5EF4-FFF2-40B4-BE49-F238E27FC236}">
                    <a16:creationId xmlns:a16="http://schemas.microsoft.com/office/drawing/2014/main" id="{A2EF4367-F271-6554-C603-1BC0D2FDF0F7}"/>
                  </a:ext>
                </a:extLst>
              </p:cNvPr>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4334731" y="5473102"/>
                <a:ext cx="529412" cy="529412"/>
              </a:xfrm>
              <a:prstGeom prst="rect">
                <a:avLst/>
              </a:prstGeom>
            </p:spPr>
          </p:pic>
          <p:pic>
            <p:nvPicPr>
              <p:cNvPr id="793" name="Graphic 792" descr="Open folder with solid fill">
                <a:extLst>
                  <a:ext uri="{FF2B5EF4-FFF2-40B4-BE49-F238E27FC236}">
                    <a16:creationId xmlns:a16="http://schemas.microsoft.com/office/drawing/2014/main" id="{CE9A506A-2F71-344E-791A-CD197535CAB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428193" y="4497963"/>
                <a:ext cx="529412" cy="529412"/>
              </a:xfrm>
              <a:prstGeom prst="rect">
                <a:avLst/>
              </a:prstGeom>
            </p:spPr>
          </p:pic>
          <p:grpSp>
            <p:nvGrpSpPr>
              <p:cNvPr id="794" name="Group 793">
                <a:extLst>
                  <a:ext uri="{FF2B5EF4-FFF2-40B4-BE49-F238E27FC236}">
                    <a16:creationId xmlns:a16="http://schemas.microsoft.com/office/drawing/2014/main" id="{7E96E889-709B-4CE4-968A-6660C7099492}"/>
                  </a:ext>
                </a:extLst>
              </p:cNvPr>
              <p:cNvGrpSpPr/>
              <p:nvPr/>
            </p:nvGrpSpPr>
            <p:grpSpPr>
              <a:xfrm>
                <a:off x="7842427" y="4341790"/>
                <a:ext cx="1459758" cy="1459758"/>
                <a:chOff x="7599503" y="4337989"/>
                <a:chExt cx="1459758" cy="1459758"/>
              </a:xfrm>
              <a:solidFill>
                <a:srgbClr val="3737C5"/>
              </a:solidFill>
            </p:grpSpPr>
            <p:pic>
              <p:nvPicPr>
                <p:cNvPr id="807" name="Graphic 806" descr="Computer with solid fill">
                  <a:extLst>
                    <a:ext uri="{FF2B5EF4-FFF2-40B4-BE49-F238E27FC236}">
                      <a16:creationId xmlns:a16="http://schemas.microsoft.com/office/drawing/2014/main" id="{D2F97C46-96C6-1FCE-99A4-EF05210885C7}"/>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7599503" y="4337989"/>
                  <a:ext cx="1459758" cy="1459758"/>
                </a:xfrm>
                <a:prstGeom prst="rect">
                  <a:avLst/>
                </a:prstGeom>
              </p:spPr>
            </p:pic>
            <p:pic>
              <p:nvPicPr>
                <p:cNvPr id="808" name="Graphic 807" descr="Database with solid fill">
                  <a:extLst>
                    <a:ext uri="{FF2B5EF4-FFF2-40B4-BE49-F238E27FC236}">
                      <a16:creationId xmlns:a16="http://schemas.microsoft.com/office/drawing/2014/main" id="{AF360BCF-3E2A-3C0C-AD50-922CD2914498}"/>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8036230" y="4760281"/>
                  <a:ext cx="469964" cy="469964"/>
                </a:xfrm>
                <a:prstGeom prst="rect">
                  <a:avLst/>
                </a:prstGeom>
              </p:spPr>
            </p:pic>
            <p:pic>
              <p:nvPicPr>
                <p:cNvPr id="809" name="Graphic 808" descr="Open folder with solid fill">
                  <a:extLst>
                    <a:ext uri="{FF2B5EF4-FFF2-40B4-BE49-F238E27FC236}">
                      <a16:creationId xmlns:a16="http://schemas.microsoft.com/office/drawing/2014/main" id="{6B446E3D-7065-0E4A-1ABE-308C5ADEC957}"/>
                    </a:ext>
                  </a:extLst>
                </p:cNvPr>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7745526" y="4861532"/>
                  <a:ext cx="412672" cy="412672"/>
                </a:xfrm>
                <a:prstGeom prst="rect">
                  <a:avLst/>
                </a:prstGeom>
              </p:spPr>
            </p:pic>
          </p:grpSp>
          <p:grpSp>
            <p:nvGrpSpPr>
              <p:cNvPr id="795" name="Group 794">
                <a:extLst>
                  <a:ext uri="{FF2B5EF4-FFF2-40B4-BE49-F238E27FC236}">
                    <a16:creationId xmlns:a16="http://schemas.microsoft.com/office/drawing/2014/main" id="{160867C1-3EDC-F12B-9E40-111C5257D6D9}"/>
                  </a:ext>
                </a:extLst>
              </p:cNvPr>
              <p:cNvGrpSpPr/>
              <p:nvPr/>
            </p:nvGrpSpPr>
            <p:grpSpPr>
              <a:xfrm>
                <a:off x="9931014" y="4267231"/>
                <a:ext cx="1468735" cy="1386979"/>
                <a:chOff x="8411764" y="3736394"/>
                <a:chExt cx="1468735" cy="1386979"/>
              </a:xfrm>
            </p:grpSpPr>
            <p:pic>
              <p:nvPicPr>
                <p:cNvPr id="805" name="Graphic 804" descr="Programmer male with solid fill">
                  <a:extLst>
                    <a:ext uri="{FF2B5EF4-FFF2-40B4-BE49-F238E27FC236}">
                      <a16:creationId xmlns:a16="http://schemas.microsoft.com/office/drawing/2014/main" id="{F2141E00-840A-F7B0-1FD6-F872BA9137F7}"/>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411764" y="3736394"/>
                  <a:ext cx="1316744" cy="1316744"/>
                </a:xfrm>
                <a:prstGeom prst="rect">
                  <a:avLst/>
                </a:prstGeom>
              </p:spPr>
            </p:pic>
            <p:pic>
              <p:nvPicPr>
                <p:cNvPr id="806" name="Graphic 805" descr="Open folder with solid fill">
                  <a:extLst>
                    <a:ext uri="{FF2B5EF4-FFF2-40B4-BE49-F238E27FC236}">
                      <a16:creationId xmlns:a16="http://schemas.microsoft.com/office/drawing/2014/main" id="{AD35705F-F5CB-4157-75AF-DCB49081CF6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467827" y="4710701"/>
                  <a:ext cx="412672" cy="412672"/>
                </a:xfrm>
                <a:prstGeom prst="rect">
                  <a:avLst/>
                </a:prstGeom>
              </p:spPr>
            </p:pic>
          </p:grpSp>
          <p:grpSp>
            <p:nvGrpSpPr>
              <p:cNvPr id="796" name="Group 795">
                <a:extLst>
                  <a:ext uri="{FF2B5EF4-FFF2-40B4-BE49-F238E27FC236}">
                    <a16:creationId xmlns:a16="http://schemas.microsoft.com/office/drawing/2014/main" id="{086E5AC1-D773-654B-2489-C61ECE2D58AF}"/>
                  </a:ext>
                </a:extLst>
              </p:cNvPr>
              <p:cNvGrpSpPr/>
              <p:nvPr/>
            </p:nvGrpSpPr>
            <p:grpSpPr>
              <a:xfrm>
                <a:off x="2816969" y="2358909"/>
                <a:ext cx="914400" cy="914400"/>
                <a:chOff x="5667202" y="2971800"/>
                <a:chExt cx="914400" cy="914400"/>
              </a:xfrm>
            </p:grpSpPr>
            <p:sp>
              <p:nvSpPr>
                <p:cNvPr id="803" name="Rectangle 9">
                  <a:extLst>
                    <a:ext uri="{FF2B5EF4-FFF2-40B4-BE49-F238E27FC236}">
                      <a16:creationId xmlns:a16="http://schemas.microsoft.com/office/drawing/2014/main" id="{371E885A-1603-0C5E-9E99-615F60E57E00}"/>
                    </a:ext>
                  </a:extLst>
                </p:cNvPr>
                <p:cNvSpPr/>
                <p:nvPr/>
              </p:nvSpPr>
              <p:spPr>
                <a:xfrm>
                  <a:off x="5854375" y="3071923"/>
                  <a:ext cx="547687" cy="729795"/>
                </a:xfrm>
                <a:custGeom>
                  <a:avLst/>
                  <a:gdLst>
                    <a:gd name="connsiteX0" fmla="*/ 0 w 609600"/>
                    <a:gd name="connsiteY0" fmla="*/ 0 h 773930"/>
                    <a:gd name="connsiteX1" fmla="*/ 609600 w 609600"/>
                    <a:gd name="connsiteY1" fmla="*/ 0 h 773930"/>
                    <a:gd name="connsiteX2" fmla="*/ 609600 w 609600"/>
                    <a:gd name="connsiteY2" fmla="*/ 773930 h 773930"/>
                    <a:gd name="connsiteX3" fmla="*/ 0 w 609600"/>
                    <a:gd name="connsiteY3" fmla="*/ 773930 h 773930"/>
                    <a:gd name="connsiteX4" fmla="*/ 0 w 609600"/>
                    <a:gd name="connsiteY4" fmla="*/ 0 h 773930"/>
                    <a:gd name="connsiteX0" fmla="*/ 0 w 609600"/>
                    <a:gd name="connsiteY0" fmla="*/ 8253 h 782183"/>
                    <a:gd name="connsiteX1" fmla="*/ 433561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585787 w 609600"/>
                    <a:gd name="connsiteY2" fmla="*/ 2368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0 h 773930"/>
                    <a:gd name="connsiteX1" fmla="*/ 409748 w 609600"/>
                    <a:gd name="connsiteY1" fmla="*/ 34610 h 773930"/>
                    <a:gd name="connsiteX2" fmla="*/ 585787 w 609600"/>
                    <a:gd name="connsiteY2" fmla="*/ 228600 h 773930"/>
                    <a:gd name="connsiteX3" fmla="*/ 609600 w 609600"/>
                    <a:gd name="connsiteY3" fmla="*/ 773930 h 773930"/>
                    <a:gd name="connsiteX4" fmla="*/ 0 w 609600"/>
                    <a:gd name="connsiteY4" fmla="*/ 773930 h 773930"/>
                    <a:gd name="connsiteX5" fmla="*/ 0 w 609600"/>
                    <a:gd name="connsiteY5" fmla="*/ 0 h 773930"/>
                    <a:gd name="connsiteX0" fmla="*/ 42863 w 609600"/>
                    <a:gd name="connsiteY0" fmla="*/ 3490 h 739320"/>
                    <a:gd name="connsiteX1" fmla="*/ 409748 w 609600"/>
                    <a:gd name="connsiteY1" fmla="*/ 0 h 739320"/>
                    <a:gd name="connsiteX2" fmla="*/ 585787 w 609600"/>
                    <a:gd name="connsiteY2" fmla="*/ 193990 h 739320"/>
                    <a:gd name="connsiteX3" fmla="*/ 609600 w 609600"/>
                    <a:gd name="connsiteY3" fmla="*/ 739320 h 739320"/>
                    <a:gd name="connsiteX4" fmla="*/ 0 w 609600"/>
                    <a:gd name="connsiteY4" fmla="*/ 739320 h 739320"/>
                    <a:gd name="connsiteX5" fmla="*/ 42863 w 609600"/>
                    <a:gd name="connsiteY5" fmla="*/ 3490 h 739320"/>
                    <a:gd name="connsiteX0" fmla="*/ 4763 w 571500"/>
                    <a:gd name="connsiteY0" fmla="*/ 3490 h 739320"/>
                    <a:gd name="connsiteX1" fmla="*/ 371648 w 571500"/>
                    <a:gd name="connsiteY1" fmla="*/ 0 h 739320"/>
                    <a:gd name="connsiteX2" fmla="*/ 547687 w 571500"/>
                    <a:gd name="connsiteY2" fmla="*/ 193990 h 739320"/>
                    <a:gd name="connsiteX3" fmla="*/ 571500 w 571500"/>
                    <a:gd name="connsiteY3" fmla="*/ 739320 h 739320"/>
                    <a:gd name="connsiteX4" fmla="*/ 0 w 571500"/>
                    <a:gd name="connsiteY4" fmla="*/ 729795 h 739320"/>
                    <a:gd name="connsiteX5" fmla="*/ 4763 w 571500"/>
                    <a:gd name="connsiteY5" fmla="*/ 3490 h 739320"/>
                    <a:gd name="connsiteX0" fmla="*/ 4763 w 547687"/>
                    <a:gd name="connsiteY0" fmla="*/ 3490 h 729795"/>
                    <a:gd name="connsiteX1" fmla="*/ 371648 w 547687"/>
                    <a:gd name="connsiteY1" fmla="*/ 0 h 729795"/>
                    <a:gd name="connsiteX2" fmla="*/ 547687 w 547687"/>
                    <a:gd name="connsiteY2" fmla="*/ 193990 h 729795"/>
                    <a:gd name="connsiteX3" fmla="*/ 533400 w 547687"/>
                    <a:gd name="connsiteY3" fmla="*/ 701220 h 729795"/>
                    <a:gd name="connsiteX4" fmla="*/ 0 w 547687"/>
                    <a:gd name="connsiteY4" fmla="*/ 729795 h 729795"/>
                    <a:gd name="connsiteX5" fmla="*/ 4763 w 547687"/>
                    <a:gd name="connsiteY5" fmla="*/ 3490 h 729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7687" h="729795">
                      <a:moveTo>
                        <a:pt x="4763" y="3490"/>
                      </a:moveTo>
                      <a:lnTo>
                        <a:pt x="371648" y="0"/>
                      </a:lnTo>
                      <a:cubicBezTo>
                        <a:pt x="492240" y="169438"/>
                        <a:pt x="474720" y="191239"/>
                        <a:pt x="547687" y="193990"/>
                      </a:cubicBezTo>
                      <a:lnTo>
                        <a:pt x="533400" y="701220"/>
                      </a:lnTo>
                      <a:lnTo>
                        <a:pt x="0" y="729795"/>
                      </a:lnTo>
                      <a:cubicBezTo>
                        <a:pt x="1588" y="487693"/>
                        <a:pt x="3175" y="245592"/>
                        <a:pt x="4763" y="3490"/>
                      </a:cubicBezTo>
                      <a:close/>
                    </a:path>
                  </a:pathLst>
                </a:custGeom>
                <a:solidFill>
                  <a:srgbClr val="373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04" name="Graphic 803" descr="Paper with solid fill">
                  <a:extLst>
                    <a:ext uri="{FF2B5EF4-FFF2-40B4-BE49-F238E27FC236}">
                      <a16:creationId xmlns:a16="http://schemas.microsoft.com/office/drawing/2014/main" id="{FEE6BB3F-C333-8BAB-4B58-9E9032D25381}"/>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5667202" y="2971800"/>
                  <a:ext cx="914400" cy="914400"/>
                </a:xfrm>
                <a:prstGeom prst="rect">
                  <a:avLst/>
                </a:prstGeom>
              </p:spPr>
            </p:pic>
          </p:grpSp>
          <p:grpSp>
            <p:nvGrpSpPr>
              <p:cNvPr id="797" name="Group 796">
                <a:extLst>
                  <a:ext uri="{FF2B5EF4-FFF2-40B4-BE49-F238E27FC236}">
                    <a16:creationId xmlns:a16="http://schemas.microsoft.com/office/drawing/2014/main" id="{0F662536-4D67-25C0-BEC8-A465052EFC3E}"/>
                  </a:ext>
                </a:extLst>
              </p:cNvPr>
              <p:cNvGrpSpPr/>
              <p:nvPr/>
            </p:nvGrpSpPr>
            <p:grpSpPr>
              <a:xfrm>
                <a:off x="3135631" y="3325798"/>
                <a:ext cx="914400" cy="914400"/>
                <a:chOff x="5667202" y="2971800"/>
                <a:chExt cx="914400" cy="914400"/>
              </a:xfrm>
            </p:grpSpPr>
            <p:sp>
              <p:nvSpPr>
                <p:cNvPr id="801" name="Rectangle 9">
                  <a:extLst>
                    <a:ext uri="{FF2B5EF4-FFF2-40B4-BE49-F238E27FC236}">
                      <a16:creationId xmlns:a16="http://schemas.microsoft.com/office/drawing/2014/main" id="{CF7D3681-A51D-281B-95E6-85B64A26E1E6}"/>
                    </a:ext>
                  </a:extLst>
                </p:cNvPr>
                <p:cNvSpPr/>
                <p:nvPr/>
              </p:nvSpPr>
              <p:spPr>
                <a:xfrm>
                  <a:off x="5854375" y="3071923"/>
                  <a:ext cx="547687" cy="729795"/>
                </a:xfrm>
                <a:custGeom>
                  <a:avLst/>
                  <a:gdLst>
                    <a:gd name="connsiteX0" fmla="*/ 0 w 609600"/>
                    <a:gd name="connsiteY0" fmla="*/ 0 h 773930"/>
                    <a:gd name="connsiteX1" fmla="*/ 609600 w 609600"/>
                    <a:gd name="connsiteY1" fmla="*/ 0 h 773930"/>
                    <a:gd name="connsiteX2" fmla="*/ 609600 w 609600"/>
                    <a:gd name="connsiteY2" fmla="*/ 773930 h 773930"/>
                    <a:gd name="connsiteX3" fmla="*/ 0 w 609600"/>
                    <a:gd name="connsiteY3" fmla="*/ 773930 h 773930"/>
                    <a:gd name="connsiteX4" fmla="*/ 0 w 609600"/>
                    <a:gd name="connsiteY4" fmla="*/ 0 h 773930"/>
                    <a:gd name="connsiteX0" fmla="*/ 0 w 609600"/>
                    <a:gd name="connsiteY0" fmla="*/ 8253 h 782183"/>
                    <a:gd name="connsiteX1" fmla="*/ 433561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585787 w 609600"/>
                    <a:gd name="connsiteY2" fmla="*/ 2368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0 h 773930"/>
                    <a:gd name="connsiteX1" fmla="*/ 409748 w 609600"/>
                    <a:gd name="connsiteY1" fmla="*/ 34610 h 773930"/>
                    <a:gd name="connsiteX2" fmla="*/ 585787 w 609600"/>
                    <a:gd name="connsiteY2" fmla="*/ 228600 h 773930"/>
                    <a:gd name="connsiteX3" fmla="*/ 609600 w 609600"/>
                    <a:gd name="connsiteY3" fmla="*/ 773930 h 773930"/>
                    <a:gd name="connsiteX4" fmla="*/ 0 w 609600"/>
                    <a:gd name="connsiteY4" fmla="*/ 773930 h 773930"/>
                    <a:gd name="connsiteX5" fmla="*/ 0 w 609600"/>
                    <a:gd name="connsiteY5" fmla="*/ 0 h 773930"/>
                    <a:gd name="connsiteX0" fmla="*/ 42863 w 609600"/>
                    <a:gd name="connsiteY0" fmla="*/ 3490 h 739320"/>
                    <a:gd name="connsiteX1" fmla="*/ 409748 w 609600"/>
                    <a:gd name="connsiteY1" fmla="*/ 0 h 739320"/>
                    <a:gd name="connsiteX2" fmla="*/ 585787 w 609600"/>
                    <a:gd name="connsiteY2" fmla="*/ 193990 h 739320"/>
                    <a:gd name="connsiteX3" fmla="*/ 609600 w 609600"/>
                    <a:gd name="connsiteY3" fmla="*/ 739320 h 739320"/>
                    <a:gd name="connsiteX4" fmla="*/ 0 w 609600"/>
                    <a:gd name="connsiteY4" fmla="*/ 739320 h 739320"/>
                    <a:gd name="connsiteX5" fmla="*/ 42863 w 609600"/>
                    <a:gd name="connsiteY5" fmla="*/ 3490 h 739320"/>
                    <a:gd name="connsiteX0" fmla="*/ 4763 w 571500"/>
                    <a:gd name="connsiteY0" fmla="*/ 3490 h 739320"/>
                    <a:gd name="connsiteX1" fmla="*/ 371648 w 571500"/>
                    <a:gd name="connsiteY1" fmla="*/ 0 h 739320"/>
                    <a:gd name="connsiteX2" fmla="*/ 547687 w 571500"/>
                    <a:gd name="connsiteY2" fmla="*/ 193990 h 739320"/>
                    <a:gd name="connsiteX3" fmla="*/ 571500 w 571500"/>
                    <a:gd name="connsiteY3" fmla="*/ 739320 h 739320"/>
                    <a:gd name="connsiteX4" fmla="*/ 0 w 571500"/>
                    <a:gd name="connsiteY4" fmla="*/ 729795 h 739320"/>
                    <a:gd name="connsiteX5" fmla="*/ 4763 w 571500"/>
                    <a:gd name="connsiteY5" fmla="*/ 3490 h 739320"/>
                    <a:gd name="connsiteX0" fmla="*/ 4763 w 547687"/>
                    <a:gd name="connsiteY0" fmla="*/ 3490 h 729795"/>
                    <a:gd name="connsiteX1" fmla="*/ 371648 w 547687"/>
                    <a:gd name="connsiteY1" fmla="*/ 0 h 729795"/>
                    <a:gd name="connsiteX2" fmla="*/ 547687 w 547687"/>
                    <a:gd name="connsiteY2" fmla="*/ 193990 h 729795"/>
                    <a:gd name="connsiteX3" fmla="*/ 533400 w 547687"/>
                    <a:gd name="connsiteY3" fmla="*/ 701220 h 729795"/>
                    <a:gd name="connsiteX4" fmla="*/ 0 w 547687"/>
                    <a:gd name="connsiteY4" fmla="*/ 729795 h 729795"/>
                    <a:gd name="connsiteX5" fmla="*/ 4763 w 547687"/>
                    <a:gd name="connsiteY5" fmla="*/ 3490 h 729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7687" h="729795">
                      <a:moveTo>
                        <a:pt x="4763" y="3490"/>
                      </a:moveTo>
                      <a:lnTo>
                        <a:pt x="371648" y="0"/>
                      </a:lnTo>
                      <a:cubicBezTo>
                        <a:pt x="492240" y="169438"/>
                        <a:pt x="474720" y="191239"/>
                        <a:pt x="547687" y="193990"/>
                      </a:cubicBezTo>
                      <a:lnTo>
                        <a:pt x="533400" y="701220"/>
                      </a:lnTo>
                      <a:lnTo>
                        <a:pt x="0" y="729795"/>
                      </a:lnTo>
                      <a:cubicBezTo>
                        <a:pt x="1588" y="487693"/>
                        <a:pt x="3175" y="245592"/>
                        <a:pt x="4763" y="3490"/>
                      </a:cubicBezTo>
                      <a:close/>
                    </a:path>
                  </a:pathLst>
                </a:custGeom>
                <a:solidFill>
                  <a:srgbClr val="373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02" name="Graphic 801" descr="Paper with solid fill">
                  <a:extLst>
                    <a:ext uri="{FF2B5EF4-FFF2-40B4-BE49-F238E27FC236}">
                      <a16:creationId xmlns:a16="http://schemas.microsoft.com/office/drawing/2014/main" id="{3D25BD9B-C8FA-12B4-D273-D175B84F1123}"/>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5667202" y="2971800"/>
                  <a:ext cx="914400" cy="914400"/>
                </a:xfrm>
                <a:prstGeom prst="rect">
                  <a:avLst/>
                </a:prstGeom>
              </p:spPr>
            </p:pic>
          </p:grpSp>
          <p:grpSp>
            <p:nvGrpSpPr>
              <p:cNvPr id="798" name="Group 797">
                <a:extLst>
                  <a:ext uri="{FF2B5EF4-FFF2-40B4-BE49-F238E27FC236}">
                    <a16:creationId xmlns:a16="http://schemas.microsoft.com/office/drawing/2014/main" id="{2239346C-EFC9-E7EC-4C3F-CC709E8F33DB}"/>
                  </a:ext>
                </a:extLst>
              </p:cNvPr>
              <p:cNvGrpSpPr/>
              <p:nvPr/>
            </p:nvGrpSpPr>
            <p:grpSpPr>
              <a:xfrm>
                <a:off x="2816969" y="4319646"/>
                <a:ext cx="914400" cy="914400"/>
                <a:chOff x="5667202" y="2971800"/>
                <a:chExt cx="914400" cy="914400"/>
              </a:xfrm>
            </p:grpSpPr>
            <p:sp>
              <p:nvSpPr>
                <p:cNvPr id="799" name="Rectangle 9">
                  <a:extLst>
                    <a:ext uri="{FF2B5EF4-FFF2-40B4-BE49-F238E27FC236}">
                      <a16:creationId xmlns:a16="http://schemas.microsoft.com/office/drawing/2014/main" id="{EB6F2D7D-6DB1-C87D-8CA8-2C9117F99B11}"/>
                    </a:ext>
                  </a:extLst>
                </p:cNvPr>
                <p:cNvSpPr/>
                <p:nvPr/>
              </p:nvSpPr>
              <p:spPr>
                <a:xfrm>
                  <a:off x="5854375" y="3071923"/>
                  <a:ext cx="547687" cy="729795"/>
                </a:xfrm>
                <a:custGeom>
                  <a:avLst/>
                  <a:gdLst>
                    <a:gd name="connsiteX0" fmla="*/ 0 w 609600"/>
                    <a:gd name="connsiteY0" fmla="*/ 0 h 773930"/>
                    <a:gd name="connsiteX1" fmla="*/ 609600 w 609600"/>
                    <a:gd name="connsiteY1" fmla="*/ 0 h 773930"/>
                    <a:gd name="connsiteX2" fmla="*/ 609600 w 609600"/>
                    <a:gd name="connsiteY2" fmla="*/ 773930 h 773930"/>
                    <a:gd name="connsiteX3" fmla="*/ 0 w 609600"/>
                    <a:gd name="connsiteY3" fmla="*/ 773930 h 773930"/>
                    <a:gd name="connsiteX4" fmla="*/ 0 w 609600"/>
                    <a:gd name="connsiteY4" fmla="*/ 0 h 773930"/>
                    <a:gd name="connsiteX0" fmla="*/ 0 w 609600"/>
                    <a:gd name="connsiteY0" fmla="*/ 8253 h 782183"/>
                    <a:gd name="connsiteX1" fmla="*/ 433561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585787 w 609600"/>
                    <a:gd name="connsiteY2" fmla="*/ 2368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0 h 773930"/>
                    <a:gd name="connsiteX1" fmla="*/ 409748 w 609600"/>
                    <a:gd name="connsiteY1" fmla="*/ 34610 h 773930"/>
                    <a:gd name="connsiteX2" fmla="*/ 585787 w 609600"/>
                    <a:gd name="connsiteY2" fmla="*/ 228600 h 773930"/>
                    <a:gd name="connsiteX3" fmla="*/ 609600 w 609600"/>
                    <a:gd name="connsiteY3" fmla="*/ 773930 h 773930"/>
                    <a:gd name="connsiteX4" fmla="*/ 0 w 609600"/>
                    <a:gd name="connsiteY4" fmla="*/ 773930 h 773930"/>
                    <a:gd name="connsiteX5" fmla="*/ 0 w 609600"/>
                    <a:gd name="connsiteY5" fmla="*/ 0 h 773930"/>
                    <a:gd name="connsiteX0" fmla="*/ 42863 w 609600"/>
                    <a:gd name="connsiteY0" fmla="*/ 3490 h 739320"/>
                    <a:gd name="connsiteX1" fmla="*/ 409748 w 609600"/>
                    <a:gd name="connsiteY1" fmla="*/ 0 h 739320"/>
                    <a:gd name="connsiteX2" fmla="*/ 585787 w 609600"/>
                    <a:gd name="connsiteY2" fmla="*/ 193990 h 739320"/>
                    <a:gd name="connsiteX3" fmla="*/ 609600 w 609600"/>
                    <a:gd name="connsiteY3" fmla="*/ 739320 h 739320"/>
                    <a:gd name="connsiteX4" fmla="*/ 0 w 609600"/>
                    <a:gd name="connsiteY4" fmla="*/ 739320 h 739320"/>
                    <a:gd name="connsiteX5" fmla="*/ 42863 w 609600"/>
                    <a:gd name="connsiteY5" fmla="*/ 3490 h 739320"/>
                    <a:gd name="connsiteX0" fmla="*/ 4763 w 571500"/>
                    <a:gd name="connsiteY0" fmla="*/ 3490 h 739320"/>
                    <a:gd name="connsiteX1" fmla="*/ 371648 w 571500"/>
                    <a:gd name="connsiteY1" fmla="*/ 0 h 739320"/>
                    <a:gd name="connsiteX2" fmla="*/ 547687 w 571500"/>
                    <a:gd name="connsiteY2" fmla="*/ 193990 h 739320"/>
                    <a:gd name="connsiteX3" fmla="*/ 571500 w 571500"/>
                    <a:gd name="connsiteY3" fmla="*/ 739320 h 739320"/>
                    <a:gd name="connsiteX4" fmla="*/ 0 w 571500"/>
                    <a:gd name="connsiteY4" fmla="*/ 729795 h 739320"/>
                    <a:gd name="connsiteX5" fmla="*/ 4763 w 571500"/>
                    <a:gd name="connsiteY5" fmla="*/ 3490 h 739320"/>
                    <a:gd name="connsiteX0" fmla="*/ 4763 w 547687"/>
                    <a:gd name="connsiteY0" fmla="*/ 3490 h 729795"/>
                    <a:gd name="connsiteX1" fmla="*/ 371648 w 547687"/>
                    <a:gd name="connsiteY1" fmla="*/ 0 h 729795"/>
                    <a:gd name="connsiteX2" fmla="*/ 547687 w 547687"/>
                    <a:gd name="connsiteY2" fmla="*/ 193990 h 729795"/>
                    <a:gd name="connsiteX3" fmla="*/ 533400 w 547687"/>
                    <a:gd name="connsiteY3" fmla="*/ 701220 h 729795"/>
                    <a:gd name="connsiteX4" fmla="*/ 0 w 547687"/>
                    <a:gd name="connsiteY4" fmla="*/ 729795 h 729795"/>
                    <a:gd name="connsiteX5" fmla="*/ 4763 w 547687"/>
                    <a:gd name="connsiteY5" fmla="*/ 3490 h 729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7687" h="729795">
                      <a:moveTo>
                        <a:pt x="4763" y="3490"/>
                      </a:moveTo>
                      <a:lnTo>
                        <a:pt x="371648" y="0"/>
                      </a:lnTo>
                      <a:cubicBezTo>
                        <a:pt x="492240" y="169438"/>
                        <a:pt x="474720" y="191239"/>
                        <a:pt x="547687" y="193990"/>
                      </a:cubicBezTo>
                      <a:lnTo>
                        <a:pt x="533400" y="701220"/>
                      </a:lnTo>
                      <a:lnTo>
                        <a:pt x="0" y="729795"/>
                      </a:lnTo>
                      <a:cubicBezTo>
                        <a:pt x="1588" y="487693"/>
                        <a:pt x="3175" y="245592"/>
                        <a:pt x="4763" y="3490"/>
                      </a:cubicBezTo>
                      <a:close/>
                    </a:path>
                  </a:pathLst>
                </a:custGeom>
                <a:solidFill>
                  <a:srgbClr val="373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00" name="Graphic 799" descr="Paper with solid fill">
                  <a:extLst>
                    <a:ext uri="{FF2B5EF4-FFF2-40B4-BE49-F238E27FC236}">
                      <a16:creationId xmlns:a16="http://schemas.microsoft.com/office/drawing/2014/main" id="{A5C06FD4-D7D3-816C-3951-8F390E10E5FD}"/>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5667202" y="2971800"/>
                  <a:ext cx="914400" cy="914400"/>
                </a:xfrm>
                <a:prstGeom prst="rect">
                  <a:avLst/>
                </a:prstGeom>
              </p:spPr>
            </p:pic>
          </p:grpSp>
        </p:grpSp>
      </p:grpSp>
      <p:pic>
        <p:nvPicPr>
          <p:cNvPr id="2" name="Graphic 1" descr="Checkmark with solid fill">
            <a:extLst>
              <a:ext uri="{FF2B5EF4-FFF2-40B4-BE49-F238E27FC236}">
                <a16:creationId xmlns:a16="http://schemas.microsoft.com/office/drawing/2014/main" id="{55AB1827-D48D-3FD7-A000-8A0AFDEAE465}"/>
              </a:ext>
            </a:extLst>
          </p:cNvPr>
          <p:cNvPicPr>
            <a:picLocks noChangeAspect="1"/>
          </p:cNvPicPr>
          <p:nvPr/>
        </p:nvPicPr>
        <p:blipFill>
          <a:blip r:embed="rId27">
            <a:extLst>
              <a:ext uri="{96DAC541-7B7A-43D3-8B79-37D633B846F1}">
                <asvg:svgBlip xmlns:asvg="http://schemas.microsoft.com/office/drawing/2016/SVG/main" r:embed="rId28"/>
              </a:ext>
            </a:extLst>
          </a:blip>
          <a:stretch>
            <a:fillRect/>
          </a:stretch>
        </p:blipFill>
        <p:spPr>
          <a:xfrm>
            <a:off x="10867890" y="209327"/>
            <a:ext cx="914400" cy="914400"/>
          </a:xfrm>
          <a:prstGeom prst="rect">
            <a:avLst/>
          </a:prstGeom>
        </p:spPr>
      </p:pic>
    </p:spTree>
    <p:extLst>
      <p:ext uri="{BB962C8B-B14F-4D97-AF65-F5344CB8AC3E}">
        <p14:creationId xmlns:p14="http://schemas.microsoft.com/office/powerpoint/2010/main" val="3385892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660E38B7-7578-1D0C-757B-23FDB387EA47}"/>
            </a:ext>
          </a:extLst>
        </p:cNvPr>
        <p:cNvGrpSpPr/>
        <p:nvPr/>
      </p:nvGrpSpPr>
      <p:grpSpPr>
        <a:xfrm>
          <a:off x="0" y="0"/>
          <a:ext cx="0" cy="0"/>
          <a:chOff x="0" y="0"/>
          <a:chExt cx="0" cy="0"/>
        </a:xfrm>
      </p:grpSpPr>
      <p:sp>
        <p:nvSpPr>
          <p:cNvPr id="4" name="Google Shape;413;p43">
            <a:extLst>
              <a:ext uri="{FF2B5EF4-FFF2-40B4-BE49-F238E27FC236}">
                <a16:creationId xmlns:a16="http://schemas.microsoft.com/office/drawing/2014/main" id="{13FB2F0B-6E06-7F40-3DDA-C30FA2E55886}"/>
              </a:ext>
            </a:extLst>
          </p:cNvPr>
          <p:cNvSpPr txBox="1">
            <a:spLocks noGrp="1"/>
          </p:cNvSpPr>
          <p:nvPr>
            <p:ph type="title"/>
          </p:nvPr>
        </p:nvSpPr>
        <p:spPr>
          <a:xfrm>
            <a:off x="735108" y="662500"/>
            <a:ext cx="5056094" cy="4584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sz="2400" dirty="0"/>
              <a:t> </a:t>
            </a:r>
            <a:br>
              <a:rPr lang="en-US" sz="2400" dirty="0"/>
            </a:br>
            <a:r>
              <a:rPr lang="en-US" sz="3200" b="1" dirty="0"/>
              <a:t>PowerHuntShares Process</a:t>
            </a:r>
            <a:endParaRPr b="1" dirty="0"/>
          </a:p>
        </p:txBody>
      </p:sp>
      <p:sp>
        <p:nvSpPr>
          <p:cNvPr id="37" name="Rectangle 36">
            <a:extLst>
              <a:ext uri="{FF2B5EF4-FFF2-40B4-BE49-F238E27FC236}">
                <a16:creationId xmlns:a16="http://schemas.microsoft.com/office/drawing/2014/main" id="{9923C77E-1CAF-AB96-3407-E4B05DA8B355}"/>
              </a:ext>
            </a:extLst>
          </p:cNvPr>
          <p:cNvSpPr/>
          <p:nvPr/>
        </p:nvSpPr>
        <p:spPr>
          <a:xfrm>
            <a:off x="858010" y="3353002"/>
            <a:ext cx="1504190" cy="1930649"/>
          </a:xfrm>
          <a:prstGeom prst="rect">
            <a:avLst/>
          </a:prstGeom>
          <a:solidFill>
            <a:schemeClr val="accent1">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14AC9B99-7499-1FF3-6479-E4E17F83FC6C}"/>
              </a:ext>
            </a:extLst>
          </p:cNvPr>
          <p:cNvSpPr/>
          <p:nvPr/>
        </p:nvSpPr>
        <p:spPr>
          <a:xfrm>
            <a:off x="2574918" y="3343274"/>
            <a:ext cx="9138545" cy="2771775"/>
          </a:xfrm>
          <a:prstGeom prst="rect">
            <a:avLst/>
          </a:prstGeom>
          <a:solidFill>
            <a:schemeClr val="accent1">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9" name="Group 28">
            <a:extLst>
              <a:ext uri="{FF2B5EF4-FFF2-40B4-BE49-F238E27FC236}">
                <a16:creationId xmlns:a16="http://schemas.microsoft.com/office/drawing/2014/main" id="{F00D9A14-03E9-14D6-7CB2-0144EA8211E8}"/>
              </a:ext>
            </a:extLst>
          </p:cNvPr>
          <p:cNvGrpSpPr/>
          <p:nvPr/>
        </p:nvGrpSpPr>
        <p:grpSpPr>
          <a:xfrm flipH="1">
            <a:off x="2596264" y="4951379"/>
            <a:ext cx="9117195" cy="1244121"/>
            <a:chOff x="2813859" y="5200649"/>
            <a:chExt cx="8339539" cy="997402"/>
          </a:xfrm>
          <a:solidFill>
            <a:schemeClr val="accent2">
              <a:lumMod val="50000"/>
              <a:lumOff val="50000"/>
            </a:schemeClr>
          </a:solidFill>
        </p:grpSpPr>
        <p:pic>
          <p:nvPicPr>
            <p:cNvPr id="30" name="Graphic 29" descr="Dance with solid fill">
              <a:extLst>
                <a:ext uri="{FF2B5EF4-FFF2-40B4-BE49-F238E27FC236}">
                  <a16:creationId xmlns:a16="http://schemas.microsoft.com/office/drawing/2014/main" id="{062DDE32-565E-529E-191B-07E253B09F0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813859" y="5213431"/>
              <a:ext cx="914400" cy="914400"/>
            </a:xfrm>
            <a:prstGeom prst="rect">
              <a:avLst/>
            </a:prstGeom>
          </p:spPr>
        </p:pic>
        <p:pic>
          <p:nvPicPr>
            <p:cNvPr id="31" name="Graphic 30" descr="Dance with solid fill">
              <a:extLst>
                <a:ext uri="{FF2B5EF4-FFF2-40B4-BE49-F238E27FC236}">
                  <a16:creationId xmlns:a16="http://schemas.microsoft.com/office/drawing/2014/main" id="{82DA9821-7D04-DAE3-5F0D-908398CFA12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823984" y="5283651"/>
              <a:ext cx="914400" cy="914400"/>
            </a:xfrm>
            <a:prstGeom prst="rect">
              <a:avLst/>
            </a:prstGeom>
          </p:spPr>
        </p:pic>
        <p:pic>
          <p:nvPicPr>
            <p:cNvPr id="32" name="Graphic 31" descr="Dance with solid fill">
              <a:extLst>
                <a:ext uri="{FF2B5EF4-FFF2-40B4-BE49-F238E27FC236}">
                  <a16:creationId xmlns:a16="http://schemas.microsoft.com/office/drawing/2014/main" id="{2BDCA8CF-6035-78C8-3FF4-EE0F117A565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510000" y="5283651"/>
              <a:ext cx="914400" cy="914400"/>
            </a:xfrm>
            <a:prstGeom prst="rect">
              <a:avLst/>
            </a:prstGeom>
          </p:spPr>
        </p:pic>
        <p:pic>
          <p:nvPicPr>
            <p:cNvPr id="33" name="Graphic 32" descr="Dance with solid fill">
              <a:extLst>
                <a:ext uri="{FF2B5EF4-FFF2-40B4-BE49-F238E27FC236}">
                  <a16:creationId xmlns:a16="http://schemas.microsoft.com/office/drawing/2014/main" id="{0ED82E8D-C5E0-6586-06F8-D92572F2A60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255152" y="5242150"/>
              <a:ext cx="914400" cy="914400"/>
            </a:xfrm>
            <a:prstGeom prst="rect">
              <a:avLst/>
            </a:prstGeom>
          </p:spPr>
        </p:pic>
        <p:pic>
          <p:nvPicPr>
            <p:cNvPr id="35" name="Graphic 34" descr="Dance with solid fill">
              <a:extLst>
                <a:ext uri="{FF2B5EF4-FFF2-40B4-BE49-F238E27FC236}">
                  <a16:creationId xmlns:a16="http://schemas.microsoft.com/office/drawing/2014/main" id="{AC8E5E2E-31CD-D92B-DB63-B9852F3B288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108050" y="5245494"/>
              <a:ext cx="914400" cy="914400"/>
            </a:xfrm>
            <a:prstGeom prst="rect">
              <a:avLst/>
            </a:prstGeom>
          </p:spPr>
        </p:pic>
        <p:pic>
          <p:nvPicPr>
            <p:cNvPr id="36" name="Graphic 35" descr="Dance with solid fill">
              <a:extLst>
                <a:ext uri="{FF2B5EF4-FFF2-40B4-BE49-F238E27FC236}">
                  <a16:creationId xmlns:a16="http://schemas.microsoft.com/office/drawing/2014/main" id="{D2C76B11-2F17-C0E5-AC46-01322DD965C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11909" y="5221400"/>
              <a:ext cx="914400" cy="914400"/>
            </a:xfrm>
            <a:prstGeom prst="rect">
              <a:avLst/>
            </a:prstGeom>
          </p:spPr>
        </p:pic>
        <p:pic>
          <p:nvPicPr>
            <p:cNvPr id="39" name="Graphic 38" descr="Dance with solid fill">
              <a:extLst>
                <a:ext uri="{FF2B5EF4-FFF2-40B4-BE49-F238E27FC236}">
                  <a16:creationId xmlns:a16="http://schemas.microsoft.com/office/drawing/2014/main" id="{269A4344-719E-0FAA-1A6E-5AFFEF21032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238998" y="5262900"/>
              <a:ext cx="914400" cy="914400"/>
            </a:xfrm>
            <a:prstGeom prst="rect">
              <a:avLst/>
            </a:prstGeom>
          </p:spPr>
        </p:pic>
        <p:pic>
          <p:nvPicPr>
            <p:cNvPr id="40" name="Graphic 39" descr="Dance with solid fill">
              <a:extLst>
                <a:ext uri="{FF2B5EF4-FFF2-40B4-BE49-F238E27FC236}">
                  <a16:creationId xmlns:a16="http://schemas.microsoft.com/office/drawing/2014/main" id="{C4F29D53-DB7E-10FB-03D3-8B218CABA37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670166" y="5221399"/>
              <a:ext cx="914400" cy="914400"/>
            </a:xfrm>
            <a:prstGeom prst="rect">
              <a:avLst/>
            </a:prstGeom>
          </p:spPr>
        </p:pic>
        <p:pic>
          <p:nvPicPr>
            <p:cNvPr id="51" name="Graphic 50" descr="Dance with solid fill">
              <a:extLst>
                <a:ext uri="{FF2B5EF4-FFF2-40B4-BE49-F238E27FC236}">
                  <a16:creationId xmlns:a16="http://schemas.microsoft.com/office/drawing/2014/main" id="{02C52F0E-3ACA-4D8E-1425-7F5D8566899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523064" y="5224743"/>
              <a:ext cx="914400" cy="914400"/>
            </a:xfrm>
            <a:prstGeom prst="rect">
              <a:avLst/>
            </a:prstGeom>
          </p:spPr>
        </p:pic>
        <p:pic>
          <p:nvPicPr>
            <p:cNvPr id="53" name="Graphic 52" descr="Dance with solid fill">
              <a:extLst>
                <a:ext uri="{FF2B5EF4-FFF2-40B4-BE49-F238E27FC236}">
                  <a16:creationId xmlns:a16="http://schemas.microsoft.com/office/drawing/2014/main" id="{31858266-C441-5BD3-F68F-403B4E12093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26923" y="5200649"/>
              <a:ext cx="914400" cy="914400"/>
            </a:xfrm>
            <a:prstGeom prst="rect">
              <a:avLst/>
            </a:prstGeom>
          </p:spPr>
        </p:pic>
      </p:grpSp>
      <p:sp>
        <p:nvSpPr>
          <p:cNvPr id="54" name="Google Shape;413;p43">
            <a:extLst>
              <a:ext uri="{FF2B5EF4-FFF2-40B4-BE49-F238E27FC236}">
                <a16:creationId xmlns:a16="http://schemas.microsoft.com/office/drawing/2014/main" id="{C350ED41-1E29-94E6-612D-FE2D3D9A165E}"/>
              </a:ext>
            </a:extLst>
          </p:cNvPr>
          <p:cNvSpPr txBox="1">
            <a:spLocks/>
          </p:cNvSpPr>
          <p:nvPr/>
        </p:nvSpPr>
        <p:spPr>
          <a:xfrm>
            <a:off x="2574917" y="3340474"/>
            <a:ext cx="9138541" cy="1431496"/>
          </a:xfrm>
          <a:prstGeom prst="rect">
            <a:avLst/>
          </a:prstGeom>
          <a:noFill/>
          <a:ln>
            <a:noFill/>
          </a:ln>
        </p:spPr>
        <p:txBody>
          <a:bodyPr spcFirstLastPara="1" vert="horz" wrap="square" lIns="91425" tIns="45700" rIns="91425" bIns="45700" rtlCol="0" anchor="ctr" anchorCtr="0">
            <a:normAutofit fontScale="975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000000"/>
              </a:buClr>
              <a:buSzPts val="4000"/>
              <a:buFont typeface="Sora"/>
              <a:buNone/>
              <a:defRPr sz="4000" b="0" i="0" u="none" strike="noStrike" cap="none" baseline="0">
                <a:solidFill>
                  <a:srgbClr val="2C2677"/>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algn="ctr"/>
            <a:r>
              <a:rPr lang="en-US" sz="3100" dirty="0">
                <a:solidFill>
                  <a:srgbClr val="3737C5"/>
                </a:solidFill>
              </a:rPr>
              <a:t>  </a:t>
            </a:r>
            <a:br>
              <a:rPr lang="en-US" sz="3100" dirty="0">
                <a:solidFill>
                  <a:srgbClr val="3737C5"/>
                </a:solidFill>
              </a:rPr>
            </a:br>
            <a:r>
              <a:rPr lang="en-US" b="1" dirty="0">
                <a:solidFill>
                  <a:srgbClr val="2B2576"/>
                </a:solidFill>
              </a:rPr>
              <a:t>Reduce Risk</a:t>
            </a:r>
          </a:p>
          <a:p>
            <a:pPr algn="ctr"/>
            <a:r>
              <a:rPr lang="en-US" dirty="0">
                <a:solidFill>
                  <a:srgbClr val="2B2576"/>
                </a:solidFill>
              </a:rPr>
              <a:t>with Fewer Actions</a:t>
            </a:r>
          </a:p>
        </p:txBody>
      </p:sp>
      <p:pic>
        <p:nvPicPr>
          <p:cNvPr id="55" name="Graphic 54" descr="Bunting outline">
            <a:extLst>
              <a:ext uri="{FF2B5EF4-FFF2-40B4-BE49-F238E27FC236}">
                <a16:creationId xmlns:a16="http://schemas.microsoft.com/office/drawing/2014/main" id="{AC2C25BC-F1FE-4FAB-CB11-1700878FC81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535809" y="3327074"/>
            <a:ext cx="914400" cy="914400"/>
          </a:xfrm>
          <a:prstGeom prst="rect">
            <a:avLst/>
          </a:prstGeom>
        </p:spPr>
      </p:pic>
      <p:pic>
        <p:nvPicPr>
          <p:cNvPr id="56" name="Graphic 55" descr="Bunting outline">
            <a:extLst>
              <a:ext uri="{FF2B5EF4-FFF2-40B4-BE49-F238E27FC236}">
                <a16:creationId xmlns:a16="http://schemas.microsoft.com/office/drawing/2014/main" id="{E704705E-9214-F69B-F5C3-91EE6155A85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flipH="1">
            <a:off x="10724809" y="3333503"/>
            <a:ext cx="1027757" cy="914400"/>
          </a:xfrm>
          <a:prstGeom prst="rect">
            <a:avLst/>
          </a:prstGeom>
        </p:spPr>
      </p:pic>
      <p:sp>
        <p:nvSpPr>
          <p:cNvPr id="34" name="Rectangle 33">
            <a:extLst>
              <a:ext uri="{FF2B5EF4-FFF2-40B4-BE49-F238E27FC236}">
                <a16:creationId xmlns:a16="http://schemas.microsoft.com/office/drawing/2014/main" id="{ED60F1EF-3EC6-2C0D-8768-B090BE3E3C90}"/>
              </a:ext>
            </a:extLst>
          </p:cNvPr>
          <p:cNvSpPr/>
          <p:nvPr/>
        </p:nvSpPr>
        <p:spPr>
          <a:xfrm>
            <a:off x="850392" y="1758404"/>
            <a:ext cx="10863072" cy="327628"/>
          </a:xfrm>
          <a:prstGeom prst="rect">
            <a:avLst/>
          </a:prstGeom>
          <a:solidFill>
            <a:srgbClr val="09B36B"/>
          </a:solidFill>
          <a:ln w="19050">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F11D5CE4-56E6-E6E2-D04E-A96D2F1C0B5B}"/>
              </a:ext>
            </a:extLst>
          </p:cNvPr>
          <p:cNvSpPr/>
          <p:nvPr/>
        </p:nvSpPr>
        <p:spPr>
          <a:xfrm>
            <a:off x="858011" y="1765163"/>
            <a:ext cx="4083756" cy="320040"/>
          </a:xfrm>
          <a:prstGeom prst="rect">
            <a:avLst/>
          </a:prstGeom>
          <a:solidFill>
            <a:srgbClr val="2B2576"/>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Box 41">
            <a:extLst>
              <a:ext uri="{FF2B5EF4-FFF2-40B4-BE49-F238E27FC236}">
                <a16:creationId xmlns:a16="http://schemas.microsoft.com/office/drawing/2014/main" id="{5F739FD8-9C76-3C17-14E5-EF4F94CA39D3}"/>
              </a:ext>
            </a:extLst>
          </p:cNvPr>
          <p:cNvSpPr txBox="1"/>
          <p:nvPr/>
        </p:nvSpPr>
        <p:spPr>
          <a:xfrm>
            <a:off x="735108" y="2483043"/>
            <a:ext cx="1250442" cy="523220"/>
          </a:xfrm>
          <a:prstGeom prst="rect">
            <a:avLst/>
          </a:prstGeom>
          <a:noFill/>
        </p:spPr>
        <p:txBody>
          <a:bodyPr wrap="square">
            <a:spAutoFit/>
          </a:bodyPr>
          <a:lstStyle/>
          <a:p>
            <a:pPr algn="ctr"/>
            <a:r>
              <a:rPr lang="en-US" dirty="0">
                <a:solidFill>
                  <a:schemeClr val="tx2">
                    <a:lumMod val="25000"/>
                  </a:schemeClr>
                </a:solidFill>
              </a:rPr>
              <a:t>Define </a:t>
            </a:r>
          </a:p>
          <a:p>
            <a:pPr algn="ctr"/>
            <a:r>
              <a:rPr lang="en-US" dirty="0">
                <a:solidFill>
                  <a:schemeClr val="tx2">
                    <a:lumMod val="25000"/>
                  </a:schemeClr>
                </a:solidFill>
              </a:rPr>
              <a:t>Goals</a:t>
            </a:r>
          </a:p>
        </p:txBody>
      </p:sp>
      <p:sp>
        <p:nvSpPr>
          <p:cNvPr id="43" name="TextBox 42">
            <a:extLst>
              <a:ext uri="{FF2B5EF4-FFF2-40B4-BE49-F238E27FC236}">
                <a16:creationId xmlns:a16="http://schemas.microsoft.com/office/drawing/2014/main" id="{128A8D0D-B459-FD9C-4094-98B73452C8F6}"/>
              </a:ext>
            </a:extLst>
          </p:cNvPr>
          <p:cNvSpPr txBox="1"/>
          <p:nvPr/>
        </p:nvSpPr>
        <p:spPr>
          <a:xfrm>
            <a:off x="2020617" y="2484269"/>
            <a:ext cx="1250442" cy="523220"/>
          </a:xfrm>
          <a:prstGeom prst="rect">
            <a:avLst/>
          </a:prstGeom>
          <a:noFill/>
        </p:spPr>
        <p:txBody>
          <a:bodyPr wrap="square">
            <a:spAutoFit/>
          </a:bodyPr>
          <a:lstStyle/>
          <a:p>
            <a:pPr algn="ctr"/>
            <a:r>
              <a:rPr lang="en-US" dirty="0">
                <a:solidFill>
                  <a:schemeClr val="tx2">
                    <a:lumMod val="25000"/>
                  </a:schemeClr>
                </a:solidFill>
              </a:rPr>
              <a:t>Collect </a:t>
            </a:r>
          </a:p>
          <a:p>
            <a:pPr algn="ctr"/>
            <a:r>
              <a:rPr lang="en-US" dirty="0">
                <a:solidFill>
                  <a:schemeClr val="tx2">
                    <a:lumMod val="25000"/>
                  </a:schemeClr>
                </a:solidFill>
              </a:rPr>
              <a:t>Data</a:t>
            </a:r>
          </a:p>
        </p:txBody>
      </p:sp>
      <p:sp>
        <p:nvSpPr>
          <p:cNvPr id="44" name="TextBox 43">
            <a:extLst>
              <a:ext uri="{FF2B5EF4-FFF2-40B4-BE49-F238E27FC236}">
                <a16:creationId xmlns:a16="http://schemas.microsoft.com/office/drawing/2014/main" id="{F971CC67-98A3-6335-257E-6B133CDC3EFB}"/>
              </a:ext>
            </a:extLst>
          </p:cNvPr>
          <p:cNvSpPr txBox="1"/>
          <p:nvPr/>
        </p:nvSpPr>
        <p:spPr>
          <a:xfrm>
            <a:off x="3047135" y="2483043"/>
            <a:ext cx="1250442" cy="523220"/>
          </a:xfrm>
          <a:prstGeom prst="rect">
            <a:avLst/>
          </a:prstGeom>
          <a:noFill/>
        </p:spPr>
        <p:txBody>
          <a:bodyPr wrap="square">
            <a:spAutoFit/>
          </a:bodyPr>
          <a:lstStyle/>
          <a:p>
            <a:pPr algn="ctr"/>
            <a:r>
              <a:rPr lang="en-US" dirty="0">
                <a:solidFill>
                  <a:schemeClr val="tx2">
                    <a:lumMod val="25000"/>
                  </a:schemeClr>
                </a:solidFill>
              </a:rPr>
              <a:t>Clean</a:t>
            </a:r>
          </a:p>
          <a:p>
            <a:pPr algn="ctr"/>
            <a:r>
              <a:rPr lang="en-US" dirty="0">
                <a:solidFill>
                  <a:schemeClr val="tx2">
                    <a:lumMod val="25000"/>
                  </a:schemeClr>
                </a:solidFill>
              </a:rPr>
              <a:t>Data</a:t>
            </a:r>
          </a:p>
        </p:txBody>
      </p:sp>
      <p:sp>
        <p:nvSpPr>
          <p:cNvPr id="45" name="TextBox 44">
            <a:extLst>
              <a:ext uri="{FF2B5EF4-FFF2-40B4-BE49-F238E27FC236}">
                <a16:creationId xmlns:a16="http://schemas.microsoft.com/office/drawing/2014/main" id="{8591763E-44DD-5A79-1D86-44B2E5526A73}"/>
              </a:ext>
            </a:extLst>
          </p:cNvPr>
          <p:cNvSpPr txBox="1"/>
          <p:nvPr/>
        </p:nvSpPr>
        <p:spPr>
          <a:xfrm>
            <a:off x="4316546" y="2486015"/>
            <a:ext cx="1250442" cy="523220"/>
          </a:xfrm>
          <a:prstGeom prst="rect">
            <a:avLst/>
          </a:prstGeom>
          <a:noFill/>
        </p:spPr>
        <p:txBody>
          <a:bodyPr wrap="square">
            <a:spAutoFit/>
          </a:bodyPr>
          <a:lstStyle/>
          <a:p>
            <a:pPr algn="ctr"/>
            <a:r>
              <a:rPr lang="en-US" dirty="0">
                <a:solidFill>
                  <a:schemeClr val="tx2">
                    <a:lumMod val="25000"/>
                  </a:schemeClr>
                </a:solidFill>
              </a:rPr>
              <a:t>Transform</a:t>
            </a:r>
          </a:p>
          <a:p>
            <a:pPr algn="ctr"/>
            <a:r>
              <a:rPr lang="en-US" dirty="0">
                <a:solidFill>
                  <a:schemeClr val="tx2">
                    <a:lumMod val="25000"/>
                  </a:schemeClr>
                </a:solidFill>
              </a:rPr>
              <a:t>Data</a:t>
            </a:r>
          </a:p>
        </p:txBody>
      </p:sp>
      <p:sp>
        <p:nvSpPr>
          <p:cNvPr id="46" name="TextBox 45">
            <a:extLst>
              <a:ext uri="{FF2B5EF4-FFF2-40B4-BE49-F238E27FC236}">
                <a16:creationId xmlns:a16="http://schemas.microsoft.com/office/drawing/2014/main" id="{485C4D86-D22B-5E83-3022-A6973FCE0798}"/>
              </a:ext>
            </a:extLst>
          </p:cNvPr>
          <p:cNvSpPr txBox="1"/>
          <p:nvPr/>
        </p:nvSpPr>
        <p:spPr>
          <a:xfrm>
            <a:off x="5513585" y="2473315"/>
            <a:ext cx="1250442" cy="523220"/>
          </a:xfrm>
          <a:prstGeom prst="rect">
            <a:avLst/>
          </a:prstGeom>
          <a:noFill/>
        </p:spPr>
        <p:txBody>
          <a:bodyPr wrap="square">
            <a:spAutoFit/>
          </a:bodyPr>
          <a:lstStyle/>
          <a:p>
            <a:pPr algn="ctr"/>
            <a:r>
              <a:rPr lang="en-US" dirty="0">
                <a:solidFill>
                  <a:schemeClr val="tx2">
                    <a:lumMod val="25000"/>
                  </a:schemeClr>
                </a:solidFill>
              </a:rPr>
              <a:t>Analyze</a:t>
            </a:r>
          </a:p>
          <a:p>
            <a:pPr algn="ctr"/>
            <a:r>
              <a:rPr lang="en-US" dirty="0">
                <a:solidFill>
                  <a:schemeClr val="tx2">
                    <a:lumMod val="25000"/>
                  </a:schemeClr>
                </a:solidFill>
              </a:rPr>
              <a:t>Data</a:t>
            </a:r>
          </a:p>
        </p:txBody>
      </p:sp>
      <p:sp>
        <p:nvSpPr>
          <p:cNvPr id="47" name="TextBox 46">
            <a:extLst>
              <a:ext uri="{FF2B5EF4-FFF2-40B4-BE49-F238E27FC236}">
                <a16:creationId xmlns:a16="http://schemas.microsoft.com/office/drawing/2014/main" id="{1B7DBCA0-BAAC-EEBB-000E-A713694F115D}"/>
              </a:ext>
            </a:extLst>
          </p:cNvPr>
          <p:cNvSpPr txBox="1"/>
          <p:nvPr/>
        </p:nvSpPr>
        <p:spPr>
          <a:xfrm>
            <a:off x="6823984" y="2473315"/>
            <a:ext cx="1449569" cy="523220"/>
          </a:xfrm>
          <a:prstGeom prst="rect">
            <a:avLst/>
          </a:prstGeom>
          <a:noFill/>
        </p:spPr>
        <p:txBody>
          <a:bodyPr wrap="square">
            <a:spAutoFit/>
          </a:bodyPr>
          <a:lstStyle/>
          <a:p>
            <a:pPr algn="ctr"/>
            <a:r>
              <a:rPr lang="en-US" dirty="0">
                <a:solidFill>
                  <a:schemeClr val="tx2">
                    <a:lumMod val="25000"/>
                  </a:schemeClr>
                </a:solidFill>
              </a:rPr>
              <a:t>Extract Insights &amp; Predictions</a:t>
            </a:r>
          </a:p>
        </p:txBody>
      </p:sp>
      <p:sp>
        <p:nvSpPr>
          <p:cNvPr id="48" name="TextBox 47">
            <a:extLst>
              <a:ext uri="{FF2B5EF4-FFF2-40B4-BE49-F238E27FC236}">
                <a16:creationId xmlns:a16="http://schemas.microsoft.com/office/drawing/2014/main" id="{8E5B4448-2551-F383-150C-E0ACA8B33B86}"/>
              </a:ext>
            </a:extLst>
          </p:cNvPr>
          <p:cNvSpPr txBox="1"/>
          <p:nvPr/>
        </p:nvSpPr>
        <p:spPr>
          <a:xfrm>
            <a:off x="8274306" y="2473315"/>
            <a:ext cx="2029206" cy="523220"/>
          </a:xfrm>
          <a:prstGeom prst="rect">
            <a:avLst/>
          </a:prstGeom>
          <a:noFill/>
        </p:spPr>
        <p:txBody>
          <a:bodyPr wrap="square">
            <a:spAutoFit/>
          </a:bodyPr>
          <a:lstStyle/>
          <a:p>
            <a:pPr algn="ctr"/>
            <a:r>
              <a:rPr lang="en-US" dirty="0">
                <a:solidFill>
                  <a:schemeClr val="tx2">
                    <a:lumMod val="25000"/>
                  </a:schemeClr>
                </a:solidFill>
              </a:rPr>
              <a:t>Conclusions, Findings </a:t>
            </a:r>
          </a:p>
          <a:p>
            <a:pPr algn="ctr"/>
            <a:r>
              <a:rPr lang="en-US" dirty="0">
                <a:solidFill>
                  <a:schemeClr val="tx2">
                    <a:lumMod val="25000"/>
                  </a:schemeClr>
                </a:solidFill>
              </a:rPr>
              <a:t>&amp; Recommendations</a:t>
            </a:r>
          </a:p>
        </p:txBody>
      </p:sp>
      <p:sp>
        <p:nvSpPr>
          <p:cNvPr id="49" name="TextBox 48">
            <a:extLst>
              <a:ext uri="{FF2B5EF4-FFF2-40B4-BE49-F238E27FC236}">
                <a16:creationId xmlns:a16="http://schemas.microsoft.com/office/drawing/2014/main" id="{256765ED-EB8B-5D94-B51F-D2FF98B65D82}"/>
              </a:ext>
            </a:extLst>
          </p:cNvPr>
          <p:cNvSpPr txBox="1"/>
          <p:nvPr/>
        </p:nvSpPr>
        <p:spPr>
          <a:xfrm>
            <a:off x="10303512" y="2483043"/>
            <a:ext cx="1250442" cy="523220"/>
          </a:xfrm>
          <a:prstGeom prst="rect">
            <a:avLst/>
          </a:prstGeom>
          <a:noFill/>
        </p:spPr>
        <p:txBody>
          <a:bodyPr wrap="square">
            <a:spAutoFit/>
          </a:bodyPr>
          <a:lstStyle/>
          <a:p>
            <a:pPr algn="ctr"/>
            <a:r>
              <a:rPr lang="en-US" dirty="0">
                <a:solidFill>
                  <a:schemeClr val="tx2">
                    <a:lumMod val="25000"/>
                  </a:schemeClr>
                </a:solidFill>
              </a:rPr>
              <a:t>Take </a:t>
            </a:r>
          </a:p>
          <a:p>
            <a:pPr algn="ctr"/>
            <a:r>
              <a:rPr lang="en-US" dirty="0">
                <a:solidFill>
                  <a:schemeClr val="tx2">
                    <a:lumMod val="25000"/>
                  </a:schemeClr>
                </a:solidFill>
              </a:rPr>
              <a:t>Actions</a:t>
            </a:r>
          </a:p>
        </p:txBody>
      </p:sp>
      <p:cxnSp>
        <p:nvCxnSpPr>
          <p:cNvPr id="50" name="Straight Connector 49">
            <a:extLst>
              <a:ext uri="{FF2B5EF4-FFF2-40B4-BE49-F238E27FC236}">
                <a16:creationId xmlns:a16="http://schemas.microsoft.com/office/drawing/2014/main" id="{B12A15F6-237D-B70E-4EDB-C0A1A9BFC6DD}"/>
              </a:ext>
            </a:extLst>
          </p:cNvPr>
          <p:cNvCxnSpPr>
            <a:cxnSpLocks/>
          </p:cNvCxnSpPr>
          <p:nvPr/>
        </p:nvCxnSpPr>
        <p:spPr>
          <a:xfrm>
            <a:off x="1360329" y="1760512"/>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4E54EF2F-C54D-8B7C-00F7-36F5550A87E1}"/>
              </a:ext>
            </a:extLst>
          </p:cNvPr>
          <p:cNvCxnSpPr/>
          <p:nvPr/>
        </p:nvCxnSpPr>
        <p:spPr>
          <a:xfrm>
            <a:off x="2645838"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81A8AD00-EEE0-9629-3624-7D68EB7876FF}"/>
              </a:ext>
            </a:extLst>
          </p:cNvPr>
          <p:cNvCxnSpPr/>
          <p:nvPr/>
        </p:nvCxnSpPr>
        <p:spPr>
          <a:xfrm>
            <a:off x="3667570"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F5A9A49A-D855-59AB-E518-BB258D56F494}"/>
              </a:ext>
            </a:extLst>
          </p:cNvPr>
          <p:cNvCxnSpPr/>
          <p:nvPr/>
        </p:nvCxnSpPr>
        <p:spPr>
          <a:xfrm>
            <a:off x="4941767"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2A7E450D-CF7D-A81B-D695-389BA4E7BF9A}"/>
              </a:ext>
            </a:extLst>
          </p:cNvPr>
          <p:cNvCxnSpPr/>
          <p:nvPr/>
        </p:nvCxnSpPr>
        <p:spPr>
          <a:xfrm>
            <a:off x="6138806"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352D7A17-2784-CB0E-9927-419DE190D59C}"/>
              </a:ext>
            </a:extLst>
          </p:cNvPr>
          <p:cNvCxnSpPr/>
          <p:nvPr/>
        </p:nvCxnSpPr>
        <p:spPr>
          <a:xfrm>
            <a:off x="7482674"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1F945032-A741-B757-5E07-2BB0EC5DEB6D}"/>
              </a:ext>
            </a:extLst>
          </p:cNvPr>
          <p:cNvCxnSpPr/>
          <p:nvPr/>
        </p:nvCxnSpPr>
        <p:spPr>
          <a:xfrm>
            <a:off x="9284123" y="175735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E5BEBB09-8177-C316-3DB1-82FFD93A4A1F}"/>
              </a:ext>
            </a:extLst>
          </p:cNvPr>
          <p:cNvCxnSpPr/>
          <p:nvPr/>
        </p:nvCxnSpPr>
        <p:spPr>
          <a:xfrm>
            <a:off x="10923947" y="1757353"/>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sp>
        <p:nvSpPr>
          <p:cNvPr id="64" name="Oval 63">
            <a:extLst>
              <a:ext uri="{FF2B5EF4-FFF2-40B4-BE49-F238E27FC236}">
                <a16:creationId xmlns:a16="http://schemas.microsoft.com/office/drawing/2014/main" id="{9BA38F40-E166-B97C-EE85-8F2F51684008}"/>
              </a:ext>
            </a:extLst>
          </p:cNvPr>
          <p:cNvSpPr/>
          <p:nvPr/>
        </p:nvSpPr>
        <p:spPr>
          <a:xfrm>
            <a:off x="1294923" y="2316493"/>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a:extLst>
              <a:ext uri="{FF2B5EF4-FFF2-40B4-BE49-F238E27FC236}">
                <a16:creationId xmlns:a16="http://schemas.microsoft.com/office/drawing/2014/main" id="{95AED291-5898-21ED-FD10-F21D5EC68DDB}"/>
              </a:ext>
            </a:extLst>
          </p:cNvPr>
          <p:cNvSpPr/>
          <p:nvPr/>
        </p:nvSpPr>
        <p:spPr>
          <a:xfrm>
            <a:off x="2574919" y="2319120"/>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Oval 65">
            <a:extLst>
              <a:ext uri="{FF2B5EF4-FFF2-40B4-BE49-F238E27FC236}">
                <a16:creationId xmlns:a16="http://schemas.microsoft.com/office/drawing/2014/main" id="{D92580FC-9C0F-1BF3-F5CD-001EE68663CE}"/>
              </a:ext>
            </a:extLst>
          </p:cNvPr>
          <p:cNvSpPr/>
          <p:nvPr/>
        </p:nvSpPr>
        <p:spPr>
          <a:xfrm>
            <a:off x="3603220" y="2316493"/>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Oval 66">
            <a:extLst>
              <a:ext uri="{FF2B5EF4-FFF2-40B4-BE49-F238E27FC236}">
                <a16:creationId xmlns:a16="http://schemas.microsoft.com/office/drawing/2014/main" id="{1960592C-EBCF-8347-E2FC-86A667C904B7}"/>
              </a:ext>
            </a:extLst>
          </p:cNvPr>
          <p:cNvSpPr/>
          <p:nvPr/>
        </p:nvSpPr>
        <p:spPr>
          <a:xfrm>
            <a:off x="4868231"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67">
            <a:extLst>
              <a:ext uri="{FF2B5EF4-FFF2-40B4-BE49-F238E27FC236}">
                <a16:creationId xmlns:a16="http://schemas.microsoft.com/office/drawing/2014/main" id="{D2A86986-D221-92A0-A0EF-DE4BD0FBA331}"/>
              </a:ext>
            </a:extLst>
          </p:cNvPr>
          <p:cNvSpPr/>
          <p:nvPr/>
        </p:nvSpPr>
        <p:spPr>
          <a:xfrm>
            <a:off x="6069089"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Oval 68">
            <a:extLst>
              <a:ext uri="{FF2B5EF4-FFF2-40B4-BE49-F238E27FC236}">
                <a16:creationId xmlns:a16="http://schemas.microsoft.com/office/drawing/2014/main" id="{6B23748A-4F3C-E1DE-73CE-AE0FDF8F1A5A}"/>
              </a:ext>
            </a:extLst>
          </p:cNvPr>
          <p:cNvSpPr/>
          <p:nvPr/>
        </p:nvSpPr>
        <p:spPr>
          <a:xfrm>
            <a:off x="7421576" y="2319120"/>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Oval 69">
            <a:extLst>
              <a:ext uri="{FF2B5EF4-FFF2-40B4-BE49-F238E27FC236}">
                <a16:creationId xmlns:a16="http://schemas.microsoft.com/office/drawing/2014/main" id="{9CC42D89-816C-971E-183C-F52222D87752}"/>
              </a:ext>
            </a:extLst>
          </p:cNvPr>
          <p:cNvSpPr/>
          <p:nvPr/>
        </p:nvSpPr>
        <p:spPr>
          <a:xfrm>
            <a:off x="9215543"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Oval 70">
            <a:extLst>
              <a:ext uri="{FF2B5EF4-FFF2-40B4-BE49-F238E27FC236}">
                <a16:creationId xmlns:a16="http://schemas.microsoft.com/office/drawing/2014/main" id="{C6F7A758-CBB0-4A1E-7BB5-F2A82DF597BF}"/>
              </a:ext>
            </a:extLst>
          </p:cNvPr>
          <p:cNvSpPr/>
          <p:nvPr/>
        </p:nvSpPr>
        <p:spPr>
          <a:xfrm>
            <a:off x="10855367"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Graphic 1" descr="Venn diagram with solid fill">
            <a:extLst>
              <a:ext uri="{FF2B5EF4-FFF2-40B4-BE49-F238E27FC236}">
                <a16:creationId xmlns:a16="http://schemas.microsoft.com/office/drawing/2014/main" id="{5576DF8A-319D-66FD-F4E1-83D230ADE13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81873" y="3596899"/>
            <a:ext cx="1263694" cy="1263694"/>
          </a:xfrm>
          <a:prstGeom prst="rect">
            <a:avLst/>
          </a:prstGeom>
        </p:spPr>
      </p:pic>
    </p:spTree>
    <p:extLst>
      <p:ext uri="{BB962C8B-B14F-4D97-AF65-F5344CB8AC3E}">
        <p14:creationId xmlns:p14="http://schemas.microsoft.com/office/powerpoint/2010/main" val="1296181208"/>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65EED520-EE99-D4B1-F66C-2C7F7CC4394C}"/>
            </a:ext>
          </a:extLst>
        </p:cNvPr>
        <p:cNvGrpSpPr/>
        <p:nvPr/>
      </p:nvGrpSpPr>
      <p:grpSpPr>
        <a:xfrm>
          <a:off x="0" y="0"/>
          <a:ext cx="0" cy="0"/>
          <a:chOff x="0" y="0"/>
          <a:chExt cx="0" cy="0"/>
        </a:xfrm>
      </p:grpSpPr>
      <p:sp>
        <p:nvSpPr>
          <p:cNvPr id="4" name="Google Shape;413;p43">
            <a:extLst>
              <a:ext uri="{FF2B5EF4-FFF2-40B4-BE49-F238E27FC236}">
                <a16:creationId xmlns:a16="http://schemas.microsoft.com/office/drawing/2014/main" id="{79AF0E80-E1A6-AE4D-F8E8-37B523243E29}"/>
              </a:ext>
            </a:extLst>
          </p:cNvPr>
          <p:cNvSpPr txBox="1">
            <a:spLocks noGrp="1"/>
          </p:cNvSpPr>
          <p:nvPr>
            <p:ph type="title"/>
          </p:nvPr>
        </p:nvSpPr>
        <p:spPr>
          <a:xfrm>
            <a:off x="735108" y="662500"/>
            <a:ext cx="5056094" cy="4584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sz="2400" dirty="0"/>
              <a:t> </a:t>
            </a:r>
            <a:br>
              <a:rPr lang="en-US" sz="2400" dirty="0"/>
            </a:br>
            <a:r>
              <a:rPr lang="en-US" sz="3200" b="1" dirty="0"/>
              <a:t>PowerHuntShares Process</a:t>
            </a:r>
            <a:endParaRPr b="1" dirty="0"/>
          </a:p>
        </p:txBody>
      </p:sp>
      <p:sp>
        <p:nvSpPr>
          <p:cNvPr id="37" name="Rectangle 36">
            <a:extLst>
              <a:ext uri="{FF2B5EF4-FFF2-40B4-BE49-F238E27FC236}">
                <a16:creationId xmlns:a16="http://schemas.microsoft.com/office/drawing/2014/main" id="{7FB30018-9F3A-6DF8-9BA9-58D04E60DCE3}"/>
              </a:ext>
            </a:extLst>
          </p:cNvPr>
          <p:cNvSpPr/>
          <p:nvPr/>
        </p:nvSpPr>
        <p:spPr>
          <a:xfrm>
            <a:off x="858010" y="3353002"/>
            <a:ext cx="1504190" cy="1930649"/>
          </a:xfrm>
          <a:prstGeom prst="rect">
            <a:avLst/>
          </a:prstGeom>
          <a:solidFill>
            <a:schemeClr val="accent1">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902E4686-F537-C4AF-91F6-E13134D98D30}"/>
              </a:ext>
            </a:extLst>
          </p:cNvPr>
          <p:cNvSpPr/>
          <p:nvPr/>
        </p:nvSpPr>
        <p:spPr>
          <a:xfrm>
            <a:off x="2574918" y="3343274"/>
            <a:ext cx="9138545" cy="2771775"/>
          </a:xfrm>
          <a:prstGeom prst="rect">
            <a:avLst/>
          </a:prstGeom>
          <a:solidFill>
            <a:schemeClr val="accent1">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73A5897C-D20C-1E28-F594-B315B2CCD62C}"/>
              </a:ext>
            </a:extLst>
          </p:cNvPr>
          <p:cNvGrpSpPr/>
          <p:nvPr/>
        </p:nvGrpSpPr>
        <p:grpSpPr>
          <a:xfrm>
            <a:off x="2574919" y="4951379"/>
            <a:ext cx="9138540" cy="1244121"/>
            <a:chOff x="2813859" y="5200649"/>
            <a:chExt cx="8339539" cy="997402"/>
          </a:xfrm>
          <a:solidFill>
            <a:schemeClr val="accent2">
              <a:lumMod val="50000"/>
              <a:lumOff val="50000"/>
            </a:schemeClr>
          </a:solidFill>
        </p:grpSpPr>
        <p:pic>
          <p:nvPicPr>
            <p:cNvPr id="34" name="Graphic 33" descr="Dance with solid fill">
              <a:extLst>
                <a:ext uri="{FF2B5EF4-FFF2-40B4-BE49-F238E27FC236}">
                  <a16:creationId xmlns:a16="http://schemas.microsoft.com/office/drawing/2014/main" id="{F52CBCCD-17D4-B874-40B0-198EE83792A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813859" y="5213431"/>
              <a:ext cx="914400" cy="914400"/>
            </a:xfrm>
            <a:prstGeom prst="rect">
              <a:avLst/>
            </a:prstGeom>
          </p:spPr>
        </p:pic>
        <p:pic>
          <p:nvPicPr>
            <p:cNvPr id="41" name="Graphic 40" descr="Dance with solid fill">
              <a:extLst>
                <a:ext uri="{FF2B5EF4-FFF2-40B4-BE49-F238E27FC236}">
                  <a16:creationId xmlns:a16="http://schemas.microsoft.com/office/drawing/2014/main" id="{E70E0F7B-0D58-B49A-F0E3-9C05F57CE40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823984" y="5283651"/>
              <a:ext cx="914400" cy="914400"/>
            </a:xfrm>
            <a:prstGeom prst="rect">
              <a:avLst/>
            </a:prstGeom>
          </p:spPr>
        </p:pic>
        <p:pic>
          <p:nvPicPr>
            <p:cNvPr id="42" name="Graphic 41" descr="Dance with solid fill">
              <a:extLst>
                <a:ext uri="{FF2B5EF4-FFF2-40B4-BE49-F238E27FC236}">
                  <a16:creationId xmlns:a16="http://schemas.microsoft.com/office/drawing/2014/main" id="{1BE5DCA4-A05B-DE31-F2D6-BB957500122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510000" y="5283651"/>
              <a:ext cx="914400" cy="914400"/>
            </a:xfrm>
            <a:prstGeom prst="rect">
              <a:avLst/>
            </a:prstGeom>
          </p:spPr>
        </p:pic>
        <p:pic>
          <p:nvPicPr>
            <p:cNvPr id="43" name="Graphic 42" descr="Dance with solid fill">
              <a:extLst>
                <a:ext uri="{FF2B5EF4-FFF2-40B4-BE49-F238E27FC236}">
                  <a16:creationId xmlns:a16="http://schemas.microsoft.com/office/drawing/2014/main" id="{F504B75A-7033-1C10-747D-2B66C1DA7B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255152" y="5242150"/>
              <a:ext cx="914400" cy="914400"/>
            </a:xfrm>
            <a:prstGeom prst="rect">
              <a:avLst/>
            </a:prstGeom>
          </p:spPr>
        </p:pic>
        <p:pic>
          <p:nvPicPr>
            <p:cNvPr id="44" name="Graphic 43" descr="Dance with solid fill">
              <a:extLst>
                <a:ext uri="{FF2B5EF4-FFF2-40B4-BE49-F238E27FC236}">
                  <a16:creationId xmlns:a16="http://schemas.microsoft.com/office/drawing/2014/main" id="{847A813E-8F5B-64C2-81FD-FDE3C26EE67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108050" y="5245494"/>
              <a:ext cx="914400" cy="914400"/>
            </a:xfrm>
            <a:prstGeom prst="rect">
              <a:avLst/>
            </a:prstGeom>
          </p:spPr>
        </p:pic>
        <p:pic>
          <p:nvPicPr>
            <p:cNvPr id="45" name="Graphic 44" descr="Dance with solid fill">
              <a:extLst>
                <a:ext uri="{FF2B5EF4-FFF2-40B4-BE49-F238E27FC236}">
                  <a16:creationId xmlns:a16="http://schemas.microsoft.com/office/drawing/2014/main" id="{467453AE-D519-C15A-A989-F6FECF906BA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11909" y="5221400"/>
              <a:ext cx="914400" cy="914400"/>
            </a:xfrm>
            <a:prstGeom prst="rect">
              <a:avLst/>
            </a:prstGeom>
          </p:spPr>
        </p:pic>
        <p:pic>
          <p:nvPicPr>
            <p:cNvPr id="46" name="Graphic 45" descr="Dance with solid fill">
              <a:extLst>
                <a:ext uri="{FF2B5EF4-FFF2-40B4-BE49-F238E27FC236}">
                  <a16:creationId xmlns:a16="http://schemas.microsoft.com/office/drawing/2014/main" id="{E2AB1690-3596-6708-0FFA-FF6099C0964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238998" y="5262900"/>
              <a:ext cx="914400" cy="914400"/>
            </a:xfrm>
            <a:prstGeom prst="rect">
              <a:avLst/>
            </a:prstGeom>
          </p:spPr>
        </p:pic>
        <p:pic>
          <p:nvPicPr>
            <p:cNvPr id="47" name="Graphic 46" descr="Dance with solid fill">
              <a:extLst>
                <a:ext uri="{FF2B5EF4-FFF2-40B4-BE49-F238E27FC236}">
                  <a16:creationId xmlns:a16="http://schemas.microsoft.com/office/drawing/2014/main" id="{05E53B21-92BA-80D4-3B0F-6DFF86271E7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670166" y="5221399"/>
              <a:ext cx="914400" cy="914400"/>
            </a:xfrm>
            <a:prstGeom prst="rect">
              <a:avLst/>
            </a:prstGeom>
          </p:spPr>
        </p:pic>
        <p:pic>
          <p:nvPicPr>
            <p:cNvPr id="48" name="Graphic 47" descr="Dance with solid fill">
              <a:extLst>
                <a:ext uri="{FF2B5EF4-FFF2-40B4-BE49-F238E27FC236}">
                  <a16:creationId xmlns:a16="http://schemas.microsoft.com/office/drawing/2014/main" id="{0B9AA28E-4ADC-62A0-9BC1-9D992175B43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523064" y="5224743"/>
              <a:ext cx="914400" cy="914400"/>
            </a:xfrm>
            <a:prstGeom prst="rect">
              <a:avLst/>
            </a:prstGeom>
          </p:spPr>
        </p:pic>
        <p:pic>
          <p:nvPicPr>
            <p:cNvPr id="49" name="Graphic 48" descr="Dance with solid fill">
              <a:extLst>
                <a:ext uri="{FF2B5EF4-FFF2-40B4-BE49-F238E27FC236}">
                  <a16:creationId xmlns:a16="http://schemas.microsoft.com/office/drawing/2014/main" id="{E94D434C-3A7E-FDCC-440C-917B6DC2E62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26923" y="5200649"/>
              <a:ext cx="914400" cy="914400"/>
            </a:xfrm>
            <a:prstGeom prst="rect">
              <a:avLst/>
            </a:prstGeom>
          </p:spPr>
        </p:pic>
      </p:grpSp>
      <p:sp>
        <p:nvSpPr>
          <p:cNvPr id="29" name="Google Shape;413;p43">
            <a:extLst>
              <a:ext uri="{FF2B5EF4-FFF2-40B4-BE49-F238E27FC236}">
                <a16:creationId xmlns:a16="http://schemas.microsoft.com/office/drawing/2014/main" id="{562C3C5D-F61C-CC94-4429-37D1992802BA}"/>
              </a:ext>
            </a:extLst>
          </p:cNvPr>
          <p:cNvSpPr txBox="1">
            <a:spLocks/>
          </p:cNvSpPr>
          <p:nvPr/>
        </p:nvSpPr>
        <p:spPr>
          <a:xfrm>
            <a:off x="2574917" y="3340474"/>
            <a:ext cx="9138541" cy="1431496"/>
          </a:xfrm>
          <a:prstGeom prst="rect">
            <a:avLst/>
          </a:prstGeom>
          <a:noFill/>
          <a:ln>
            <a:noFill/>
          </a:ln>
        </p:spPr>
        <p:txBody>
          <a:bodyPr spcFirstLastPara="1" vert="horz" wrap="square" lIns="91425" tIns="45700" rIns="91425" bIns="45700" rtlCol="0" anchor="ctr" anchorCtr="0">
            <a:normAutofit fontScale="975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000000"/>
              </a:buClr>
              <a:buSzPts val="4000"/>
              <a:buFont typeface="Sora"/>
              <a:buNone/>
              <a:defRPr sz="4000" b="0" i="0" u="none" strike="noStrike" cap="none" baseline="0">
                <a:solidFill>
                  <a:srgbClr val="2C2677"/>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algn="ctr"/>
            <a:r>
              <a:rPr lang="en-US" sz="3100" dirty="0">
                <a:solidFill>
                  <a:srgbClr val="3737C5"/>
                </a:solidFill>
              </a:rPr>
              <a:t>  </a:t>
            </a:r>
            <a:br>
              <a:rPr lang="en-US" sz="3100" dirty="0">
                <a:solidFill>
                  <a:srgbClr val="3737C5"/>
                </a:solidFill>
              </a:rPr>
            </a:br>
            <a:r>
              <a:rPr lang="en-US" b="1" dirty="0">
                <a:solidFill>
                  <a:srgbClr val="2B2576"/>
                </a:solidFill>
              </a:rPr>
              <a:t>Reduce Risk</a:t>
            </a:r>
          </a:p>
          <a:p>
            <a:pPr algn="ctr"/>
            <a:r>
              <a:rPr lang="en-US" dirty="0">
                <a:solidFill>
                  <a:srgbClr val="2B2576"/>
                </a:solidFill>
              </a:rPr>
              <a:t>with Fewer Actions</a:t>
            </a:r>
          </a:p>
        </p:txBody>
      </p:sp>
      <p:pic>
        <p:nvPicPr>
          <p:cNvPr id="30" name="Graphic 29" descr="Bunting outline">
            <a:extLst>
              <a:ext uri="{FF2B5EF4-FFF2-40B4-BE49-F238E27FC236}">
                <a16:creationId xmlns:a16="http://schemas.microsoft.com/office/drawing/2014/main" id="{B5FEE374-CB60-2108-DD1B-D51FD4A7879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535809" y="3327074"/>
            <a:ext cx="914400" cy="914400"/>
          </a:xfrm>
          <a:prstGeom prst="rect">
            <a:avLst/>
          </a:prstGeom>
        </p:spPr>
      </p:pic>
      <p:pic>
        <p:nvPicPr>
          <p:cNvPr id="31" name="Graphic 30" descr="Bunting outline">
            <a:extLst>
              <a:ext uri="{FF2B5EF4-FFF2-40B4-BE49-F238E27FC236}">
                <a16:creationId xmlns:a16="http://schemas.microsoft.com/office/drawing/2014/main" id="{EFF44672-C45C-566F-08C6-02B979709A4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flipH="1">
            <a:off x="10724809" y="3333503"/>
            <a:ext cx="1027757" cy="914400"/>
          </a:xfrm>
          <a:prstGeom prst="rect">
            <a:avLst/>
          </a:prstGeom>
        </p:spPr>
      </p:pic>
      <p:sp>
        <p:nvSpPr>
          <p:cNvPr id="33" name="Rectangle 32">
            <a:extLst>
              <a:ext uri="{FF2B5EF4-FFF2-40B4-BE49-F238E27FC236}">
                <a16:creationId xmlns:a16="http://schemas.microsoft.com/office/drawing/2014/main" id="{767EB523-6F77-0FAF-5447-80F20A3CBE12}"/>
              </a:ext>
            </a:extLst>
          </p:cNvPr>
          <p:cNvSpPr/>
          <p:nvPr/>
        </p:nvSpPr>
        <p:spPr>
          <a:xfrm>
            <a:off x="850392" y="1758404"/>
            <a:ext cx="10863072" cy="327628"/>
          </a:xfrm>
          <a:prstGeom prst="rect">
            <a:avLst/>
          </a:prstGeom>
          <a:solidFill>
            <a:srgbClr val="09B36B"/>
          </a:solidFill>
          <a:ln w="19050">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DE7DFDC9-1B21-AEC0-DDD0-5F611303344D}"/>
              </a:ext>
            </a:extLst>
          </p:cNvPr>
          <p:cNvSpPr/>
          <p:nvPr/>
        </p:nvSpPr>
        <p:spPr>
          <a:xfrm>
            <a:off x="858010" y="1765163"/>
            <a:ext cx="4083757" cy="320040"/>
          </a:xfrm>
          <a:prstGeom prst="rect">
            <a:avLst/>
          </a:prstGeom>
          <a:solidFill>
            <a:srgbClr val="2B2576"/>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a16="http://schemas.microsoft.com/office/drawing/2014/main" id="{8C3EB9A3-DA18-634E-BD90-3A5FCD72048B}"/>
              </a:ext>
            </a:extLst>
          </p:cNvPr>
          <p:cNvSpPr txBox="1"/>
          <p:nvPr/>
        </p:nvSpPr>
        <p:spPr>
          <a:xfrm>
            <a:off x="735108" y="2483043"/>
            <a:ext cx="1250442" cy="523220"/>
          </a:xfrm>
          <a:prstGeom prst="rect">
            <a:avLst/>
          </a:prstGeom>
          <a:noFill/>
        </p:spPr>
        <p:txBody>
          <a:bodyPr wrap="square">
            <a:spAutoFit/>
          </a:bodyPr>
          <a:lstStyle/>
          <a:p>
            <a:pPr algn="ctr"/>
            <a:r>
              <a:rPr lang="en-US" dirty="0">
                <a:solidFill>
                  <a:schemeClr val="tx2">
                    <a:lumMod val="25000"/>
                  </a:schemeClr>
                </a:solidFill>
              </a:rPr>
              <a:t>Define </a:t>
            </a:r>
          </a:p>
          <a:p>
            <a:pPr algn="ctr"/>
            <a:r>
              <a:rPr lang="en-US" dirty="0">
                <a:solidFill>
                  <a:schemeClr val="tx2">
                    <a:lumMod val="25000"/>
                  </a:schemeClr>
                </a:solidFill>
              </a:rPr>
              <a:t>Goals</a:t>
            </a:r>
          </a:p>
        </p:txBody>
      </p:sp>
      <p:sp>
        <p:nvSpPr>
          <p:cNvPr id="39" name="TextBox 38">
            <a:extLst>
              <a:ext uri="{FF2B5EF4-FFF2-40B4-BE49-F238E27FC236}">
                <a16:creationId xmlns:a16="http://schemas.microsoft.com/office/drawing/2014/main" id="{76AD85D7-DF0E-2B3D-C800-E59CE0D720CD}"/>
              </a:ext>
            </a:extLst>
          </p:cNvPr>
          <p:cNvSpPr txBox="1"/>
          <p:nvPr/>
        </p:nvSpPr>
        <p:spPr>
          <a:xfrm>
            <a:off x="2020617" y="2484269"/>
            <a:ext cx="1250442" cy="523220"/>
          </a:xfrm>
          <a:prstGeom prst="rect">
            <a:avLst/>
          </a:prstGeom>
          <a:noFill/>
        </p:spPr>
        <p:txBody>
          <a:bodyPr wrap="square">
            <a:spAutoFit/>
          </a:bodyPr>
          <a:lstStyle/>
          <a:p>
            <a:pPr algn="ctr"/>
            <a:r>
              <a:rPr lang="en-US" dirty="0">
                <a:solidFill>
                  <a:schemeClr val="tx2">
                    <a:lumMod val="25000"/>
                  </a:schemeClr>
                </a:solidFill>
              </a:rPr>
              <a:t>Collect </a:t>
            </a:r>
          </a:p>
          <a:p>
            <a:pPr algn="ctr"/>
            <a:r>
              <a:rPr lang="en-US" dirty="0">
                <a:solidFill>
                  <a:schemeClr val="tx2">
                    <a:lumMod val="25000"/>
                  </a:schemeClr>
                </a:solidFill>
              </a:rPr>
              <a:t>Data</a:t>
            </a:r>
          </a:p>
        </p:txBody>
      </p:sp>
      <p:sp>
        <p:nvSpPr>
          <p:cNvPr id="40" name="TextBox 39">
            <a:extLst>
              <a:ext uri="{FF2B5EF4-FFF2-40B4-BE49-F238E27FC236}">
                <a16:creationId xmlns:a16="http://schemas.microsoft.com/office/drawing/2014/main" id="{3460BD95-0DD3-6099-B171-6B3AEE9E0A2E}"/>
              </a:ext>
            </a:extLst>
          </p:cNvPr>
          <p:cNvSpPr txBox="1"/>
          <p:nvPr/>
        </p:nvSpPr>
        <p:spPr>
          <a:xfrm>
            <a:off x="3047135" y="2483043"/>
            <a:ext cx="1250442" cy="523220"/>
          </a:xfrm>
          <a:prstGeom prst="rect">
            <a:avLst/>
          </a:prstGeom>
          <a:noFill/>
        </p:spPr>
        <p:txBody>
          <a:bodyPr wrap="square">
            <a:spAutoFit/>
          </a:bodyPr>
          <a:lstStyle/>
          <a:p>
            <a:pPr algn="ctr"/>
            <a:r>
              <a:rPr lang="en-US" dirty="0">
                <a:solidFill>
                  <a:schemeClr val="tx2">
                    <a:lumMod val="25000"/>
                  </a:schemeClr>
                </a:solidFill>
              </a:rPr>
              <a:t>Clean</a:t>
            </a:r>
          </a:p>
          <a:p>
            <a:pPr algn="ctr"/>
            <a:r>
              <a:rPr lang="en-US" dirty="0">
                <a:solidFill>
                  <a:schemeClr val="tx2">
                    <a:lumMod val="25000"/>
                  </a:schemeClr>
                </a:solidFill>
              </a:rPr>
              <a:t>Data</a:t>
            </a:r>
          </a:p>
        </p:txBody>
      </p:sp>
      <p:sp>
        <p:nvSpPr>
          <p:cNvPr id="51" name="TextBox 50">
            <a:extLst>
              <a:ext uri="{FF2B5EF4-FFF2-40B4-BE49-F238E27FC236}">
                <a16:creationId xmlns:a16="http://schemas.microsoft.com/office/drawing/2014/main" id="{D3D71C53-9AB5-3DC2-9833-10046BAAA468}"/>
              </a:ext>
            </a:extLst>
          </p:cNvPr>
          <p:cNvSpPr txBox="1"/>
          <p:nvPr/>
        </p:nvSpPr>
        <p:spPr>
          <a:xfrm>
            <a:off x="4316546" y="2486015"/>
            <a:ext cx="1250442" cy="523220"/>
          </a:xfrm>
          <a:prstGeom prst="rect">
            <a:avLst/>
          </a:prstGeom>
          <a:noFill/>
        </p:spPr>
        <p:txBody>
          <a:bodyPr wrap="square">
            <a:spAutoFit/>
          </a:bodyPr>
          <a:lstStyle/>
          <a:p>
            <a:pPr algn="ctr"/>
            <a:r>
              <a:rPr lang="en-US" dirty="0">
                <a:solidFill>
                  <a:schemeClr val="tx2">
                    <a:lumMod val="25000"/>
                  </a:schemeClr>
                </a:solidFill>
              </a:rPr>
              <a:t>Transform</a:t>
            </a:r>
          </a:p>
          <a:p>
            <a:pPr algn="ctr"/>
            <a:r>
              <a:rPr lang="en-US" dirty="0">
                <a:solidFill>
                  <a:schemeClr val="tx2">
                    <a:lumMod val="25000"/>
                  </a:schemeClr>
                </a:solidFill>
              </a:rPr>
              <a:t>Data</a:t>
            </a:r>
          </a:p>
        </p:txBody>
      </p:sp>
      <p:sp>
        <p:nvSpPr>
          <p:cNvPr id="52" name="TextBox 51">
            <a:extLst>
              <a:ext uri="{FF2B5EF4-FFF2-40B4-BE49-F238E27FC236}">
                <a16:creationId xmlns:a16="http://schemas.microsoft.com/office/drawing/2014/main" id="{6F881E04-E660-E8F4-FD2E-9EC5F239FE7C}"/>
              </a:ext>
            </a:extLst>
          </p:cNvPr>
          <p:cNvSpPr txBox="1"/>
          <p:nvPr/>
        </p:nvSpPr>
        <p:spPr>
          <a:xfrm>
            <a:off x="5513585" y="2473315"/>
            <a:ext cx="1250442" cy="523220"/>
          </a:xfrm>
          <a:prstGeom prst="rect">
            <a:avLst/>
          </a:prstGeom>
          <a:noFill/>
        </p:spPr>
        <p:txBody>
          <a:bodyPr wrap="square">
            <a:spAutoFit/>
          </a:bodyPr>
          <a:lstStyle/>
          <a:p>
            <a:pPr algn="ctr"/>
            <a:r>
              <a:rPr lang="en-US" dirty="0">
                <a:solidFill>
                  <a:schemeClr val="tx2">
                    <a:lumMod val="25000"/>
                  </a:schemeClr>
                </a:solidFill>
              </a:rPr>
              <a:t>Analyze</a:t>
            </a:r>
          </a:p>
          <a:p>
            <a:pPr algn="ctr"/>
            <a:r>
              <a:rPr lang="en-US" dirty="0">
                <a:solidFill>
                  <a:schemeClr val="tx2">
                    <a:lumMod val="25000"/>
                  </a:schemeClr>
                </a:solidFill>
              </a:rPr>
              <a:t>Data</a:t>
            </a:r>
          </a:p>
        </p:txBody>
      </p:sp>
      <p:sp>
        <p:nvSpPr>
          <p:cNvPr id="53" name="TextBox 52">
            <a:extLst>
              <a:ext uri="{FF2B5EF4-FFF2-40B4-BE49-F238E27FC236}">
                <a16:creationId xmlns:a16="http://schemas.microsoft.com/office/drawing/2014/main" id="{3BF4AC7E-D0ED-4996-4F98-2867FF265DF8}"/>
              </a:ext>
            </a:extLst>
          </p:cNvPr>
          <p:cNvSpPr txBox="1"/>
          <p:nvPr/>
        </p:nvSpPr>
        <p:spPr>
          <a:xfrm>
            <a:off x="6823984" y="2473315"/>
            <a:ext cx="1449569" cy="523220"/>
          </a:xfrm>
          <a:prstGeom prst="rect">
            <a:avLst/>
          </a:prstGeom>
          <a:noFill/>
        </p:spPr>
        <p:txBody>
          <a:bodyPr wrap="square">
            <a:spAutoFit/>
          </a:bodyPr>
          <a:lstStyle/>
          <a:p>
            <a:pPr algn="ctr"/>
            <a:r>
              <a:rPr lang="en-US" dirty="0">
                <a:solidFill>
                  <a:schemeClr val="tx2">
                    <a:lumMod val="25000"/>
                  </a:schemeClr>
                </a:solidFill>
              </a:rPr>
              <a:t>Extract Insights &amp; Predictions</a:t>
            </a:r>
          </a:p>
        </p:txBody>
      </p:sp>
      <p:sp>
        <p:nvSpPr>
          <p:cNvPr id="54" name="TextBox 53">
            <a:extLst>
              <a:ext uri="{FF2B5EF4-FFF2-40B4-BE49-F238E27FC236}">
                <a16:creationId xmlns:a16="http://schemas.microsoft.com/office/drawing/2014/main" id="{A62AA7D5-EF71-A3EE-D2CA-E707FC9058FE}"/>
              </a:ext>
            </a:extLst>
          </p:cNvPr>
          <p:cNvSpPr txBox="1"/>
          <p:nvPr/>
        </p:nvSpPr>
        <p:spPr>
          <a:xfrm>
            <a:off x="8274306" y="2473315"/>
            <a:ext cx="2029206" cy="523220"/>
          </a:xfrm>
          <a:prstGeom prst="rect">
            <a:avLst/>
          </a:prstGeom>
          <a:noFill/>
        </p:spPr>
        <p:txBody>
          <a:bodyPr wrap="square">
            <a:spAutoFit/>
          </a:bodyPr>
          <a:lstStyle/>
          <a:p>
            <a:pPr algn="ctr"/>
            <a:r>
              <a:rPr lang="en-US" dirty="0">
                <a:solidFill>
                  <a:schemeClr val="tx2">
                    <a:lumMod val="25000"/>
                  </a:schemeClr>
                </a:solidFill>
              </a:rPr>
              <a:t>Conclusions, Findings </a:t>
            </a:r>
          </a:p>
          <a:p>
            <a:pPr algn="ctr"/>
            <a:r>
              <a:rPr lang="en-US" dirty="0">
                <a:solidFill>
                  <a:schemeClr val="tx2">
                    <a:lumMod val="25000"/>
                  </a:schemeClr>
                </a:solidFill>
              </a:rPr>
              <a:t>&amp; Recommendations</a:t>
            </a:r>
          </a:p>
        </p:txBody>
      </p:sp>
      <p:sp>
        <p:nvSpPr>
          <p:cNvPr id="55" name="TextBox 54">
            <a:extLst>
              <a:ext uri="{FF2B5EF4-FFF2-40B4-BE49-F238E27FC236}">
                <a16:creationId xmlns:a16="http://schemas.microsoft.com/office/drawing/2014/main" id="{8795B4A5-6FA6-8F43-FF59-4FFEBD89A030}"/>
              </a:ext>
            </a:extLst>
          </p:cNvPr>
          <p:cNvSpPr txBox="1"/>
          <p:nvPr/>
        </p:nvSpPr>
        <p:spPr>
          <a:xfrm>
            <a:off x="10303512" y="2483043"/>
            <a:ext cx="1250442" cy="523220"/>
          </a:xfrm>
          <a:prstGeom prst="rect">
            <a:avLst/>
          </a:prstGeom>
          <a:noFill/>
        </p:spPr>
        <p:txBody>
          <a:bodyPr wrap="square">
            <a:spAutoFit/>
          </a:bodyPr>
          <a:lstStyle/>
          <a:p>
            <a:pPr algn="ctr"/>
            <a:r>
              <a:rPr lang="en-US" dirty="0">
                <a:solidFill>
                  <a:schemeClr val="tx2">
                    <a:lumMod val="25000"/>
                  </a:schemeClr>
                </a:solidFill>
              </a:rPr>
              <a:t>Take </a:t>
            </a:r>
          </a:p>
          <a:p>
            <a:pPr algn="ctr"/>
            <a:r>
              <a:rPr lang="en-US" dirty="0">
                <a:solidFill>
                  <a:schemeClr val="tx2">
                    <a:lumMod val="25000"/>
                  </a:schemeClr>
                </a:solidFill>
              </a:rPr>
              <a:t>Actions</a:t>
            </a:r>
          </a:p>
        </p:txBody>
      </p:sp>
      <p:cxnSp>
        <p:nvCxnSpPr>
          <p:cNvPr id="56" name="Straight Connector 55">
            <a:extLst>
              <a:ext uri="{FF2B5EF4-FFF2-40B4-BE49-F238E27FC236}">
                <a16:creationId xmlns:a16="http://schemas.microsoft.com/office/drawing/2014/main" id="{C4390BA1-1AF4-7817-8DA8-BC4DC1530CF4}"/>
              </a:ext>
            </a:extLst>
          </p:cNvPr>
          <p:cNvCxnSpPr>
            <a:cxnSpLocks/>
          </p:cNvCxnSpPr>
          <p:nvPr/>
        </p:nvCxnSpPr>
        <p:spPr>
          <a:xfrm>
            <a:off x="1360329" y="1760512"/>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7CBC5A90-39C1-3AF2-FF7E-C594367862CA}"/>
              </a:ext>
            </a:extLst>
          </p:cNvPr>
          <p:cNvCxnSpPr/>
          <p:nvPr/>
        </p:nvCxnSpPr>
        <p:spPr>
          <a:xfrm>
            <a:off x="2645838"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EEBF4BD0-04EC-4590-AD6C-717525CA59D5}"/>
              </a:ext>
            </a:extLst>
          </p:cNvPr>
          <p:cNvCxnSpPr/>
          <p:nvPr/>
        </p:nvCxnSpPr>
        <p:spPr>
          <a:xfrm>
            <a:off x="3667570"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B1211C7F-7BF0-2CF5-C989-5AB5B6D6CA7D}"/>
              </a:ext>
            </a:extLst>
          </p:cNvPr>
          <p:cNvCxnSpPr/>
          <p:nvPr/>
        </p:nvCxnSpPr>
        <p:spPr>
          <a:xfrm>
            <a:off x="4941767"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2B44A2FA-F694-F6BB-8410-CC08365601E2}"/>
              </a:ext>
            </a:extLst>
          </p:cNvPr>
          <p:cNvCxnSpPr/>
          <p:nvPr/>
        </p:nvCxnSpPr>
        <p:spPr>
          <a:xfrm>
            <a:off x="6138806"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872C35D5-AEF3-F045-FD8E-4C2EC56EF3C9}"/>
              </a:ext>
            </a:extLst>
          </p:cNvPr>
          <p:cNvCxnSpPr/>
          <p:nvPr/>
        </p:nvCxnSpPr>
        <p:spPr>
          <a:xfrm>
            <a:off x="7482674"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E81CE326-543C-BCB5-942F-2C36477BF982}"/>
              </a:ext>
            </a:extLst>
          </p:cNvPr>
          <p:cNvCxnSpPr/>
          <p:nvPr/>
        </p:nvCxnSpPr>
        <p:spPr>
          <a:xfrm>
            <a:off x="9284123" y="175735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E035F4D1-A649-817F-E544-6B83A992E4E3}"/>
              </a:ext>
            </a:extLst>
          </p:cNvPr>
          <p:cNvCxnSpPr/>
          <p:nvPr/>
        </p:nvCxnSpPr>
        <p:spPr>
          <a:xfrm>
            <a:off x="10923947" y="1757353"/>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sp>
        <p:nvSpPr>
          <p:cNvPr id="64" name="Oval 63">
            <a:extLst>
              <a:ext uri="{FF2B5EF4-FFF2-40B4-BE49-F238E27FC236}">
                <a16:creationId xmlns:a16="http://schemas.microsoft.com/office/drawing/2014/main" id="{408663F0-C9CD-022E-3EB3-2D670466A13E}"/>
              </a:ext>
            </a:extLst>
          </p:cNvPr>
          <p:cNvSpPr/>
          <p:nvPr/>
        </p:nvSpPr>
        <p:spPr>
          <a:xfrm>
            <a:off x="1294923" y="2316493"/>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a:extLst>
              <a:ext uri="{FF2B5EF4-FFF2-40B4-BE49-F238E27FC236}">
                <a16:creationId xmlns:a16="http://schemas.microsoft.com/office/drawing/2014/main" id="{EC168FB3-02D5-4D56-529D-87848F844315}"/>
              </a:ext>
            </a:extLst>
          </p:cNvPr>
          <p:cNvSpPr/>
          <p:nvPr/>
        </p:nvSpPr>
        <p:spPr>
          <a:xfrm>
            <a:off x="2574919" y="2319120"/>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Oval 65">
            <a:extLst>
              <a:ext uri="{FF2B5EF4-FFF2-40B4-BE49-F238E27FC236}">
                <a16:creationId xmlns:a16="http://schemas.microsoft.com/office/drawing/2014/main" id="{0AB6796E-6160-CBFE-3F4C-8B05CD91356E}"/>
              </a:ext>
            </a:extLst>
          </p:cNvPr>
          <p:cNvSpPr/>
          <p:nvPr/>
        </p:nvSpPr>
        <p:spPr>
          <a:xfrm>
            <a:off x="3603220" y="2316493"/>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Oval 66">
            <a:extLst>
              <a:ext uri="{FF2B5EF4-FFF2-40B4-BE49-F238E27FC236}">
                <a16:creationId xmlns:a16="http://schemas.microsoft.com/office/drawing/2014/main" id="{F190CD6D-494A-2826-8CF0-F102CB784E6E}"/>
              </a:ext>
            </a:extLst>
          </p:cNvPr>
          <p:cNvSpPr/>
          <p:nvPr/>
        </p:nvSpPr>
        <p:spPr>
          <a:xfrm>
            <a:off x="4868231"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67">
            <a:extLst>
              <a:ext uri="{FF2B5EF4-FFF2-40B4-BE49-F238E27FC236}">
                <a16:creationId xmlns:a16="http://schemas.microsoft.com/office/drawing/2014/main" id="{0AD9BEB3-15CC-4BBB-47B5-805A2250E22E}"/>
              </a:ext>
            </a:extLst>
          </p:cNvPr>
          <p:cNvSpPr/>
          <p:nvPr/>
        </p:nvSpPr>
        <p:spPr>
          <a:xfrm>
            <a:off x="6069089"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Oval 68">
            <a:extLst>
              <a:ext uri="{FF2B5EF4-FFF2-40B4-BE49-F238E27FC236}">
                <a16:creationId xmlns:a16="http://schemas.microsoft.com/office/drawing/2014/main" id="{95582467-99F1-B8AD-BA32-C201DC0785D4}"/>
              </a:ext>
            </a:extLst>
          </p:cNvPr>
          <p:cNvSpPr/>
          <p:nvPr/>
        </p:nvSpPr>
        <p:spPr>
          <a:xfrm>
            <a:off x="7421576" y="2319120"/>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Oval 69">
            <a:extLst>
              <a:ext uri="{FF2B5EF4-FFF2-40B4-BE49-F238E27FC236}">
                <a16:creationId xmlns:a16="http://schemas.microsoft.com/office/drawing/2014/main" id="{BB56D0D6-0251-0675-89EB-BE96EE353101}"/>
              </a:ext>
            </a:extLst>
          </p:cNvPr>
          <p:cNvSpPr/>
          <p:nvPr/>
        </p:nvSpPr>
        <p:spPr>
          <a:xfrm>
            <a:off x="9215543"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Oval 70">
            <a:extLst>
              <a:ext uri="{FF2B5EF4-FFF2-40B4-BE49-F238E27FC236}">
                <a16:creationId xmlns:a16="http://schemas.microsoft.com/office/drawing/2014/main" id="{C900E75A-5AFF-C764-AF7B-C50E7996ED8E}"/>
              </a:ext>
            </a:extLst>
          </p:cNvPr>
          <p:cNvSpPr/>
          <p:nvPr/>
        </p:nvSpPr>
        <p:spPr>
          <a:xfrm>
            <a:off x="10855367"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Graphic 1" descr="Venn diagram with solid fill">
            <a:extLst>
              <a:ext uri="{FF2B5EF4-FFF2-40B4-BE49-F238E27FC236}">
                <a16:creationId xmlns:a16="http://schemas.microsoft.com/office/drawing/2014/main" id="{E96244C0-E6CB-FF5B-BEAF-68A2A7530E2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81873" y="3596899"/>
            <a:ext cx="1263694" cy="1263694"/>
          </a:xfrm>
          <a:prstGeom prst="rect">
            <a:avLst/>
          </a:prstGeom>
        </p:spPr>
      </p:pic>
    </p:spTree>
    <p:extLst>
      <p:ext uri="{BB962C8B-B14F-4D97-AF65-F5344CB8AC3E}">
        <p14:creationId xmlns:p14="http://schemas.microsoft.com/office/powerpoint/2010/main" val="2528481451"/>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86CA11BD-0F56-DB75-703B-205D7BAF35F0}"/>
            </a:ext>
          </a:extLst>
        </p:cNvPr>
        <p:cNvGrpSpPr/>
        <p:nvPr/>
      </p:nvGrpSpPr>
      <p:grpSpPr>
        <a:xfrm>
          <a:off x="0" y="0"/>
          <a:ext cx="0" cy="0"/>
          <a:chOff x="0" y="0"/>
          <a:chExt cx="0" cy="0"/>
        </a:xfrm>
      </p:grpSpPr>
      <p:sp>
        <p:nvSpPr>
          <p:cNvPr id="4" name="Google Shape;413;p43">
            <a:extLst>
              <a:ext uri="{FF2B5EF4-FFF2-40B4-BE49-F238E27FC236}">
                <a16:creationId xmlns:a16="http://schemas.microsoft.com/office/drawing/2014/main" id="{501E36F1-9EE8-AF4F-5041-D088668268B4}"/>
              </a:ext>
            </a:extLst>
          </p:cNvPr>
          <p:cNvSpPr txBox="1">
            <a:spLocks noGrp="1"/>
          </p:cNvSpPr>
          <p:nvPr>
            <p:ph type="title"/>
          </p:nvPr>
        </p:nvSpPr>
        <p:spPr>
          <a:xfrm>
            <a:off x="735108" y="662500"/>
            <a:ext cx="5056094" cy="4584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sz="2400" dirty="0"/>
              <a:t> </a:t>
            </a:r>
            <a:br>
              <a:rPr lang="en-US" sz="2400" dirty="0"/>
            </a:br>
            <a:r>
              <a:rPr lang="en-US" sz="3200" b="1" dirty="0"/>
              <a:t>PowerHuntShares Process</a:t>
            </a:r>
            <a:endParaRPr b="1" dirty="0"/>
          </a:p>
        </p:txBody>
      </p:sp>
      <p:sp>
        <p:nvSpPr>
          <p:cNvPr id="37" name="Rectangle 36">
            <a:extLst>
              <a:ext uri="{FF2B5EF4-FFF2-40B4-BE49-F238E27FC236}">
                <a16:creationId xmlns:a16="http://schemas.microsoft.com/office/drawing/2014/main" id="{623C76B4-0512-C6A4-A3D8-57CED23476ED}"/>
              </a:ext>
            </a:extLst>
          </p:cNvPr>
          <p:cNvSpPr/>
          <p:nvPr/>
        </p:nvSpPr>
        <p:spPr>
          <a:xfrm>
            <a:off x="858010" y="3353002"/>
            <a:ext cx="1504190" cy="1930649"/>
          </a:xfrm>
          <a:prstGeom prst="rect">
            <a:avLst/>
          </a:prstGeom>
          <a:solidFill>
            <a:schemeClr val="accent1">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D74F2AAD-7849-14F3-02D6-A0635EABAF8B}"/>
              </a:ext>
            </a:extLst>
          </p:cNvPr>
          <p:cNvSpPr/>
          <p:nvPr/>
        </p:nvSpPr>
        <p:spPr>
          <a:xfrm>
            <a:off x="2574918" y="3343274"/>
            <a:ext cx="9138545" cy="2771775"/>
          </a:xfrm>
          <a:prstGeom prst="rect">
            <a:avLst/>
          </a:prstGeom>
          <a:solidFill>
            <a:schemeClr val="accent1">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9" name="Group 28">
            <a:extLst>
              <a:ext uri="{FF2B5EF4-FFF2-40B4-BE49-F238E27FC236}">
                <a16:creationId xmlns:a16="http://schemas.microsoft.com/office/drawing/2014/main" id="{711332BD-314E-E7B9-6082-BE460F7963FD}"/>
              </a:ext>
            </a:extLst>
          </p:cNvPr>
          <p:cNvGrpSpPr/>
          <p:nvPr/>
        </p:nvGrpSpPr>
        <p:grpSpPr>
          <a:xfrm flipH="1">
            <a:off x="2596264" y="4951379"/>
            <a:ext cx="9117195" cy="1244121"/>
            <a:chOff x="2813859" y="5200649"/>
            <a:chExt cx="8339539" cy="997402"/>
          </a:xfrm>
          <a:solidFill>
            <a:schemeClr val="accent2">
              <a:lumMod val="50000"/>
              <a:lumOff val="50000"/>
            </a:schemeClr>
          </a:solidFill>
        </p:grpSpPr>
        <p:pic>
          <p:nvPicPr>
            <p:cNvPr id="30" name="Graphic 29" descr="Dance with solid fill">
              <a:extLst>
                <a:ext uri="{FF2B5EF4-FFF2-40B4-BE49-F238E27FC236}">
                  <a16:creationId xmlns:a16="http://schemas.microsoft.com/office/drawing/2014/main" id="{E72D9AAA-32CF-2825-550B-BEC69319EFE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813859" y="5213431"/>
              <a:ext cx="914400" cy="914400"/>
            </a:xfrm>
            <a:prstGeom prst="rect">
              <a:avLst/>
            </a:prstGeom>
          </p:spPr>
        </p:pic>
        <p:pic>
          <p:nvPicPr>
            <p:cNvPr id="31" name="Graphic 30" descr="Dance with solid fill">
              <a:extLst>
                <a:ext uri="{FF2B5EF4-FFF2-40B4-BE49-F238E27FC236}">
                  <a16:creationId xmlns:a16="http://schemas.microsoft.com/office/drawing/2014/main" id="{A67D84B5-925A-4EA2-3E5D-0840E138D97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823984" y="5283651"/>
              <a:ext cx="914400" cy="914400"/>
            </a:xfrm>
            <a:prstGeom prst="rect">
              <a:avLst/>
            </a:prstGeom>
          </p:spPr>
        </p:pic>
        <p:pic>
          <p:nvPicPr>
            <p:cNvPr id="32" name="Graphic 31" descr="Dance with solid fill">
              <a:extLst>
                <a:ext uri="{FF2B5EF4-FFF2-40B4-BE49-F238E27FC236}">
                  <a16:creationId xmlns:a16="http://schemas.microsoft.com/office/drawing/2014/main" id="{3BD1A933-2BA8-81FA-5254-18060B8803B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510000" y="5283651"/>
              <a:ext cx="914400" cy="914400"/>
            </a:xfrm>
            <a:prstGeom prst="rect">
              <a:avLst/>
            </a:prstGeom>
          </p:spPr>
        </p:pic>
        <p:pic>
          <p:nvPicPr>
            <p:cNvPr id="33" name="Graphic 32" descr="Dance with solid fill">
              <a:extLst>
                <a:ext uri="{FF2B5EF4-FFF2-40B4-BE49-F238E27FC236}">
                  <a16:creationId xmlns:a16="http://schemas.microsoft.com/office/drawing/2014/main" id="{5F98F2D5-7568-7075-ABFF-52D69A9E465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255152" y="5242150"/>
              <a:ext cx="914400" cy="914400"/>
            </a:xfrm>
            <a:prstGeom prst="rect">
              <a:avLst/>
            </a:prstGeom>
          </p:spPr>
        </p:pic>
        <p:pic>
          <p:nvPicPr>
            <p:cNvPr id="35" name="Graphic 34" descr="Dance with solid fill">
              <a:extLst>
                <a:ext uri="{FF2B5EF4-FFF2-40B4-BE49-F238E27FC236}">
                  <a16:creationId xmlns:a16="http://schemas.microsoft.com/office/drawing/2014/main" id="{E6624C3A-4890-A94C-79D5-403386F7215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108050" y="5245494"/>
              <a:ext cx="914400" cy="914400"/>
            </a:xfrm>
            <a:prstGeom prst="rect">
              <a:avLst/>
            </a:prstGeom>
          </p:spPr>
        </p:pic>
        <p:pic>
          <p:nvPicPr>
            <p:cNvPr id="36" name="Graphic 35" descr="Dance with solid fill">
              <a:extLst>
                <a:ext uri="{FF2B5EF4-FFF2-40B4-BE49-F238E27FC236}">
                  <a16:creationId xmlns:a16="http://schemas.microsoft.com/office/drawing/2014/main" id="{AF612C6D-D0D7-8F70-115E-8756BEE2CCF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11909" y="5221400"/>
              <a:ext cx="914400" cy="914400"/>
            </a:xfrm>
            <a:prstGeom prst="rect">
              <a:avLst/>
            </a:prstGeom>
          </p:spPr>
        </p:pic>
        <p:pic>
          <p:nvPicPr>
            <p:cNvPr id="39" name="Graphic 38" descr="Dance with solid fill">
              <a:extLst>
                <a:ext uri="{FF2B5EF4-FFF2-40B4-BE49-F238E27FC236}">
                  <a16:creationId xmlns:a16="http://schemas.microsoft.com/office/drawing/2014/main" id="{4CCA0EDB-AF5D-A4CC-660A-C1A96180AF5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238998" y="5262900"/>
              <a:ext cx="914400" cy="914400"/>
            </a:xfrm>
            <a:prstGeom prst="rect">
              <a:avLst/>
            </a:prstGeom>
          </p:spPr>
        </p:pic>
        <p:pic>
          <p:nvPicPr>
            <p:cNvPr id="40" name="Graphic 39" descr="Dance with solid fill">
              <a:extLst>
                <a:ext uri="{FF2B5EF4-FFF2-40B4-BE49-F238E27FC236}">
                  <a16:creationId xmlns:a16="http://schemas.microsoft.com/office/drawing/2014/main" id="{401B25CC-9429-1941-E466-08C577CAF28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670166" y="5221399"/>
              <a:ext cx="914400" cy="914400"/>
            </a:xfrm>
            <a:prstGeom prst="rect">
              <a:avLst/>
            </a:prstGeom>
          </p:spPr>
        </p:pic>
        <p:pic>
          <p:nvPicPr>
            <p:cNvPr id="51" name="Graphic 50" descr="Dance with solid fill">
              <a:extLst>
                <a:ext uri="{FF2B5EF4-FFF2-40B4-BE49-F238E27FC236}">
                  <a16:creationId xmlns:a16="http://schemas.microsoft.com/office/drawing/2014/main" id="{6D053916-A2AB-3DC2-3C20-44F1C6943BB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523064" y="5224743"/>
              <a:ext cx="914400" cy="914400"/>
            </a:xfrm>
            <a:prstGeom prst="rect">
              <a:avLst/>
            </a:prstGeom>
          </p:spPr>
        </p:pic>
        <p:pic>
          <p:nvPicPr>
            <p:cNvPr id="53" name="Graphic 52" descr="Dance with solid fill">
              <a:extLst>
                <a:ext uri="{FF2B5EF4-FFF2-40B4-BE49-F238E27FC236}">
                  <a16:creationId xmlns:a16="http://schemas.microsoft.com/office/drawing/2014/main" id="{42CB2DEE-6630-B552-3F85-668C5CDA16C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26923" y="5200649"/>
              <a:ext cx="914400" cy="914400"/>
            </a:xfrm>
            <a:prstGeom prst="rect">
              <a:avLst/>
            </a:prstGeom>
          </p:spPr>
        </p:pic>
      </p:grpSp>
      <p:sp>
        <p:nvSpPr>
          <p:cNvPr id="34" name="Google Shape;413;p43">
            <a:extLst>
              <a:ext uri="{FF2B5EF4-FFF2-40B4-BE49-F238E27FC236}">
                <a16:creationId xmlns:a16="http://schemas.microsoft.com/office/drawing/2014/main" id="{BB1D941C-CD79-DD3F-52E4-08ABD5E9105D}"/>
              </a:ext>
            </a:extLst>
          </p:cNvPr>
          <p:cNvSpPr txBox="1">
            <a:spLocks/>
          </p:cNvSpPr>
          <p:nvPr/>
        </p:nvSpPr>
        <p:spPr>
          <a:xfrm>
            <a:off x="2574917" y="3340474"/>
            <a:ext cx="9138541" cy="1431496"/>
          </a:xfrm>
          <a:prstGeom prst="rect">
            <a:avLst/>
          </a:prstGeom>
          <a:noFill/>
          <a:ln>
            <a:noFill/>
          </a:ln>
        </p:spPr>
        <p:txBody>
          <a:bodyPr spcFirstLastPara="1" vert="horz" wrap="square" lIns="91425" tIns="45700" rIns="91425" bIns="45700" rtlCol="0" anchor="ctr" anchorCtr="0">
            <a:normAutofit fontScale="975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000000"/>
              </a:buClr>
              <a:buSzPts val="4000"/>
              <a:buFont typeface="Sora"/>
              <a:buNone/>
              <a:defRPr sz="4000" b="0" i="0" u="none" strike="noStrike" cap="none" baseline="0">
                <a:solidFill>
                  <a:srgbClr val="2C2677"/>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algn="ctr"/>
            <a:r>
              <a:rPr lang="en-US" sz="3100" dirty="0">
                <a:solidFill>
                  <a:srgbClr val="3737C5"/>
                </a:solidFill>
              </a:rPr>
              <a:t>  </a:t>
            </a:r>
            <a:br>
              <a:rPr lang="en-US" sz="3100" dirty="0">
                <a:solidFill>
                  <a:srgbClr val="3737C5"/>
                </a:solidFill>
              </a:rPr>
            </a:br>
            <a:r>
              <a:rPr lang="en-US" b="1" dirty="0">
                <a:solidFill>
                  <a:srgbClr val="2B2576"/>
                </a:solidFill>
              </a:rPr>
              <a:t>Reduce Risk</a:t>
            </a:r>
          </a:p>
          <a:p>
            <a:pPr algn="ctr"/>
            <a:r>
              <a:rPr lang="en-US" dirty="0">
                <a:solidFill>
                  <a:srgbClr val="2B2576"/>
                </a:solidFill>
              </a:rPr>
              <a:t>with Fewer Actions</a:t>
            </a:r>
          </a:p>
        </p:txBody>
      </p:sp>
      <p:pic>
        <p:nvPicPr>
          <p:cNvPr id="41" name="Graphic 40" descr="Bunting outline">
            <a:extLst>
              <a:ext uri="{FF2B5EF4-FFF2-40B4-BE49-F238E27FC236}">
                <a16:creationId xmlns:a16="http://schemas.microsoft.com/office/drawing/2014/main" id="{45BDE86D-E84C-7D79-ABE1-E98A26DDBAD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535809" y="3327074"/>
            <a:ext cx="914400" cy="914400"/>
          </a:xfrm>
          <a:prstGeom prst="rect">
            <a:avLst/>
          </a:prstGeom>
        </p:spPr>
      </p:pic>
      <p:pic>
        <p:nvPicPr>
          <p:cNvPr id="42" name="Graphic 41" descr="Bunting outline">
            <a:extLst>
              <a:ext uri="{FF2B5EF4-FFF2-40B4-BE49-F238E27FC236}">
                <a16:creationId xmlns:a16="http://schemas.microsoft.com/office/drawing/2014/main" id="{DBEF69EC-530F-02E4-9B4A-203DCE88AF4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flipH="1">
            <a:off x="10724809" y="3333503"/>
            <a:ext cx="1027757" cy="914400"/>
          </a:xfrm>
          <a:prstGeom prst="rect">
            <a:avLst/>
          </a:prstGeom>
        </p:spPr>
      </p:pic>
      <p:sp>
        <p:nvSpPr>
          <p:cNvPr id="44" name="Rectangle 43">
            <a:extLst>
              <a:ext uri="{FF2B5EF4-FFF2-40B4-BE49-F238E27FC236}">
                <a16:creationId xmlns:a16="http://schemas.microsoft.com/office/drawing/2014/main" id="{536730DA-BE07-1A37-E845-B65174915CCD}"/>
              </a:ext>
            </a:extLst>
          </p:cNvPr>
          <p:cNvSpPr/>
          <p:nvPr/>
        </p:nvSpPr>
        <p:spPr>
          <a:xfrm>
            <a:off x="850392" y="1758404"/>
            <a:ext cx="10863072" cy="327628"/>
          </a:xfrm>
          <a:prstGeom prst="rect">
            <a:avLst/>
          </a:prstGeom>
          <a:solidFill>
            <a:srgbClr val="09B36B"/>
          </a:solidFill>
          <a:ln w="19050">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139F9521-5F91-C258-793C-99717813A4D2}"/>
              </a:ext>
            </a:extLst>
          </p:cNvPr>
          <p:cNvSpPr/>
          <p:nvPr/>
        </p:nvSpPr>
        <p:spPr>
          <a:xfrm>
            <a:off x="858011" y="1765163"/>
            <a:ext cx="4083756" cy="320040"/>
          </a:xfrm>
          <a:prstGeom prst="rect">
            <a:avLst/>
          </a:prstGeom>
          <a:solidFill>
            <a:srgbClr val="2B2576"/>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Box 45">
            <a:extLst>
              <a:ext uri="{FF2B5EF4-FFF2-40B4-BE49-F238E27FC236}">
                <a16:creationId xmlns:a16="http://schemas.microsoft.com/office/drawing/2014/main" id="{370B186A-DE33-169D-05A6-F416276278FD}"/>
              </a:ext>
            </a:extLst>
          </p:cNvPr>
          <p:cNvSpPr txBox="1"/>
          <p:nvPr/>
        </p:nvSpPr>
        <p:spPr>
          <a:xfrm>
            <a:off x="735108" y="2483043"/>
            <a:ext cx="1250442" cy="523220"/>
          </a:xfrm>
          <a:prstGeom prst="rect">
            <a:avLst/>
          </a:prstGeom>
          <a:noFill/>
        </p:spPr>
        <p:txBody>
          <a:bodyPr wrap="square">
            <a:spAutoFit/>
          </a:bodyPr>
          <a:lstStyle/>
          <a:p>
            <a:pPr algn="ctr"/>
            <a:r>
              <a:rPr lang="en-US" dirty="0">
                <a:solidFill>
                  <a:schemeClr val="tx2">
                    <a:lumMod val="25000"/>
                  </a:schemeClr>
                </a:solidFill>
              </a:rPr>
              <a:t>Define </a:t>
            </a:r>
          </a:p>
          <a:p>
            <a:pPr algn="ctr"/>
            <a:r>
              <a:rPr lang="en-US" dirty="0">
                <a:solidFill>
                  <a:schemeClr val="tx2">
                    <a:lumMod val="25000"/>
                  </a:schemeClr>
                </a:solidFill>
              </a:rPr>
              <a:t>Goals</a:t>
            </a:r>
          </a:p>
        </p:txBody>
      </p:sp>
      <p:sp>
        <p:nvSpPr>
          <p:cNvPr id="47" name="TextBox 46">
            <a:extLst>
              <a:ext uri="{FF2B5EF4-FFF2-40B4-BE49-F238E27FC236}">
                <a16:creationId xmlns:a16="http://schemas.microsoft.com/office/drawing/2014/main" id="{E9FA2CAF-7400-0B70-D313-3DC4EDECF040}"/>
              </a:ext>
            </a:extLst>
          </p:cNvPr>
          <p:cNvSpPr txBox="1"/>
          <p:nvPr/>
        </p:nvSpPr>
        <p:spPr>
          <a:xfrm>
            <a:off x="2020617" y="2484269"/>
            <a:ext cx="1250442" cy="523220"/>
          </a:xfrm>
          <a:prstGeom prst="rect">
            <a:avLst/>
          </a:prstGeom>
          <a:noFill/>
        </p:spPr>
        <p:txBody>
          <a:bodyPr wrap="square">
            <a:spAutoFit/>
          </a:bodyPr>
          <a:lstStyle/>
          <a:p>
            <a:pPr algn="ctr"/>
            <a:r>
              <a:rPr lang="en-US" dirty="0">
                <a:solidFill>
                  <a:schemeClr val="tx2">
                    <a:lumMod val="25000"/>
                  </a:schemeClr>
                </a:solidFill>
              </a:rPr>
              <a:t>Collect </a:t>
            </a:r>
          </a:p>
          <a:p>
            <a:pPr algn="ctr"/>
            <a:r>
              <a:rPr lang="en-US" dirty="0">
                <a:solidFill>
                  <a:schemeClr val="tx2">
                    <a:lumMod val="25000"/>
                  </a:schemeClr>
                </a:solidFill>
              </a:rPr>
              <a:t>Data</a:t>
            </a:r>
          </a:p>
        </p:txBody>
      </p:sp>
      <p:sp>
        <p:nvSpPr>
          <p:cNvPr id="48" name="TextBox 47">
            <a:extLst>
              <a:ext uri="{FF2B5EF4-FFF2-40B4-BE49-F238E27FC236}">
                <a16:creationId xmlns:a16="http://schemas.microsoft.com/office/drawing/2014/main" id="{6EAEEDB7-D62E-A81B-CF35-BF9D6B8C919A}"/>
              </a:ext>
            </a:extLst>
          </p:cNvPr>
          <p:cNvSpPr txBox="1"/>
          <p:nvPr/>
        </p:nvSpPr>
        <p:spPr>
          <a:xfrm>
            <a:off x="3047135" y="2483043"/>
            <a:ext cx="1250442" cy="523220"/>
          </a:xfrm>
          <a:prstGeom prst="rect">
            <a:avLst/>
          </a:prstGeom>
          <a:noFill/>
        </p:spPr>
        <p:txBody>
          <a:bodyPr wrap="square">
            <a:spAutoFit/>
          </a:bodyPr>
          <a:lstStyle/>
          <a:p>
            <a:pPr algn="ctr"/>
            <a:r>
              <a:rPr lang="en-US" dirty="0">
                <a:solidFill>
                  <a:schemeClr val="tx2">
                    <a:lumMod val="25000"/>
                  </a:schemeClr>
                </a:solidFill>
              </a:rPr>
              <a:t>Clean</a:t>
            </a:r>
          </a:p>
          <a:p>
            <a:pPr algn="ctr"/>
            <a:r>
              <a:rPr lang="en-US" dirty="0">
                <a:solidFill>
                  <a:schemeClr val="tx2">
                    <a:lumMod val="25000"/>
                  </a:schemeClr>
                </a:solidFill>
              </a:rPr>
              <a:t>Data</a:t>
            </a:r>
          </a:p>
        </p:txBody>
      </p:sp>
      <p:sp>
        <p:nvSpPr>
          <p:cNvPr id="49" name="TextBox 48">
            <a:extLst>
              <a:ext uri="{FF2B5EF4-FFF2-40B4-BE49-F238E27FC236}">
                <a16:creationId xmlns:a16="http://schemas.microsoft.com/office/drawing/2014/main" id="{2796EBA0-049E-4EF3-0CA9-9A0356EBF556}"/>
              </a:ext>
            </a:extLst>
          </p:cNvPr>
          <p:cNvSpPr txBox="1"/>
          <p:nvPr/>
        </p:nvSpPr>
        <p:spPr>
          <a:xfrm>
            <a:off x="4316546" y="2486015"/>
            <a:ext cx="1250442" cy="523220"/>
          </a:xfrm>
          <a:prstGeom prst="rect">
            <a:avLst/>
          </a:prstGeom>
          <a:noFill/>
        </p:spPr>
        <p:txBody>
          <a:bodyPr wrap="square">
            <a:spAutoFit/>
          </a:bodyPr>
          <a:lstStyle/>
          <a:p>
            <a:pPr algn="ctr"/>
            <a:r>
              <a:rPr lang="en-US" dirty="0">
                <a:solidFill>
                  <a:schemeClr val="tx2">
                    <a:lumMod val="25000"/>
                  </a:schemeClr>
                </a:solidFill>
              </a:rPr>
              <a:t>Transform</a:t>
            </a:r>
          </a:p>
          <a:p>
            <a:pPr algn="ctr"/>
            <a:r>
              <a:rPr lang="en-US" dirty="0">
                <a:solidFill>
                  <a:schemeClr val="tx2">
                    <a:lumMod val="25000"/>
                  </a:schemeClr>
                </a:solidFill>
              </a:rPr>
              <a:t>Data</a:t>
            </a:r>
          </a:p>
        </p:txBody>
      </p:sp>
      <p:sp>
        <p:nvSpPr>
          <p:cNvPr id="50" name="TextBox 49">
            <a:extLst>
              <a:ext uri="{FF2B5EF4-FFF2-40B4-BE49-F238E27FC236}">
                <a16:creationId xmlns:a16="http://schemas.microsoft.com/office/drawing/2014/main" id="{672EE219-F194-22F4-5702-800B086273B6}"/>
              </a:ext>
            </a:extLst>
          </p:cNvPr>
          <p:cNvSpPr txBox="1"/>
          <p:nvPr/>
        </p:nvSpPr>
        <p:spPr>
          <a:xfrm>
            <a:off x="5513585" y="2473315"/>
            <a:ext cx="1250442" cy="523220"/>
          </a:xfrm>
          <a:prstGeom prst="rect">
            <a:avLst/>
          </a:prstGeom>
          <a:noFill/>
        </p:spPr>
        <p:txBody>
          <a:bodyPr wrap="square">
            <a:spAutoFit/>
          </a:bodyPr>
          <a:lstStyle/>
          <a:p>
            <a:pPr algn="ctr"/>
            <a:r>
              <a:rPr lang="en-US" dirty="0">
                <a:solidFill>
                  <a:schemeClr val="tx2">
                    <a:lumMod val="25000"/>
                  </a:schemeClr>
                </a:solidFill>
              </a:rPr>
              <a:t>Analyze</a:t>
            </a:r>
          </a:p>
          <a:p>
            <a:pPr algn="ctr"/>
            <a:r>
              <a:rPr lang="en-US" dirty="0">
                <a:solidFill>
                  <a:schemeClr val="tx2">
                    <a:lumMod val="25000"/>
                  </a:schemeClr>
                </a:solidFill>
              </a:rPr>
              <a:t>Data</a:t>
            </a:r>
          </a:p>
        </p:txBody>
      </p:sp>
      <p:sp>
        <p:nvSpPr>
          <p:cNvPr id="52" name="TextBox 51">
            <a:extLst>
              <a:ext uri="{FF2B5EF4-FFF2-40B4-BE49-F238E27FC236}">
                <a16:creationId xmlns:a16="http://schemas.microsoft.com/office/drawing/2014/main" id="{2969FBFD-D4DB-DBAE-29C6-8E50855874FE}"/>
              </a:ext>
            </a:extLst>
          </p:cNvPr>
          <p:cNvSpPr txBox="1"/>
          <p:nvPr/>
        </p:nvSpPr>
        <p:spPr>
          <a:xfrm>
            <a:off x="6823984" y="2473315"/>
            <a:ext cx="1449569" cy="523220"/>
          </a:xfrm>
          <a:prstGeom prst="rect">
            <a:avLst/>
          </a:prstGeom>
          <a:noFill/>
        </p:spPr>
        <p:txBody>
          <a:bodyPr wrap="square">
            <a:spAutoFit/>
          </a:bodyPr>
          <a:lstStyle/>
          <a:p>
            <a:pPr algn="ctr"/>
            <a:r>
              <a:rPr lang="en-US" dirty="0">
                <a:solidFill>
                  <a:schemeClr val="tx2">
                    <a:lumMod val="25000"/>
                  </a:schemeClr>
                </a:solidFill>
              </a:rPr>
              <a:t>Extract Insights &amp; Predictions</a:t>
            </a:r>
          </a:p>
        </p:txBody>
      </p:sp>
      <p:sp>
        <p:nvSpPr>
          <p:cNvPr id="54" name="TextBox 53">
            <a:extLst>
              <a:ext uri="{FF2B5EF4-FFF2-40B4-BE49-F238E27FC236}">
                <a16:creationId xmlns:a16="http://schemas.microsoft.com/office/drawing/2014/main" id="{BA961B65-EBBC-992D-6C42-D0110349EEE7}"/>
              </a:ext>
            </a:extLst>
          </p:cNvPr>
          <p:cNvSpPr txBox="1"/>
          <p:nvPr/>
        </p:nvSpPr>
        <p:spPr>
          <a:xfrm>
            <a:off x="8274306" y="2473315"/>
            <a:ext cx="2029206" cy="523220"/>
          </a:xfrm>
          <a:prstGeom prst="rect">
            <a:avLst/>
          </a:prstGeom>
          <a:noFill/>
        </p:spPr>
        <p:txBody>
          <a:bodyPr wrap="square">
            <a:spAutoFit/>
          </a:bodyPr>
          <a:lstStyle/>
          <a:p>
            <a:pPr algn="ctr"/>
            <a:r>
              <a:rPr lang="en-US" dirty="0">
                <a:solidFill>
                  <a:schemeClr val="tx2">
                    <a:lumMod val="25000"/>
                  </a:schemeClr>
                </a:solidFill>
              </a:rPr>
              <a:t>Conclusions, Findings </a:t>
            </a:r>
          </a:p>
          <a:p>
            <a:pPr algn="ctr"/>
            <a:r>
              <a:rPr lang="en-US" dirty="0">
                <a:solidFill>
                  <a:schemeClr val="tx2">
                    <a:lumMod val="25000"/>
                  </a:schemeClr>
                </a:solidFill>
              </a:rPr>
              <a:t>&amp; Recommendations</a:t>
            </a:r>
          </a:p>
        </p:txBody>
      </p:sp>
      <p:sp>
        <p:nvSpPr>
          <p:cNvPr id="55" name="TextBox 54">
            <a:extLst>
              <a:ext uri="{FF2B5EF4-FFF2-40B4-BE49-F238E27FC236}">
                <a16:creationId xmlns:a16="http://schemas.microsoft.com/office/drawing/2014/main" id="{B7180141-2093-EB6A-EF7F-2C72CBB56424}"/>
              </a:ext>
            </a:extLst>
          </p:cNvPr>
          <p:cNvSpPr txBox="1"/>
          <p:nvPr/>
        </p:nvSpPr>
        <p:spPr>
          <a:xfrm>
            <a:off x="10303512" y="2483043"/>
            <a:ext cx="1250442" cy="523220"/>
          </a:xfrm>
          <a:prstGeom prst="rect">
            <a:avLst/>
          </a:prstGeom>
          <a:noFill/>
        </p:spPr>
        <p:txBody>
          <a:bodyPr wrap="square">
            <a:spAutoFit/>
          </a:bodyPr>
          <a:lstStyle/>
          <a:p>
            <a:pPr algn="ctr"/>
            <a:r>
              <a:rPr lang="en-US" dirty="0">
                <a:solidFill>
                  <a:schemeClr val="tx2">
                    <a:lumMod val="25000"/>
                  </a:schemeClr>
                </a:solidFill>
              </a:rPr>
              <a:t>Take </a:t>
            </a:r>
          </a:p>
          <a:p>
            <a:pPr algn="ctr"/>
            <a:r>
              <a:rPr lang="en-US" dirty="0">
                <a:solidFill>
                  <a:schemeClr val="tx2">
                    <a:lumMod val="25000"/>
                  </a:schemeClr>
                </a:solidFill>
              </a:rPr>
              <a:t>Actions</a:t>
            </a:r>
          </a:p>
        </p:txBody>
      </p:sp>
      <p:cxnSp>
        <p:nvCxnSpPr>
          <p:cNvPr id="56" name="Straight Connector 55">
            <a:extLst>
              <a:ext uri="{FF2B5EF4-FFF2-40B4-BE49-F238E27FC236}">
                <a16:creationId xmlns:a16="http://schemas.microsoft.com/office/drawing/2014/main" id="{DC3608D5-1ED2-B8E2-C8D8-75F4D3CF9060}"/>
              </a:ext>
            </a:extLst>
          </p:cNvPr>
          <p:cNvCxnSpPr>
            <a:cxnSpLocks/>
          </p:cNvCxnSpPr>
          <p:nvPr/>
        </p:nvCxnSpPr>
        <p:spPr>
          <a:xfrm>
            <a:off x="1360329" y="1760512"/>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F12E8CB4-ECC9-8A7E-9B6D-9A1D84705935}"/>
              </a:ext>
            </a:extLst>
          </p:cNvPr>
          <p:cNvCxnSpPr/>
          <p:nvPr/>
        </p:nvCxnSpPr>
        <p:spPr>
          <a:xfrm>
            <a:off x="2645838"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B53C726E-A96E-0460-1ECA-B8ECABF79AF5}"/>
              </a:ext>
            </a:extLst>
          </p:cNvPr>
          <p:cNvCxnSpPr/>
          <p:nvPr/>
        </p:nvCxnSpPr>
        <p:spPr>
          <a:xfrm>
            <a:off x="3667570"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0FE8E9C2-BA4C-C10B-70AC-8274DE473FCF}"/>
              </a:ext>
            </a:extLst>
          </p:cNvPr>
          <p:cNvCxnSpPr/>
          <p:nvPr/>
        </p:nvCxnSpPr>
        <p:spPr>
          <a:xfrm>
            <a:off x="4941767"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A232F73F-1B6F-C4A4-C29E-12B67DDFFFF9}"/>
              </a:ext>
            </a:extLst>
          </p:cNvPr>
          <p:cNvCxnSpPr/>
          <p:nvPr/>
        </p:nvCxnSpPr>
        <p:spPr>
          <a:xfrm>
            <a:off x="6138806"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6D2D6223-BCB0-7B14-D077-405385B2030F}"/>
              </a:ext>
            </a:extLst>
          </p:cNvPr>
          <p:cNvCxnSpPr/>
          <p:nvPr/>
        </p:nvCxnSpPr>
        <p:spPr>
          <a:xfrm>
            <a:off x="7482674"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A576328F-B62C-5409-5FDE-8626FB0FABAB}"/>
              </a:ext>
            </a:extLst>
          </p:cNvPr>
          <p:cNvCxnSpPr/>
          <p:nvPr/>
        </p:nvCxnSpPr>
        <p:spPr>
          <a:xfrm>
            <a:off x="9284123" y="175735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A4C8DA0D-5911-A3B1-CA5E-87A840260F13}"/>
              </a:ext>
            </a:extLst>
          </p:cNvPr>
          <p:cNvCxnSpPr/>
          <p:nvPr/>
        </p:nvCxnSpPr>
        <p:spPr>
          <a:xfrm>
            <a:off x="10923947" y="1757353"/>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sp>
        <p:nvSpPr>
          <p:cNvPr id="64" name="Oval 63">
            <a:extLst>
              <a:ext uri="{FF2B5EF4-FFF2-40B4-BE49-F238E27FC236}">
                <a16:creationId xmlns:a16="http://schemas.microsoft.com/office/drawing/2014/main" id="{DA4B9078-895C-F98B-A7A7-A18985DC57D1}"/>
              </a:ext>
            </a:extLst>
          </p:cNvPr>
          <p:cNvSpPr/>
          <p:nvPr/>
        </p:nvSpPr>
        <p:spPr>
          <a:xfrm>
            <a:off x="1294923" y="2316493"/>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a:extLst>
              <a:ext uri="{FF2B5EF4-FFF2-40B4-BE49-F238E27FC236}">
                <a16:creationId xmlns:a16="http://schemas.microsoft.com/office/drawing/2014/main" id="{4555D9E6-F1A3-5303-1EA0-D7F9E5D82F7E}"/>
              </a:ext>
            </a:extLst>
          </p:cNvPr>
          <p:cNvSpPr/>
          <p:nvPr/>
        </p:nvSpPr>
        <p:spPr>
          <a:xfrm>
            <a:off x="2574919" y="2319120"/>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Oval 65">
            <a:extLst>
              <a:ext uri="{FF2B5EF4-FFF2-40B4-BE49-F238E27FC236}">
                <a16:creationId xmlns:a16="http://schemas.microsoft.com/office/drawing/2014/main" id="{67AEF55B-E103-C80B-B613-68034CA36588}"/>
              </a:ext>
            </a:extLst>
          </p:cNvPr>
          <p:cNvSpPr/>
          <p:nvPr/>
        </p:nvSpPr>
        <p:spPr>
          <a:xfrm>
            <a:off x="3603220" y="2316493"/>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Oval 66">
            <a:extLst>
              <a:ext uri="{FF2B5EF4-FFF2-40B4-BE49-F238E27FC236}">
                <a16:creationId xmlns:a16="http://schemas.microsoft.com/office/drawing/2014/main" id="{A2103A92-9994-D75A-A0AD-A0F3146BEBDF}"/>
              </a:ext>
            </a:extLst>
          </p:cNvPr>
          <p:cNvSpPr/>
          <p:nvPr/>
        </p:nvSpPr>
        <p:spPr>
          <a:xfrm>
            <a:off x="4868231"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67">
            <a:extLst>
              <a:ext uri="{FF2B5EF4-FFF2-40B4-BE49-F238E27FC236}">
                <a16:creationId xmlns:a16="http://schemas.microsoft.com/office/drawing/2014/main" id="{1F2A60E0-D351-0B7F-1703-B63A6CBE6724}"/>
              </a:ext>
            </a:extLst>
          </p:cNvPr>
          <p:cNvSpPr/>
          <p:nvPr/>
        </p:nvSpPr>
        <p:spPr>
          <a:xfrm>
            <a:off x="6069089"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Oval 68">
            <a:extLst>
              <a:ext uri="{FF2B5EF4-FFF2-40B4-BE49-F238E27FC236}">
                <a16:creationId xmlns:a16="http://schemas.microsoft.com/office/drawing/2014/main" id="{B544E3C8-99A6-A619-0DB7-4B952CDCD0D4}"/>
              </a:ext>
            </a:extLst>
          </p:cNvPr>
          <p:cNvSpPr/>
          <p:nvPr/>
        </p:nvSpPr>
        <p:spPr>
          <a:xfrm>
            <a:off x="7421576" y="2319120"/>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Oval 69">
            <a:extLst>
              <a:ext uri="{FF2B5EF4-FFF2-40B4-BE49-F238E27FC236}">
                <a16:creationId xmlns:a16="http://schemas.microsoft.com/office/drawing/2014/main" id="{8A9DA241-776D-4AF5-A521-37DFE830F3AA}"/>
              </a:ext>
            </a:extLst>
          </p:cNvPr>
          <p:cNvSpPr/>
          <p:nvPr/>
        </p:nvSpPr>
        <p:spPr>
          <a:xfrm>
            <a:off x="9215543"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Oval 70">
            <a:extLst>
              <a:ext uri="{FF2B5EF4-FFF2-40B4-BE49-F238E27FC236}">
                <a16:creationId xmlns:a16="http://schemas.microsoft.com/office/drawing/2014/main" id="{9315DFA6-53CD-7BD8-3A9A-7BA44BF77457}"/>
              </a:ext>
            </a:extLst>
          </p:cNvPr>
          <p:cNvSpPr/>
          <p:nvPr/>
        </p:nvSpPr>
        <p:spPr>
          <a:xfrm>
            <a:off x="10855367"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Graphic 1" descr="Venn diagram with solid fill">
            <a:extLst>
              <a:ext uri="{FF2B5EF4-FFF2-40B4-BE49-F238E27FC236}">
                <a16:creationId xmlns:a16="http://schemas.microsoft.com/office/drawing/2014/main" id="{24433054-17B7-1E43-19EF-D2EB7C6CDD5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81873" y="3596899"/>
            <a:ext cx="1263694" cy="1263694"/>
          </a:xfrm>
          <a:prstGeom prst="rect">
            <a:avLst/>
          </a:prstGeom>
        </p:spPr>
      </p:pic>
    </p:spTree>
    <p:extLst>
      <p:ext uri="{BB962C8B-B14F-4D97-AF65-F5344CB8AC3E}">
        <p14:creationId xmlns:p14="http://schemas.microsoft.com/office/powerpoint/2010/main" val="1524068834"/>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B4818464-7BB1-D6EC-8B79-27D798267ADB}"/>
            </a:ext>
          </a:extLst>
        </p:cNvPr>
        <p:cNvGrpSpPr/>
        <p:nvPr/>
      </p:nvGrpSpPr>
      <p:grpSpPr>
        <a:xfrm>
          <a:off x="0" y="0"/>
          <a:ext cx="0" cy="0"/>
          <a:chOff x="0" y="0"/>
          <a:chExt cx="0" cy="0"/>
        </a:xfrm>
      </p:grpSpPr>
      <p:sp>
        <p:nvSpPr>
          <p:cNvPr id="37" name="Rectangle 36">
            <a:extLst>
              <a:ext uri="{FF2B5EF4-FFF2-40B4-BE49-F238E27FC236}">
                <a16:creationId xmlns:a16="http://schemas.microsoft.com/office/drawing/2014/main" id="{37394DB0-60DB-9477-F5CA-15F24FC9D1D8}"/>
              </a:ext>
            </a:extLst>
          </p:cNvPr>
          <p:cNvSpPr/>
          <p:nvPr/>
        </p:nvSpPr>
        <p:spPr>
          <a:xfrm>
            <a:off x="858010" y="3353002"/>
            <a:ext cx="1504190" cy="1930649"/>
          </a:xfrm>
          <a:prstGeom prst="rect">
            <a:avLst/>
          </a:prstGeom>
          <a:solidFill>
            <a:schemeClr val="accent1">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D736491D-42A2-777A-21E3-1D82A2740B00}"/>
              </a:ext>
            </a:extLst>
          </p:cNvPr>
          <p:cNvSpPr/>
          <p:nvPr/>
        </p:nvSpPr>
        <p:spPr>
          <a:xfrm>
            <a:off x="2574918" y="3343274"/>
            <a:ext cx="9138545" cy="2771775"/>
          </a:xfrm>
          <a:prstGeom prst="rect">
            <a:avLst/>
          </a:prstGeom>
          <a:solidFill>
            <a:schemeClr val="accent1">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E29F7367-BA45-A5EF-408B-7230538C2F97}"/>
              </a:ext>
            </a:extLst>
          </p:cNvPr>
          <p:cNvSpPr txBox="1"/>
          <p:nvPr/>
        </p:nvSpPr>
        <p:spPr>
          <a:xfrm>
            <a:off x="3047135" y="3650351"/>
            <a:ext cx="8345185" cy="2277547"/>
          </a:xfrm>
          <a:prstGeom prst="rect">
            <a:avLst/>
          </a:prstGeom>
          <a:noFill/>
        </p:spPr>
        <p:txBody>
          <a:bodyPr wrap="square">
            <a:spAutoFit/>
          </a:bodyPr>
          <a:lstStyle/>
          <a:p>
            <a:r>
              <a:rPr lang="en-US" sz="1600" b="1" dirty="0">
                <a:solidFill>
                  <a:srgbClr val="2B2576"/>
                </a:solidFill>
              </a:rPr>
              <a:t>Transform Data</a:t>
            </a:r>
          </a:p>
          <a:p>
            <a:endParaRPr lang="en-US" sz="1600" b="1" dirty="0">
              <a:solidFill>
                <a:srgbClr val="09B36B"/>
              </a:solidFill>
              <a:latin typeface="+mn-lt"/>
            </a:endParaRPr>
          </a:p>
          <a:p>
            <a:r>
              <a:rPr lang="en-US" b="1" dirty="0">
                <a:solidFill>
                  <a:schemeClr val="tx2">
                    <a:lumMod val="25000"/>
                  </a:schemeClr>
                </a:solidFill>
                <a:latin typeface="+mn-lt"/>
              </a:rPr>
              <a:t>Static Data Labeling</a:t>
            </a:r>
          </a:p>
          <a:p>
            <a:pPr marL="171450" indent="-171450">
              <a:buFont typeface="Arial" panose="020B0604020202020204" pitchFamily="34" charset="0"/>
              <a:buChar char="•"/>
            </a:pPr>
            <a:r>
              <a:rPr lang="en-US" sz="1200" dirty="0">
                <a:solidFill>
                  <a:schemeClr val="tx2">
                    <a:lumMod val="25000"/>
                  </a:schemeClr>
                </a:solidFill>
              </a:rPr>
              <a:t>Highly Exploitable, Interesting Files, Secrets Extraction, Stale, Empty</a:t>
            </a:r>
          </a:p>
          <a:p>
            <a:endParaRPr lang="en-US" sz="1200" dirty="0">
              <a:solidFill>
                <a:schemeClr val="tx2">
                  <a:lumMod val="25000"/>
                </a:schemeClr>
              </a:solidFill>
              <a:latin typeface="+mn-lt"/>
            </a:endParaRPr>
          </a:p>
          <a:p>
            <a:r>
              <a:rPr lang="en-US" b="1" dirty="0">
                <a:solidFill>
                  <a:schemeClr val="tx2">
                    <a:lumMod val="25000"/>
                  </a:schemeClr>
                </a:solidFill>
                <a:latin typeface="+mn-lt"/>
              </a:rPr>
              <a:t>Dynamic Data Enrichment</a:t>
            </a:r>
          </a:p>
          <a:p>
            <a:pPr marL="171450" indent="-171450">
              <a:buFont typeface="Arial" panose="020B0604020202020204" pitchFamily="34" charset="0"/>
              <a:buChar char="•"/>
            </a:pPr>
            <a:r>
              <a:rPr lang="en-US" sz="1200" dirty="0">
                <a:solidFill>
                  <a:schemeClr val="tx2">
                    <a:lumMod val="25000"/>
                  </a:schemeClr>
                </a:solidFill>
                <a:latin typeface="+mn-lt"/>
              </a:rPr>
              <a:t>Fingerprinting, Risk Scoring, Peer Comparison, </a:t>
            </a:r>
            <a:r>
              <a:rPr lang="en-US" sz="1200" b="1" dirty="0">
                <a:solidFill>
                  <a:srgbClr val="3737C5"/>
                </a:solidFill>
                <a:latin typeface="+mn-lt"/>
              </a:rPr>
              <a:t>Grouping &amp; Similarity Scoring</a:t>
            </a:r>
          </a:p>
          <a:p>
            <a:endParaRPr lang="en-US" dirty="0">
              <a:solidFill>
                <a:srgbClr val="3737C5"/>
              </a:solidFill>
              <a:latin typeface="+mn-lt"/>
            </a:endParaRPr>
          </a:p>
          <a:p>
            <a:pPr marL="285750" indent="-285750">
              <a:buFont typeface="Arial" panose="020B0604020202020204" pitchFamily="34" charset="0"/>
              <a:buChar char="•"/>
            </a:pPr>
            <a:endParaRPr lang="en-US" sz="1600" dirty="0">
              <a:solidFill>
                <a:schemeClr val="tx2">
                  <a:lumMod val="25000"/>
                </a:schemeClr>
              </a:solidFill>
              <a:latin typeface="+mn-lt"/>
            </a:endParaRPr>
          </a:p>
          <a:p>
            <a:pPr marL="400050"/>
            <a:endParaRPr lang="en-US" sz="1600" dirty="0">
              <a:solidFill>
                <a:schemeClr val="tx2">
                  <a:lumMod val="25000"/>
                </a:schemeClr>
              </a:solidFill>
              <a:latin typeface="+mn-lt"/>
            </a:endParaRPr>
          </a:p>
        </p:txBody>
      </p:sp>
      <p:sp>
        <p:nvSpPr>
          <p:cNvPr id="32" name="Google Shape;413;p43">
            <a:extLst>
              <a:ext uri="{FF2B5EF4-FFF2-40B4-BE49-F238E27FC236}">
                <a16:creationId xmlns:a16="http://schemas.microsoft.com/office/drawing/2014/main" id="{AD2AAC51-D481-4A66-1189-72CB9AC71BBA}"/>
              </a:ext>
            </a:extLst>
          </p:cNvPr>
          <p:cNvSpPr txBox="1">
            <a:spLocks noGrp="1"/>
          </p:cNvSpPr>
          <p:nvPr>
            <p:ph type="title"/>
          </p:nvPr>
        </p:nvSpPr>
        <p:spPr>
          <a:xfrm>
            <a:off x="735107" y="662500"/>
            <a:ext cx="8617595" cy="4584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sz="3100" dirty="0"/>
              <a:t>  </a:t>
            </a:r>
            <a:br>
              <a:rPr lang="en-US" sz="3100" dirty="0"/>
            </a:br>
            <a:r>
              <a:rPr lang="en-US" b="1" dirty="0"/>
              <a:t>PowerHuntShares Process</a:t>
            </a:r>
            <a:endParaRPr dirty="0"/>
          </a:p>
        </p:txBody>
      </p:sp>
      <p:sp>
        <p:nvSpPr>
          <p:cNvPr id="4" name="Rectangle 3">
            <a:extLst>
              <a:ext uri="{FF2B5EF4-FFF2-40B4-BE49-F238E27FC236}">
                <a16:creationId xmlns:a16="http://schemas.microsoft.com/office/drawing/2014/main" id="{422B3045-C1E9-9800-48A9-D5FCDDCE3F1F}"/>
              </a:ext>
            </a:extLst>
          </p:cNvPr>
          <p:cNvSpPr/>
          <p:nvPr/>
        </p:nvSpPr>
        <p:spPr>
          <a:xfrm>
            <a:off x="9489645" y="3582100"/>
            <a:ext cx="790575" cy="37077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Data</a:t>
            </a:r>
          </a:p>
        </p:txBody>
      </p:sp>
      <p:sp>
        <p:nvSpPr>
          <p:cNvPr id="30" name="Rectangle 29">
            <a:extLst>
              <a:ext uri="{FF2B5EF4-FFF2-40B4-BE49-F238E27FC236}">
                <a16:creationId xmlns:a16="http://schemas.microsoft.com/office/drawing/2014/main" id="{D7A11A97-5251-3A90-F143-BDB21A8D9323}"/>
              </a:ext>
            </a:extLst>
          </p:cNvPr>
          <p:cNvSpPr/>
          <p:nvPr/>
        </p:nvSpPr>
        <p:spPr>
          <a:xfrm>
            <a:off x="10569868" y="3582100"/>
            <a:ext cx="885825" cy="37077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Context</a:t>
            </a:r>
          </a:p>
        </p:txBody>
      </p:sp>
      <p:sp>
        <p:nvSpPr>
          <p:cNvPr id="31" name="TextBox 30">
            <a:extLst>
              <a:ext uri="{FF2B5EF4-FFF2-40B4-BE49-F238E27FC236}">
                <a16:creationId xmlns:a16="http://schemas.microsoft.com/office/drawing/2014/main" id="{516B5F38-E36A-0DC5-B641-2603B327EC23}"/>
              </a:ext>
            </a:extLst>
          </p:cNvPr>
          <p:cNvSpPr txBox="1"/>
          <p:nvPr/>
        </p:nvSpPr>
        <p:spPr>
          <a:xfrm>
            <a:off x="10296360" y="3650351"/>
            <a:ext cx="288862" cy="307777"/>
          </a:xfrm>
          <a:prstGeom prst="rect">
            <a:avLst/>
          </a:prstGeom>
          <a:noFill/>
        </p:spPr>
        <p:txBody>
          <a:bodyPr wrap="none" rtlCol="0">
            <a:spAutoFit/>
          </a:bodyPr>
          <a:lstStyle/>
          <a:p>
            <a:r>
              <a:rPr lang="en-US" dirty="0"/>
              <a:t>+</a:t>
            </a:r>
          </a:p>
        </p:txBody>
      </p:sp>
      <p:sp>
        <p:nvSpPr>
          <p:cNvPr id="33" name="Rectangle 32">
            <a:extLst>
              <a:ext uri="{FF2B5EF4-FFF2-40B4-BE49-F238E27FC236}">
                <a16:creationId xmlns:a16="http://schemas.microsoft.com/office/drawing/2014/main" id="{B420DA81-4A85-31F3-AA5A-DD388A4618E5}"/>
              </a:ext>
            </a:extLst>
          </p:cNvPr>
          <p:cNvSpPr/>
          <p:nvPr/>
        </p:nvSpPr>
        <p:spPr>
          <a:xfrm>
            <a:off x="10574292" y="4208675"/>
            <a:ext cx="885825" cy="37077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Context</a:t>
            </a:r>
          </a:p>
        </p:txBody>
      </p:sp>
      <p:sp>
        <p:nvSpPr>
          <p:cNvPr id="34" name="TextBox 33">
            <a:extLst>
              <a:ext uri="{FF2B5EF4-FFF2-40B4-BE49-F238E27FC236}">
                <a16:creationId xmlns:a16="http://schemas.microsoft.com/office/drawing/2014/main" id="{6EE73119-B8B0-4B3E-C925-590ECD646FEB}"/>
              </a:ext>
            </a:extLst>
          </p:cNvPr>
          <p:cNvSpPr txBox="1"/>
          <p:nvPr/>
        </p:nvSpPr>
        <p:spPr>
          <a:xfrm>
            <a:off x="10855367" y="3934663"/>
            <a:ext cx="288862" cy="307777"/>
          </a:xfrm>
          <a:prstGeom prst="rect">
            <a:avLst/>
          </a:prstGeom>
          <a:noFill/>
        </p:spPr>
        <p:txBody>
          <a:bodyPr wrap="none" rtlCol="0">
            <a:spAutoFit/>
          </a:bodyPr>
          <a:lstStyle/>
          <a:p>
            <a:r>
              <a:rPr lang="en-US" dirty="0"/>
              <a:t>+</a:t>
            </a:r>
          </a:p>
        </p:txBody>
      </p:sp>
      <p:sp>
        <p:nvSpPr>
          <p:cNvPr id="35" name="Rectangle 34">
            <a:extLst>
              <a:ext uri="{FF2B5EF4-FFF2-40B4-BE49-F238E27FC236}">
                <a16:creationId xmlns:a16="http://schemas.microsoft.com/office/drawing/2014/main" id="{A33D1A78-B77A-079C-1425-E506AE944C10}"/>
              </a:ext>
            </a:extLst>
          </p:cNvPr>
          <p:cNvSpPr/>
          <p:nvPr/>
        </p:nvSpPr>
        <p:spPr>
          <a:xfrm>
            <a:off x="10585642" y="4868281"/>
            <a:ext cx="885825" cy="37077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Context</a:t>
            </a:r>
          </a:p>
        </p:txBody>
      </p:sp>
      <p:sp>
        <p:nvSpPr>
          <p:cNvPr id="36" name="TextBox 35">
            <a:extLst>
              <a:ext uri="{FF2B5EF4-FFF2-40B4-BE49-F238E27FC236}">
                <a16:creationId xmlns:a16="http://schemas.microsoft.com/office/drawing/2014/main" id="{79E36092-0C68-314B-0B96-D8083F108908}"/>
              </a:ext>
            </a:extLst>
          </p:cNvPr>
          <p:cNvSpPr txBox="1"/>
          <p:nvPr/>
        </p:nvSpPr>
        <p:spPr>
          <a:xfrm>
            <a:off x="10866717" y="4594269"/>
            <a:ext cx="288862" cy="307777"/>
          </a:xfrm>
          <a:prstGeom prst="rect">
            <a:avLst/>
          </a:prstGeom>
          <a:noFill/>
        </p:spPr>
        <p:txBody>
          <a:bodyPr wrap="none" rtlCol="0">
            <a:spAutoFit/>
          </a:bodyPr>
          <a:lstStyle/>
          <a:p>
            <a:r>
              <a:rPr lang="en-US" dirty="0"/>
              <a:t>+</a:t>
            </a:r>
          </a:p>
        </p:txBody>
      </p:sp>
      <p:sp>
        <p:nvSpPr>
          <p:cNvPr id="41" name="Rectangle 40">
            <a:extLst>
              <a:ext uri="{FF2B5EF4-FFF2-40B4-BE49-F238E27FC236}">
                <a16:creationId xmlns:a16="http://schemas.microsoft.com/office/drawing/2014/main" id="{5B381064-D6FA-1C33-ED88-575A4BF43E12}"/>
              </a:ext>
            </a:extLst>
          </p:cNvPr>
          <p:cNvSpPr/>
          <p:nvPr/>
        </p:nvSpPr>
        <p:spPr>
          <a:xfrm>
            <a:off x="10585642" y="5506420"/>
            <a:ext cx="885825" cy="37077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Context</a:t>
            </a:r>
          </a:p>
        </p:txBody>
      </p:sp>
      <p:sp>
        <p:nvSpPr>
          <p:cNvPr id="42" name="TextBox 41">
            <a:extLst>
              <a:ext uri="{FF2B5EF4-FFF2-40B4-BE49-F238E27FC236}">
                <a16:creationId xmlns:a16="http://schemas.microsoft.com/office/drawing/2014/main" id="{7475267C-8DEA-4F0D-50CC-0CCC8177C3E3}"/>
              </a:ext>
            </a:extLst>
          </p:cNvPr>
          <p:cNvSpPr txBox="1"/>
          <p:nvPr/>
        </p:nvSpPr>
        <p:spPr>
          <a:xfrm>
            <a:off x="10866717" y="5232408"/>
            <a:ext cx="288862" cy="307777"/>
          </a:xfrm>
          <a:prstGeom prst="rect">
            <a:avLst/>
          </a:prstGeom>
          <a:noFill/>
        </p:spPr>
        <p:txBody>
          <a:bodyPr wrap="none" rtlCol="0">
            <a:spAutoFit/>
          </a:bodyPr>
          <a:lstStyle/>
          <a:p>
            <a:r>
              <a:rPr lang="en-US" dirty="0"/>
              <a:t>+</a:t>
            </a:r>
          </a:p>
        </p:txBody>
      </p:sp>
      <p:sp>
        <p:nvSpPr>
          <p:cNvPr id="43" name="TextBox 42">
            <a:extLst>
              <a:ext uri="{FF2B5EF4-FFF2-40B4-BE49-F238E27FC236}">
                <a16:creationId xmlns:a16="http://schemas.microsoft.com/office/drawing/2014/main" id="{EE7DDD2A-CFB3-176E-AD17-208A11D4A350}"/>
              </a:ext>
            </a:extLst>
          </p:cNvPr>
          <p:cNvSpPr txBox="1"/>
          <p:nvPr/>
        </p:nvSpPr>
        <p:spPr>
          <a:xfrm>
            <a:off x="0" y="6406376"/>
            <a:ext cx="12192000" cy="338554"/>
          </a:xfrm>
          <a:prstGeom prst="rect">
            <a:avLst/>
          </a:prstGeom>
          <a:noFill/>
        </p:spPr>
        <p:txBody>
          <a:bodyPr wrap="square">
            <a:spAutoFit/>
          </a:bodyPr>
          <a:lstStyle/>
          <a:p>
            <a:pPr algn="ctr"/>
            <a:r>
              <a:rPr lang="en-US" sz="1600" dirty="0">
                <a:solidFill>
                  <a:schemeClr val="bg1"/>
                </a:solidFill>
                <a:latin typeface="+mj-lt"/>
                <a:cs typeface="Arial" panose="020B0604020202020204" pitchFamily="34" charset="0"/>
              </a:rPr>
              <a:t>https://github.com/NetSPI/PowerHuntShares</a:t>
            </a:r>
          </a:p>
        </p:txBody>
      </p:sp>
      <p:sp>
        <p:nvSpPr>
          <p:cNvPr id="44" name="Rectangle 43">
            <a:extLst>
              <a:ext uri="{FF2B5EF4-FFF2-40B4-BE49-F238E27FC236}">
                <a16:creationId xmlns:a16="http://schemas.microsoft.com/office/drawing/2014/main" id="{55F654A3-E525-A12B-FCFF-BA018124DDF8}"/>
              </a:ext>
            </a:extLst>
          </p:cNvPr>
          <p:cNvSpPr/>
          <p:nvPr/>
        </p:nvSpPr>
        <p:spPr>
          <a:xfrm>
            <a:off x="850392" y="1758404"/>
            <a:ext cx="10863072" cy="327628"/>
          </a:xfrm>
          <a:prstGeom prst="rect">
            <a:avLst/>
          </a:prstGeom>
          <a:solidFill>
            <a:srgbClr val="09B36B"/>
          </a:solidFill>
          <a:ln w="19050">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7434EE52-F13A-6CEB-E030-7F009DC875D7}"/>
              </a:ext>
            </a:extLst>
          </p:cNvPr>
          <p:cNvSpPr/>
          <p:nvPr/>
        </p:nvSpPr>
        <p:spPr>
          <a:xfrm>
            <a:off x="858010" y="1765163"/>
            <a:ext cx="4083755" cy="320040"/>
          </a:xfrm>
          <a:prstGeom prst="rect">
            <a:avLst/>
          </a:prstGeom>
          <a:solidFill>
            <a:srgbClr val="2B2576"/>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Box 45">
            <a:extLst>
              <a:ext uri="{FF2B5EF4-FFF2-40B4-BE49-F238E27FC236}">
                <a16:creationId xmlns:a16="http://schemas.microsoft.com/office/drawing/2014/main" id="{4297BDC0-8466-ABC0-32C2-04C2A2CD2E7D}"/>
              </a:ext>
            </a:extLst>
          </p:cNvPr>
          <p:cNvSpPr txBox="1"/>
          <p:nvPr/>
        </p:nvSpPr>
        <p:spPr>
          <a:xfrm>
            <a:off x="735108" y="2483043"/>
            <a:ext cx="1250442" cy="523220"/>
          </a:xfrm>
          <a:prstGeom prst="rect">
            <a:avLst/>
          </a:prstGeom>
          <a:noFill/>
        </p:spPr>
        <p:txBody>
          <a:bodyPr wrap="square">
            <a:spAutoFit/>
          </a:bodyPr>
          <a:lstStyle/>
          <a:p>
            <a:pPr algn="ctr"/>
            <a:r>
              <a:rPr lang="en-US" dirty="0">
                <a:solidFill>
                  <a:schemeClr val="tx2">
                    <a:lumMod val="25000"/>
                  </a:schemeClr>
                </a:solidFill>
              </a:rPr>
              <a:t>Define </a:t>
            </a:r>
          </a:p>
          <a:p>
            <a:pPr algn="ctr"/>
            <a:r>
              <a:rPr lang="en-US" dirty="0">
                <a:solidFill>
                  <a:schemeClr val="tx2">
                    <a:lumMod val="25000"/>
                  </a:schemeClr>
                </a:solidFill>
              </a:rPr>
              <a:t>Goals</a:t>
            </a:r>
          </a:p>
        </p:txBody>
      </p:sp>
      <p:sp>
        <p:nvSpPr>
          <p:cNvPr id="47" name="TextBox 46">
            <a:extLst>
              <a:ext uri="{FF2B5EF4-FFF2-40B4-BE49-F238E27FC236}">
                <a16:creationId xmlns:a16="http://schemas.microsoft.com/office/drawing/2014/main" id="{C112C8D4-33A2-0A80-A8EC-AE911D0812C7}"/>
              </a:ext>
            </a:extLst>
          </p:cNvPr>
          <p:cNvSpPr txBox="1"/>
          <p:nvPr/>
        </p:nvSpPr>
        <p:spPr>
          <a:xfrm>
            <a:off x="2020617" y="2484269"/>
            <a:ext cx="1250442" cy="523220"/>
          </a:xfrm>
          <a:prstGeom prst="rect">
            <a:avLst/>
          </a:prstGeom>
          <a:noFill/>
        </p:spPr>
        <p:txBody>
          <a:bodyPr wrap="square">
            <a:spAutoFit/>
          </a:bodyPr>
          <a:lstStyle/>
          <a:p>
            <a:pPr algn="ctr"/>
            <a:r>
              <a:rPr lang="en-US" dirty="0">
                <a:solidFill>
                  <a:schemeClr val="tx2">
                    <a:lumMod val="25000"/>
                  </a:schemeClr>
                </a:solidFill>
              </a:rPr>
              <a:t>Collect </a:t>
            </a:r>
          </a:p>
          <a:p>
            <a:pPr algn="ctr"/>
            <a:r>
              <a:rPr lang="en-US" dirty="0">
                <a:solidFill>
                  <a:schemeClr val="tx2">
                    <a:lumMod val="25000"/>
                  </a:schemeClr>
                </a:solidFill>
              </a:rPr>
              <a:t>Data</a:t>
            </a:r>
          </a:p>
        </p:txBody>
      </p:sp>
      <p:sp>
        <p:nvSpPr>
          <p:cNvPr id="48" name="TextBox 47">
            <a:extLst>
              <a:ext uri="{FF2B5EF4-FFF2-40B4-BE49-F238E27FC236}">
                <a16:creationId xmlns:a16="http://schemas.microsoft.com/office/drawing/2014/main" id="{CC9F9B1C-2093-A6D8-3748-2407327DC968}"/>
              </a:ext>
            </a:extLst>
          </p:cNvPr>
          <p:cNvSpPr txBox="1"/>
          <p:nvPr/>
        </p:nvSpPr>
        <p:spPr>
          <a:xfrm>
            <a:off x="3047135" y="2483043"/>
            <a:ext cx="1250442" cy="523220"/>
          </a:xfrm>
          <a:prstGeom prst="rect">
            <a:avLst/>
          </a:prstGeom>
          <a:noFill/>
        </p:spPr>
        <p:txBody>
          <a:bodyPr wrap="square">
            <a:spAutoFit/>
          </a:bodyPr>
          <a:lstStyle/>
          <a:p>
            <a:pPr algn="ctr"/>
            <a:r>
              <a:rPr lang="en-US" dirty="0">
                <a:solidFill>
                  <a:schemeClr val="tx2">
                    <a:lumMod val="25000"/>
                  </a:schemeClr>
                </a:solidFill>
              </a:rPr>
              <a:t>Clean</a:t>
            </a:r>
          </a:p>
          <a:p>
            <a:pPr algn="ctr"/>
            <a:r>
              <a:rPr lang="en-US" dirty="0">
                <a:solidFill>
                  <a:schemeClr val="tx2">
                    <a:lumMod val="25000"/>
                  </a:schemeClr>
                </a:solidFill>
              </a:rPr>
              <a:t>Data</a:t>
            </a:r>
          </a:p>
        </p:txBody>
      </p:sp>
      <p:sp>
        <p:nvSpPr>
          <p:cNvPr id="49" name="TextBox 48">
            <a:extLst>
              <a:ext uri="{FF2B5EF4-FFF2-40B4-BE49-F238E27FC236}">
                <a16:creationId xmlns:a16="http://schemas.microsoft.com/office/drawing/2014/main" id="{230482D9-6A50-3737-B46C-B3F242E1C6A2}"/>
              </a:ext>
            </a:extLst>
          </p:cNvPr>
          <p:cNvSpPr txBox="1"/>
          <p:nvPr/>
        </p:nvSpPr>
        <p:spPr>
          <a:xfrm>
            <a:off x="4316546" y="2486015"/>
            <a:ext cx="1250442" cy="523220"/>
          </a:xfrm>
          <a:prstGeom prst="rect">
            <a:avLst/>
          </a:prstGeom>
          <a:noFill/>
        </p:spPr>
        <p:txBody>
          <a:bodyPr wrap="square">
            <a:spAutoFit/>
          </a:bodyPr>
          <a:lstStyle/>
          <a:p>
            <a:pPr algn="ctr"/>
            <a:r>
              <a:rPr lang="en-US" dirty="0">
                <a:solidFill>
                  <a:schemeClr val="tx2">
                    <a:lumMod val="25000"/>
                  </a:schemeClr>
                </a:solidFill>
              </a:rPr>
              <a:t>Transform</a:t>
            </a:r>
          </a:p>
          <a:p>
            <a:pPr algn="ctr"/>
            <a:r>
              <a:rPr lang="en-US" dirty="0">
                <a:solidFill>
                  <a:schemeClr val="tx2">
                    <a:lumMod val="25000"/>
                  </a:schemeClr>
                </a:solidFill>
              </a:rPr>
              <a:t>Data</a:t>
            </a:r>
          </a:p>
        </p:txBody>
      </p:sp>
      <p:sp>
        <p:nvSpPr>
          <p:cNvPr id="50" name="TextBox 49">
            <a:extLst>
              <a:ext uri="{FF2B5EF4-FFF2-40B4-BE49-F238E27FC236}">
                <a16:creationId xmlns:a16="http://schemas.microsoft.com/office/drawing/2014/main" id="{4B2490D0-0CFB-46E3-50B9-C92E32848EFA}"/>
              </a:ext>
            </a:extLst>
          </p:cNvPr>
          <p:cNvSpPr txBox="1"/>
          <p:nvPr/>
        </p:nvSpPr>
        <p:spPr>
          <a:xfrm>
            <a:off x="5513585" y="2473315"/>
            <a:ext cx="1250442" cy="523220"/>
          </a:xfrm>
          <a:prstGeom prst="rect">
            <a:avLst/>
          </a:prstGeom>
          <a:noFill/>
        </p:spPr>
        <p:txBody>
          <a:bodyPr wrap="square">
            <a:spAutoFit/>
          </a:bodyPr>
          <a:lstStyle/>
          <a:p>
            <a:pPr algn="ctr"/>
            <a:r>
              <a:rPr lang="en-US" dirty="0">
                <a:solidFill>
                  <a:schemeClr val="tx2">
                    <a:lumMod val="25000"/>
                  </a:schemeClr>
                </a:solidFill>
              </a:rPr>
              <a:t>Analyze</a:t>
            </a:r>
          </a:p>
          <a:p>
            <a:pPr algn="ctr"/>
            <a:r>
              <a:rPr lang="en-US" dirty="0">
                <a:solidFill>
                  <a:schemeClr val="tx2">
                    <a:lumMod val="25000"/>
                  </a:schemeClr>
                </a:solidFill>
              </a:rPr>
              <a:t>Data</a:t>
            </a:r>
          </a:p>
        </p:txBody>
      </p:sp>
      <p:sp>
        <p:nvSpPr>
          <p:cNvPr id="51" name="TextBox 50">
            <a:extLst>
              <a:ext uri="{FF2B5EF4-FFF2-40B4-BE49-F238E27FC236}">
                <a16:creationId xmlns:a16="http://schemas.microsoft.com/office/drawing/2014/main" id="{81B9C00F-D013-5646-C309-FBBAB7A050F9}"/>
              </a:ext>
            </a:extLst>
          </p:cNvPr>
          <p:cNvSpPr txBox="1"/>
          <p:nvPr/>
        </p:nvSpPr>
        <p:spPr>
          <a:xfrm>
            <a:off x="6823984" y="2473315"/>
            <a:ext cx="1449569" cy="523220"/>
          </a:xfrm>
          <a:prstGeom prst="rect">
            <a:avLst/>
          </a:prstGeom>
          <a:noFill/>
        </p:spPr>
        <p:txBody>
          <a:bodyPr wrap="square">
            <a:spAutoFit/>
          </a:bodyPr>
          <a:lstStyle/>
          <a:p>
            <a:pPr algn="ctr"/>
            <a:r>
              <a:rPr lang="en-US" dirty="0">
                <a:solidFill>
                  <a:schemeClr val="tx2">
                    <a:lumMod val="25000"/>
                  </a:schemeClr>
                </a:solidFill>
              </a:rPr>
              <a:t>Extract Insights &amp; Predictions</a:t>
            </a:r>
          </a:p>
        </p:txBody>
      </p:sp>
      <p:sp>
        <p:nvSpPr>
          <p:cNvPr id="52" name="TextBox 51">
            <a:extLst>
              <a:ext uri="{FF2B5EF4-FFF2-40B4-BE49-F238E27FC236}">
                <a16:creationId xmlns:a16="http://schemas.microsoft.com/office/drawing/2014/main" id="{DF596C6D-0DF5-054B-015E-DE726A245546}"/>
              </a:ext>
            </a:extLst>
          </p:cNvPr>
          <p:cNvSpPr txBox="1"/>
          <p:nvPr/>
        </p:nvSpPr>
        <p:spPr>
          <a:xfrm>
            <a:off x="8274306" y="2473315"/>
            <a:ext cx="2029206" cy="523220"/>
          </a:xfrm>
          <a:prstGeom prst="rect">
            <a:avLst/>
          </a:prstGeom>
          <a:noFill/>
        </p:spPr>
        <p:txBody>
          <a:bodyPr wrap="square">
            <a:spAutoFit/>
          </a:bodyPr>
          <a:lstStyle/>
          <a:p>
            <a:pPr algn="ctr"/>
            <a:r>
              <a:rPr lang="en-US" dirty="0">
                <a:solidFill>
                  <a:schemeClr val="tx2">
                    <a:lumMod val="25000"/>
                  </a:schemeClr>
                </a:solidFill>
              </a:rPr>
              <a:t>Conclusions, Findings </a:t>
            </a:r>
          </a:p>
          <a:p>
            <a:pPr algn="ctr"/>
            <a:r>
              <a:rPr lang="en-US" dirty="0">
                <a:solidFill>
                  <a:schemeClr val="tx2">
                    <a:lumMod val="25000"/>
                  </a:schemeClr>
                </a:solidFill>
              </a:rPr>
              <a:t>&amp; Recommendations</a:t>
            </a:r>
          </a:p>
        </p:txBody>
      </p:sp>
      <p:sp>
        <p:nvSpPr>
          <p:cNvPr id="53" name="TextBox 52">
            <a:extLst>
              <a:ext uri="{FF2B5EF4-FFF2-40B4-BE49-F238E27FC236}">
                <a16:creationId xmlns:a16="http://schemas.microsoft.com/office/drawing/2014/main" id="{BD7AFCD9-BCDF-ADE3-140A-59BE5A69F94E}"/>
              </a:ext>
            </a:extLst>
          </p:cNvPr>
          <p:cNvSpPr txBox="1"/>
          <p:nvPr/>
        </p:nvSpPr>
        <p:spPr>
          <a:xfrm>
            <a:off x="10303512" y="2483043"/>
            <a:ext cx="1250442" cy="523220"/>
          </a:xfrm>
          <a:prstGeom prst="rect">
            <a:avLst/>
          </a:prstGeom>
          <a:noFill/>
        </p:spPr>
        <p:txBody>
          <a:bodyPr wrap="square">
            <a:spAutoFit/>
          </a:bodyPr>
          <a:lstStyle/>
          <a:p>
            <a:pPr algn="ctr"/>
            <a:r>
              <a:rPr lang="en-US" dirty="0">
                <a:solidFill>
                  <a:schemeClr val="tx2">
                    <a:lumMod val="25000"/>
                  </a:schemeClr>
                </a:solidFill>
              </a:rPr>
              <a:t>Take </a:t>
            </a:r>
          </a:p>
          <a:p>
            <a:pPr algn="ctr"/>
            <a:r>
              <a:rPr lang="en-US" dirty="0">
                <a:solidFill>
                  <a:schemeClr val="tx2">
                    <a:lumMod val="25000"/>
                  </a:schemeClr>
                </a:solidFill>
              </a:rPr>
              <a:t>Actions</a:t>
            </a:r>
          </a:p>
        </p:txBody>
      </p:sp>
      <p:cxnSp>
        <p:nvCxnSpPr>
          <p:cNvPr id="54" name="Straight Connector 53">
            <a:extLst>
              <a:ext uri="{FF2B5EF4-FFF2-40B4-BE49-F238E27FC236}">
                <a16:creationId xmlns:a16="http://schemas.microsoft.com/office/drawing/2014/main" id="{11EF3337-7176-CB51-BBE6-B40806A705C1}"/>
              </a:ext>
            </a:extLst>
          </p:cNvPr>
          <p:cNvCxnSpPr>
            <a:cxnSpLocks/>
          </p:cNvCxnSpPr>
          <p:nvPr/>
        </p:nvCxnSpPr>
        <p:spPr>
          <a:xfrm>
            <a:off x="1360329" y="1760512"/>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B76DADB0-51F8-7A28-7368-277EE81CB625}"/>
              </a:ext>
            </a:extLst>
          </p:cNvPr>
          <p:cNvCxnSpPr/>
          <p:nvPr/>
        </p:nvCxnSpPr>
        <p:spPr>
          <a:xfrm>
            <a:off x="2645838"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F04EBD52-A468-4CAD-0035-D1CECF229B74}"/>
              </a:ext>
            </a:extLst>
          </p:cNvPr>
          <p:cNvCxnSpPr/>
          <p:nvPr/>
        </p:nvCxnSpPr>
        <p:spPr>
          <a:xfrm>
            <a:off x="3667570"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70B8F505-DA03-156D-FEA1-60D1D5C9EFED}"/>
              </a:ext>
            </a:extLst>
          </p:cNvPr>
          <p:cNvCxnSpPr/>
          <p:nvPr/>
        </p:nvCxnSpPr>
        <p:spPr>
          <a:xfrm>
            <a:off x="4941767"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A62F7FFF-4500-A2F2-FC74-CF1C9A62B7B6}"/>
              </a:ext>
            </a:extLst>
          </p:cNvPr>
          <p:cNvCxnSpPr/>
          <p:nvPr/>
        </p:nvCxnSpPr>
        <p:spPr>
          <a:xfrm>
            <a:off x="6138806"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7361A589-AB60-416F-53BD-0FE023590DF9}"/>
              </a:ext>
            </a:extLst>
          </p:cNvPr>
          <p:cNvCxnSpPr/>
          <p:nvPr/>
        </p:nvCxnSpPr>
        <p:spPr>
          <a:xfrm>
            <a:off x="7482674"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B0B2AEF4-897A-3D5E-5AA6-7B80ECE679E7}"/>
              </a:ext>
            </a:extLst>
          </p:cNvPr>
          <p:cNvCxnSpPr/>
          <p:nvPr/>
        </p:nvCxnSpPr>
        <p:spPr>
          <a:xfrm>
            <a:off x="9284123" y="175735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C5230F62-1D2F-68FB-37AF-C036D6564E7F}"/>
              </a:ext>
            </a:extLst>
          </p:cNvPr>
          <p:cNvCxnSpPr/>
          <p:nvPr/>
        </p:nvCxnSpPr>
        <p:spPr>
          <a:xfrm>
            <a:off x="10923947" y="1757353"/>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sp>
        <p:nvSpPr>
          <p:cNvPr id="62" name="Oval 61">
            <a:extLst>
              <a:ext uri="{FF2B5EF4-FFF2-40B4-BE49-F238E27FC236}">
                <a16:creationId xmlns:a16="http://schemas.microsoft.com/office/drawing/2014/main" id="{C46C9775-809A-F30A-1484-8070E872842B}"/>
              </a:ext>
            </a:extLst>
          </p:cNvPr>
          <p:cNvSpPr/>
          <p:nvPr/>
        </p:nvSpPr>
        <p:spPr>
          <a:xfrm>
            <a:off x="1294923" y="2316493"/>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2">
            <a:extLst>
              <a:ext uri="{FF2B5EF4-FFF2-40B4-BE49-F238E27FC236}">
                <a16:creationId xmlns:a16="http://schemas.microsoft.com/office/drawing/2014/main" id="{E08507ED-119B-811C-FE87-9E35A6147178}"/>
              </a:ext>
            </a:extLst>
          </p:cNvPr>
          <p:cNvSpPr/>
          <p:nvPr/>
        </p:nvSpPr>
        <p:spPr>
          <a:xfrm>
            <a:off x="2574919" y="2319120"/>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Oval 63">
            <a:extLst>
              <a:ext uri="{FF2B5EF4-FFF2-40B4-BE49-F238E27FC236}">
                <a16:creationId xmlns:a16="http://schemas.microsoft.com/office/drawing/2014/main" id="{D3BB55DC-82E1-1B80-3AF7-EC542CA6E0ED}"/>
              </a:ext>
            </a:extLst>
          </p:cNvPr>
          <p:cNvSpPr/>
          <p:nvPr/>
        </p:nvSpPr>
        <p:spPr>
          <a:xfrm>
            <a:off x="3603220" y="2316493"/>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a:extLst>
              <a:ext uri="{FF2B5EF4-FFF2-40B4-BE49-F238E27FC236}">
                <a16:creationId xmlns:a16="http://schemas.microsoft.com/office/drawing/2014/main" id="{63544ACB-CCFD-7694-81CA-E0C5C18DACDA}"/>
              </a:ext>
            </a:extLst>
          </p:cNvPr>
          <p:cNvSpPr/>
          <p:nvPr/>
        </p:nvSpPr>
        <p:spPr>
          <a:xfrm>
            <a:off x="4868231"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Oval 65">
            <a:extLst>
              <a:ext uri="{FF2B5EF4-FFF2-40B4-BE49-F238E27FC236}">
                <a16:creationId xmlns:a16="http://schemas.microsoft.com/office/drawing/2014/main" id="{97DA7958-2E8F-10F3-3FFD-341A3E829A0C}"/>
              </a:ext>
            </a:extLst>
          </p:cNvPr>
          <p:cNvSpPr/>
          <p:nvPr/>
        </p:nvSpPr>
        <p:spPr>
          <a:xfrm>
            <a:off x="6069089"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Oval 66">
            <a:extLst>
              <a:ext uri="{FF2B5EF4-FFF2-40B4-BE49-F238E27FC236}">
                <a16:creationId xmlns:a16="http://schemas.microsoft.com/office/drawing/2014/main" id="{9C81A957-AE65-DD0F-323D-2E7EEE516B4B}"/>
              </a:ext>
            </a:extLst>
          </p:cNvPr>
          <p:cNvSpPr/>
          <p:nvPr/>
        </p:nvSpPr>
        <p:spPr>
          <a:xfrm>
            <a:off x="7421576" y="2319120"/>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67">
            <a:extLst>
              <a:ext uri="{FF2B5EF4-FFF2-40B4-BE49-F238E27FC236}">
                <a16:creationId xmlns:a16="http://schemas.microsoft.com/office/drawing/2014/main" id="{80A05406-664B-9655-2D82-FBB18B13A43C}"/>
              </a:ext>
            </a:extLst>
          </p:cNvPr>
          <p:cNvSpPr/>
          <p:nvPr/>
        </p:nvSpPr>
        <p:spPr>
          <a:xfrm>
            <a:off x="9215543"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Oval 68">
            <a:extLst>
              <a:ext uri="{FF2B5EF4-FFF2-40B4-BE49-F238E27FC236}">
                <a16:creationId xmlns:a16="http://schemas.microsoft.com/office/drawing/2014/main" id="{115AF360-3AC8-F2BA-30CF-C38A7D907902}"/>
              </a:ext>
            </a:extLst>
          </p:cNvPr>
          <p:cNvSpPr/>
          <p:nvPr/>
        </p:nvSpPr>
        <p:spPr>
          <a:xfrm>
            <a:off x="10855367"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0" name="Graphic 69" descr="Venn diagram with solid fill">
            <a:extLst>
              <a:ext uri="{FF2B5EF4-FFF2-40B4-BE49-F238E27FC236}">
                <a16:creationId xmlns:a16="http://schemas.microsoft.com/office/drawing/2014/main" id="{BDD0FFD0-4CB2-A5B0-38A2-0E9A2995155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81873" y="3596899"/>
            <a:ext cx="1263694" cy="1263694"/>
          </a:xfrm>
          <a:prstGeom prst="rect">
            <a:avLst/>
          </a:prstGeom>
        </p:spPr>
      </p:pic>
    </p:spTree>
    <p:extLst>
      <p:ext uri="{BB962C8B-B14F-4D97-AF65-F5344CB8AC3E}">
        <p14:creationId xmlns:p14="http://schemas.microsoft.com/office/powerpoint/2010/main" val="2348969296"/>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FB4FA102-2F8B-CEBD-EDB9-4428DE2775EB}"/>
            </a:ext>
          </a:extLst>
        </p:cNvPr>
        <p:cNvGrpSpPr/>
        <p:nvPr/>
      </p:nvGrpSpPr>
      <p:grpSpPr>
        <a:xfrm>
          <a:off x="0" y="0"/>
          <a:ext cx="0" cy="0"/>
          <a:chOff x="0" y="0"/>
          <a:chExt cx="0" cy="0"/>
        </a:xfrm>
      </p:grpSpPr>
      <p:sp>
        <p:nvSpPr>
          <p:cNvPr id="37" name="Rectangle 36">
            <a:extLst>
              <a:ext uri="{FF2B5EF4-FFF2-40B4-BE49-F238E27FC236}">
                <a16:creationId xmlns:a16="http://schemas.microsoft.com/office/drawing/2014/main" id="{7DE43C70-C600-A145-1BE4-79A876596606}"/>
              </a:ext>
            </a:extLst>
          </p:cNvPr>
          <p:cNvSpPr/>
          <p:nvPr/>
        </p:nvSpPr>
        <p:spPr>
          <a:xfrm>
            <a:off x="858010" y="3353002"/>
            <a:ext cx="1504190" cy="1930649"/>
          </a:xfrm>
          <a:prstGeom prst="rect">
            <a:avLst/>
          </a:prstGeom>
          <a:solidFill>
            <a:schemeClr val="accent1">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86D09081-E544-0218-918A-AA58A4BAC608}"/>
              </a:ext>
            </a:extLst>
          </p:cNvPr>
          <p:cNvSpPr/>
          <p:nvPr/>
        </p:nvSpPr>
        <p:spPr>
          <a:xfrm>
            <a:off x="2574918" y="3343274"/>
            <a:ext cx="9138545" cy="2771775"/>
          </a:xfrm>
          <a:prstGeom prst="rect">
            <a:avLst/>
          </a:prstGeom>
          <a:solidFill>
            <a:schemeClr val="accent1">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191B925F-82B1-A4FF-60A5-C861D00AD979}"/>
              </a:ext>
            </a:extLst>
          </p:cNvPr>
          <p:cNvSpPr txBox="1"/>
          <p:nvPr/>
        </p:nvSpPr>
        <p:spPr>
          <a:xfrm>
            <a:off x="3047135" y="3650351"/>
            <a:ext cx="8345185" cy="3200876"/>
          </a:xfrm>
          <a:prstGeom prst="rect">
            <a:avLst/>
          </a:prstGeom>
          <a:noFill/>
        </p:spPr>
        <p:txBody>
          <a:bodyPr wrap="square">
            <a:spAutoFit/>
          </a:bodyPr>
          <a:lstStyle/>
          <a:p>
            <a:r>
              <a:rPr lang="en-US" sz="1600" b="1" dirty="0">
                <a:solidFill>
                  <a:srgbClr val="3737C5"/>
                </a:solidFill>
                <a:latin typeface="+mn-lt"/>
              </a:rPr>
              <a:t>Transform Data</a:t>
            </a:r>
          </a:p>
          <a:p>
            <a:endParaRPr lang="en-US" sz="1600" b="1" dirty="0">
              <a:solidFill>
                <a:srgbClr val="09B36B"/>
              </a:solidFill>
              <a:latin typeface="+mn-lt"/>
            </a:endParaRPr>
          </a:p>
          <a:p>
            <a:r>
              <a:rPr lang="en-US" b="1" dirty="0">
                <a:solidFill>
                  <a:schemeClr val="tx2">
                    <a:lumMod val="25000"/>
                  </a:schemeClr>
                </a:solidFill>
                <a:latin typeface="+mn-lt"/>
              </a:rPr>
              <a:t>Static Data Labeling</a:t>
            </a:r>
          </a:p>
          <a:p>
            <a:pPr marL="171450" indent="-171450">
              <a:buFont typeface="Arial" panose="020B0604020202020204" pitchFamily="34" charset="0"/>
              <a:buChar char="•"/>
            </a:pPr>
            <a:r>
              <a:rPr lang="en-US" sz="1200" dirty="0">
                <a:solidFill>
                  <a:schemeClr val="tx2">
                    <a:lumMod val="25000"/>
                  </a:schemeClr>
                </a:solidFill>
              </a:rPr>
              <a:t>Highly Exploitable, Interesting Files, Secrets Extraction, Stale, Empty</a:t>
            </a:r>
          </a:p>
          <a:p>
            <a:endParaRPr lang="en-US" sz="1200" dirty="0">
              <a:solidFill>
                <a:schemeClr val="tx2">
                  <a:lumMod val="25000"/>
                </a:schemeClr>
              </a:solidFill>
              <a:latin typeface="+mn-lt"/>
            </a:endParaRPr>
          </a:p>
          <a:p>
            <a:r>
              <a:rPr lang="en-US" b="1" dirty="0">
                <a:solidFill>
                  <a:schemeClr val="tx2">
                    <a:lumMod val="25000"/>
                  </a:schemeClr>
                </a:solidFill>
                <a:latin typeface="+mn-lt"/>
              </a:rPr>
              <a:t>Dynamic Data Enrichment</a:t>
            </a:r>
          </a:p>
          <a:p>
            <a:pPr marL="171450" indent="-171450">
              <a:buFont typeface="Arial" panose="020B0604020202020204" pitchFamily="34" charset="0"/>
              <a:buChar char="•"/>
            </a:pPr>
            <a:r>
              <a:rPr lang="en-US" sz="1200" dirty="0">
                <a:solidFill>
                  <a:schemeClr val="tx2">
                    <a:lumMod val="25000"/>
                  </a:schemeClr>
                </a:solidFill>
              </a:rPr>
              <a:t>Fingerprinting, Risk Scoring, Peer Comparison, Grouping &amp; Similarity Scoring</a:t>
            </a:r>
          </a:p>
          <a:p>
            <a:endParaRPr lang="en-US" dirty="0">
              <a:solidFill>
                <a:schemeClr val="tx2">
                  <a:lumMod val="25000"/>
                </a:schemeClr>
              </a:solidFill>
              <a:latin typeface="+mn-lt"/>
            </a:endParaRPr>
          </a:p>
          <a:p>
            <a:r>
              <a:rPr lang="en-US" b="1" dirty="0">
                <a:solidFill>
                  <a:schemeClr val="tx2">
                    <a:lumMod val="25000"/>
                  </a:schemeClr>
                </a:solidFill>
                <a:latin typeface="+mn-lt"/>
              </a:rPr>
              <a:t>Convert to JSON/CSV</a:t>
            </a:r>
          </a:p>
          <a:p>
            <a:pPr marL="457200" indent="-457200">
              <a:buFont typeface="Arial" panose="020B0604020202020204" pitchFamily="34" charset="0"/>
              <a:buChar char="•"/>
            </a:pPr>
            <a:endParaRPr lang="en-US" dirty="0">
              <a:solidFill>
                <a:schemeClr val="tx2">
                  <a:lumMod val="25000"/>
                </a:schemeClr>
              </a:solidFill>
              <a:latin typeface="+mn-lt"/>
            </a:endParaRPr>
          </a:p>
          <a:p>
            <a:r>
              <a:rPr lang="en-US" b="1" dirty="0">
                <a:solidFill>
                  <a:schemeClr val="tx2">
                    <a:lumMod val="25000"/>
                  </a:schemeClr>
                </a:solidFill>
                <a:latin typeface="+mn-lt"/>
              </a:rPr>
              <a:t>Convert to graph dataset</a:t>
            </a:r>
            <a:br>
              <a:rPr lang="en-US" sz="1600" dirty="0">
                <a:solidFill>
                  <a:schemeClr val="tx2">
                    <a:lumMod val="25000"/>
                  </a:schemeClr>
                </a:solidFill>
                <a:latin typeface="+mn-lt"/>
              </a:rPr>
            </a:br>
            <a:endParaRPr lang="en-US" sz="1600" dirty="0">
              <a:solidFill>
                <a:schemeClr val="tx2">
                  <a:lumMod val="25000"/>
                </a:schemeClr>
              </a:solidFill>
              <a:latin typeface="+mn-lt"/>
            </a:endParaRPr>
          </a:p>
          <a:p>
            <a:pPr marL="285750" indent="-285750">
              <a:buFont typeface="Arial" panose="020B0604020202020204" pitchFamily="34" charset="0"/>
              <a:buChar char="•"/>
            </a:pPr>
            <a:endParaRPr lang="en-US" sz="1600" dirty="0">
              <a:solidFill>
                <a:schemeClr val="tx2">
                  <a:lumMod val="25000"/>
                </a:schemeClr>
              </a:solidFill>
              <a:latin typeface="+mn-lt"/>
            </a:endParaRPr>
          </a:p>
          <a:p>
            <a:pPr marL="400050"/>
            <a:endParaRPr lang="en-US" sz="1600" dirty="0">
              <a:solidFill>
                <a:schemeClr val="tx2">
                  <a:lumMod val="25000"/>
                </a:schemeClr>
              </a:solidFill>
              <a:latin typeface="+mn-lt"/>
            </a:endParaRPr>
          </a:p>
        </p:txBody>
      </p:sp>
      <p:sp>
        <p:nvSpPr>
          <p:cNvPr id="32" name="Google Shape;413;p43">
            <a:extLst>
              <a:ext uri="{FF2B5EF4-FFF2-40B4-BE49-F238E27FC236}">
                <a16:creationId xmlns:a16="http://schemas.microsoft.com/office/drawing/2014/main" id="{4967F836-1C22-DC9F-BAF4-1928D3C31FAC}"/>
              </a:ext>
            </a:extLst>
          </p:cNvPr>
          <p:cNvSpPr txBox="1">
            <a:spLocks noGrp="1"/>
          </p:cNvSpPr>
          <p:nvPr>
            <p:ph type="title"/>
          </p:nvPr>
        </p:nvSpPr>
        <p:spPr>
          <a:xfrm>
            <a:off x="735107" y="662500"/>
            <a:ext cx="8617595" cy="4584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sz="3100" dirty="0"/>
              <a:t>  </a:t>
            </a:r>
            <a:br>
              <a:rPr lang="en-US" sz="3100" dirty="0"/>
            </a:br>
            <a:r>
              <a:rPr lang="en-US" b="1" dirty="0"/>
              <a:t>PowerHuntShares Process</a:t>
            </a:r>
            <a:endParaRPr dirty="0"/>
          </a:p>
        </p:txBody>
      </p:sp>
      <p:sp>
        <p:nvSpPr>
          <p:cNvPr id="4" name="Rectangle 3">
            <a:extLst>
              <a:ext uri="{FF2B5EF4-FFF2-40B4-BE49-F238E27FC236}">
                <a16:creationId xmlns:a16="http://schemas.microsoft.com/office/drawing/2014/main" id="{7E7B51F2-65DD-1256-17D9-A1BBE50D1114}"/>
              </a:ext>
            </a:extLst>
          </p:cNvPr>
          <p:cNvSpPr/>
          <p:nvPr/>
        </p:nvSpPr>
        <p:spPr>
          <a:xfrm>
            <a:off x="9489645" y="3582100"/>
            <a:ext cx="790575" cy="37077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Data</a:t>
            </a:r>
          </a:p>
        </p:txBody>
      </p:sp>
      <p:sp>
        <p:nvSpPr>
          <p:cNvPr id="30" name="Rectangle 29">
            <a:extLst>
              <a:ext uri="{FF2B5EF4-FFF2-40B4-BE49-F238E27FC236}">
                <a16:creationId xmlns:a16="http://schemas.microsoft.com/office/drawing/2014/main" id="{2AFE1817-9BDD-22FF-0330-3301F3FC870D}"/>
              </a:ext>
            </a:extLst>
          </p:cNvPr>
          <p:cNvSpPr/>
          <p:nvPr/>
        </p:nvSpPr>
        <p:spPr>
          <a:xfrm>
            <a:off x="10569868" y="3582100"/>
            <a:ext cx="885825" cy="37077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Context</a:t>
            </a:r>
          </a:p>
        </p:txBody>
      </p:sp>
      <p:sp>
        <p:nvSpPr>
          <p:cNvPr id="31" name="TextBox 30">
            <a:extLst>
              <a:ext uri="{FF2B5EF4-FFF2-40B4-BE49-F238E27FC236}">
                <a16:creationId xmlns:a16="http://schemas.microsoft.com/office/drawing/2014/main" id="{98A87C85-4C40-B85E-5F47-9EEAB05D7041}"/>
              </a:ext>
            </a:extLst>
          </p:cNvPr>
          <p:cNvSpPr txBox="1"/>
          <p:nvPr/>
        </p:nvSpPr>
        <p:spPr>
          <a:xfrm>
            <a:off x="10296360" y="3650351"/>
            <a:ext cx="288862" cy="307777"/>
          </a:xfrm>
          <a:prstGeom prst="rect">
            <a:avLst/>
          </a:prstGeom>
          <a:noFill/>
        </p:spPr>
        <p:txBody>
          <a:bodyPr wrap="none" rtlCol="0">
            <a:spAutoFit/>
          </a:bodyPr>
          <a:lstStyle/>
          <a:p>
            <a:r>
              <a:rPr lang="en-US" dirty="0"/>
              <a:t>+</a:t>
            </a:r>
          </a:p>
        </p:txBody>
      </p:sp>
      <p:sp>
        <p:nvSpPr>
          <p:cNvPr id="33" name="Rectangle 32">
            <a:extLst>
              <a:ext uri="{FF2B5EF4-FFF2-40B4-BE49-F238E27FC236}">
                <a16:creationId xmlns:a16="http://schemas.microsoft.com/office/drawing/2014/main" id="{FCC15E40-0AB2-AC20-2448-841934865D8C}"/>
              </a:ext>
            </a:extLst>
          </p:cNvPr>
          <p:cNvSpPr/>
          <p:nvPr/>
        </p:nvSpPr>
        <p:spPr>
          <a:xfrm>
            <a:off x="10574292" y="4208675"/>
            <a:ext cx="885825" cy="37077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Context</a:t>
            </a:r>
          </a:p>
        </p:txBody>
      </p:sp>
      <p:sp>
        <p:nvSpPr>
          <p:cNvPr id="34" name="TextBox 33">
            <a:extLst>
              <a:ext uri="{FF2B5EF4-FFF2-40B4-BE49-F238E27FC236}">
                <a16:creationId xmlns:a16="http://schemas.microsoft.com/office/drawing/2014/main" id="{45663B11-C8CF-4D94-C808-DAEB4DF9E711}"/>
              </a:ext>
            </a:extLst>
          </p:cNvPr>
          <p:cNvSpPr txBox="1"/>
          <p:nvPr/>
        </p:nvSpPr>
        <p:spPr>
          <a:xfrm>
            <a:off x="10855367" y="3934663"/>
            <a:ext cx="288862" cy="307777"/>
          </a:xfrm>
          <a:prstGeom prst="rect">
            <a:avLst/>
          </a:prstGeom>
          <a:noFill/>
        </p:spPr>
        <p:txBody>
          <a:bodyPr wrap="none" rtlCol="0">
            <a:spAutoFit/>
          </a:bodyPr>
          <a:lstStyle/>
          <a:p>
            <a:r>
              <a:rPr lang="en-US" dirty="0"/>
              <a:t>+</a:t>
            </a:r>
          </a:p>
        </p:txBody>
      </p:sp>
      <p:sp>
        <p:nvSpPr>
          <p:cNvPr id="35" name="Rectangle 34">
            <a:extLst>
              <a:ext uri="{FF2B5EF4-FFF2-40B4-BE49-F238E27FC236}">
                <a16:creationId xmlns:a16="http://schemas.microsoft.com/office/drawing/2014/main" id="{74B675C6-13FA-F414-1C04-C991D2D04F50}"/>
              </a:ext>
            </a:extLst>
          </p:cNvPr>
          <p:cNvSpPr/>
          <p:nvPr/>
        </p:nvSpPr>
        <p:spPr>
          <a:xfrm>
            <a:off x="10585642" y="4868281"/>
            <a:ext cx="885825" cy="37077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Context</a:t>
            </a:r>
          </a:p>
        </p:txBody>
      </p:sp>
      <p:sp>
        <p:nvSpPr>
          <p:cNvPr id="36" name="TextBox 35">
            <a:extLst>
              <a:ext uri="{FF2B5EF4-FFF2-40B4-BE49-F238E27FC236}">
                <a16:creationId xmlns:a16="http://schemas.microsoft.com/office/drawing/2014/main" id="{AE37168E-52BE-8C62-FA82-F3469E6C56F7}"/>
              </a:ext>
            </a:extLst>
          </p:cNvPr>
          <p:cNvSpPr txBox="1"/>
          <p:nvPr/>
        </p:nvSpPr>
        <p:spPr>
          <a:xfrm>
            <a:off x="10866717" y="4594269"/>
            <a:ext cx="288862" cy="307777"/>
          </a:xfrm>
          <a:prstGeom prst="rect">
            <a:avLst/>
          </a:prstGeom>
          <a:noFill/>
        </p:spPr>
        <p:txBody>
          <a:bodyPr wrap="none" rtlCol="0">
            <a:spAutoFit/>
          </a:bodyPr>
          <a:lstStyle/>
          <a:p>
            <a:r>
              <a:rPr lang="en-US" dirty="0"/>
              <a:t>+</a:t>
            </a:r>
          </a:p>
        </p:txBody>
      </p:sp>
      <p:sp>
        <p:nvSpPr>
          <p:cNvPr id="41" name="Rectangle 40">
            <a:extLst>
              <a:ext uri="{FF2B5EF4-FFF2-40B4-BE49-F238E27FC236}">
                <a16:creationId xmlns:a16="http://schemas.microsoft.com/office/drawing/2014/main" id="{B697F603-0C0E-238B-A0EA-18FF1BCC70E4}"/>
              </a:ext>
            </a:extLst>
          </p:cNvPr>
          <p:cNvSpPr/>
          <p:nvPr/>
        </p:nvSpPr>
        <p:spPr>
          <a:xfrm>
            <a:off x="10585642" y="5506420"/>
            <a:ext cx="885825" cy="37077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Context</a:t>
            </a:r>
          </a:p>
        </p:txBody>
      </p:sp>
      <p:sp>
        <p:nvSpPr>
          <p:cNvPr id="42" name="TextBox 41">
            <a:extLst>
              <a:ext uri="{FF2B5EF4-FFF2-40B4-BE49-F238E27FC236}">
                <a16:creationId xmlns:a16="http://schemas.microsoft.com/office/drawing/2014/main" id="{CF6F3713-FC51-DB51-F9A2-4E6123BA24F5}"/>
              </a:ext>
            </a:extLst>
          </p:cNvPr>
          <p:cNvSpPr txBox="1"/>
          <p:nvPr/>
        </p:nvSpPr>
        <p:spPr>
          <a:xfrm>
            <a:off x="10866717" y="5232408"/>
            <a:ext cx="288862" cy="307777"/>
          </a:xfrm>
          <a:prstGeom prst="rect">
            <a:avLst/>
          </a:prstGeom>
          <a:noFill/>
        </p:spPr>
        <p:txBody>
          <a:bodyPr wrap="none" rtlCol="0">
            <a:spAutoFit/>
          </a:bodyPr>
          <a:lstStyle/>
          <a:p>
            <a:r>
              <a:rPr lang="en-US" dirty="0"/>
              <a:t>+</a:t>
            </a:r>
          </a:p>
        </p:txBody>
      </p:sp>
      <p:sp>
        <p:nvSpPr>
          <p:cNvPr id="43" name="TextBox 42">
            <a:extLst>
              <a:ext uri="{FF2B5EF4-FFF2-40B4-BE49-F238E27FC236}">
                <a16:creationId xmlns:a16="http://schemas.microsoft.com/office/drawing/2014/main" id="{9817D40A-3E09-11A8-5E70-3DC52736A9FF}"/>
              </a:ext>
            </a:extLst>
          </p:cNvPr>
          <p:cNvSpPr txBox="1"/>
          <p:nvPr/>
        </p:nvSpPr>
        <p:spPr>
          <a:xfrm>
            <a:off x="0" y="6406376"/>
            <a:ext cx="12192000" cy="338554"/>
          </a:xfrm>
          <a:prstGeom prst="rect">
            <a:avLst/>
          </a:prstGeom>
          <a:noFill/>
        </p:spPr>
        <p:txBody>
          <a:bodyPr wrap="square">
            <a:spAutoFit/>
          </a:bodyPr>
          <a:lstStyle/>
          <a:p>
            <a:pPr algn="ctr"/>
            <a:r>
              <a:rPr lang="en-US" sz="1600" dirty="0">
                <a:solidFill>
                  <a:schemeClr val="bg1"/>
                </a:solidFill>
                <a:latin typeface="+mj-lt"/>
                <a:cs typeface="Arial" panose="020B0604020202020204" pitchFamily="34" charset="0"/>
              </a:rPr>
              <a:t>https://github.com/NetSPI/PowerHuntShares</a:t>
            </a:r>
          </a:p>
        </p:txBody>
      </p:sp>
      <p:sp>
        <p:nvSpPr>
          <p:cNvPr id="44" name="Rectangle 43">
            <a:extLst>
              <a:ext uri="{FF2B5EF4-FFF2-40B4-BE49-F238E27FC236}">
                <a16:creationId xmlns:a16="http://schemas.microsoft.com/office/drawing/2014/main" id="{C85C2B50-060D-EC6B-802D-3CEA8DC88AE9}"/>
              </a:ext>
            </a:extLst>
          </p:cNvPr>
          <p:cNvSpPr/>
          <p:nvPr/>
        </p:nvSpPr>
        <p:spPr>
          <a:xfrm>
            <a:off x="850392" y="1758404"/>
            <a:ext cx="10863072" cy="327628"/>
          </a:xfrm>
          <a:prstGeom prst="rect">
            <a:avLst/>
          </a:prstGeom>
          <a:solidFill>
            <a:srgbClr val="09B36B"/>
          </a:solidFill>
          <a:ln w="19050">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7CE4C493-85DE-D9C4-CB49-A543D79C7EBA}"/>
              </a:ext>
            </a:extLst>
          </p:cNvPr>
          <p:cNvSpPr/>
          <p:nvPr/>
        </p:nvSpPr>
        <p:spPr>
          <a:xfrm>
            <a:off x="858010" y="1765163"/>
            <a:ext cx="4083753" cy="320040"/>
          </a:xfrm>
          <a:prstGeom prst="rect">
            <a:avLst/>
          </a:prstGeom>
          <a:solidFill>
            <a:srgbClr val="2B2576"/>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Box 45">
            <a:extLst>
              <a:ext uri="{FF2B5EF4-FFF2-40B4-BE49-F238E27FC236}">
                <a16:creationId xmlns:a16="http://schemas.microsoft.com/office/drawing/2014/main" id="{A3AA6634-6713-C1F5-EACB-549934BA09AD}"/>
              </a:ext>
            </a:extLst>
          </p:cNvPr>
          <p:cNvSpPr txBox="1"/>
          <p:nvPr/>
        </p:nvSpPr>
        <p:spPr>
          <a:xfrm>
            <a:off x="735108" y="2483043"/>
            <a:ext cx="1250442" cy="523220"/>
          </a:xfrm>
          <a:prstGeom prst="rect">
            <a:avLst/>
          </a:prstGeom>
          <a:noFill/>
        </p:spPr>
        <p:txBody>
          <a:bodyPr wrap="square">
            <a:spAutoFit/>
          </a:bodyPr>
          <a:lstStyle/>
          <a:p>
            <a:pPr algn="ctr"/>
            <a:r>
              <a:rPr lang="en-US" dirty="0">
                <a:solidFill>
                  <a:schemeClr val="tx2">
                    <a:lumMod val="25000"/>
                  </a:schemeClr>
                </a:solidFill>
              </a:rPr>
              <a:t>Define </a:t>
            </a:r>
          </a:p>
          <a:p>
            <a:pPr algn="ctr"/>
            <a:r>
              <a:rPr lang="en-US" dirty="0">
                <a:solidFill>
                  <a:schemeClr val="tx2">
                    <a:lumMod val="25000"/>
                  </a:schemeClr>
                </a:solidFill>
              </a:rPr>
              <a:t>Goals</a:t>
            </a:r>
          </a:p>
        </p:txBody>
      </p:sp>
      <p:sp>
        <p:nvSpPr>
          <p:cNvPr id="47" name="TextBox 46">
            <a:extLst>
              <a:ext uri="{FF2B5EF4-FFF2-40B4-BE49-F238E27FC236}">
                <a16:creationId xmlns:a16="http://schemas.microsoft.com/office/drawing/2014/main" id="{B42DFF82-3490-0C5D-468C-AEB7B1A53530}"/>
              </a:ext>
            </a:extLst>
          </p:cNvPr>
          <p:cNvSpPr txBox="1"/>
          <p:nvPr/>
        </p:nvSpPr>
        <p:spPr>
          <a:xfrm>
            <a:off x="2020617" y="2484269"/>
            <a:ext cx="1250442" cy="523220"/>
          </a:xfrm>
          <a:prstGeom prst="rect">
            <a:avLst/>
          </a:prstGeom>
          <a:noFill/>
        </p:spPr>
        <p:txBody>
          <a:bodyPr wrap="square">
            <a:spAutoFit/>
          </a:bodyPr>
          <a:lstStyle/>
          <a:p>
            <a:pPr algn="ctr"/>
            <a:r>
              <a:rPr lang="en-US" dirty="0">
                <a:solidFill>
                  <a:schemeClr val="tx2">
                    <a:lumMod val="25000"/>
                  </a:schemeClr>
                </a:solidFill>
              </a:rPr>
              <a:t>Collect </a:t>
            </a:r>
          </a:p>
          <a:p>
            <a:pPr algn="ctr"/>
            <a:r>
              <a:rPr lang="en-US" dirty="0">
                <a:solidFill>
                  <a:schemeClr val="tx2">
                    <a:lumMod val="25000"/>
                  </a:schemeClr>
                </a:solidFill>
              </a:rPr>
              <a:t>Data</a:t>
            </a:r>
          </a:p>
        </p:txBody>
      </p:sp>
      <p:sp>
        <p:nvSpPr>
          <p:cNvPr id="48" name="TextBox 47">
            <a:extLst>
              <a:ext uri="{FF2B5EF4-FFF2-40B4-BE49-F238E27FC236}">
                <a16:creationId xmlns:a16="http://schemas.microsoft.com/office/drawing/2014/main" id="{11AC6C78-F5F1-F9DA-99D4-268668157D07}"/>
              </a:ext>
            </a:extLst>
          </p:cNvPr>
          <p:cNvSpPr txBox="1"/>
          <p:nvPr/>
        </p:nvSpPr>
        <p:spPr>
          <a:xfrm>
            <a:off x="3047135" y="2483043"/>
            <a:ext cx="1250442" cy="523220"/>
          </a:xfrm>
          <a:prstGeom prst="rect">
            <a:avLst/>
          </a:prstGeom>
          <a:noFill/>
        </p:spPr>
        <p:txBody>
          <a:bodyPr wrap="square">
            <a:spAutoFit/>
          </a:bodyPr>
          <a:lstStyle/>
          <a:p>
            <a:pPr algn="ctr"/>
            <a:r>
              <a:rPr lang="en-US" dirty="0">
                <a:solidFill>
                  <a:schemeClr val="tx2">
                    <a:lumMod val="25000"/>
                  </a:schemeClr>
                </a:solidFill>
              </a:rPr>
              <a:t>Clean</a:t>
            </a:r>
          </a:p>
          <a:p>
            <a:pPr algn="ctr"/>
            <a:r>
              <a:rPr lang="en-US" dirty="0">
                <a:solidFill>
                  <a:schemeClr val="tx2">
                    <a:lumMod val="25000"/>
                  </a:schemeClr>
                </a:solidFill>
              </a:rPr>
              <a:t>Data</a:t>
            </a:r>
          </a:p>
        </p:txBody>
      </p:sp>
      <p:sp>
        <p:nvSpPr>
          <p:cNvPr id="49" name="TextBox 48">
            <a:extLst>
              <a:ext uri="{FF2B5EF4-FFF2-40B4-BE49-F238E27FC236}">
                <a16:creationId xmlns:a16="http://schemas.microsoft.com/office/drawing/2014/main" id="{B91FDCC8-74F8-F921-17ED-A52716BD7988}"/>
              </a:ext>
            </a:extLst>
          </p:cNvPr>
          <p:cNvSpPr txBox="1"/>
          <p:nvPr/>
        </p:nvSpPr>
        <p:spPr>
          <a:xfrm>
            <a:off x="4316546" y="2486015"/>
            <a:ext cx="1250442" cy="523220"/>
          </a:xfrm>
          <a:prstGeom prst="rect">
            <a:avLst/>
          </a:prstGeom>
          <a:noFill/>
        </p:spPr>
        <p:txBody>
          <a:bodyPr wrap="square">
            <a:spAutoFit/>
          </a:bodyPr>
          <a:lstStyle/>
          <a:p>
            <a:pPr algn="ctr"/>
            <a:r>
              <a:rPr lang="en-US" dirty="0">
                <a:solidFill>
                  <a:schemeClr val="tx2">
                    <a:lumMod val="25000"/>
                  </a:schemeClr>
                </a:solidFill>
              </a:rPr>
              <a:t>Transform</a:t>
            </a:r>
          </a:p>
          <a:p>
            <a:pPr algn="ctr"/>
            <a:r>
              <a:rPr lang="en-US" dirty="0">
                <a:solidFill>
                  <a:schemeClr val="tx2">
                    <a:lumMod val="25000"/>
                  </a:schemeClr>
                </a:solidFill>
              </a:rPr>
              <a:t>Data</a:t>
            </a:r>
          </a:p>
        </p:txBody>
      </p:sp>
      <p:sp>
        <p:nvSpPr>
          <p:cNvPr id="50" name="TextBox 49">
            <a:extLst>
              <a:ext uri="{FF2B5EF4-FFF2-40B4-BE49-F238E27FC236}">
                <a16:creationId xmlns:a16="http://schemas.microsoft.com/office/drawing/2014/main" id="{B4955FEA-C8DA-7025-7A58-F4383DEC2297}"/>
              </a:ext>
            </a:extLst>
          </p:cNvPr>
          <p:cNvSpPr txBox="1"/>
          <p:nvPr/>
        </p:nvSpPr>
        <p:spPr>
          <a:xfrm>
            <a:off x="5513585" y="2473315"/>
            <a:ext cx="1250442" cy="523220"/>
          </a:xfrm>
          <a:prstGeom prst="rect">
            <a:avLst/>
          </a:prstGeom>
          <a:noFill/>
        </p:spPr>
        <p:txBody>
          <a:bodyPr wrap="square">
            <a:spAutoFit/>
          </a:bodyPr>
          <a:lstStyle/>
          <a:p>
            <a:pPr algn="ctr"/>
            <a:r>
              <a:rPr lang="en-US" dirty="0">
                <a:solidFill>
                  <a:schemeClr val="tx2">
                    <a:lumMod val="25000"/>
                  </a:schemeClr>
                </a:solidFill>
              </a:rPr>
              <a:t>Analyze</a:t>
            </a:r>
          </a:p>
          <a:p>
            <a:pPr algn="ctr"/>
            <a:r>
              <a:rPr lang="en-US" dirty="0">
                <a:solidFill>
                  <a:schemeClr val="tx2">
                    <a:lumMod val="25000"/>
                  </a:schemeClr>
                </a:solidFill>
              </a:rPr>
              <a:t>Data</a:t>
            </a:r>
          </a:p>
        </p:txBody>
      </p:sp>
      <p:sp>
        <p:nvSpPr>
          <p:cNvPr id="51" name="TextBox 50">
            <a:extLst>
              <a:ext uri="{FF2B5EF4-FFF2-40B4-BE49-F238E27FC236}">
                <a16:creationId xmlns:a16="http://schemas.microsoft.com/office/drawing/2014/main" id="{6DA25FDC-4DE0-6071-AAC2-7635F1BC79C6}"/>
              </a:ext>
            </a:extLst>
          </p:cNvPr>
          <p:cNvSpPr txBox="1"/>
          <p:nvPr/>
        </p:nvSpPr>
        <p:spPr>
          <a:xfrm>
            <a:off x="6823984" y="2473315"/>
            <a:ext cx="1449569" cy="523220"/>
          </a:xfrm>
          <a:prstGeom prst="rect">
            <a:avLst/>
          </a:prstGeom>
          <a:noFill/>
        </p:spPr>
        <p:txBody>
          <a:bodyPr wrap="square">
            <a:spAutoFit/>
          </a:bodyPr>
          <a:lstStyle/>
          <a:p>
            <a:pPr algn="ctr"/>
            <a:r>
              <a:rPr lang="en-US" dirty="0">
                <a:solidFill>
                  <a:schemeClr val="tx2">
                    <a:lumMod val="25000"/>
                  </a:schemeClr>
                </a:solidFill>
              </a:rPr>
              <a:t>Extract Insights &amp; Predictions</a:t>
            </a:r>
          </a:p>
        </p:txBody>
      </p:sp>
      <p:sp>
        <p:nvSpPr>
          <p:cNvPr id="52" name="TextBox 51">
            <a:extLst>
              <a:ext uri="{FF2B5EF4-FFF2-40B4-BE49-F238E27FC236}">
                <a16:creationId xmlns:a16="http://schemas.microsoft.com/office/drawing/2014/main" id="{B6AFB735-9A37-1884-8F32-7D743D3490F6}"/>
              </a:ext>
            </a:extLst>
          </p:cNvPr>
          <p:cNvSpPr txBox="1"/>
          <p:nvPr/>
        </p:nvSpPr>
        <p:spPr>
          <a:xfrm>
            <a:off x="8274306" y="2473315"/>
            <a:ext cx="2029206" cy="523220"/>
          </a:xfrm>
          <a:prstGeom prst="rect">
            <a:avLst/>
          </a:prstGeom>
          <a:noFill/>
        </p:spPr>
        <p:txBody>
          <a:bodyPr wrap="square">
            <a:spAutoFit/>
          </a:bodyPr>
          <a:lstStyle/>
          <a:p>
            <a:pPr algn="ctr"/>
            <a:r>
              <a:rPr lang="en-US" dirty="0">
                <a:solidFill>
                  <a:schemeClr val="tx2">
                    <a:lumMod val="25000"/>
                  </a:schemeClr>
                </a:solidFill>
              </a:rPr>
              <a:t>Conclusions, Findings </a:t>
            </a:r>
          </a:p>
          <a:p>
            <a:pPr algn="ctr"/>
            <a:r>
              <a:rPr lang="en-US" dirty="0">
                <a:solidFill>
                  <a:schemeClr val="tx2">
                    <a:lumMod val="25000"/>
                  </a:schemeClr>
                </a:solidFill>
              </a:rPr>
              <a:t>&amp; Recommendations</a:t>
            </a:r>
          </a:p>
        </p:txBody>
      </p:sp>
      <p:sp>
        <p:nvSpPr>
          <p:cNvPr id="53" name="TextBox 52">
            <a:extLst>
              <a:ext uri="{FF2B5EF4-FFF2-40B4-BE49-F238E27FC236}">
                <a16:creationId xmlns:a16="http://schemas.microsoft.com/office/drawing/2014/main" id="{AF8DEABE-C27A-4D2B-8E4A-EC8262B9B415}"/>
              </a:ext>
            </a:extLst>
          </p:cNvPr>
          <p:cNvSpPr txBox="1"/>
          <p:nvPr/>
        </p:nvSpPr>
        <p:spPr>
          <a:xfrm>
            <a:off x="10303512" y="2483043"/>
            <a:ext cx="1250442" cy="523220"/>
          </a:xfrm>
          <a:prstGeom prst="rect">
            <a:avLst/>
          </a:prstGeom>
          <a:noFill/>
        </p:spPr>
        <p:txBody>
          <a:bodyPr wrap="square">
            <a:spAutoFit/>
          </a:bodyPr>
          <a:lstStyle/>
          <a:p>
            <a:pPr algn="ctr"/>
            <a:r>
              <a:rPr lang="en-US" dirty="0">
                <a:solidFill>
                  <a:schemeClr val="tx2">
                    <a:lumMod val="25000"/>
                  </a:schemeClr>
                </a:solidFill>
              </a:rPr>
              <a:t>Take </a:t>
            </a:r>
          </a:p>
          <a:p>
            <a:pPr algn="ctr"/>
            <a:r>
              <a:rPr lang="en-US" dirty="0">
                <a:solidFill>
                  <a:schemeClr val="tx2">
                    <a:lumMod val="25000"/>
                  </a:schemeClr>
                </a:solidFill>
              </a:rPr>
              <a:t>Actions</a:t>
            </a:r>
          </a:p>
        </p:txBody>
      </p:sp>
      <p:cxnSp>
        <p:nvCxnSpPr>
          <p:cNvPr id="54" name="Straight Connector 53">
            <a:extLst>
              <a:ext uri="{FF2B5EF4-FFF2-40B4-BE49-F238E27FC236}">
                <a16:creationId xmlns:a16="http://schemas.microsoft.com/office/drawing/2014/main" id="{0015E6CA-B44D-7AFC-FAA6-F17709C78DB8}"/>
              </a:ext>
            </a:extLst>
          </p:cNvPr>
          <p:cNvCxnSpPr>
            <a:cxnSpLocks/>
          </p:cNvCxnSpPr>
          <p:nvPr/>
        </p:nvCxnSpPr>
        <p:spPr>
          <a:xfrm>
            <a:off x="1360329" y="1760512"/>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BCEF1D01-495F-D9D3-B889-6D50B2A442BE}"/>
              </a:ext>
            </a:extLst>
          </p:cNvPr>
          <p:cNvCxnSpPr/>
          <p:nvPr/>
        </p:nvCxnSpPr>
        <p:spPr>
          <a:xfrm>
            <a:off x="2645838"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7E5B890D-A7BE-5445-661E-14E9816D452D}"/>
              </a:ext>
            </a:extLst>
          </p:cNvPr>
          <p:cNvCxnSpPr/>
          <p:nvPr/>
        </p:nvCxnSpPr>
        <p:spPr>
          <a:xfrm>
            <a:off x="3667570"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A55FF586-8853-B1C4-3A60-C505FD081B92}"/>
              </a:ext>
            </a:extLst>
          </p:cNvPr>
          <p:cNvCxnSpPr/>
          <p:nvPr/>
        </p:nvCxnSpPr>
        <p:spPr>
          <a:xfrm>
            <a:off x="4941767"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927C4089-1948-DBDC-A5EC-A6B2618F249A}"/>
              </a:ext>
            </a:extLst>
          </p:cNvPr>
          <p:cNvCxnSpPr/>
          <p:nvPr/>
        </p:nvCxnSpPr>
        <p:spPr>
          <a:xfrm>
            <a:off x="6138806"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D679AB01-C983-3C15-0858-3D1330544446}"/>
              </a:ext>
            </a:extLst>
          </p:cNvPr>
          <p:cNvCxnSpPr/>
          <p:nvPr/>
        </p:nvCxnSpPr>
        <p:spPr>
          <a:xfrm>
            <a:off x="7482674"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0D9D55EE-2D33-4775-B951-7EF7C6AA66EB}"/>
              </a:ext>
            </a:extLst>
          </p:cNvPr>
          <p:cNvCxnSpPr/>
          <p:nvPr/>
        </p:nvCxnSpPr>
        <p:spPr>
          <a:xfrm>
            <a:off x="9284123" y="175735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A1C4AB50-363A-9370-99D6-ABC69D6718A8}"/>
              </a:ext>
            </a:extLst>
          </p:cNvPr>
          <p:cNvCxnSpPr/>
          <p:nvPr/>
        </p:nvCxnSpPr>
        <p:spPr>
          <a:xfrm>
            <a:off x="10923947" y="1757353"/>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sp>
        <p:nvSpPr>
          <p:cNvPr id="62" name="Oval 61">
            <a:extLst>
              <a:ext uri="{FF2B5EF4-FFF2-40B4-BE49-F238E27FC236}">
                <a16:creationId xmlns:a16="http://schemas.microsoft.com/office/drawing/2014/main" id="{F6601D2C-1BCB-2CAB-5F9C-B00A5799016A}"/>
              </a:ext>
            </a:extLst>
          </p:cNvPr>
          <p:cNvSpPr/>
          <p:nvPr/>
        </p:nvSpPr>
        <p:spPr>
          <a:xfrm>
            <a:off x="1294923" y="2316493"/>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2">
            <a:extLst>
              <a:ext uri="{FF2B5EF4-FFF2-40B4-BE49-F238E27FC236}">
                <a16:creationId xmlns:a16="http://schemas.microsoft.com/office/drawing/2014/main" id="{E9E90527-F4A8-DC75-66BB-CD0E26BF90E6}"/>
              </a:ext>
            </a:extLst>
          </p:cNvPr>
          <p:cNvSpPr/>
          <p:nvPr/>
        </p:nvSpPr>
        <p:spPr>
          <a:xfrm>
            <a:off x="2574919" y="2319120"/>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Oval 63">
            <a:extLst>
              <a:ext uri="{FF2B5EF4-FFF2-40B4-BE49-F238E27FC236}">
                <a16:creationId xmlns:a16="http://schemas.microsoft.com/office/drawing/2014/main" id="{83243F36-2132-4F42-3862-737397F88109}"/>
              </a:ext>
            </a:extLst>
          </p:cNvPr>
          <p:cNvSpPr/>
          <p:nvPr/>
        </p:nvSpPr>
        <p:spPr>
          <a:xfrm>
            <a:off x="3603220" y="2316493"/>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a:extLst>
              <a:ext uri="{FF2B5EF4-FFF2-40B4-BE49-F238E27FC236}">
                <a16:creationId xmlns:a16="http://schemas.microsoft.com/office/drawing/2014/main" id="{279CDFA1-0D94-60F2-CA84-EB3B61930E10}"/>
              </a:ext>
            </a:extLst>
          </p:cNvPr>
          <p:cNvSpPr/>
          <p:nvPr/>
        </p:nvSpPr>
        <p:spPr>
          <a:xfrm>
            <a:off x="4868231"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Oval 65">
            <a:extLst>
              <a:ext uri="{FF2B5EF4-FFF2-40B4-BE49-F238E27FC236}">
                <a16:creationId xmlns:a16="http://schemas.microsoft.com/office/drawing/2014/main" id="{BBDE4313-FD4C-7D1D-4E62-B56E38CC7E9F}"/>
              </a:ext>
            </a:extLst>
          </p:cNvPr>
          <p:cNvSpPr/>
          <p:nvPr/>
        </p:nvSpPr>
        <p:spPr>
          <a:xfrm>
            <a:off x="6069089"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Oval 66">
            <a:extLst>
              <a:ext uri="{FF2B5EF4-FFF2-40B4-BE49-F238E27FC236}">
                <a16:creationId xmlns:a16="http://schemas.microsoft.com/office/drawing/2014/main" id="{5385E448-1D2E-C020-30D7-DA3259AF29AD}"/>
              </a:ext>
            </a:extLst>
          </p:cNvPr>
          <p:cNvSpPr/>
          <p:nvPr/>
        </p:nvSpPr>
        <p:spPr>
          <a:xfrm>
            <a:off x="7421576" y="2319120"/>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67">
            <a:extLst>
              <a:ext uri="{FF2B5EF4-FFF2-40B4-BE49-F238E27FC236}">
                <a16:creationId xmlns:a16="http://schemas.microsoft.com/office/drawing/2014/main" id="{04533A0C-E43C-DCAA-360D-5C087F8C9338}"/>
              </a:ext>
            </a:extLst>
          </p:cNvPr>
          <p:cNvSpPr/>
          <p:nvPr/>
        </p:nvSpPr>
        <p:spPr>
          <a:xfrm>
            <a:off x="9215543"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Oval 68">
            <a:extLst>
              <a:ext uri="{FF2B5EF4-FFF2-40B4-BE49-F238E27FC236}">
                <a16:creationId xmlns:a16="http://schemas.microsoft.com/office/drawing/2014/main" id="{D4CAFA10-F8E1-C418-B696-04B163CB3443}"/>
              </a:ext>
            </a:extLst>
          </p:cNvPr>
          <p:cNvSpPr/>
          <p:nvPr/>
        </p:nvSpPr>
        <p:spPr>
          <a:xfrm>
            <a:off x="10855367"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 name="Graphic 70" descr="Download with solid fill">
            <a:extLst>
              <a:ext uri="{FF2B5EF4-FFF2-40B4-BE49-F238E27FC236}">
                <a16:creationId xmlns:a16="http://schemas.microsoft.com/office/drawing/2014/main" id="{B87A6098-A82D-6F22-7DE8-5FAA0C89DC6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85090" y="3659130"/>
            <a:ext cx="1242916" cy="1242916"/>
          </a:xfrm>
          <a:prstGeom prst="rect">
            <a:avLst/>
          </a:prstGeom>
        </p:spPr>
      </p:pic>
    </p:spTree>
    <p:extLst>
      <p:ext uri="{BB962C8B-B14F-4D97-AF65-F5344CB8AC3E}">
        <p14:creationId xmlns:p14="http://schemas.microsoft.com/office/powerpoint/2010/main" val="4097648748"/>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52C4C06F-60B4-1231-6AFB-621C890FE353}"/>
            </a:ext>
          </a:extLst>
        </p:cNvPr>
        <p:cNvGrpSpPr/>
        <p:nvPr/>
      </p:nvGrpSpPr>
      <p:grpSpPr>
        <a:xfrm>
          <a:off x="0" y="0"/>
          <a:ext cx="0" cy="0"/>
          <a:chOff x="0" y="0"/>
          <a:chExt cx="0" cy="0"/>
        </a:xfrm>
      </p:grpSpPr>
      <p:sp>
        <p:nvSpPr>
          <p:cNvPr id="38" name="Rectangle 37">
            <a:extLst>
              <a:ext uri="{FF2B5EF4-FFF2-40B4-BE49-F238E27FC236}">
                <a16:creationId xmlns:a16="http://schemas.microsoft.com/office/drawing/2014/main" id="{CB173FB6-88C5-7137-6737-6F37CF8D2184}"/>
              </a:ext>
            </a:extLst>
          </p:cNvPr>
          <p:cNvSpPr/>
          <p:nvPr/>
        </p:nvSpPr>
        <p:spPr>
          <a:xfrm>
            <a:off x="858010" y="3353002"/>
            <a:ext cx="1504190" cy="1930649"/>
          </a:xfrm>
          <a:prstGeom prst="rect">
            <a:avLst/>
          </a:prstGeom>
          <a:solidFill>
            <a:schemeClr val="accent1">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43F12493-241D-3914-2B75-C340EA5E15B3}"/>
              </a:ext>
            </a:extLst>
          </p:cNvPr>
          <p:cNvSpPr/>
          <p:nvPr/>
        </p:nvSpPr>
        <p:spPr>
          <a:xfrm>
            <a:off x="2574918" y="3343274"/>
            <a:ext cx="9138545" cy="2771775"/>
          </a:xfrm>
          <a:prstGeom prst="rect">
            <a:avLst/>
          </a:prstGeom>
          <a:solidFill>
            <a:schemeClr val="accent1">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070FAFE1-416B-33CE-E2BD-629F1B471899}"/>
              </a:ext>
            </a:extLst>
          </p:cNvPr>
          <p:cNvSpPr txBox="1"/>
          <p:nvPr/>
        </p:nvSpPr>
        <p:spPr>
          <a:xfrm>
            <a:off x="3047135" y="3650351"/>
            <a:ext cx="8345185" cy="1323439"/>
          </a:xfrm>
          <a:prstGeom prst="rect">
            <a:avLst/>
          </a:prstGeom>
          <a:noFill/>
        </p:spPr>
        <p:txBody>
          <a:bodyPr wrap="square">
            <a:spAutoFit/>
          </a:bodyPr>
          <a:lstStyle/>
          <a:p>
            <a:r>
              <a:rPr lang="en-US" sz="1600" b="1" dirty="0">
                <a:solidFill>
                  <a:srgbClr val="2B2576"/>
                </a:solidFill>
                <a:latin typeface="+mn-lt"/>
              </a:rPr>
              <a:t>Analyze Data</a:t>
            </a:r>
          </a:p>
          <a:p>
            <a:endParaRPr lang="en-US" sz="1600" b="1" dirty="0">
              <a:solidFill>
                <a:srgbClr val="09B36B"/>
              </a:solidFill>
              <a:latin typeface="+mn-lt"/>
            </a:endParaRPr>
          </a:p>
          <a:p>
            <a:pPr marL="285750" lvl="1" indent="-285750">
              <a:buFont typeface="Arial" panose="020B0604020202020204" pitchFamily="34" charset="0"/>
              <a:buChar char="•"/>
            </a:pPr>
            <a:r>
              <a:rPr lang="en-US" sz="1200" dirty="0">
                <a:solidFill>
                  <a:schemeClr val="tx2">
                    <a:lumMod val="25000"/>
                  </a:schemeClr>
                </a:solidFill>
                <a:latin typeface="+mn-lt"/>
              </a:rPr>
              <a:t>Networks, Computers, Share Names, Folder Groups, Aces, Identities  </a:t>
            </a:r>
          </a:p>
          <a:p>
            <a:pPr marL="285750" indent="-285750">
              <a:buFont typeface="Arial" panose="020B0604020202020204" pitchFamily="34" charset="0"/>
              <a:buChar char="•"/>
            </a:pPr>
            <a:r>
              <a:rPr lang="en-US" sz="1200" dirty="0">
                <a:solidFill>
                  <a:schemeClr val="tx2">
                    <a:lumMod val="25000"/>
                  </a:schemeClr>
                </a:solidFill>
                <a:latin typeface="+mn-lt"/>
              </a:rPr>
              <a:t>ShareGraph</a:t>
            </a:r>
          </a:p>
          <a:p>
            <a:pPr marL="285750" indent="-285750">
              <a:buFont typeface="Arial" panose="020B0604020202020204" pitchFamily="34" charset="0"/>
              <a:buChar char="•"/>
            </a:pPr>
            <a:r>
              <a:rPr lang="en-US" sz="1200" dirty="0">
                <a:solidFill>
                  <a:schemeClr val="tx2">
                    <a:lumMod val="25000"/>
                  </a:schemeClr>
                </a:solidFill>
                <a:latin typeface="+mn-lt"/>
              </a:rPr>
              <a:t>Share Creation Timeline</a:t>
            </a:r>
          </a:p>
          <a:p>
            <a:pPr marL="285750" indent="-285750">
              <a:buFont typeface="Arial" panose="020B0604020202020204" pitchFamily="34" charset="0"/>
              <a:buChar char="•"/>
            </a:pPr>
            <a:r>
              <a:rPr lang="en-US" sz="1200" dirty="0">
                <a:solidFill>
                  <a:schemeClr val="tx2">
                    <a:lumMod val="25000"/>
                  </a:schemeClr>
                </a:solidFill>
                <a:latin typeface="+mn-lt"/>
              </a:rPr>
              <a:t>Prioritized Recommendations</a:t>
            </a:r>
          </a:p>
        </p:txBody>
      </p:sp>
      <p:sp>
        <p:nvSpPr>
          <p:cNvPr id="33" name="Google Shape;413;p43">
            <a:extLst>
              <a:ext uri="{FF2B5EF4-FFF2-40B4-BE49-F238E27FC236}">
                <a16:creationId xmlns:a16="http://schemas.microsoft.com/office/drawing/2014/main" id="{9A07C305-A57D-FDE9-A1BF-E9A2C73B363E}"/>
              </a:ext>
            </a:extLst>
          </p:cNvPr>
          <p:cNvSpPr txBox="1">
            <a:spLocks noGrp="1"/>
          </p:cNvSpPr>
          <p:nvPr>
            <p:ph type="title"/>
          </p:nvPr>
        </p:nvSpPr>
        <p:spPr>
          <a:xfrm>
            <a:off x="735107" y="662500"/>
            <a:ext cx="8617595" cy="4584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sz="3100" dirty="0"/>
              <a:t>  </a:t>
            </a:r>
            <a:br>
              <a:rPr lang="en-US" sz="3100" dirty="0"/>
            </a:br>
            <a:r>
              <a:rPr lang="en-US" b="1" dirty="0"/>
              <a:t>PowerHuntShares Process</a:t>
            </a:r>
            <a:endParaRPr dirty="0"/>
          </a:p>
        </p:txBody>
      </p:sp>
      <p:sp>
        <p:nvSpPr>
          <p:cNvPr id="4" name="Rectangle 3">
            <a:extLst>
              <a:ext uri="{FF2B5EF4-FFF2-40B4-BE49-F238E27FC236}">
                <a16:creationId xmlns:a16="http://schemas.microsoft.com/office/drawing/2014/main" id="{ED8577B0-1733-FAB9-1F7C-ABB7B25CB2E9}"/>
              </a:ext>
            </a:extLst>
          </p:cNvPr>
          <p:cNvSpPr/>
          <p:nvPr/>
        </p:nvSpPr>
        <p:spPr>
          <a:xfrm>
            <a:off x="9277924" y="3582100"/>
            <a:ext cx="790575" cy="37077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Data</a:t>
            </a:r>
          </a:p>
        </p:txBody>
      </p:sp>
      <p:sp>
        <p:nvSpPr>
          <p:cNvPr id="30" name="Rectangle 29">
            <a:extLst>
              <a:ext uri="{FF2B5EF4-FFF2-40B4-BE49-F238E27FC236}">
                <a16:creationId xmlns:a16="http://schemas.microsoft.com/office/drawing/2014/main" id="{F3190D98-4BF4-CBBC-3D56-245A64F924EB}"/>
              </a:ext>
            </a:extLst>
          </p:cNvPr>
          <p:cNvSpPr/>
          <p:nvPr/>
        </p:nvSpPr>
        <p:spPr>
          <a:xfrm>
            <a:off x="10569868" y="3582100"/>
            <a:ext cx="885825" cy="37077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Context</a:t>
            </a:r>
          </a:p>
        </p:txBody>
      </p:sp>
      <p:sp>
        <p:nvSpPr>
          <p:cNvPr id="31" name="TextBox 30">
            <a:extLst>
              <a:ext uri="{FF2B5EF4-FFF2-40B4-BE49-F238E27FC236}">
                <a16:creationId xmlns:a16="http://schemas.microsoft.com/office/drawing/2014/main" id="{81216088-63BE-4ADD-D672-B61435DD3ADD}"/>
              </a:ext>
            </a:extLst>
          </p:cNvPr>
          <p:cNvSpPr txBox="1"/>
          <p:nvPr/>
        </p:nvSpPr>
        <p:spPr>
          <a:xfrm>
            <a:off x="10115404" y="3650351"/>
            <a:ext cx="288862" cy="307777"/>
          </a:xfrm>
          <a:prstGeom prst="rect">
            <a:avLst/>
          </a:prstGeom>
          <a:noFill/>
        </p:spPr>
        <p:txBody>
          <a:bodyPr wrap="none" rtlCol="0">
            <a:spAutoFit/>
          </a:bodyPr>
          <a:lstStyle/>
          <a:p>
            <a:r>
              <a:rPr lang="en-US" dirty="0"/>
              <a:t>+</a:t>
            </a:r>
          </a:p>
        </p:txBody>
      </p:sp>
      <p:sp>
        <p:nvSpPr>
          <p:cNvPr id="32" name="Rectangle 31">
            <a:extLst>
              <a:ext uri="{FF2B5EF4-FFF2-40B4-BE49-F238E27FC236}">
                <a16:creationId xmlns:a16="http://schemas.microsoft.com/office/drawing/2014/main" id="{9E46058E-8CF0-3D68-7E8C-BBB3A55D7477}"/>
              </a:ext>
            </a:extLst>
          </p:cNvPr>
          <p:cNvSpPr/>
          <p:nvPr/>
        </p:nvSpPr>
        <p:spPr>
          <a:xfrm>
            <a:off x="10574292" y="4208675"/>
            <a:ext cx="885825" cy="37077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Context</a:t>
            </a:r>
          </a:p>
        </p:txBody>
      </p:sp>
      <p:sp>
        <p:nvSpPr>
          <p:cNvPr id="34" name="TextBox 33">
            <a:extLst>
              <a:ext uri="{FF2B5EF4-FFF2-40B4-BE49-F238E27FC236}">
                <a16:creationId xmlns:a16="http://schemas.microsoft.com/office/drawing/2014/main" id="{0494A5AF-7013-173A-0ED5-DD24620641F0}"/>
              </a:ext>
            </a:extLst>
          </p:cNvPr>
          <p:cNvSpPr txBox="1"/>
          <p:nvPr/>
        </p:nvSpPr>
        <p:spPr>
          <a:xfrm>
            <a:off x="10855367" y="3934663"/>
            <a:ext cx="288862" cy="307777"/>
          </a:xfrm>
          <a:prstGeom prst="rect">
            <a:avLst/>
          </a:prstGeom>
          <a:noFill/>
        </p:spPr>
        <p:txBody>
          <a:bodyPr wrap="none" rtlCol="0">
            <a:spAutoFit/>
          </a:bodyPr>
          <a:lstStyle/>
          <a:p>
            <a:r>
              <a:rPr lang="en-US" dirty="0"/>
              <a:t>+</a:t>
            </a:r>
          </a:p>
        </p:txBody>
      </p:sp>
      <p:sp>
        <p:nvSpPr>
          <p:cNvPr id="35" name="Rectangle 34">
            <a:extLst>
              <a:ext uri="{FF2B5EF4-FFF2-40B4-BE49-F238E27FC236}">
                <a16:creationId xmlns:a16="http://schemas.microsoft.com/office/drawing/2014/main" id="{E35263FA-530B-0D12-A6F1-3BD3C5CF7717}"/>
              </a:ext>
            </a:extLst>
          </p:cNvPr>
          <p:cNvSpPr/>
          <p:nvPr/>
        </p:nvSpPr>
        <p:spPr>
          <a:xfrm>
            <a:off x="10585642" y="4868281"/>
            <a:ext cx="885825" cy="37077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Context</a:t>
            </a:r>
          </a:p>
        </p:txBody>
      </p:sp>
      <p:sp>
        <p:nvSpPr>
          <p:cNvPr id="36" name="TextBox 35">
            <a:extLst>
              <a:ext uri="{FF2B5EF4-FFF2-40B4-BE49-F238E27FC236}">
                <a16:creationId xmlns:a16="http://schemas.microsoft.com/office/drawing/2014/main" id="{5D92AFE8-490E-D27D-1592-EC016AC9390D}"/>
              </a:ext>
            </a:extLst>
          </p:cNvPr>
          <p:cNvSpPr txBox="1"/>
          <p:nvPr/>
        </p:nvSpPr>
        <p:spPr>
          <a:xfrm>
            <a:off x="10866717" y="4594269"/>
            <a:ext cx="288862" cy="307777"/>
          </a:xfrm>
          <a:prstGeom prst="rect">
            <a:avLst/>
          </a:prstGeom>
          <a:noFill/>
        </p:spPr>
        <p:txBody>
          <a:bodyPr wrap="none" rtlCol="0">
            <a:spAutoFit/>
          </a:bodyPr>
          <a:lstStyle/>
          <a:p>
            <a:r>
              <a:rPr lang="en-US" dirty="0"/>
              <a:t>+</a:t>
            </a:r>
          </a:p>
        </p:txBody>
      </p:sp>
      <p:sp>
        <p:nvSpPr>
          <p:cNvPr id="37" name="Rectangle 36">
            <a:extLst>
              <a:ext uri="{FF2B5EF4-FFF2-40B4-BE49-F238E27FC236}">
                <a16:creationId xmlns:a16="http://schemas.microsoft.com/office/drawing/2014/main" id="{260DBDBE-6838-953C-B686-B25335BCF933}"/>
              </a:ext>
            </a:extLst>
          </p:cNvPr>
          <p:cNvSpPr/>
          <p:nvPr/>
        </p:nvSpPr>
        <p:spPr>
          <a:xfrm>
            <a:off x="10585642" y="5506420"/>
            <a:ext cx="885825" cy="37077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Context</a:t>
            </a:r>
          </a:p>
        </p:txBody>
      </p:sp>
      <p:sp>
        <p:nvSpPr>
          <p:cNvPr id="42" name="TextBox 41">
            <a:extLst>
              <a:ext uri="{FF2B5EF4-FFF2-40B4-BE49-F238E27FC236}">
                <a16:creationId xmlns:a16="http://schemas.microsoft.com/office/drawing/2014/main" id="{9AE6C3AB-DE57-2B0A-1630-F9E4F6BC0AA3}"/>
              </a:ext>
            </a:extLst>
          </p:cNvPr>
          <p:cNvSpPr txBox="1"/>
          <p:nvPr/>
        </p:nvSpPr>
        <p:spPr>
          <a:xfrm>
            <a:off x="10866717" y="5232408"/>
            <a:ext cx="288862" cy="307777"/>
          </a:xfrm>
          <a:prstGeom prst="rect">
            <a:avLst/>
          </a:prstGeom>
          <a:noFill/>
        </p:spPr>
        <p:txBody>
          <a:bodyPr wrap="none" rtlCol="0">
            <a:spAutoFit/>
          </a:bodyPr>
          <a:lstStyle/>
          <a:p>
            <a:r>
              <a:rPr lang="en-US" dirty="0"/>
              <a:t>+</a:t>
            </a:r>
          </a:p>
        </p:txBody>
      </p:sp>
      <p:sp>
        <p:nvSpPr>
          <p:cNvPr id="53" name="Rectangle 52">
            <a:extLst>
              <a:ext uri="{FF2B5EF4-FFF2-40B4-BE49-F238E27FC236}">
                <a16:creationId xmlns:a16="http://schemas.microsoft.com/office/drawing/2014/main" id="{4304EA80-E537-C4C9-2E8B-737050D46EC0}"/>
              </a:ext>
            </a:extLst>
          </p:cNvPr>
          <p:cNvSpPr/>
          <p:nvPr/>
        </p:nvSpPr>
        <p:spPr>
          <a:xfrm>
            <a:off x="10475905" y="3676711"/>
            <a:ext cx="885825" cy="37077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Context</a:t>
            </a:r>
          </a:p>
        </p:txBody>
      </p:sp>
      <p:sp>
        <p:nvSpPr>
          <p:cNvPr id="54" name="Rectangle 53">
            <a:extLst>
              <a:ext uri="{FF2B5EF4-FFF2-40B4-BE49-F238E27FC236}">
                <a16:creationId xmlns:a16="http://schemas.microsoft.com/office/drawing/2014/main" id="{B70C9FD4-9E32-02F6-2BC2-304E9A34ED84}"/>
              </a:ext>
            </a:extLst>
          </p:cNvPr>
          <p:cNvSpPr/>
          <p:nvPr/>
        </p:nvSpPr>
        <p:spPr>
          <a:xfrm>
            <a:off x="10480329" y="4303286"/>
            <a:ext cx="885825" cy="37077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Context</a:t>
            </a:r>
          </a:p>
        </p:txBody>
      </p:sp>
      <p:sp>
        <p:nvSpPr>
          <p:cNvPr id="55" name="Rectangle 54">
            <a:extLst>
              <a:ext uri="{FF2B5EF4-FFF2-40B4-BE49-F238E27FC236}">
                <a16:creationId xmlns:a16="http://schemas.microsoft.com/office/drawing/2014/main" id="{7E8D323B-39DB-7ADA-A6CF-7F4AA2539C27}"/>
              </a:ext>
            </a:extLst>
          </p:cNvPr>
          <p:cNvSpPr/>
          <p:nvPr/>
        </p:nvSpPr>
        <p:spPr>
          <a:xfrm>
            <a:off x="10491679" y="4962892"/>
            <a:ext cx="885825" cy="37077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Context</a:t>
            </a:r>
          </a:p>
        </p:txBody>
      </p:sp>
      <p:sp>
        <p:nvSpPr>
          <p:cNvPr id="56" name="Rectangle 55">
            <a:extLst>
              <a:ext uri="{FF2B5EF4-FFF2-40B4-BE49-F238E27FC236}">
                <a16:creationId xmlns:a16="http://schemas.microsoft.com/office/drawing/2014/main" id="{F3FFD90E-9710-2D01-3A82-E5550498EBA0}"/>
              </a:ext>
            </a:extLst>
          </p:cNvPr>
          <p:cNvSpPr/>
          <p:nvPr/>
        </p:nvSpPr>
        <p:spPr>
          <a:xfrm>
            <a:off x="10491679" y="5601031"/>
            <a:ext cx="885825" cy="37077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Context</a:t>
            </a:r>
          </a:p>
        </p:txBody>
      </p:sp>
      <p:sp>
        <p:nvSpPr>
          <p:cNvPr id="57" name="Rectangle 56">
            <a:extLst>
              <a:ext uri="{FF2B5EF4-FFF2-40B4-BE49-F238E27FC236}">
                <a16:creationId xmlns:a16="http://schemas.microsoft.com/office/drawing/2014/main" id="{28E6899C-C668-A99D-BB20-5C6E058AD84D}"/>
              </a:ext>
            </a:extLst>
          </p:cNvPr>
          <p:cNvSpPr/>
          <p:nvPr/>
        </p:nvSpPr>
        <p:spPr>
          <a:xfrm>
            <a:off x="10379823" y="3764927"/>
            <a:ext cx="885825" cy="37077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Context</a:t>
            </a:r>
          </a:p>
        </p:txBody>
      </p:sp>
      <p:sp>
        <p:nvSpPr>
          <p:cNvPr id="58" name="Rectangle 57">
            <a:extLst>
              <a:ext uri="{FF2B5EF4-FFF2-40B4-BE49-F238E27FC236}">
                <a16:creationId xmlns:a16="http://schemas.microsoft.com/office/drawing/2014/main" id="{5C4519F4-732E-959C-4E8B-1652636F7B39}"/>
              </a:ext>
            </a:extLst>
          </p:cNvPr>
          <p:cNvSpPr/>
          <p:nvPr/>
        </p:nvSpPr>
        <p:spPr>
          <a:xfrm>
            <a:off x="10384247" y="4391502"/>
            <a:ext cx="885825" cy="37077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Context</a:t>
            </a:r>
          </a:p>
        </p:txBody>
      </p:sp>
      <p:sp>
        <p:nvSpPr>
          <p:cNvPr id="59" name="Rectangle 58">
            <a:extLst>
              <a:ext uri="{FF2B5EF4-FFF2-40B4-BE49-F238E27FC236}">
                <a16:creationId xmlns:a16="http://schemas.microsoft.com/office/drawing/2014/main" id="{6AC11896-48BD-AB55-1C12-073D1B603667}"/>
              </a:ext>
            </a:extLst>
          </p:cNvPr>
          <p:cNvSpPr/>
          <p:nvPr/>
        </p:nvSpPr>
        <p:spPr>
          <a:xfrm>
            <a:off x="10395597" y="5051108"/>
            <a:ext cx="885825" cy="37077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Context</a:t>
            </a:r>
          </a:p>
        </p:txBody>
      </p:sp>
      <p:sp>
        <p:nvSpPr>
          <p:cNvPr id="60" name="Rectangle 59">
            <a:extLst>
              <a:ext uri="{FF2B5EF4-FFF2-40B4-BE49-F238E27FC236}">
                <a16:creationId xmlns:a16="http://schemas.microsoft.com/office/drawing/2014/main" id="{2E9C4478-A4C8-7F0E-15A4-72C07CB62542}"/>
              </a:ext>
            </a:extLst>
          </p:cNvPr>
          <p:cNvSpPr/>
          <p:nvPr/>
        </p:nvSpPr>
        <p:spPr>
          <a:xfrm>
            <a:off x="10395597" y="5689247"/>
            <a:ext cx="885825" cy="37077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Context</a:t>
            </a:r>
          </a:p>
        </p:txBody>
      </p:sp>
      <p:sp>
        <p:nvSpPr>
          <p:cNvPr id="61" name="TextBox 60">
            <a:extLst>
              <a:ext uri="{FF2B5EF4-FFF2-40B4-BE49-F238E27FC236}">
                <a16:creationId xmlns:a16="http://schemas.microsoft.com/office/drawing/2014/main" id="{91594AAF-40CC-5564-3957-115AABC6BB41}"/>
              </a:ext>
            </a:extLst>
          </p:cNvPr>
          <p:cNvSpPr txBox="1"/>
          <p:nvPr/>
        </p:nvSpPr>
        <p:spPr>
          <a:xfrm>
            <a:off x="0" y="6406376"/>
            <a:ext cx="12192000" cy="338554"/>
          </a:xfrm>
          <a:prstGeom prst="rect">
            <a:avLst/>
          </a:prstGeom>
          <a:noFill/>
        </p:spPr>
        <p:txBody>
          <a:bodyPr wrap="square">
            <a:spAutoFit/>
          </a:bodyPr>
          <a:lstStyle/>
          <a:p>
            <a:pPr algn="ctr"/>
            <a:r>
              <a:rPr lang="en-US" sz="1600" dirty="0">
                <a:solidFill>
                  <a:schemeClr val="bg1"/>
                </a:solidFill>
                <a:latin typeface="+mj-lt"/>
                <a:cs typeface="Arial" panose="020B0604020202020204" pitchFamily="34" charset="0"/>
              </a:rPr>
              <a:t>https://github.com/NetSPI/PowerHuntShares</a:t>
            </a:r>
          </a:p>
        </p:txBody>
      </p:sp>
      <p:sp>
        <p:nvSpPr>
          <p:cNvPr id="62" name="Rectangle 61">
            <a:extLst>
              <a:ext uri="{FF2B5EF4-FFF2-40B4-BE49-F238E27FC236}">
                <a16:creationId xmlns:a16="http://schemas.microsoft.com/office/drawing/2014/main" id="{61C8992A-D642-937E-01FA-5E751C1327A0}"/>
              </a:ext>
            </a:extLst>
          </p:cNvPr>
          <p:cNvSpPr/>
          <p:nvPr/>
        </p:nvSpPr>
        <p:spPr>
          <a:xfrm>
            <a:off x="850392" y="1758404"/>
            <a:ext cx="10863072" cy="327628"/>
          </a:xfrm>
          <a:prstGeom prst="rect">
            <a:avLst/>
          </a:prstGeom>
          <a:solidFill>
            <a:srgbClr val="09B36B"/>
          </a:solidFill>
          <a:ln w="19050">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62">
            <a:extLst>
              <a:ext uri="{FF2B5EF4-FFF2-40B4-BE49-F238E27FC236}">
                <a16:creationId xmlns:a16="http://schemas.microsoft.com/office/drawing/2014/main" id="{264ECDC6-FA5E-DFF6-B264-449715D097D5}"/>
              </a:ext>
            </a:extLst>
          </p:cNvPr>
          <p:cNvSpPr/>
          <p:nvPr/>
        </p:nvSpPr>
        <p:spPr>
          <a:xfrm>
            <a:off x="858010" y="1765163"/>
            <a:ext cx="5280793" cy="320040"/>
          </a:xfrm>
          <a:prstGeom prst="rect">
            <a:avLst/>
          </a:prstGeom>
          <a:solidFill>
            <a:srgbClr val="2B2576"/>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TextBox 63">
            <a:extLst>
              <a:ext uri="{FF2B5EF4-FFF2-40B4-BE49-F238E27FC236}">
                <a16:creationId xmlns:a16="http://schemas.microsoft.com/office/drawing/2014/main" id="{FED47AF7-19EB-E284-C97D-9F55AC88408D}"/>
              </a:ext>
            </a:extLst>
          </p:cNvPr>
          <p:cNvSpPr txBox="1"/>
          <p:nvPr/>
        </p:nvSpPr>
        <p:spPr>
          <a:xfrm>
            <a:off x="735108" y="2483043"/>
            <a:ext cx="1250442" cy="523220"/>
          </a:xfrm>
          <a:prstGeom prst="rect">
            <a:avLst/>
          </a:prstGeom>
          <a:noFill/>
        </p:spPr>
        <p:txBody>
          <a:bodyPr wrap="square">
            <a:spAutoFit/>
          </a:bodyPr>
          <a:lstStyle/>
          <a:p>
            <a:pPr algn="ctr"/>
            <a:r>
              <a:rPr lang="en-US" dirty="0">
                <a:solidFill>
                  <a:schemeClr val="tx2">
                    <a:lumMod val="25000"/>
                  </a:schemeClr>
                </a:solidFill>
              </a:rPr>
              <a:t>Define </a:t>
            </a:r>
          </a:p>
          <a:p>
            <a:pPr algn="ctr"/>
            <a:r>
              <a:rPr lang="en-US" dirty="0">
                <a:solidFill>
                  <a:schemeClr val="tx2">
                    <a:lumMod val="25000"/>
                  </a:schemeClr>
                </a:solidFill>
              </a:rPr>
              <a:t>Goals</a:t>
            </a:r>
          </a:p>
        </p:txBody>
      </p:sp>
      <p:sp>
        <p:nvSpPr>
          <p:cNvPr id="65" name="TextBox 64">
            <a:extLst>
              <a:ext uri="{FF2B5EF4-FFF2-40B4-BE49-F238E27FC236}">
                <a16:creationId xmlns:a16="http://schemas.microsoft.com/office/drawing/2014/main" id="{DCF40A2E-2087-9B7F-9C33-3E5791D0EE27}"/>
              </a:ext>
            </a:extLst>
          </p:cNvPr>
          <p:cNvSpPr txBox="1"/>
          <p:nvPr/>
        </p:nvSpPr>
        <p:spPr>
          <a:xfrm>
            <a:off x="2020617" y="2484269"/>
            <a:ext cx="1250442" cy="523220"/>
          </a:xfrm>
          <a:prstGeom prst="rect">
            <a:avLst/>
          </a:prstGeom>
          <a:noFill/>
        </p:spPr>
        <p:txBody>
          <a:bodyPr wrap="square">
            <a:spAutoFit/>
          </a:bodyPr>
          <a:lstStyle/>
          <a:p>
            <a:pPr algn="ctr"/>
            <a:r>
              <a:rPr lang="en-US" dirty="0">
                <a:solidFill>
                  <a:schemeClr val="tx2">
                    <a:lumMod val="25000"/>
                  </a:schemeClr>
                </a:solidFill>
              </a:rPr>
              <a:t>Collect </a:t>
            </a:r>
          </a:p>
          <a:p>
            <a:pPr algn="ctr"/>
            <a:r>
              <a:rPr lang="en-US" dirty="0">
                <a:solidFill>
                  <a:schemeClr val="tx2">
                    <a:lumMod val="25000"/>
                  </a:schemeClr>
                </a:solidFill>
              </a:rPr>
              <a:t>Data</a:t>
            </a:r>
          </a:p>
        </p:txBody>
      </p:sp>
      <p:sp>
        <p:nvSpPr>
          <p:cNvPr id="66" name="TextBox 65">
            <a:extLst>
              <a:ext uri="{FF2B5EF4-FFF2-40B4-BE49-F238E27FC236}">
                <a16:creationId xmlns:a16="http://schemas.microsoft.com/office/drawing/2014/main" id="{54A7F8A5-19FD-D21D-87E2-E9773E937AB9}"/>
              </a:ext>
            </a:extLst>
          </p:cNvPr>
          <p:cNvSpPr txBox="1"/>
          <p:nvPr/>
        </p:nvSpPr>
        <p:spPr>
          <a:xfrm>
            <a:off x="3047135" y="2483043"/>
            <a:ext cx="1250442" cy="523220"/>
          </a:xfrm>
          <a:prstGeom prst="rect">
            <a:avLst/>
          </a:prstGeom>
          <a:noFill/>
        </p:spPr>
        <p:txBody>
          <a:bodyPr wrap="square">
            <a:spAutoFit/>
          </a:bodyPr>
          <a:lstStyle/>
          <a:p>
            <a:pPr algn="ctr"/>
            <a:r>
              <a:rPr lang="en-US" dirty="0">
                <a:solidFill>
                  <a:schemeClr val="tx2">
                    <a:lumMod val="25000"/>
                  </a:schemeClr>
                </a:solidFill>
              </a:rPr>
              <a:t>Clean</a:t>
            </a:r>
          </a:p>
          <a:p>
            <a:pPr algn="ctr"/>
            <a:r>
              <a:rPr lang="en-US" dirty="0">
                <a:solidFill>
                  <a:schemeClr val="tx2">
                    <a:lumMod val="25000"/>
                  </a:schemeClr>
                </a:solidFill>
              </a:rPr>
              <a:t>Data</a:t>
            </a:r>
          </a:p>
        </p:txBody>
      </p:sp>
      <p:sp>
        <p:nvSpPr>
          <p:cNvPr id="67" name="TextBox 66">
            <a:extLst>
              <a:ext uri="{FF2B5EF4-FFF2-40B4-BE49-F238E27FC236}">
                <a16:creationId xmlns:a16="http://schemas.microsoft.com/office/drawing/2014/main" id="{4598FE51-18AB-A65A-876A-E3FFE207AFE7}"/>
              </a:ext>
            </a:extLst>
          </p:cNvPr>
          <p:cNvSpPr txBox="1"/>
          <p:nvPr/>
        </p:nvSpPr>
        <p:spPr>
          <a:xfrm>
            <a:off x="4316546" y="2486015"/>
            <a:ext cx="1250442" cy="523220"/>
          </a:xfrm>
          <a:prstGeom prst="rect">
            <a:avLst/>
          </a:prstGeom>
          <a:noFill/>
        </p:spPr>
        <p:txBody>
          <a:bodyPr wrap="square">
            <a:spAutoFit/>
          </a:bodyPr>
          <a:lstStyle/>
          <a:p>
            <a:pPr algn="ctr"/>
            <a:r>
              <a:rPr lang="en-US" dirty="0">
                <a:solidFill>
                  <a:schemeClr val="tx2">
                    <a:lumMod val="25000"/>
                  </a:schemeClr>
                </a:solidFill>
              </a:rPr>
              <a:t>Transform</a:t>
            </a:r>
          </a:p>
          <a:p>
            <a:pPr algn="ctr"/>
            <a:r>
              <a:rPr lang="en-US" dirty="0">
                <a:solidFill>
                  <a:schemeClr val="tx2">
                    <a:lumMod val="25000"/>
                  </a:schemeClr>
                </a:solidFill>
              </a:rPr>
              <a:t>Data</a:t>
            </a:r>
          </a:p>
        </p:txBody>
      </p:sp>
      <p:sp>
        <p:nvSpPr>
          <p:cNvPr id="68" name="TextBox 67">
            <a:extLst>
              <a:ext uri="{FF2B5EF4-FFF2-40B4-BE49-F238E27FC236}">
                <a16:creationId xmlns:a16="http://schemas.microsoft.com/office/drawing/2014/main" id="{AED76702-043E-EB16-0801-D6397F153D70}"/>
              </a:ext>
            </a:extLst>
          </p:cNvPr>
          <p:cNvSpPr txBox="1"/>
          <p:nvPr/>
        </p:nvSpPr>
        <p:spPr>
          <a:xfrm>
            <a:off x="5513585" y="2473315"/>
            <a:ext cx="1250442" cy="523220"/>
          </a:xfrm>
          <a:prstGeom prst="rect">
            <a:avLst/>
          </a:prstGeom>
          <a:noFill/>
        </p:spPr>
        <p:txBody>
          <a:bodyPr wrap="square">
            <a:spAutoFit/>
          </a:bodyPr>
          <a:lstStyle/>
          <a:p>
            <a:pPr algn="ctr"/>
            <a:r>
              <a:rPr lang="en-US" dirty="0">
                <a:solidFill>
                  <a:schemeClr val="tx2">
                    <a:lumMod val="25000"/>
                  </a:schemeClr>
                </a:solidFill>
              </a:rPr>
              <a:t>Analyze</a:t>
            </a:r>
          </a:p>
          <a:p>
            <a:pPr algn="ctr"/>
            <a:r>
              <a:rPr lang="en-US" dirty="0">
                <a:solidFill>
                  <a:schemeClr val="tx2">
                    <a:lumMod val="25000"/>
                  </a:schemeClr>
                </a:solidFill>
              </a:rPr>
              <a:t>Data</a:t>
            </a:r>
          </a:p>
        </p:txBody>
      </p:sp>
      <p:sp>
        <p:nvSpPr>
          <p:cNvPr id="69" name="TextBox 68">
            <a:extLst>
              <a:ext uri="{FF2B5EF4-FFF2-40B4-BE49-F238E27FC236}">
                <a16:creationId xmlns:a16="http://schemas.microsoft.com/office/drawing/2014/main" id="{58363D8F-F306-9DA1-B973-D87BC89D60E2}"/>
              </a:ext>
            </a:extLst>
          </p:cNvPr>
          <p:cNvSpPr txBox="1"/>
          <p:nvPr/>
        </p:nvSpPr>
        <p:spPr>
          <a:xfrm>
            <a:off x="6823984" y="2473315"/>
            <a:ext cx="1449569" cy="523220"/>
          </a:xfrm>
          <a:prstGeom prst="rect">
            <a:avLst/>
          </a:prstGeom>
          <a:noFill/>
        </p:spPr>
        <p:txBody>
          <a:bodyPr wrap="square">
            <a:spAutoFit/>
          </a:bodyPr>
          <a:lstStyle/>
          <a:p>
            <a:pPr algn="ctr"/>
            <a:r>
              <a:rPr lang="en-US" dirty="0">
                <a:solidFill>
                  <a:schemeClr val="tx2">
                    <a:lumMod val="25000"/>
                  </a:schemeClr>
                </a:solidFill>
              </a:rPr>
              <a:t>Extract Insights &amp; Predictions</a:t>
            </a:r>
          </a:p>
        </p:txBody>
      </p:sp>
      <p:sp>
        <p:nvSpPr>
          <p:cNvPr id="70" name="TextBox 69">
            <a:extLst>
              <a:ext uri="{FF2B5EF4-FFF2-40B4-BE49-F238E27FC236}">
                <a16:creationId xmlns:a16="http://schemas.microsoft.com/office/drawing/2014/main" id="{5765029D-2EBB-2D90-5801-1ADBD770CE46}"/>
              </a:ext>
            </a:extLst>
          </p:cNvPr>
          <p:cNvSpPr txBox="1"/>
          <p:nvPr/>
        </p:nvSpPr>
        <p:spPr>
          <a:xfrm>
            <a:off x="8274306" y="2473315"/>
            <a:ext cx="2029206" cy="523220"/>
          </a:xfrm>
          <a:prstGeom prst="rect">
            <a:avLst/>
          </a:prstGeom>
          <a:noFill/>
        </p:spPr>
        <p:txBody>
          <a:bodyPr wrap="square">
            <a:spAutoFit/>
          </a:bodyPr>
          <a:lstStyle/>
          <a:p>
            <a:pPr algn="ctr"/>
            <a:r>
              <a:rPr lang="en-US" dirty="0">
                <a:solidFill>
                  <a:schemeClr val="tx2">
                    <a:lumMod val="25000"/>
                  </a:schemeClr>
                </a:solidFill>
              </a:rPr>
              <a:t>Conclusions, Findings </a:t>
            </a:r>
          </a:p>
          <a:p>
            <a:pPr algn="ctr"/>
            <a:r>
              <a:rPr lang="en-US" dirty="0">
                <a:solidFill>
                  <a:schemeClr val="tx2">
                    <a:lumMod val="25000"/>
                  </a:schemeClr>
                </a:solidFill>
              </a:rPr>
              <a:t>&amp; Recommendations</a:t>
            </a:r>
          </a:p>
        </p:txBody>
      </p:sp>
      <p:sp>
        <p:nvSpPr>
          <p:cNvPr id="71" name="TextBox 70">
            <a:extLst>
              <a:ext uri="{FF2B5EF4-FFF2-40B4-BE49-F238E27FC236}">
                <a16:creationId xmlns:a16="http://schemas.microsoft.com/office/drawing/2014/main" id="{23B64B15-67D6-A2E9-D466-3C6CE56C6CD9}"/>
              </a:ext>
            </a:extLst>
          </p:cNvPr>
          <p:cNvSpPr txBox="1"/>
          <p:nvPr/>
        </p:nvSpPr>
        <p:spPr>
          <a:xfrm>
            <a:off x="10303512" y="2483043"/>
            <a:ext cx="1250442" cy="523220"/>
          </a:xfrm>
          <a:prstGeom prst="rect">
            <a:avLst/>
          </a:prstGeom>
          <a:noFill/>
        </p:spPr>
        <p:txBody>
          <a:bodyPr wrap="square">
            <a:spAutoFit/>
          </a:bodyPr>
          <a:lstStyle/>
          <a:p>
            <a:pPr algn="ctr"/>
            <a:r>
              <a:rPr lang="en-US" dirty="0">
                <a:solidFill>
                  <a:schemeClr val="tx2">
                    <a:lumMod val="25000"/>
                  </a:schemeClr>
                </a:solidFill>
              </a:rPr>
              <a:t>Take </a:t>
            </a:r>
          </a:p>
          <a:p>
            <a:pPr algn="ctr"/>
            <a:r>
              <a:rPr lang="en-US" dirty="0">
                <a:solidFill>
                  <a:schemeClr val="tx2">
                    <a:lumMod val="25000"/>
                  </a:schemeClr>
                </a:solidFill>
              </a:rPr>
              <a:t>Actions</a:t>
            </a:r>
          </a:p>
        </p:txBody>
      </p:sp>
      <p:cxnSp>
        <p:nvCxnSpPr>
          <p:cNvPr id="72" name="Straight Connector 71">
            <a:extLst>
              <a:ext uri="{FF2B5EF4-FFF2-40B4-BE49-F238E27FC236}">
                <a16:creationId xmlns:a16="http://schemas.microsoft.com/office/drawing/2014/main" id="{E732CB09-F016-E0FB-9272-A153BFB90FEB}"/>
              </a:ext>
            </a:extLst>
          </p:cNvPr>
          <p:cNvCxnSpPr>
            <a:cxnSpLocks/>
          </p:cNvCxnSpPr>
          <p:nvPr/>
        </p:nvCxnSpPr>
        <p:spPr>
          <a:xfrm>
            <a:off x="1360329" y="1760512"/>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78B1AF41-4D57-1654-9B97-01BEEE8A2CBE}"/>
              </a:ext>
            </a:extLst>
          </p:cNvPr>
          <p:cNvCxnSpPr/>
          <p:nvPr/>
        </p:nvCxnSpPr>
        <p:spPr>
          <a:xfrm>
            <a:off x="2645838"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E785ECEC-C61A-2862-50B8-89063613CF03}"/>
              </a:ext>
            </a:extLst>
          </p:cNvPr>
          <p:cNvCxnSpPr/>
          <p:nvPr/>
        </p:nvCxnSpPr>
        <p:spPr>
          <a:xfrm>
            <a:off x="3667570"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77948255-A3B6-5E13-AFCC-79C7D9C95DAF}"/>
              </a:ext>
            </a:extLst>
          </p:cNvPr>
          <p:cNvCxnSpPr/>
          <p:nvPr/>
        </p:nvCxnSpPr>
        <p:spPr>
          <a:xfrm>
            <a:off x="4941767"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0EDD0ACF-DC73-8B2A-E8A0-40F8BC4780D8}"/>
              </a:ext>
            </a:extLst>
          </p:cNvPr>
          <p:cNvCxnSpPr/>
          <p:nvPr/>
        </p:nvCxnSpPr>
        <p:spPr>
          <a:xfrm>
            <a:off x="6138806"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6FB11B02-807C-4667-4014-3B2DEF7BD77B}"/>
              </a:ext>
            </a:extLst>
          </p:cNvPr>
          <p:cNvCxnSpPr/>
          <p:nvPr/>
        </p:nvCxnSpPr>
        <p:spPr>
          <a:xfrm>
            <a:off x="7482674"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71DCC2F3-B184-81F1-47B0-89409A8A5D50}"/>
              </a:ext>
            </a:extLst>
          </p:cNvPr>
          <p:cNvCxnSpPr/>
          <p:nvPr/>
        </p:nvCxnSpPr>
        <p:spPr>
          <a:xfrm>
            <a:off x="9284123" y="175735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34B5579A-9257-A10E-4222-5BAC872DC36E}"/>
              </a:ext>
            </a:extLst>
          </p:cNvPr>
          <p:cNvCxnSpPr/>
          <p:nvPr/>
        </p:nvCxnSpPr>
        <p:spPr>
          <a:xfrm>
            <a:off x="10923947" y="1757353"/>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sp>
        <p:nvSpPr>
          <p:cNvPr id="80" name="Oval 79">
            <a:extLst>
              <a:ext uri="{FF2B5EF4-FFF2-40B4-BE49-F238E27FC236}">
                <a16:creationId xmlns:a16="http://schemas.microsoft.com/office/drawing/2014/main" id="{E826AB95-0E0E-9D5F-E5B7-CECF1DB0A4E2}"/>
              </a:ext>
            </a:extLst>
          </p:cNvPr>
          <p:cNvSpPr/>
          <p:nvPr/>
        </p:nvSpPr>
        <p:spPr>
          <a:xfrm>
            <a:off x="1294923" y="2316493"/>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Oval 80">
            <a:extLst>
              <a:ext uri="{FF2B5EF4-FFF2-40B4-BE49-F238E27FC236}">
                <a16:creationId xmlns:a16="http://schemas.microsoft.com/office/drawing/2014/main" id="{D6E39622-CB78-AB1E-E7B1-49E90AAD8607}"/>
              </a:ext>
            </a:extLst>
          </p:cNvPr>
          <p:cNvSpPr/>
          <p:nvPr/>
        </p:nvSpPr>
        <p:spPr>
          <a:xfrm>
            <a:off x="2574919" y="2319120"/>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Oval 81">
            <a:extLst>
              <a:ext uri="{FF2B5EF4-FFF2-40B4-BE49-F238E27FC236}">
                <a16:creationId xmlns:a16="http://schemas.microsoft.com/office/drawing/2014/main" id="{536FCEB5-3A90-61CA-C7E5-9125A2352CC1}"/>
              </a:ext>
            </a:extLst>
          </p:cNvPr>
          <p:cNvSpPr/>
          <p:nvPr/>
        </p:nvSpPr>
        <p:spPr>
          <a:xfrm>
            <a:off x="3603220" y="2316493"/>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Oval 82">
            <a:extLst>
              <a:ext uri="{FF2B5EF4-FFF2-40B4-BE49-F238E27FC236}">
                <a16:creationId xmlns:a16="http://schemas.microsoft.com/office/drawing/2014/main" id="{D31E0536-3446-32EE-325C-659EF05129EC}"/>
              </a:ext>
            </a:extLst>
          </p:cNvPr>
          <p:cNvSpPr/>
          <p:nvPr/>
        </p:nvSpPr>
        <p:spPr>
          <a:xfrm>
            <a:off x="4868231"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Oval 83">
            <a:extLst>
              <a:ext uri="{FF2B5EF4-FFF2-40B4-BE49-F238E27FC236}">
                <a16:creationId xmlns:a16="http://schemas.microsoft.com/office/drawing/2014/main" id="{9531A1F9-62E5-CD29-4189-EE7755171526}"/>
              </a:ext>
            </a:extLst>
          </p:cNvPr>
          <p:cNvSpPr/>
          <p:nvPr/>
        </p:nvSpPr>
        <p:spPr>
          <a:xfrm>
            <a:off x="6069089"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Oval 84">
            <a:extLst>
              <a:ext uri="{FF2B5EF4-FFF2-40B4-BE49-F238E27FC236}">
                <a16:creationId xmlns:a16="http://schemas.microsoft.com/office/drawing/2014/main" id="{1C12A040-B4BC-7AC2-A041-D05027C45B6B}"/>
              </a:ext>
            </a:extLst>
          </p:cNvPr>
          <p:cNvSpPr/>
          <p:nvPr/>
        </p:nvSpPr>
        <p:spPr>
          <a:xfrm>
            <a:off x="7421576" y="2319120"/>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Oval 85">
            <a:extLst>
              <a:ext uri="{FF2B5EF4-FFF2-40B4-BE49-F238E27FC236}">
                <a16:creationId xmlns:a16="http://schemas.microsoft.com/office/drawing/2014/main" id="{AB39FEE1-A1C4-7DAE-86FF-D605F2940625}"/>
              </a:ext>
            </a:extLst>
          </p:cNvPr>
          <p:cNvSpPr/>
          <p:nvPr/>
        </p:nvSpPr>
        <p:spPr>
          <a:xfrm>
            <a:off x="9215543"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Oval 86">
            <a:extLst>
              <a:ext uri="{FF2B5EF4-FFF2-40B4-BE49-F238E27FC236}">
                <a16:creationId xmlns:a16="http://schemas.microsoft.com/office/drawing/2014/main" id="{79B05150-C60C-0C47-8CA2-918EAF28083E}"/>
              </a:ext>
            </a:extLst>
          </p:cNvPr>
          <p:cNvSpPr/>
          <p:nvPr/>
        </p:nvSpPr>
        <p:spPr>
          <a:xfrm>
            <a:off x="10855367"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1" name="Graphic 90" descr="Microscope with solid fill">
            <a:extLst>
              <a:ext uri="{FF2B5EF4-FFF2-40B4-BE49-F238E27FC236}">
                <a16:creationId xmlns:a16="http://schemas.microsoft.com/office/drawing/2014/main" id="{90802809-18A6-F555-A033-456D2BC6AFB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3869" y="3600197"/>
            <a:ext cx="1423746" cy="1423746"/>
          </a:xfrm>
          <a:prstGeom prst="rect">
            <a:avLst/>
          </a:prstGeom>
        </p:spPr>
      </p:pic>
    </p:spTree>
    <p:extLst>
      <p:ext uri="{BB962C8B-B14F-4D97-AF65-F5344CB8AC3E}">
        <p14:creationId xmlns:p14="http://schemas.microsoft.com/office/powerpoint/2010/main" val="2276264196"/>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294A8D02-8338-FE92-4725-5A9BCC1FE6BB}"/>
            </a:ext>
          </a:extLst>
        </p:cNvPr>
        <p:cNvGrpSpPr/>
        <p:nvPr/>
      </p:nvGrpSpPr>
      <p:grpSpPr>
        <a:xfrm>
          <a:off x="0" y="0"/>
          <a:ext cx="0" cy="0"/>
          <a:chOff x="0" y="0"/>
          <a:chExt cx="0" cy="0"/>
        </a:xfrm>
      </p:grpSpPr>
      <p:sp>
        <p:nvSpPr>
          <p:cNvPr id="413" name="Google Shape;413;p43">
            <a:extLst>
              <a:ext uri="{FF2B5EF4-FFF2-40B4-BE49-F238E27FC236}">
                <a16:creationId xmlns:a16="http://schemas.microsoft.com/office/drawing/2014/main" id="{FD837B00-B5C7-7CEA-CD38-4DADCEEFDA4F}"/>
              </a:ext>
            </a:extLst>
          </p:cNvPr>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Exploring Data </a:t>
            </a:r>
            <a:br>
              <a:rPr lang="en-US" dirty="0"/>
            </a:br>
            <a:r>
              <a:rPr lang="en-US" b="1" dirty="0"/>
              <a:t>Chart &amp; Graphs</a:t>
            </a:r>
            <a:endParaRPr dirty="0"/>
          </a:p>
        </p:txBody>
      </p:sp>
      <p:sp>
        <p:nvSpPr>
          <p:cNvPr id="3" name="Google Shape;472;p46">
            <a:extLst>
              <a:ext uri="{FF2B5EF4-FFF2-40B4-BE49-F238E27FC236}">
                <a16:creationId xmlns:a16="http://schemas.microsoft.com/office/drawing/2014/main" id="{45971426-2594-73BA-113C-B7A3D25CB0A7}"/>
              </a:ext>
            </a:extLst>
          </p:cNvPr>
          <p:cNvSpPr txBox="1">
            <a:spLocks/>
          </p:cNvSpPr>
          <p:nvPr/>
        </p:nvSpPr>
        <p:spPr>
          <a:xfrm>
            <a:off x="95250" y="1658941"/>
            <a:ext cx="9144000" cy="1845858"/>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79400" algn="l" rtl="0">
              <a:lnSpc>
                <a:spcPct val="115000"/>
              </a:lnSpc>
              <a:spcBef>
                <a:spcPts val="1000"/>
              </a:spcBef>
              <a:spcAft>
                <a:spcPts val="0"/>
              </a:spcAft>
              <a:buClr>
                <a:srgbClr val="000000"/>
              </a:buClr>
              <a:buSzPts val="800"/>
              <a:buFont typeface="Arial"/>
              <a:buChar char="•"/>
              <a:defRPr sz="12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L="914400" marR="0" lvl="1"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2pPr>
            <a:lvl3pPr marL="1371600" marR="0" lvl="2"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3pPr>
            <a:lvl4pPr marL="1828800" marR="0" lvl="3" indent="-311150" algn="l" rtl="0">
              <a:lnSpc>
                <a:spcPct val="115000"/>
              </a:lnSpc>
              <a:spcBef>
                <a:spcPts val="500"/>
              </a:spcBef>
              <a:spcAft>
                <a:spcPts val="0"/>
              </a:spcAft>
              <a:buClr>
                <a:srgbClr val="000000"/>
              </a:buClr>
              <a:buSzPts val="1300"/>
              <a:buFont typeface="Arial"/>
              <a:buChar char="•"/>
              <a:defRPr sz="1300" b="0" i="0" u="none" strike="noStrike" cap="none">
                <a:solidFill>
                  <a:srgbClr val="000000"/>
                </a:solidFill>
                <a:latin typeface="Arial"/>
                <a:ea typeface="Arial"/>
                <a:cs typeface="Arial"/>
                <a:sym typeface="Arial"/>
              </a:defRPr>
            </a:lvl4pPr>
            <a:lvl5pPr marL="2286000" marR="0" lvl="4"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5pPr>
            <a:lvl6pPr marL="2743200" marR="0" lvl="5"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6pPr>
            <a:lvl7pPr marL="3200400" marR="0" lvl="6"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7pPr>
            <a:lvl8pPr marL="3657600" marR="0" lvl="7"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8pPr>
            <a:lvl9pPr marL="4114800" marR="0" lvl="8"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9pPr>
          </a:lstStyle>
          <a:p>
            <a:pPr marL="177800" indent="0">
              <a:buNone/>
            </a:pPr>
            <a:endParaRPr lang="en-US" i="1" dirty="0"/>
          </a:p>
        </p:txBody>
      </p:sp>
      <p:sp>
        <p:nvSpPr>
          <p:cNvPr id="2" name="TextBox 1">
            <a:extLst>
              <a:ext uri="{FF2B5EF4-FFF2-40B4-BE49-F238E27FC236}">
                <a16:creationId xmlns:a16="http://schemas.microsoft.com/office/drawing/2014/main" id="{3F6E96A4-6A06-1CB9-9811-9BC17CB45E63}"/>
              </a:ext>
            </a:extLst>
          </p:cNvPr>
          <p:cNvSpPr txBox="1"/>
          <p:nvPr/>
        </p:nvSpPr>
        <p:spPr>
          <a:xfrm>
            <a:off x="1930398" y="2427581"/>
            <a:ext cx="8788401" cy="1323439"/>
          </a:xfrm>
          <a:prstGeom prst="rect">
            <a:avLst/>
          </a:prstGeom>
          <a:noFill/>
        </p:spPr>
        <p:txBody>
          <a:bodyPr wrap="square">
            <a:spAutoFit/>
          </a:bodyPr>
          <a:lstStyle/>
          <a:p>
            <a:pPr algn="ctr"/>
            <a:r>
              <a:rPr lang="en-US" sz="4000" i="1" dirty="0">
                <a:solidFill>
                  <a:srgbClr val="2B2576"/>
                </a:solidFill>
                <a:latin typeface="Open Sans" panose="020B0606030504020204" pitchFamily="34" charset="0"/>
              </a:rPr>
              <a:t>“How can I explore and visualize my data to gain insights and tell stories?”</a:t>
            </a:r>
          </a:p>
        </p:txBody>
      </p:sp>
    </p:spTree>
    <p:extLst>
      <p:ext uri="{BB962C8B-B14F-4D97-AF65-F5344CB8AC3E}">
        <p14:creationId xmlns:p14="http://schemas.microsoft.com/office/powerpoint/2010/main" val="1366306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283A8422-A44D-B2B0-CB59-E562599656E7}"/>
            </a:ext>
          </a:extLst>
        </p:cNvPr>
        <p:cNvGrpSpPr/>
        <p:nvPr/>
      </p:nvGrpSpPr>
      <p:grpSpPr>
        <a:xfrm>
          <a:off x="0" y="0"/>
          <a:ext cx="0" cy="0"/>
          <a:chOff x="0" y="0"/>
          <a:chExt cx="0" cy="0"/>
        </a:xfrm>
      </p:grpSpPr>
      <p:sp>
        <p:nvSpPr>
          <p:cNvPr id="413" name="Google Shape;413;p43">
            <a:extLst>
              <a:ext uri="{FF2B5EF4-FFF2-40B4-BE49-F238E27FC236}">
                <a16:creationId xmlns:a16="http://schemas.microsoft.com/office/drawing/2014/main" id="{5565BBE7-3E44-5F5A-9559-7F477526770F}"/>
              </a:ext>
            </a:extLst>
          </p:cNvPr>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Exploring Data </a:t>
            </a:r>
            <a:br>
              <a:rPr lang="en-US" dirty="0"/>
            </a:br>
            <a:r>
              <a:rPr lang="en-US" b="1" dirty="0"/>
              <a:t>Chart &amp; Graphs</a:t>
            </a:r>
            <a:endParaRPr dirty="0"/>
          </a:p>
        </p:txBody>
      </p:sp>
      <p:sp>
        <p:nvSpPr>
          <p:cNvPr id="2" name="Google Shape;415;p43">
            <a:extLst>
              <a:ext uri="{FF2B5EF4-FFF2-40B4-BE49-F238E27FC236}">
                <a16:creationId xmlns:a16="http://schemas.microsoft.com/office/drawing/2014/main" id="{CB5184E9-3E5F-2705-369B-6E19BD228CA7}"/>
              </a:ext>
            </a:extLst>
          </p:cNvPr>
          <p:cNvSpPr txBox="1">
            <a:spLocks/>
          </p:cNvSpPr>
          <p:nvPr/>
        </p:nvSpPr>
        <p:spPr>
          <a:xfrm>
            <a:off x="766479" y="15156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r>
              <a:rPr lang="en-US" dirty="0">
                <a:solidFill>
                  <a:schemeClr val="tx2">
                    <a:lumMod val="25000"/>
                  </a:schemeClr>
                </a:solidFill>
              </a:rPr>
              <a:t>Simple Charts with ApexCharts.js</a:t>
            </a:r>
          </a:p>
        </p:txBody>
      </p:sp>
      <p:grpSp>
        <p:nvGrpSpPr>
          <p:cNvPr id="4" name="Group 3">
            <a:extLst>
              <a:ext uri="{FF2B5EF4-FFF2-40B4-BE49-F238E27FC236}">
                <a16:creationId xmlns:a16="http://schemas.microsoft.com/office/drawing/2014/main" id="{2B9379EF-2292-CE13-F661-C216D0804C9B}"/>
              </a:ext>
            </a:extLst>
          </p:cNvPr>
          <p:cNvGrpSpPr/>
          <p:nvPr/>
        </p:nvGrpSpPr>
        <p:grpSpPr>
          <a:xfrm>
            <a:off x="5914490" y="-4461"/>
            <a:ext cx="6277510" cy="6277510"/>
            <a:chOff x="5914490" y="-4461"/>
            <a:chExt cx="6277510" cy="6277510"/>
          </a:xfrm>
        </p:grpSpPr>
        <p:pic>
          <p:nvPicPr>
            <p:cNvPr id="44" name="Picture 43" descr="A paper monkey made from paper&#10;&#10;AI-generated content may be incorrect.">
              <a:extLst>
                <a:ext uri="{FF2B5EF4-FFF2-40B4-BE49-F238E27FC236}">
                  <a16:creationId xmlns:a16="http://schemas.microsoft.com/office/drawing/2014/main" id="{0EBF9FDD-4E78-7A83-EEEA-328299B2212C}"/>
                </a:ext>
              </a:extLst>
            </p:cNvPr>
            <p:cNvPicPr>
              <a:picLocks noChangeAspect="1"/>
            </p:cNvPicPr>
            <p:nvPr/>
          </p:nvPicPr>
          <p:blipFill>
            <a:blip r:embed="rId3"/>
            <a:stretch>
              <a:fillRect/>
            </a:stretch>
          </p:blipFill>
          <p:spPr>
            <a:xfrm>
              <a:off x="5921829" y="0"/>
              <a:ext cx="6270171" cy="6270171"/>
            </a:xfrm>
            <a:prstGeom prst="rect">
              <a:avLst/>
            </a:prstGeom>
          </p:spPr>
        </p:pic>
        <p:pic>
          <p:nvPicPr>
            <p:cNvPr id="48" name="Picture 47" descr="A black and white symbol&#10;&#10;AI-generated content may be incorrect.">
              <a:extLst>
                <a:ext uri="{FF2B5EF4-FFF2-40B4-BE49-F238E27FC236}">
                  <a16:creationId xmlns:a16="http://schemas.microsoft.com/office/drawing/2014/main" id="{F17A25F4-6316-4BFF-8CE7-18577396734D}"/>
                </a:ext>
              </a:extLst>
            </p:cNvPr>
            <p:cNvPicPr>
              <a:picLocks noChangeAspect="1"/>
            </p:cNvPicPr>
            <p:nvPr/>
          </p:nvPicPr>
          <p:blipFill>
            <a:blip r:embed="rId4">
              <a:alphaModFix amt="76000"/>
            </a:blip>
            <a:stretch>
              <a:fillRect/>
            </a:stretch>
          </p:blipFill>
          <p:spPr>
            <a:xfrm>
              <a:off x="9321282" y="3223727"/>
              <a:ext cx="205273" cy="205273"/>
            </a:xfrm>
            <a:prstGeom prst="rect">
              <a:avLst/>
            </a:prstGeom>
          </p:spPr>
        </p:pic>
        <p:sp>
          <p:nvSpPr>
            <p:cNvPr id="3" name="Rectangle 2">
              <a:extLst>
                <a:ext uri="{FF2B5EF4-FFF2-40B4-BE49-F238E27FC236}">
                  <a16:creationId xmlns:a16="http://schemas.microsoft.com/office/drawing/2014/main" id="{BD04B62C-6323-ED35-302C-EF93DD996947}"/>
                </a:ext>
              </a:extLst>
            </p:cNvPr>
            <p:cNvSpPr/>
            <p:nvPr/>
          </p:nvSpPr>
          <p:spPr>
            <a:xfrm>
              <a:off x="5914490" y="-4461"/>
              <a:ext cx="6277508" cy="6277510"/>
            </a:xfrm>
            <a:prstGeom prst="rect">
              <a:avLst/>
            </a:prstGeom>
            <a:solidFill>
              <a:srgbClr val="EBEBF3">
                <a:alpha val="86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TextBox 4">
            <a:extLst>
              <a:ext uri="{FF2B5EF4-FFF2-40B4-BE49-F238E27FC236}">
                <a16:creationId xmlns:a16="http://schemas.microsoft.com/office/drawing/2014/main" id="{3569635E-3E22-01FE-562E-351FB3CB1EC3}"/>
              </a:ext>
            </a:extLst>
          </p:cNvPr>
          <p:cNvSpPr txBox="1"/>
          <p:nvPr/>
        </p:nvSpPr>
        <p:spPr>
          <a:xfrm>
            <a:off x="6029325" y="2039497"/>
            <a:ext cx="2987653" cy="3108543"/>
          </a:xfrm>
          <a:prstGeom prst="rect">
            <a:avLst/>
          </a:prstGeom>
          <a:noFill/>
        </p:spPr>
        <p:txBody>
          <a:bodyPr wrap="square">
            <a:spAutoFit/>
          </a:bodyPr>
          <a:lstStyle/>
          <a:p>
            <a:r>
              <a:rPr lang="en-US" b="1" i="0" dirty="0">
                <a:solidFill>
                  <a:srgbClr val="3D3935"/>
                </a:solidFill>
                <a:effectLst/>
                <a:latin typeface="Open Sans" panose="020B0606030504020204" pitchFamily="34" charset="0"/>
              </a:rPr>
              <a:t>Quick Story</a:t>
            </a:r>
          </a:p>
          <a:p>
            <a:endParaRPr lang="en-US" b="1" i="0" dirty="0">
              <a:solidFill>
                <a:srgbClr val="3D3935"/>
              </a:solidFill>
              <a:effectLst/>
              <a:latin typeface="Open Sans" panose="020B0606030504020204" pitchFamily="34" charset="0"/>
            </a:endParaRPr>
          </a:p>
          <a:p>
            <a:pPr marL="342900" indent="-342900">
              <a:buFont typeface="+mj-lt"/>
              <a:buAutoNum type="arabicPeriod"/>
            </a:pPr>
            <a:r>
              <a:rPr lang="en-US" b="0" i="0" dirty="0">
                <a:solidFill>
                  <a:srgbClr val="3D3935"/>
                </a:solidFill>
                <a:effectLst/>
                <a:latin typeface="Open Sans" panose="020B0606030504020204" pitchFamily="34" charset="0"/>
              </a:rPr>
              <a:t>Asked ChatGPT for the top 5 open sources/free JavaScript chart libraries with specific features.</a:t>
            </a:r>
          </a:p>
          <a:p>
            <a:pPr marL="342900" indent="-342900">
              <a:buFont typeface="+mj-lt"/>
              <a:buAutoNum type="arabicPeriod"/>
            </a:pPr>
            <a:endParaRPr lang="en-US" dirty="0">
              <a:solidFill>
                <a:srgbClr val="3D3935"/>
              </a:solidFill>
              <a:latin typeface="Open Sans" panose="020B0606030504020204" pitchFamily="34" charset="0"/>
            </a:endParaRPr>
          </a:p>
          <a:p>
            <a:pPr marL="342900" indent="-342900">
              <a:buFont typeface="+mj-lt"/>
              <a:buAutoNum type="arabicPeriod"/>
            </a:pPr>
            <a:r>
              <a:rPr lang="en-US" dirty="0">
                <a:solidFill>
                  <a:srgbClr val="3D3935"/>
                </a:solidFill>
                <a:latin typeface="Open Sans" panose="020B0606030504020204" pitchFamily="34" charset="0"/>
              </a:rPr>
              <a:t>Provided it a use case and asked it to produce a simple web application with the </a:t>
            </a:r>
            <a:r>
              <a:rPr lang="en-US" b="1" dirty="0">
                <a:solidFill>
                  <a:srgbClr val="3D3935"/>
                </a:solidFill>
                <a:latin typeface="Open Sans" panose="020B0606030504020204" pitchFamily="34" charset="0"/>
              </a:rPr>
              <a:t>ApexCharts.js</a:t>
            </a:r>
            <a:r>
              <a:rPr lang="en-US" dirty="0">
                <a:solidFill>
                  <a:srgbClr val="3D3935"/>
                </a:solidFill>
                <a:latin typeface="Open Sans" panose="020B0606030504020204" pitchFamily="34" charset="0"/>
              </a:rPr>
              <a:t>. </a:t>
            </a:r>
          </a:p>
          <a:p>
            <a:pPr marL="342900" indent="-342900">
              <a:buFont typeface="+mj-lt"/>
              <a:buAutoNum type="arabicPeriod"/>
            </a:pPr>
            <a:endParaRPr lang="en-US" dirty="0">
              <a:solidFill>
                <a:srgbClr val="3D3935"/>
              </a:solidFill>
              <a:latin typeface="Open Sans" panose="020B0606030504020204" pitchFamily="34" charset="0"/>
            </a:endParaRPr>
          </a:p>
          <a:p>
            <a:pPr marL="342900" indent="-342900">
              <a:buFont typeface="+mj-lt"/>
              <a:buAutoNum type="arabicPeriod"/>
            </a:pPr>
            <a:r>
              <a:rPr lang="en-US" dirty="0">
                <a:solidFill>
                  <a:srgbClr val="3D3935"/>
                </a:solidFill>
                <a:latin typeface="Open Sans" panose="020B0606030504020204" pitchFamily="34" charset="0"/>
              </a:rPr>
              <a:t>It’s be a love affair ever since. </a:t>
            </a:r>
            <a:endParaRPr lang="en-US" b="0" i="0" dirty="0">
              <a:solidFill>
                <a:srgbClr val="3D3935"/>
              </a:solidFill>
              <a:effectLst/>
              <a:latin typeface="Open Sans" panose="020B0606030504020204" pitchFamily="34" charset="0"/>
            </a:endParaRPr>
          </a:p>
          <a:p>
            <a:pPr marL="285750" indent="-285750" algn="l" fontAlgn="base">
              <a:buFont typeface="Arial" panose="020B0604020202020204" pitchFamily="34" charset="0"/>
              <a:buChar char="•"/>
            </a:pPr>
            <a:endParaRPr lang="en-US" b="1" dirty="0">
              <a:solidFill>
                <a:schemeClr val="tx2">
                  <a:lumMod val="25000"/>
                </a:schemeClr>
              </a:solidFill>
            </a:endParaRPr>
          </a:p>
        </p:txBody>
      </p:sp>
      <p:sp>
        <p:nvSpPr>
          <p:cNvPr id="6" name="TextBox 5">
            <a:extLst>
              <a:ext uri="{FF2B5EF4-FFF2-40B4-BE49-F238E27FC236}">
                <a16:creationId xmlns:a16="http://schemas.microsoft.com/office/drawing/2014/main" id="{8FF782A0-39C6-C878-4BD4-C4321D1DCAAE}"/>
              </a:ext>
            </a:extLst>
          </p:cNvPr>
          <p:cNvSpPr txBox="1"/>
          <p:nvPr/>
        </p:nvSpPr>
        <p:spPr>
          <a:xfrm>
            <a:off x="6353174" y="662500"/>
            <a:ext cx="5136890" cy="646331"/>
          </a:xfrm>
          <a:prstGeom prst="rect">
            <a:avLst/>
          </a:prstGeom>
          <a:noFill/>
        </p:spPr>
        <p:txBody>
          <a:bodyPr wrap="square">
            <a:spAutoFit/>
          </a:bodyPr>
          <a:lstStyle/>
          <a:p>
            <a:r>
              <a:rPr lang="en-US" sz="3600" dirty="0">
                <a:solidFill>
                  <a:srgbClr val="09B36B"/>
                </a:solidFill>
              </a:rPr>
              <a:t>ApexCharts.js</a:t>
            </a:r>
          </a:p>
        </p:txBody>
      </p:sp>
      <p:sp>
        <p:nvSpPr>
          <p:cNvPr id="16" name="TextBox 15">
            <a:extLst>
              <a:ext uri="{FF2B5EF4-FFF2-40B4-BE49-F238E27FC236}">
                <a16:creationId xmlns:a16="http://schemas.microsoft.com/office/drawing/2014/main" id="{144E4D8D-BE74-6EED-2032-7D2211E82DFB}"/>
              </a:ext>
            </a:extLst>
          </p:cNvPr>
          <p:cNvSpPr txBox="1"/>
          <p:nvPr/>
        </p:nvSpPr>
        <p:spPr>
          <a:xfrm>
            <a:off x="6316910" y="1321735"/>
            <a:ext cx="5722690" cy="369332"/>
          </a:xfrm>
          <a:prstGeom prst="rect">
            <a:avLst/>
          </a:prstGeom>
          <a:noFill/>
        </p:spPr>
        <p:txBody>
          <a:bodyPr wrap="square">
            <a:spAutoFit/>
          </a:bodyPr>
          <a:lstStyle/>
          <a:p>
            <a:r>
              <a:rPr lang="en-US" sz="1800" i="1" dirty="0">
                <a:solidFill>
                  <a:srgbClr val="2B2576"/>
                </a:solidFill>
                <a:latin typeface="Open Sans" panose="020B0606030504020204" pitchFamily="34" charset="0"/>
              </a:rPr>
              <a:t>“Can you help me visualize this data in a chart?”</a:t>
            </a:r>
          </a:p>
        </p:txBody>
      </p:sp>
      <p:grpSp>
        <p:nvGrpSpPr>
          <p:cNvPr id="20" name="Group 19">
            <a:extLst>
              <a:ext uri="{FF2B5EF4-FFF2-40B4-BE49-F238E27FC236}">
                <a16:creationId xmlns:a16="http://schemas.microsoft.com/office/drawing/2014/main" id="{0957A506-8DC7-DA65-E8D8-9C51B03EC401}"/>
              </a:ext>
            </a:extLst>
          </p:cNvPr>
          <p:cNvGrpSpPr/>
          <p:nvPr/>
        </p:nvGrpSpPr>
        <p:grpSpPr>
          <a:xfrm>
            <a:off x="9077079" y="2550759"/>
            <a:ext cx="3054817" cy="2289552"/>
            <a:chOff x="9053244" y="2039497"/>
            <a:chExt cx="3054817" cy="2289552"/>
          </a:xfrm>
        </p:grpSpPr>
        <p:sp>
          <p:nvSpPr>
            <p:cNvPr id="18" name="TextBox 17">
              <a:extLst>
                <a:ext uri="{FF2B5EF4-FFF2-40B4-BE49-F238E27FC236}">
                  <a16:creationId xmlns:a16="http://schemas.microsoft.com/office/drawing/2014/main" id="{7FBD68CC-573E-21AE-7F4C-6729468231BB}"/>
                </a:ext>
              </a:extLst>
            </p:cNvPr>
            <p:cNvSpPr txBox="1"/>
            <p:nvPr/>
          </p:nvSpPr>
          <p:spPr>
            <a:xfrm>
              <a:off x="9053245" y="4021272"/>
              <a:ext cx="3054816" cy="307777"/>
            </a:xfrm>
            <a:prstGeom prst="rect">
              <a:avLst/>
            </a:prstGeom>
            <a:noFill/>
          </p:spPr>
          <p:txBody>
            <a:bodyPr wrap="square">
              <a:spAutoFit/>
            </a:bodyPr>
            <a:lstStyle/>
            <a:p>
              <a:pPr algn="ctr"/>
              <a:r>
                <a:rPr lang="en-US" dirty="0">
                  <a:solidFill>
                    <a:schemeClr val="tx1">
                      <a:lumMod val="75000"/>
                      <a:lumOff val="25000"/>
                    </a:schemeClr>
                  </a:solidFill>
                </a:rPr>
                <a:t>www.apexcharts.com</a:t>
              </a:r>
            </a:p>
          </p:txBody>
        </p:sp>
        <p:pic>
          <p:nvPicPr>
            <p:cNvPr id="19" name="Picture 18">
              <a:extLst>
                <a:ext uri="{FF2B5EF4-FFF2-40B4-BE49-F238E27FC236}">
                  <a16:creationId xmlns:a16="http://schemas.microsoft.com/office/drawing/2014/main" id="{E770425B-CD61-D68F-6F62-6B719A6E5DF0}"/>
                </a:ext>
              </a:extLst>
            </p:cNvPr>
            <p:cNvPicPr>
              <a:picLocks noChangeAspect="1"/>
            </p:cNvPicPr>
            <p:nvPr/>
          </p:nvPicPr>
          <p:blipFill>
            <a:blip r:embed="rId5"/>
            <a:stretch>
              <a:fillRect/>
            </a:stretch>
          </p:blipFill>
          <p:spPr>
            <a:xfrm>
              <a:off x="9053244" y="2039497"/>
              <a:ext cx="3054816" cy="1941122"/>
            </a:xfrm>
            <a:prstGeom prst="rect">
              <a:avLst/>
            </a:prstGeom>
          </p:spPr>
        </p:pic>
      </p:grpSp>
    </p:spTree>
    <p:extLst>
      <p:ext uri="{BB962C8B-B14F-4D97-AF65-F5344CB8AC3E}">
        <p14:creationId xmlns:p14="http://schemas.microsoft.com/office/powerpoint/2010/main" val="2443630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CE9A4118-5937-7882-B162-AFD592C5E42B}"/>
            </a:ext>
          </a:extLst>
        </p:cNvPr>
        <p:cNvGrpSpPr/>
        <p:nvPr/>
      </p:nvGrpSpPr>
      <p:grpSpPr>
        <a:xfrm>
          <a:off x="0" y="0"/>
          <a:ext cx="0" cy="0"/>
          <a:chOff x="0" y="0"/>
          <a:chExt cx="0" cy="0"/>
        </a:xfrm>
      </p:grpSpPr>
      <p:sp>
        <p:nvSpPr>
          <p:cNvPr id="413" name="Google Shape;413;p43">
            <a:extLst>
              <a:ext uri="{FF2B5EF4-FFF2-40B4-BE49-F238E27FC236}">
                <a16:creationId xmlns:a16="http://schemas.microsoft.com/office/drawing/2014/main" id="{A068C7E1-0933-5E8C-7AFD-3A078C106867}"/>
              </a:ext>
            </a:extLst>
          </p:cNvPr>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lvl="0"/>
            <a:r>
              <a:rPr lang="en-US" dirty="0"/>
              <a:t>Exploring Data </a:t>
            </a:r>
            <a:br>
              <a:rPr lang="en-US" dirty="0"/>
            </a:br>
            <a:r>
              <a:rPr lang="en-US" b="1" dirty="0"/>
              <a:t>Chart &amp; Graphs</a:t>
            </a:r>
            <a:endParaRPr dirty="0"/>
          </a:p>
        </p:txBody>
      </p:sp>
      <p:sp>
        <p:nvSpPr>
          <p:cNvPr id="2" name="Google Shape;415;p43">
            <a:extLst>
              <a:ext uri="{FF2B5EF4-FFF2-40B4-BE49-F238E27FC236}">
                <a16:creationId xmlns:a16="http://schemas.microsoft.com/office/drawing/2014/main" id="{61C92F67-F641-B78E-8795-2D0FD886D5B2}"/>
              </a:ext>
            </a:extLst>
          </p:cNvPr>
          <p:cNvSpPr txBox="1">
            <a:spLocks/>
          </p:cNvSpPr>
          <p:nvPr/>
        </p:nvSpPr>
        <p:spPr>
          <a:xfrm>
            <a:off x="766479" y="15156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r>
              <a:rPr lang="en-US" dirty="0">
                <a:solidFill>
                  <a:schemeClr val="tx2">
                    <a:lumMod val="25000"/>
                  </a:schemeClr>
                </a:solidFill>
              </a:rPr>
              <a:t>Simple Charts with ApexCharts.js</a:t>
            </a:r>
          </a:p>
        </p:txBody>
      </p:sp>
      <p:grpSp>
        <p:nvGrpSpPr>
          <p:cNvPr id="4" name="Group 3">
            <a:extLst>
              <a:ext uri="{FF2B5EF4-FFF2-40B4-BE49-F238E27FC236}">
                <a16:creationId xmlns:a16="http://schemas.microsoft.com/office/drawing/2014/main" id="{732D88EF-A4A2-334C-1B37-8F38D02F757E}"/>
              </a:ext>
            </a:extLst>
          </p:cNvPr>
          <p:cNvGrpSpPr/>
          <p:nvPr/>
        </p:nvGrpSpPr>
        <p:grpSpPr>
          <a:xfrm>
            <a:off x="5914490" y="-4461"/>
            <a:ext cx="6277510" cy="6277510"/>
            <a:chOff x="5914490" y="-4461"/>
            <a:chExt cx="6277510" cy="6277510"/>
          </a:xfrm>
        </p:grpSpPr>
        <p:pic>
          <p:nvPicPr>
            <p:cNvPr id="44" name="Picture 43" descr="A paper monkey made from paper&#10;&#10;AI-generated content may be incorrect.">
              <a:extLst>
                <a:ext uri="{FF2B5EF4-FFF2-40B4-BE49-F238E27FC236}">
                  <a16:creationId xmlns:a16="http://schemas.microsoft.com/office/drawing/2014/main" id="{BB633D72-26A9-A40A-7D50-A1094C2CD804}"/>
                </a:ext>
              </a:extLst>
            </p:cNvPr>
            <p:cNvPicPr>
              <a:picLocks noChangeAspect="1"/>
            </p:cNvPicPr>
            <p:nvPr/>
          </p:nvPicPr>
          <p:blipFill>
            <a:blip r:embed="rId3"/>
            <a:stretch>
              <a:fillRect/>
            </a:stretch>
          </p:blipFill>
          <p:spPr>
            <a:xfrm>
              <a:off x="5921829" y="0"/>
              <a:ext cx="6270171" cy="6270171"/>
            </a:xfrm>
            <a:prstGeom prst="rect">
              <a:avLst/>
            </a:prstGeom>
          </p:spPr>
        </p:pic>
        <p:pic>
          <p:nvPicPr>
            <p:cNvPr id="48" name="Picture 47" descr="A black and white symbol&#10;&#10;AI-generated content may be incorrect.">
              <a:extLst>
                <a:ext uri="{FF2B5EF4-FFF2-40B4-BE49-F238E27FC236}">
                  <a16:creationId xmlns:a16="http://schemas.microsoft.com/office/drawing/2014/main" id="{73E90567-37CC-47F2-3B15-77DDE4C5E4A7}"/>
                </a:ext>
              </a:extLst>
            </p:cNvPr>
            <p:cNvPicPr>
              <a:picLocks noChangeAspect="1"/>
            </p:cNvPicPr>
            <p:nvPr/>
          </p:nvPicPr>
          <p:blipFill>
            <a:blip r:embed="rId4">
              <a:alphaModFix amt="76000"/>
            </a:blip>
            <a:stretch>
              <a:fillRect/>
            </a:stretch>
          </p:blipFill>
          <p:spPr>
            <a:xfrm>
              <a:off x="9321282" y="3223727"/>
              <a:ext cx="205273" cy="205273"/>
            </a:xfrm>
            <a:prstGeom prst="rect">
              <a:avLst/>
            </a:prstGeom>
          </p:spPr>
        </p:pic>
        <p:sp>
          <p:nvSpPr>
            <p:cNvPr id="3" name="Rectangle 2">
              <a:extLst>
                <a:ext uri="{FF2B5EF4-FFF2-40B4-BE49-F238E27FC236}">
                  <a16:creationId xmlns:a16="http://schemas.microsoft.com/office/drawing/2014/main" id="{C398A1F2-0BC5-AD32-FE07-10D1AEE4C113}"/>
                </a:ext>
              </a:extLst>
            </p:cNvPr>
            <p:cNvSpPr/>
            <p:nvPr/>
          </p:nvSpPr>
          <p:spPr>
            <a:xfrm>
              <a:off x="5914490" y="-4461"/>
              <a:ext cx="6277508" cy="6277510"/>
            </a:xfrm>
            <a:prstGeom prst="rect">
              <a:avLst/>
            </a:prstGeom>
            <a:solidFill>
              <a:srgbClr val="EBEBF3">
                <a:alpha val="86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TextBox 5">
            <a:extLst>
              <a:ext uri="{FF2B5EF4-FFF2-40B4-BE49-F238E27FC236}">
                <a16:creationId xmlns:a16="http://schemas.microsoft.com/office/drawing/2014/main" id="{F0A88C15-D11C-2AFB-A95B-C452B47FA0E0}"/>
              </a:ext>
            </a:extLst>
          </p:cNvPr>
          <p:cNvSpPr txBox="1"/>
          <p:nvPr/>
        </p:nvSpPr>
        <p:spPr>
          <a:xfrm>
            <a:off x="6353174" y="662500"/>
            <a:ext cx="5136890" cy="646331"/>
          </a:xfrm>
          <a:prstGeom prst="rect">
            <a:avLst/>
          </a:prstGeom>
          <a:noFill/>
        </p:spPr>
        <p:txBody>
          <a:bodyPr wrap="square">
            <a:spAutoFit/>
          </a:bodyPr>
          <a:lstStyle/>
          <a:p>
            <a:r>
              <a:rPr lang="en-US" sz="3600" dirty="0">
                <a:solidFill>
                  <a:srgbClr val="09B36B"/>
                </a:solidFill>
              </a:rPr>
              <a:t>Sample Prompt</a:t>
            </a:r>
          </a:p>
        </p:txBody>
      </p:sp>
      <p:sp>
        <p:nvSpPr>
          <p:cNvPr id="16" name="Rectangle 15">
            <a:extLst>
              <a:ext uri="{FF2B5EF4-FFF2-40B4-BE49-F238E27FC236}">
                <a16:creationId xmlns:a16="http://schemas.microsoft.com/office/drawing/2014/main" id="{76E3B8D4-4C11-3C26-2300-3312BF622262}"/>
              </a:ext>
            </a:extLst>
          </p:cNvPr>
          <p:cNvSpPr/>
          <p:nvPr/>
        </p:nvSpPr>
        <p:spPr>
          <a:xfrm>
            <a:off x="6430377" y="1515574"/>
            <a:ext cx="5245733" cy="3543121"/>
          </a:xfrm>
          <a:prstGeom prst="rect">
            <a:avLst/>
          </a:prstGeom>
          <a:solidFill>
            <a:schemeClr val="bg1">
              <a:lumMod val="95000"/>
              <a:alpha val="78000"/>
            </a:schemeClr>
          </a:solidFill>
          <a:ln>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DDD2108D-C395-361B-49BE-B2B03C5A4F53}"/>
              </a:ext>
            </a:extLst>
          </p:cNvPr>
          <p:cNvSpPr txBox="1"/>
          <p:nvPr/>
        </p:nvSpPr>
        <p:spPr>
          <a:xfrm>
            <a:off x="6745634" y="2013147"/>
            <a:ext cx="4930476" cy="2031325"/>
          </a:xfrm>
          <a:prstGeom prst="rect">
            <a:avLst/>
          </a:prstGeom>
          <a:solidFill>
            <a:schemeClr val="bg1">
              <a:lumMod val="95000"/>
              <a:alpha val="58000"/>
            </a:schemeClr>
          </a:solidFill>
          <a:ln w="19050">
            <a:noFill/>
          </a:ln>
        </p:spPr>
        <p:txBody>
          <a:bodyPr wrap="square" rtlCol="0">
            <a:spAutoFit/>
          </a:bodyPr>
          <a:lstStyle/>
          <a:p>
            <a:r>
              <a:rPr lang="en-US" sz="1800" dirty="0"/>
              <a:t>Using ApexCharts.js, build me an html page that contains a timeline line chart that shows the number of spy movies produce per year between 1970 and 2025: </a:t>
            </a:r>
          </a:p>
          <a:p>
            <a:endParaRPr lang="en-US" sz="1800" dirty="0"/>
          </a:p>
          <a:p>
            <a:pPr marL="457200" indent="-457200">
              <a:buAutoNum type="arabicPeriod"/>
            </a:pPr>
            <a:r>
              <a:rPr lang="en-US" sz="1800" dirty="0"/>
              <a:t>Has number of spy movies on the y axis. </a:t>
            </a:r>
          </a:p>
          <a:p>
            <a:pPr marL="457200" indent="-457200">
              <a:buAutoNum type="arabicPeriod"/>
            </a:pPr>
            <a:r>
              <a:rPr lang="en-US" sz="1800" dirty="0"/>
              <a:t>Has year on the x axis.</a:t>
            </a:r>
            <a:endParaRPr lang="en-US" dirty="0"/>
          </a:p>
        </p:txBody>
      </p:sp>
      <p:pic>
        <p:nvPicPr>
          <p:cNvPr id="18" name="Picture 17">
            <a:extLst>
              <a:ext uri="{FF2B5EF4-FFF2-40B4-BE49-F238E27FC236}">
                <a16:creationId xmlns:a16="http://schemas.microsoft.com/office/drawing/2014/main" id="{40E7B4AC-6101-072F-2C9F-68F5F48505FA}"/>
              </a:ext>
            </a:extLst>
          </p:cNvPr>
          <p:cNvPicPr>
            <a:picLocks noChangeAspect="1"/>
          </p:cNvPicPr>
          <p:nvPr/>
        </p:nvPicPr>
        <p:blipFill>
          <a:blip r:embed="rId5"/>
          <a:stretch>
            <a:fillRect/>
          </a:stretch>
        </p:blipFill>
        <p:spPr>
          <a:xfrm>
            <a:off x="3175000" y="813611"/>
            <a:ext cx="8780731" cy="482023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664634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A98C0154-B3F9-CEAF-B279-C58B96FEBF62}"/>
            </a:ext>
          </a:extLst>
        </p:cNvPr>
        <p:cNvGrpSpPr/>
        <p:nvPr/>
      </p:nvGrpSpPr>
      <p:grpSpPr>
        <a:xfrm>
          <a:off x="0" y="0"/>
          <a:ext cx="0" cy="0"/>
          <a:chOff x="0" y="0"/>
          <a:chExt cx="0" cy="0"/>
        </a:xfrm>
      </p:grpSpPr>
      <p:sp>
        <p:nvSpPr>
          <p:cNvPr id="413" name="Google Shape;413;p43">
            <a:extLst>
              <a:ext uri="{FF2B5EF4-FFF2-40B4-BE49-F238E27FC236}">
                <a16:creationId xmlns:a16="http://schemas.microsoft.com/office/drawing/2014/main" id="{D59B1CFB-83BE-0934-5B67-6D65DAE20695}"/>
              </a:ext>
            </a:extLst>
          </p:cNvPr>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lvl="0"/>
            <a:r>
              <a:rPr lang="en-US" dirty="0"/>
              <a:t>Exploring Data </a:t>
            </a:r>
            <a:br>
              <a:rPr lang="en-US" dirty="0"/>
            </a:br>
            <a:r>
              <a:rPr lang="en-US" b="1" dirty="0"/>
              <a:t>Chart &amp; Graphs</a:t>
            </a:r>
            <a:endParaRPr dirty="0"/>
          </a:p>
        </p:txBody>
      </p:sp>
      <p:sp>
        <p:nvSpPr>
          <p:cNvPr id="2" name="Google Shape;415;p43">
            <a:extLst>
              <a:ext uri="{FF2B5EF4-FFF2-40B4-BE49-F238E27FC236}">
                <a16:creationId xmlns:a16="http://schemas.microsoft.com/office/drawing/2014/main" id="{D0CC2A17-6428-7C52-9DBB-C55E69C86F3F}"/>
              </a:ext>
            </a:extLst>
          </p:cNvPr>
          <p:cNvSpPr txBox="1">
            <a:spLocks/>
          </p:cNvSpPr>
          <p:nvPr/>
        </p:nvSpPr>
        <p:spPr>
          <a:xfrm>
            <a:off x="766479" y="15156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r>
              <a:rPr lang="en-US" dirty="0">
                <a:solidFill>
                  <a:schemeClr val="tx2">
                    <a:lumMod val="25000"/>
                  </a:schemeClr>
                </a:solidFill>
              </a:rPr>
              <a:t>Simple Charts with ApexCharts.js</a:t>
            </a:r>
          </a:p>
        </p:txBody>
      </p:sp>
      <p:grpSp>
        <p:nvGrpSpPr>
          <p:cNvPr id="4" name="Group 3">
            <a:extLst>
              <a:ext uri="{FF2B5EF4-FFF2-40B4-BE49-F238E27FC236}">
                <a16:creationId xmlns:a16="http://schemas.microsoft.com/office/drawing/2014/main" id="{6F206DFD-A1EA-3D00-E191-1E1C525C85EA}"/>
              </a:ext>
            </a:extLst>
          </p:cNvPr>
          <p:cNvGrpSpPr/>
          <p:nvPr/>
        </p:nvGrpSpPr>
        <p:grpSpPr>
          <a:xfrm>
            <a:off x="5914490" y="-4461"/>
            <a:ext cx="6277510" cy="6277510"/>
            <a:chOff x="5914490" y="-4461"/>
            <a:chExt cx="6277510" cy="6277510"/>
          </a:xfrm>
        </p:grpSpPr>
        <p:pic>
          <p:nvPicPr>
            <p:cNvPr id="44" name="Picture 43" descr="A paper monkey made from paper&#10;&#10;AI-generated content may be incorrect.">
              <a:extLst>
                <a:ext uri="{FF2B5EF4-FFF2-40B4-BE49-F238E27FC236}">
                  <a16:creationId xmlns:a16="http://schemas.microsoft.com/office/drawing/2014/main" id="{70CA7971-E573-4E59-8A29-590C16DFA4F3}"/>
                </a:ext>
              </a:extLst>
            </p:cNvPr>
            <p:cNvPicPr>
              <a:picLocks noChangeAspect="1"/>
            </p:cNvPicPr>
            <p:nvPr/>
          </p:nvPicPr>
          <p:blipFill>
            <a:blip r:embed="rId3"/>
            <a:stretch>
              <a:fillRect/>
            </a:stretch>
          </p:blipFill>
          <p:spPr>
            <a:xfrm>
              <a:off x="5921829" y="0"/>
              <a:ext cx="6270171" cy="6270171"/>
            </a:xfrm>
            <a:prstGeom prst="rect">
              <a:avLst/>
            </a:prstGeom>
          </p:spPr>
        </p:pic>
        <p:pic>
          <p:nvPicPr>
            <p:cNvPr id="48" name="Picture 47" descr="A black and white symbol&#10;&#10;AI-generated content may be incorrect.">
              <a:extLst>
                <a:ext uri="{FF2B5EF4-FFF2-40B4-BE49-F238E27FC236}">
                  <a16:creationId xmlns:a16="http://schemas.microsoft.com/office/drawing/2014/main" id="{9344FF1B-2945-36E6-467D-DF359EF6E75C}"/>
                </a:ext>
              </a:extLst>
            </p:cNvPr>
            <p:cNvPicPr>
              <a:picLocks noChangeAspect="1"/>
            </p:cNvPicPr>
            <p:nvPr/>
          </p:nvPicPr>
          <p:blipFill>
            <a:blip r:embed="rId4">
              <a:alphaModFix amt="76000"/>
            </a:blip>
            <a:stretch>
              <a:fillRect/>
            </a:stretch>
          </p:blipFill>
          <p:spPr>
            <a:xfrm>
              <a:off x="9321282" y="3223727"/>
              <a:ext cx="205273" cy="205273"/>
            </a:xfrm>
            <a:prstGeom prst="rect">
              <a:avLst/>
            </a:prstGeom>
          </p:spPr>
        </p:pic>
        <p:sp>
          <p:nvSpPr>
            <p:cNvPr id="3" name="Rectangle 2">
              <a:extLst>
                <a:ext uri="{FF2B5EF4-FFF2-40B4-BE49-F238E27FC236}">
                  <a16:creationId xmlns:a16="http://schemas.microsoft.com/office/drawing/2014/main" id="{3A2AB2CB-390C-3B43-FE04-A73ABF44C2F6}"/>
                </a:ext>
              </a:extLst>
            </p:cNvPr>
            <p:cNvSpPr/>
            <p:nvPr/>
          </p:nvSpPr>
          <p:spPr>
            <a:xfrm>
              <a:off x="5914490" y="-4461"/>
              <a:ext cx="6277508" cy="6277510"/>
            </a:xfrm>
            <a:prstGeom prst="rect">
              <a:avLst/>
            </a:prstGeom>
            <a:solidFill>
              <a:srgbClr val="EBEBF3">
                <a:alpha val="86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TextBox 5">
            <a:extLst>
              <a:ext uri="{FF2B5EF4-FFF2-40B4-BE49-F238E27FC236}">
                <a16:creationId xmlns:a16="http://schemas.microsoft.com/office/drawing/2014/main" id="{4AD51A1B-4354-9FFF-F7E1-30D7EEE14AD7}"/>
              </a:ext>
            </a:extLst>
          </p:cNvPr>
          <p:cNvSpPr txBox="1"/>
          <p:nvPr/>
        </p:nvSpPr>
        <p:spPr>
          <a:xfrm>
            <a:off x="6353174" y="662500"/>
            <a:ext cx="5136890" cy="646331"/>
          </a:xfrm>
          <a:prstGeom prst="rect">
            <a:avLst/>
          </a:prstGeom>
          <a:noFill/>
        </p:spPr>
        <p:txBody>
          <a:bodyPr wrap="square">
            <a:spAutoFit/>
          </a:bodyPr>
          <a:lstStyle/>
          <a:p>
            <a:r>
              <a:rPr lang="en-US" sz="3600" dirty="0">
                <a:solidFill>
                  <a:srgbClr val="09B36B"/>
                </a:solidFill>
              </a:rPr>
              <a:t>Sample Prompt</a:t>
            </a:r>
          </a:p>
        </p:txBody>
      </p:sp>
      <p:sp>
        <p:nvSpPr>
          <p:cNvPr id="16" name="Rectangle 15">
            <a:extLst>
              <a:ext uri="{FF2B5EF4-FFF2-40B4-BE49-F238E27FC236}">
                <a16:creationId xmlns:a16="http://schemas.microsoft.com/office/drawing/2014/main" id="{13F84BD7-8F06-5E8A-EF9A-EEA7F0D2EEC1}"/>
              </a:ext>
            </a:extLst>
          </p:cNvPr>
          <p:cNvSpPr/>
          <p:nvPr/>
        </p:nvSpPr>
        <p:spPr>
          <a:xfrm>
            <a:off x="6430377" y="1515574"/>
            <a:ext cx="5245733" cy="3543121"/>
          </a:xfrm>
          <a:prstGeom prst="rect">
            <a:avLst/>
          </a:prstGeom>
          <a:solidFill>
            <a:schemeClr val="bg1">
              <a:lumMod val="95000"/>
              <a:alpha val="78000"/>
            </a:schemeClr>
          </a:solidFill>
          <a:ln>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71C31E05-8A67-3502-4655-98322F86338C}"/>
              </a:ext>
            </a:extLst>
          </p:cNvPr>
          <p:cNvSpPr txBox="1"/>
          <p:nvPr/>
        </p:nvSpPr>
        <p:spPr>
          <a:xfrm>
            <a:off x="6745634" y="2013147"/>
            <a:ext cx="4930476" cy="2031325"/>
          </a:xfrm>
          <a:prstGeom prst="rect">
            <a:avLst/>
          </a:prstGeom>
          <a:solidFill>
            <a:schemeClr val="bg1">
              <a:lumMod val="95000"/>
              <a:alpha val="58000"/>
            </a:schemeClr>
          </a:solidFill>
          <a:ln w="19050">
            <a:noFill/>
          </a:ln>
        </p:spPr>
        <p:txBody>
          <a:bodyPr wrap="square" rtlCol="0">
            <a:spAutoFit/>
          </a:bodyPr>
          <a:lstStyle/>
          <a:p>
            <a:r>
              <a:rPr lang="en-US" sz="1800" dirty="0"/>
              <a:t>Using ApexCharts.js, build me an html page that contains a timeline line chart that shows the number of spy movies produce per year between 1970 and 2025: </a:t>
            </a:r>
          </a:p>
          <a:p>
            <a:endParaRPr lang="en-US" sz="1800" dirty="0"/>
          </a:p>
          <a:p>
            <a:pPr marL="457200" indent="-457200">
              <a:buAutoNum type="arabicPeriod"/>
            </a:pPr>
            <a:r>
              <a:rPr lang="en-US" sz="1800" dirty="0"/>
              <a:t>Has number of spy movies on the y axis. </a:t>
            </a:r>
          </a:p>
          <a:p>
            <a:pPr marL="457200" indent="-457200">
              <a:buAutoNum type="arabicPeriod"/>
            </a:pPr>
            <a:r>
              <a:rPr lang="en-US" sz="1800" dirty="0"/>
              <a:t>Has year on the x axis.</a:t>
            </a:r>
            <a:endParaRPr lang="en-US" dirty="0"/>
          </a:p>
        </p:txBody>
      </p:sp>
      <p:pic>
        <p:nvPicPr>
          <p:cNvPr id="19" name="Picture 18">
            <a:extLst>
              <a:ext uri="{FF2B5EF4-FFF2-40B4-BE49-F238E27FC236}">
                <a16:creationId xmlns:a16="http://schemas.microsoft.com/office/drawing/2014/main" id="{20C6B40A-B7C1-3C13-57EE-3CCE01382E78}"/>
              </a:ext>
            </a:extLst>
          </p:cNvPr>
          <p:cNvPicPr>
            <a:picLocks noChangeAspect="1"/>
          </p:cNvPicPr>
          <p:nvPr/>
        </p:nvPicPr>
        <p:blipFill>
          <a:blip r:embed="rId5"/>
          <a:stretch>
            <a:fillRect/>
          </a:stretch>
        </p:blipFill>
        <p:spPr>
          <a:xfrm>
            <a:off x="182032" y="848991"/>
            <a:ext cx="11827933" cy="4570606"/>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2619494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D6B878EE-EE14-6452-11DC-D72683307D00}"/>
            </a:ext>
          </a:extLst>
        </p:cNvPr>
        <p:cNvGrpSpPr/>
        <p:nvPr/>
      </p:nvGrpSpPr>
      <p:grpSpPr>
        <a:xfrm>
          <a:off x="0" y="0"/>
          <a:ext cx="0" cy="0"/>
          <a:chOff x="0" y="0"/>
          <a:chExt cx="0" cy="0"/>
        </a:xfrm>
      </p:grpSpPr>
      <p:sp>
        <p:nvSpPr>
          <p:cNvPr id="2" name="Text Placeholder 8">
            <a:extLst>
              <a:ext uri="{FF2B5EF4-FFF2-40B4-BE49-F238E27FC236}">
                <a16:creationId xmlns:a16="http://schemas.microsoft.com/office/drawing/2014/main" id="{08FC3E58-F7CE-C3EA-9406-94FAB0171276}"/>
              </a:ext>
            </a:extLst>
          </p:cNvPr>
          <p:cNvSpPr txBox="1">
            <a:spLocks/>
          </p:cNvSpPr>
          <p:nvPr/>
        </p:nvSpPr>
        <p:spPr>
          <a:xfrm>
            <a:off x="1311800" y="2474893"/>
            <a:ext cx="9568400" cy="954107"/>
          </a:xfrm>
          <a:prstGeom prst="rect">
            <a:avLst/>
          </a:prstGeom>
        </p:spPr>
        <p:txBody>
          <a:bodyPr wrap="square">
            <a:spAutoFit/>
          </a:bodyPr>
          <a:lstStyle>
            <a:lvl1pPr marL="103825" indent="-103825" algn="l" defTabSz="888908" rtl="0" eaLnBrk="0" fontAlgn="base" hangingPunct="0">
              <a:spcBef>
                <a:spcPct val="20000"/>
              </a:spcBef>
              <a:spcAft>
                <a:spcPct val="0"/>
              </a:spcAft>
              <a:buClr>
                <a:schemeClr val="bg2"/>
              </a:buClr>
              <a:buFont typeface="Calibri" pitchFamily="34" charset="0"/>
              <a:buChar char="•"/>
              <a:defRPr sz="1200" kern="1200">
                <a:solidFill>
                  <a:schemeClr val="tx1"/>
                </a:solidFill>
                <a:latin typeface="+mn-lt"/>
                <a:ea typeface="+mn-ea"/>
                <a:cs typeface="+mn-cs"/>
              </a:defRPr>
            </a:lvl1pPr>
            <a:lvl2pPr marL="328541" indent="-162139" algn="l" defTabSz="888908" rtl="0" eaLnBrk="0" fontAlgn="base" hangingPunct="0">
              <a:spcBef>
                <a:spcPct val="20000"/>
              </a:spcBef>
              <a:spcAft>
                <a:spcPct val="0"/>
              </a:spcAft>
              <a:buClr>
                <a:schemeClr val="bg2"/>
              </a:buClr>
              <a:buFont typeface="Arial" charset="0"/>
              <a:buChar char="–"/>
              <a:defRPr sz="1200" kern="1200">
                <a:solidFill>
                  <a:schemeClr val="tx1"/>
                </a:solidFill>
                <a:latin typeface="+mn-lt"/>
                <a:ea typeface="+mn-ea"/>
                <a:cs typeface="+mn-cs"/>
              </a:defRPr>
            </a:lvl2pPr>
            <a:lvl3pPr marL="556100" indent="-162139" algn="l" defTabSz="888908" rtl="0" eaLnBrk="0" fontAlgn="base" hangingPunct="0">
              <a:spcBef>
                <a:spcPct val="20000"/>
              </a:spcBef>
              <a:spcAft>
                <a:spcPct val="0"/>
              </a:spcAft>
              <a:buClr>
                <a:schemeClr val="bg2"/>
              </a:buClr>
              <a:buFont typeface="Calibri" pitchFamily="34" charset="0"/>
              <a:buChar char="•"/>
              <a:defRPr sz="1200" kern="1200">
                <a:solidFill>
                  <a:schemeClr val="tx1"/>
                </a:solidFill>
                <a:latin typeface="+mn-lt"/>
                <a:ea typeface="+mn-ea"/>
                <a:cs typeface="+mn-cs"/>
              </a:defRPr>
            </a:lvl3pPr>
            <a:lvl4pPr marL="776546" indent="-162139" algn="l" defTabSz="888908" rtl="0" eaLnBrk="0" fontAlgn="base" hangingPunct="0">
              <a:spcBef>
                <a:spcPct val="20000"/>
              </a:spcBef>
              <a:spcAft>
                <a:spcPct val="0"/>
              </a:spcAft>
              <a:buClr>
                <a:schemeClr val="bg2"/>
              </a:buClr>
              <a:buFont typeface="Arial" charset="0"/>
              <a:buChar char="–"/>
              <a:defRPr sz="1200" kern="1200">
                <a:solidFill>
                  <a:schemeClr val="tx1"/>
                </a:solidFill>
                <a:latin typeface="+mn-lt"/>
                <a:ea typeface="+mn-ea"/>
                <a:cs typeface="+mn-cs"/>
              </a:defRPr>
            </a:lvl4pPr>
            <a:lvl5pPr marL="1005530" indent="-162139" algn="l" defTabSz="888908" rtl="0" eaLnBrk="0" fontAlgn="base" hangingPunct="0">
              <a:spcBef>
                <a:spcPct val="20000"/>
              </a:spcBef>
              <a:spcAft>
                <a:spcPct val="0"/>
              </a:spcAft>
              <a:buClr>
                <a:schemeClr val="bg2"/>
              </a:buClr>
              <a:buFont typeface="Arial" charset="0"/>
              <a:buChar char="»"/>
              <a:defRPr sz="1200" kern="1200">
                <a:solidFill>
                  <a:schemeClr val="tx1"/>
                </a:solidFill>
                <a:latin typeface="+mn-lt"/>
                <a:ea typeface="+mn-ea"/>
                <a:cs typeface="+mn-cs"/>
              </a:defRPr>
            </a:lvl5pPr>
            <a:lvl6pPr marL="2469949" indent="-224573" algn="l" defTabSz="89819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19029" indent="-224573" algn="l" defTabSz="89819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368104" indent="-224573" algn="l" defTabSz="89819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17183" indent="-224573" algn="l" defTabSz="898197"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185181">
              <a:buClr>
                <a:srgbClr val="747678"/>
              </a:buClr>
              <a:buNone/>
            </a:pPr>
            <a:r>
              <a:rPr lang="en-US" sz="2800" b="1" dirty="0">
                <a:solidFill>
                  <a:srgbClr val="3737C5"/>
                </a:solidFill>
                <a:sym typeface="Arial"/>
              </a:rPr>
              <a:t>This is a reality that a lot of businesses </a:t>
            </a:r>
            <a:br>
              <a:rPr lang="en-US" sz="2800" b="1" dirty="0">
                <a:solidFill>
                  <a:srgbClr val="3737C5"/>
                </a:solidFill>
                <a:sym typeface="Arial"/>
              </a:rPr>
            </a:br>
            <a:r>
              <a:rPr lang="en-US" sz="2800" b="1" dirty="0">
                <a:solidFill>
                  <a:srgbClr val="3737C5"/>
                </a:solidFill>
                <a:sym typeface="Arial"/>
              </a:rPr>
              <a:t>are trying to manage. </a:t>
            </a:r>
            <a:r>
              <a:rPr lang="en-US" sz="2800" b="1" dirty="0">
                <a:solidFill>
                  <a:srgbClr val="09B36B"/>
                </a:solidFill>
                <a:sym typeface="Arial"/>
              </a:rPr>
              <a:t>Still</a:t>
            </a:r>
            <a:r>
              <a:rPr lang="en-US" sz="2800" b="1" dirty="0">
                <a:solidFill>
                  <a:schemeClr val="tx2">
                    <a:lumMod val="25000"/>
                  </a:schemeClr>
                </a:solidFill>
                <a:sym typeface="Arial"/>
              </a:rPr>
              <a:t>.</a:t>
            </a:r>
          </a:p>
        </p:txBody>
      </p:sp>
      <p:sp>
        <p:nvSpPr>
          <p:cNvPr id="3" name="Google Shape;51;p9">
            <a:extLst>
              <a:ext uri="{FF2B5EF4-FFF2-40B4-BE49-F238E27FC236}">
                <a16:creationId xmlns:a16="http://schemas.microsoft.com/office/drawing/2014/main" id="{43405CEF-43B1-C21B-E39F-C3A540EF795D}"/>
              </a:ext>
            </a:extLst>
          </p:cNvPr>
          <p:cNvSpPr/>
          <p:nvPr/>
        </p:nvSpPr>
        <p:spPr>
          <a:xfrm>
            <a:off x="1311800" y="1013850"/>
            <a:ext cx="9568400" cy="4258800"/>
          </a:xfrm>
          <a:prstGeom prst="rect">
            <a:avLst/>
          </a:prstGeom>
          <a:noFill/>
          <a:ln w="9525" cap="flat" cmpd="sng">
            <a:solidFill>
              <a:srgbClr val="3737C5"/>
            </a:solidFill>
            <a:prstDash val="solid"/>
            <a:round/>
            <a:headEnd type="none" w="sm" len="sm"/>
            <a:tailEnd type="none" w="sm" len="sm"/>
          </a:ln>
        </p:spPr>
        <p:txBody>
          <a:bodyPr spcFirstLastPara="1" wrap="square" lIns="121900" tIns="60933" rIns="121900" bIns="60933" anchor="ctr" anchorCtr="0">
            <a:noAutofit/>
          </a:bodyPr>
          <a:lstStyle/>
          <a:p>
            <a:pPr algn="ctr" defTabSz="1219170">
              <a:buClr>
                <a:srgbClr val="000000"/>
              </a:buClr>
            </a:pPr>
            <a:endParaRPr sz="2400" kern="0">
              <a:solidFill>
                <a:srgbClr val="FFFFFF"/>
              </a:solidFill>
              <a:latin typeface="Proxima Nova Rg" panose="02000506030000020004" pitchFamily="2" charset="77"/>
              <a:cs typeface="Arial"/>
              <a:sym typeface="Arial"/>
            </a:endParaRPr>
          </a:p>
        </p:txBody>
      </p:sp>
    </p:spTree>
    <p:extLst>
      <p:ext uri="{BB962C8B-B14F-4D97-AF65-F5344CB8AC3E}">
        <p14:creationId xmlns:p14="http://schemas.microsoft.com/office/powerpoint/2010/main" val="692816"/>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B7B2F8A5-FE57-60FB-9C8C-73EF56F13943}"/>
            </a:ext>
          </a:extLst>
        </p:cNvPr>
        <p:cNvGrpSpPr/>
        <p:nvPr/>
      </p:nvGrpSpPr>
      <p:grpSpPr>
        <a:xfrm>
          <a:off x="0" y="0"/>
          <a:ext cx="0" cy="0"/>
          <a:chOff x="0" y="0"/>
          <a:chExt cx="0" cy="0"/>
        </a:xfrm>
      </p:grpSpPr>
      <p:sp>
        <p:nvSpPr>
          <p:cNvPr id="413" name="Google Shape;413;p43">
            <a:extLst>
              <a:ext uri="{FF2B5EF4-FFF2-40B4-BE49-F238E27FC236}">
                <a16:creationId xmlns:a16="http://schemas.microsoft.com/office/drawing/2014/main" id="{FA46A313-116E-7936-D5D6-F7E60E96EBB5}"/>
              </a:ext>
            </a:extLst>
          </p:cNvPr>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lvl="0"/>
            <a:r>
              <a:rPr lang="en-US" dirty="0"/>
              <a:t>Exploring Data </a:t>
            </a:r>
            <a:br>
              <a:rPr lang="en-US" dirty="0"/>
            </a:br>
            <a:r>
              <a:rPr lang="en-US" b="1" dirty="0"/>
              <a:t>Chart &amp; Graphs</a:t>
            </a:r>
            <a:endParaRPr dirty="0"/>
          </a:p>
        </p:txBody>
      </p:sp>
      <p:sp>
        <p:nvSpPr>
          <p:cNvPr id="2" name="Google Shape;415;p43">
            <a:extLst>
              <a:ext uri="{FF2B5EF4-FFF2-40B4-BE49-F238E27FC236}">
                <a16:creationId xmlns:a16="http://schemas.microsoft.com/office/drawing/2014/main" id="{0857EEF9-597F-6665-DB59-AD6B4D997211}"/>
              </a:ext>
            </a:extLst>
          </p:cNvPr>
          <p:cNvSpPr txBox="1">
            <a:spLocks/>
          </p:cNvSpPr>
          <p:nvPr/>
        </p:nvSpPr>
        <p:spPr>
          <a:xfrm>
            <a:off x="766479" y="15156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r>
              <a:rPr lang="en-US" dirty="0">
                <a:solidFill>
                  <a:schemeClr val="tx2">
                    <a:lumMod val="25000"/>
                  </a:schemeClr>
                </a:solidFill>
              </a:rPr>
              <a:t>Simple Charts with ApexCharts.js</a:t>
            </a:r>
          </a:p>
        </p:txBody>
      </p:sp>
      <p:grpSp>
        <p:nvGrpSpPr>
          <p:cNvPr id="4" name="Group 3">
            <a:extLst>
              <a:ext uri="{FF2B5EF4-FFF2-40B4-BE49-F238E27FC236}">
                <a16:creationId xmlns:a16="http://schemas.microsoft.com/office/drawing/2014/main" id="{1394381C-BA49-D4DA-E97B-A7D75AD2A8FE}"/>
              </a:ext>
            </a:extLst>
          </p:cNvPr>
          <p:cNvGrpSpPr/>
          <p:nvPr/>
        </p:nvGrpSpPr>
        <p:grpSpPr>
          <a:xfrm>
            <a:off x="5914490" y="-4461"/>
            <a:ext cx="6277510" cy="6277510"/>
            <a:chOff x="5914490" y="-4461"/>
            <a:chExt cx="6277510" cy="6277510"/>
          </a:xfrm>
        </p:grpSpPr>
        <p:pic>
          <p:nvPicPr>
            <p:cNvPr id="44" name="Picture 43" descr="A paper monkey made from paper&#10;&#10;AI-generated content may be incorrect.">
              <a:extLst>
                <a:ext uri="{FF2B5EF4-FFF2-40B4-BE49-F238E27FC236}">
                  <a16:creationId xmlns:a16="http://schemas.microsoft.com/office/drawing/2014/main" id="{CE3ECE36-4F68-8BBB-F5E5-C903C1A733E4}"/>
                </a:ext>
              </a:extLst>
            </p:cNvPr>
            <p:cNvPicPr>
              <a:picLocks noChangeAspect="1"/>
            </p:cNvPicPr>
            <p:nvPr/>
          </p:nvPicPr>
          <p:blipFill>
            <a:blip r:embed="rId3"/>
            <a:stretch>
              <a:fillRect/>
            </a:stretch>
          </p:blipFill>
          <p:spPr>
            <a:xfrm>
              <a:off x="5921829" y="0"/>
              <a:ext cx="6270171" cy="6270171"/>
            </a:xfrm>
            <a:prstGeom prst="rect">
              <a:avLst/>
            </a:prstGeom>
          </p:spPr>
        </p:pic>
        <p:pic>
          <p:nvPicPr>
            <p:cNvPr id="48" name="Picture 47" descr="A black and white symbol&#10;&#10;AI-generated content may be incorrect.">
              <a:extLst>
                <a:ext uri="{FF2B5EF4-FFF2-40B4-BE49-F238E27FC236}">
                  <a16:creationId xmlns:a16="http://schemas.microsoft.com/office/drawing/2014/main" id="{3DEB6947-DA48-1495-CCC5-F9A761D203D2}"/>
                </a:ext>
              </a:extLst>
            </p:cNvPr>
            <p:cNvPicPr>
              <a:picLocks noChangeAspect="1"/>
            </p:cNvPicPr>
            <p:nvPr/>
          </p:nvPicPr>
          <p:blipFill>
            <a:blip r:embed="rId4">
              <a:alphaModFix amt="76000"/>
            </a:blip>
            <a:stretch>
              <a:fillRect/>
            </a:stretch>
          </p:blipFill>
          <p:spPr>
            <a:xfrm>
              <a:off x="9321282" y="3223727"/>
              <a:ext cx="205273" cy="205273"/>
            </a:xfrm>
            <a:prstGeom prst="rect">
              <a:avLst/>
            </a:prstGeom>
          </p:spPr>
        </p:pic>
        <p:sp>
          <p:nvSpPr>
            <p:cNvPr id="3" name="Rectangle 2">
              <a:extLst>
                <a:ext uri="{FF2B5EF4-FFF2-40B4-BE49-F238E27FC236}">
                  <a16:creationId xmlns:a16="http://schemas.microsoft.com/office/drawing/2014/main" id="{FFD1ED1A-8C2F-4D0C-DDEA-4BC691415BE3}"/>
                </a:ext>
              </a:extLst>
            </p:cNvPr>
            <p:cNvSpPr/>
            <p:nvPr/>
          </p:nvSpPr>
          <p:spPr>
            <a:xfrm>
              <a:off x="5914490" y="-4461"/>
              <a:ext cx="6277508" cy="6277510"/>
            </a:xfrm>
            <a:prstGeom prst="rect">
              <a:avLst/>
            </a:prstGeom>
            <a:solidFill>
              <a:srgbClr val="EBEBF3">
                <a:alpha val="86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TextBox 5">
            <a:extLst>
              <a:ext uri="{FF2B5EF4-FFF2-40B4-BE49-F238E27FC236}">
                <a16:creationId xmlns:a16="http://schemas.microsoft.com/office/drawing/2014/main" id="{F5ACC49B-34F6-51CE-72BE-E144350B9575}"/>
              </a:ext>
            </a:extLst>
          </p:cNvPr>
          <p:cNvSpPr txBox="1"/>
          <p:nvPr/>
        </p:nvSpPr>
        <p:spPr>
          <a:xfrm>
            <a:off x="6353174" y="662500"/>
            <a:ext cx="5136890" cy="646331"/>
          </a:xfrm>
          <a:prstGeom prst="rect">
            <a:avLst/>
          </a:prstGeom>
          <a:noFill/>
        </p:spPr>
        <p:txBody>
          <a:bodyPr wrap="square">
            <a:spAutoFit/>
          </a:bodyPr>
          <a:lstStyle/>
          <a:p>
            <a:r>
              <a:rPr lang="en-US" sz="3600" dirty="0">
                <a:solidFill>
                  <a:srgbClr val="09B36B"/>
                </a:solidFill>
              </a:rPr>
              <a:t>Sample Prompt</a:t>
            </a:r>
          </a:p>
        </p:txBody>
      </p:sp>
      <p:sp>
        <p:nvSpPr>
          <p:cNvPr id="16" name="Rectangle 15">
            <a:extLst>
              <a:ext uri="{FF2B5EF4-FFF2-40B4-BE49-F238E27FC236}">
                <a16:creationId xmlns:a16="http://schemas.microsoft.com/office/drawing/2014/main" id="{E5662AEC-2F24-56AB-49DE-FE70C2326256}"/>
              </a:ext>
            </a:extLst>
          </p:cNvPr>
          <p:cNvSpPr/>
          <p:nvPr/>
        </p:nvSpPr>
        <p:spPr>
          <a:xfrm>
            <a:off x="6430377" y="1515574"/>
            <a:ext cx="5245733" cy="3543121"/>
          </a:xfrm>
          <a:prstGeom prst="rect">
            <a:avLst/>
          </a:prstGeom>
          <a:solidFill>
            <a:schemeClr val="bg1">
              <a:lumMod val="95000"/>
              <a:alpha val="78000"/>
            </a:schemeClr>
          </a:solidFill>
          <a:ln>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77F573A4-45C7-B530-C739-67BE8DD6719F}"/>
              </a:ext>
            </a:extLst>
          </p:cNvPr>
          <p:cNvSpPr txBox="1"/>
          <p:nvPr/>
        </p:nvSpPr>
        <p:spPr>
          <a:xfrm>
            <a:off x="6745634" y="2013147"/>
            <a:ext cx="4930476" cy="2031325"/>
          </a:xfrm>
          <a:prstGeom prst="rect">
            <a:avLst/>
          </a:prstGeom>
          <a:solidFill>
            <a:schemeClr val="bg1">
              <a:lumMod val="95000"/>
              <a:alpha val="58000"/>
            </a:schemeClr>
          </a:solidFill>
          <a:ln w="19050">
            <a:noFill/>
          </a:ln>
        </p:spPr>
        <p:txBody>
          <a:bodyPr wrap="square" rtlCol="0">
            <a:spAutoFit/>
          </a:bodyPr>
          <a:lstStyle/>
          <a:p>
            <a:r>
              <a:rPr lang="en-US" sz="1800" dirty="0"/>
              <a:t>Using ApexCharts.js, build me an html page that contains a timeline line chart that shows the number of spy movies produce per year between 1970 and 2025: </a:t>
            </a:r>
          </a:p>
          <a:p>
            <a:endParaRPr lang="en-US" sz="1800" dirty="0"/>
          </a:p>
          <a:p>
            <a:pPr marL="457200" indent="-457200">
              <a:buAutoNum type="arabicPeriod"/>
            </a:pPr>
            <a:r>
              <a:rPr lang="en-US" sz="1800" dirty="0"/>
              <a:t>Has number of spy movies on the y axis. </a:t>
            </a:r>
          </a:p>
          <a:p>
            <a:pPr marL="457200" indent="-457200">
              <a:buAutoNum type="arabicPeriod"/>
            </a:pPr>
            <a:r>
              <a:rPr lang="en-US" sz="1800" dirty="0"/>
              <a:t>Has year on the x axis.</a:t>
            </a:r>
            <a:endParaRPr lang="en-US" dirty="0"/>
          </a:p>
        </p:txBody>
      </p:sp>
      <p:pic>
        <p:nvPicPr>
          <p:cNvPr id="19" name="Picture 18">
            <a:extLst>
              <a:ext uri="{FF2B5EF4-FFF2-40B4-BE49-F238E27FC236}">
                <a16:creationId xmlns:a16="http://schemas.microsoft.com/office/drawing/2014/main" id="{AE8F050C-F5D6-3506-629B-FC3BECB7A317}"/>
              </a:ext>
            </a:extLst>
          </p:cNvPr>
          <p:cNvPicPr>
            <a:picLocks noChangeAspect="1"/>
          </p:cNvPicPr>
          <p:nvPr/>
        </p:nvPicPr>
        <p:blipFill>
          <a:blip r:embed="rId5"/>
          <a:stretch>
            <a:fillRect/>
          </a:stretch>
        </p:blipFill>
        <p:spPr>
          <a:xfrm>
            <a:off x="182032" y="848991"/>
            <a:ext cx="11827933" cy="4570606"/>
          </a:xfrm>
          <a:prstGeom prst="rect">
            <a:avLst/>
          </a:prstGeom>
          <a:effectLst>
            <a:outerShdw blurRad="50800" dist="38100" dir="2700000" algn="tl" rotWithShape="0">
              <a:prstClr val="black">
                <a:alpha val="40000"/>
              </a:prstClr>
            </a:outerShdw>
          </a:effectLst>
        </p:spPr>
      </p:pic>
      <p:pic>
        <p:nvPicPr>
          <p:cNvPr id="5" name="Picture 4">
            <a:extLst>
              <a:ext uri="{FF2B5EF4-FFF2-40B4-BE49-F238E27FC236}">
                <a16:creationId xmlns:a16="http://schemas.microsoft.com/office/drawing/2014/main" id="{134C43BE-BF7E-BDE4-1CD7-1B0E5360D65A}"/>
              </a:ext>
            </a:extLst>
          </p:cNvPr>
          <p:cNvPicPr>
            <a:picLocks noChangeAspect="1"/>
          </p:cNvPicPr>
          <p:nvPr/>
        </p:nvPicPr>
        <p:blipFill>
          <a:blip r:embed="rId6"/>
          <a:stretch>
            <a:fillRect/>
          </a:stretch>
        </p:blipFill>
        <p:spPr>
          <a:xfrm>
            <a:off x="5617250" y="364494"/>
            <a:ext cx="6270171" cy="4694201"/>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589582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978051BE-3D14-B272-E5CB-0E88986AD818}"/>
            </a:ext>
          </a:extLst>
        </p:cNvPr>
        <p:cNvGrpSpPr/>
        <p:nvPr/>
      </p:nvGrpSpPr>
      <p:grpSpPr>
        <a:xfrm>
          <a:off x="0" y="0"/>
          <a:ext cx="0" cy="0"/>
          <a:chOff x="0" y="0"/>
          <a:chExt cx="0" cy="0"/>
        </a:xfrm>
      </p:grpSpPr>
      <p:sp>
        <p:nvSpPr>
          <p:cNvPr id="413" name="Google Shape;413;p43">
            <a:extLst>
              <a:ext uri="{FF2B5EF4-FFF2-40B4-BE49-F238E27FC236}">
                <a16:creationId xmlns:a16="http://schemas.microsoft.com/office/drawing/2014/main" id="{E80E4798-F469-27E3-4254-A17E2F6131B8}"/>
              </a:ext>
            </a:extLst>
          </p:cNvPr>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lvl="0"/>
            <a:r>
              <a:rPr lang="en-US" dirty="0"/>
              <a:t>Exploring Data </a:t>
            </a:r>
            <a:br>
              <a:rPr lang="en-US" dirty="0"/>
            </a:br>
            <a:r>
              <a:rPr lang="en-US" b="1" dirty="0"/>
              <a:t>Chart &amp; Graphs</a:t>
            </a:r>
            <a:endParaRPr dirty="0"/>
          </a:p>
        </p:txBody>
      </p:sp>
      <p:sp>
        <p:nvSpPr>
          <p:cNvPr id="2" name="Google Shape;415;p43">
            <a:extLst>
              <a:ext uri="{FF2B5EF4-FFF2-40B4-BE49-F238E27FC236}">
                <a16:creationId xmlns:a16="http://schemas.microsoft.com/office/drawing/2014/main" id="{C4F93433-742A-3434-8F0B-0B2330E61F94}"/>
              </a:ext>
            </a:extLst>
          </p:cNvPr>
          <p:cNvSpPr txBox="1">
            <a:spLocks/>
          </p:cNvSpPr>
          <p:nvPr/>
        </p:nvSpPr>
        <p:spPr>
          <a:xfrm>
            <a:off x="766479" y="15156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r>
              <a:rPr lang="en-US" dirty="0">
                <a:solidFill>
                  <a:schemeClr val="tx2">
                    <a:lumMod val="25000"/>
                  </a:schemeClr>
                </a:solidFill>
              </a:rPr>
              <a:t>Simple Charts with ApexCharts.js</a:t>
            </a:r>
          </a:p>
        </p:txBody>
      </p:sp>
      <p:grpSp>
        <p:nvGrpSpPr>
          <p:cNvPr id="4" name="Group 3">
            <a:extLst>
              <a:ext uri="{FF2B5EF4-FFF2-40B4-BE49-F238E27FC236}">
                <a16:creationId xmlns:a16="http://schemas.microsoft.com/office/drawing/2014/main" id="{C8D8D416-56B0-3E9B-F948-DA5B4280F06E}"/>
              </a:ext>
            </a:extLst>
          </p:cNvPr>
          <p:cNvGrpSpPr/>
          <p:nvPr/>
        </p:nvGrpSpPr>
        <p:grpSpPr>
          <a:xfrm>
            <a:off x="5914490" y="-4461"/>
            <a:ext cx="6277510" cy="6277510"/>
            <a:chOff x="5914490" y="-4461"/>
            <a:chExt cx="6277510" cy="6277510"/>
          </a:xfrm>
        </p:grpSpPr>
        <p:pic>
          <p:nvPicPr>
            <p:cNvPr id="44" name="Picture 43" descr="A paper monkey made from paper&#10;&#10;AI-generated content may be incorrect.">
              <a:extLst>
                <a:ext uri="{FF2B5EF4-FFF2-40B4-BE49-F238E27FC236}">
                  <a16:creationId xmlns:a16="http://schemas.microsoft.com/office/drawing/2014/main" id="{32DBD095-9375-001E-2EC7-9EC1D614A775}"/>
                </a:ext>
              </a:extLst>
            </p:cNvPr>
            <p:cNvPicPr>
              <a:picLocks noChangeAspect="1"/>
            </p:cNvPicPr>
            <p:nvPr/>
          </p:nvPicPr>
          <p:blipFill>
            <a:blip r:embed="rId3"/>
            <a:stretch>
              <a:fillRect/>
            </a:stretch>
          </p:blipFill>
          <p:spPr>
            <a:xfrm>
              <a:off x="5921829" y="0"/>
              <a:ext cx="6270171" cy="6270171"/>
            </a:xfrm>
            <a:prstGeom prst="rect">
              <a:avLst/>
            </a:prstGeom>
          </p:spPr>
        </p:pic>
        <p:pic>
          <p:nvPicPr>
            <p:cNvPr id="48" name="Picture 47" descr="A black and white symbol&#10;&#10;AI-generated content may be incorrect.">
              <a:extLst>
                <a:ext uri="{FF2B5EF4-FFF2-40B4-BE49-F238E27FC236}">
                  <a16:creationId xmlns:a16="http://schemas.microsoft.com/office/drawing/2014/main" id="{0D05B065-997E-674E-ACAF-4E6ADBB2E43D}"/>
                </a:ext>
              </a:extLst>
            </p:cNvPr>
            <p:cNvPicPr>
              <a:picLocks noChangeAspect="1"/>
            </p:cNvPicPr>
            <p:nvPr/>
          </p:nvPicPr>
          <p:blipFill>
            <a:blip r:embed="rId4">
              <a:alphaModFix amt="76000"/>
            </a:blip>
            <a:stretch>
              <a:fillRect/>
            </a:stretch>
          </p:blipFill>
          <p:spPr>
            <a:xfrm>
              <a:off x="9321282" y="3223727"/>
              <a:ext cx="205273" cy="205273"/>
            </a:xfrm>
            <a:prstGeom prst="rect">
              <a:avLst/>
            </a:prstGeom>
          </p:spPr>
        </p:pic>
        <p:sp>
          <p:nvSpPr>
            <p:cNvPr id="3" name="Rectangle 2">
              <a:extLst>
                <a:ext uri="{FF2B5EF4-FFF2-40B4-BE49-F238E27FC236}">
                  <a16:creationId xmlns:a16="http://schemas.microsoft.com/office/drawing/2014/main" id="{26B1C510-4870-907C-C5A2-DE1ACB0D1093}"/>
                </a:ext>
              </a:extLst>
            </p:cNvPr>
            <p:cNvSpPr/>
            <p:nvPr/>
          </p:nvSpPr>
          <p:spPr>
            <a:xfrm>
              <a:off x="5914490" y="-4461"/>
              <a:ext cx="6277508" cy="6277510"/>
            </a:xfrm>
            <a:prstGeom prst="rect">
              <a:avLst/>
            </a:prstGeom>
            <a:solidFill>
              <a:srgbClr val="EBEBF3">
                <a:alpha val="86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TextBox 5">
            <a:extLst>
              <a:ext uri="{FF2B5EF4-FFF2-40B4-BE49-F238E27FC236}">
                <a16:creationId xmlns:a16="http://schemas.microsoft.com/office/drawing/2014/main" id="{8F17893F-9128-388D-F62A-867961081A80}"/>
              </a:ext>
            </a:extLst>
          </p:cNvPr>
          <p:cNvSpPr txBox="1"/>
          <p:nvPr/>
        </p:nvSpPr>
        <p:spPr>
          <a:xfrm>
            <a:off x="6353174" y="662500"/>
            <a:ext cx="5136890" cy="646331"/>
          </a:xfrm>
          <a:prstGeom prst="rect">
            <a:avLst/>
          </a:prstGeom>
          <a:noFill/>
        </p:spPr>
        <p:txBody>
          <a:bodyPr wrap="square">
            <a:spAutoFit/>
          </a:bodyPr>
          <a:lstStyle/>
          <a:p>
            <a:r>
              <a:rPr lang="en-US" sz="3600" dirty="0">
                <a:solidFill>
                  <a:srgbClr val="09B36B"/>
                </a:solidFill>
              </a:rPr>
              <a:t>Sample Prompt</a:t>
            </a:r>
          </a:p>
        </p:txBody>
      </p:sp>
      <p:sp>
        <p:nvSpPr>
          <p:cNvPr id="16" name="Rectangle 15">
            <a:extLst>
              <a:ext uri="{FF2B5EF4-FFF2-40B4-BE49-F238E27FC236}">
                <a16:creationId xmlns:a16="http://schemas.microsoft.com/office/drawing/2014/main" id="{D09C904C-AAB0-1FF8-5B7F-5F57A1B3DAB8}"/>
              </a:ext>
            </a:extLst>
          </p:cNvPr>
          <p:cNvSpPr/>
          <p:nvPr/>
        </p:nvSpPr>
        <p:spPr>
          <a:xfrm>
            <a:off x="6430377" y="1515574"/>
            <a:ext cx="5245733" cy="3543121"/>
          </a:xfrm>
          <a:prstGeom prst="rect">
            <a:avLst/>
          </a:prstGeom>
          <a:solidFill>
            <a:schemeClr val="bg1">
              <a:lumMod val="95000"/>
              <a:alpha val="78000"/>
            </a:schemeClr>
          </a:solidFill>
          <a:ln>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56461323-CFC2-E97B-45B2-EEFCEA9CCD1C}"/>
              </a:ext>
            </a:extLst>
          </p:cNvPr>
          <p:cNvSpPr txBox="1"/>
          <p:nvPr/>
        </p:nvSpPr>
        <p:spPr>
          <a:xfrm>
            <a:off x="6745634" y="2013147"/>
            <a:ext cx="4930476" cy="2031325"/>
          </a:xfrm>
          <a:prstGeom prst="rect">
            <a:avLst/>
          </a:prstGeom>
          <a:solidFill>
            <a:schemeClr val="bg1">
              <a:lumMod val="95000"/>
              <a:alpha val="58000"/>
            </a:schemeClr>
          </a:solidFill>
          <a:ln w="19050">
            <a:noFill/>
          </a:ln>
        </p:spPr>
        <p:txBody>
          <a:bodyPr wrap="square" rtlCol="0">
            <a:spAutoFit/>
          </a:bodyPr>
          <a:lstStyle/>
          <a:p>
            <a:r>
              <a:rPr lang="en-US" sz="1800" dirty="0"/>
              <a:t>Using ApexCharts.js, build me an html page that contains a timeline line chart that shows the number of spy movies produce per year between 1970 and 2025: </a:t>
            </a:r>
          </a:p>
          <a:p>
            <a:endParaRPr lang="en-US" sz="1800" dirty="0"/>
          </a:p>
          <a:p>
            <a:pPr marL="457200" indent="-457200">
              <a:buAutoNum type="arabicPeriod"/>
            </a:pPr>
            <a:r>
              <a:rPr lang="en-US" sz="1800" dirty="0"/>
              <a:t>Has number of spy movies on the y axis. </a:t>
            </a:r>
          </a:p>
          <a:p>
            <a:pPr marL="457200" indent="-457200">
              <a:buAutoNum type="arabicPeriod"/>
            </a:pPr>
            <a:r>
              <a:rPr lang="en-US" sz="1800" dirty="0"/>
              <a:t>Has year on the x axis.</a:t>
            </a:r>
            <a:endParaRPr lang="en-US" dirty="0"/>
          </a:p>
        </p:txBody>
      </p:sp>
      <p:pic>
        <p:nvPicPr>
          <p:cNvPr id="19" name="Picture 18">
            <a:extLst>
              <a:ext uri="{FF2B5EF4-FFF2-40B4-BE49-F238E27FC236}">
                <a16:creationId xmlns:a16="http://schemas.microsoft.com/office/drawing/2014/main" id="{BA093938-3AFE-7B46-9911-F3BFC23F994A}"/>
              </a:ext>
            </a:extLst>
          </p:cNvPr>
          <p:cNvPicPr>
            <a:picLocks noChangeAspect="1"/>
          </p:cNvPicPr>
          <p:nvPr/>
        </p:nvPicPr>
        <p:blipFill>
          <a:blip r:embed="rId5"/>
          <a:stretch>
            <a:fillRect/>
          </a:stretch>
        </p:blipFill>
        <p:spPr>
          <a:xfrm>
            <a:off x="182032" y="848991"/>
            <a:ext cx="11827933" cy="4570606"/>
          </a:xfrm>
          <a:prstGeom prst="rect">
            <a:avLst/>
          </a:prstGeom>
          <a:effectLst>
            <a:outerShdw blurRad="50800" dist="38100" dir="2700000" algn="tl" rotWithShape="0">
              <a:prstClr val="black">
                <a:alpha val="40000"/>
              </a:prstClr>
            </a:outerShdw>
          </a:effectLst>
        </p:spPr>
      </p:pic>
      <p:pic>
        <p:nvPicPr>
          <p:cNvPr id="5" name="Picture 4">
            <a:extLst>
              <a:ext uri="{FF2B5EF4-FFF2-40B4-BE49-F238E27FC236}">
                <a16:creationId xmlns:a16="http://schemas.microsoft.com/office/drawing/2014/main" id="{69AA6EF4-5A28-1BA8-0692-67CBB1343AF2}"/>
              </a:ext>
            </a:extLst>
          </p:cNvPr>
          <p:cNvPicPr>
            <a:picLocks noChangeAspect="1"/>
          </p:cNvPicPr>
          <p:nvPr/>
        </p:nvPicPr>
        <p:blipFill>
          <a:blip r:embed="rId6"/>
          <a:stretch>
            <a:fillRect/>
          </a:stretch>
        </p:blipFill>
        <p:spPr>
          <a:xfrm>
            <a:off x="5617250" y="364494"/>
            <a:ext cx="6270171" cy="4694201"/>
          </a:xfrm>
          <a:prstGeom prst="rect">
            <a:avLst/>
          </a:prstGeom>
          <a:effectLst>
            <a:outerShdw blurRad="50800" dist="38100" dir="2700000" algn="tl" rotWithShape="0">
              <a:prstClr val="black">
                <a:alpha val="40000"/>
              </a:prstClr>
            </a:outerShdw>
          </a:effectLst>
        </p:spPr>
      </p:pic>
      <p:pic>
        <p:nvPicPr>
          <p:cNvPr id="7" name="Picture 6">
            <a:extLst>
              <a:ext uri="{FF2B5EF4-FFF2-40B4-BE49-F238E27FC236}">
                <a16:creationId xmlns:a16="http://schemas.microsoft.com/office/drawing/2014/main" id="{408C85F1-42A9-8E0F-C3AD-9A75F84BA0F5}"/>
              </a:ext>
            </a:extLst>
          </p:cNvPr>
          <p:cNvPicPr>
            <a:picLocks noChangeAspect="1"/>
          </p:cNvPicPr>
          <p:nvPr/>
        </p:nvPicPr>
        <p:blipFill>
          <a:blip r:embed="rId7"/>
          <a:stretch>
            <a:fillRect/>
          </a:stretch>
        </p:blipFill>
        <p:spPr>
          <a:xfrm>
            <a:off x="2030460" y="1085046"/>
            <a:ext cx="7285714" cy="4819048"/>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997413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F025D9AA-8B99-CB7C-C937-E807D4D38022}"/>
            </a:ext>
          </a:extLst>
        </p:cNvPr>
        <p:cNvGrpSpPr/>
        <p:nvPr/>
      </p:nvGrpSpPr>
      <p:grpSpPr>
        <a:xfrm>
          <a:off x="0" y="0"/>
          <a:ext cx="0" cy="0"/>
          <a:chOff x="0" y="0"/>
          <a:chExt cx="0" cy="0"/>
        </a:xfrm>
      </p:grpSpPr>
      <p:sp>
        <p:nvSpPr>
          <p:cNvPr id="413" name="Google Shape;413;p43">
            <a:extLst>
              <a:ext uri="{FF2B5EF4-FFF2-40B4-BE49-F238E27FC236}">
                <a16:creationId xmlns:a16="http://schemas.microsoft.com/office/drawing/2014/main" id="{B1340DB6-ABEC-D80D-F09F-5BD46209B616}"/>
              </a:ext>
            </a:extLst>
          </p:cNvPr>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lvl="0"/>
            <a:r>
              <a:rPr lang="en-US" dirty="0"/>
              <a:t>Exploring Data </a:t>
            </a:r>
            <a:br>
              <a:rPr lang="en-US" dirty="0"/>
            </a:br>
            <a:r>
              <a:rPr lang="en-US" b="1" dirty="0"/>
              <a:t>Chart &amp; Graphs</a:t>
            </a:r>
            <a:endParaRPr dirty="0"/>
          </a:p>
        </p:txBody>
      </p:sp>
      <p:sp>
        <p:nvSpPr>
          <p:cNvPr id="2" name="Google Shape;415;p43">
            <a:extLst>
              <a:ext uri="{FF2B5EF4-FFF2-40B4-BE49-F238E27FC236}">
                <a16:creationId xmlns:a16="http://schemas.microsoft.com/office/drawing/2014/main" id="{51C5F6DD-30D0-9493-492A-037DCE6E0AE5}"/>
              </a:ext>
            </a:extLst>
          </p:cNvPr>
          <p:cNvSpPr txBox="1">
            <a:spLocks/>
          </p:cNvSpPr>
          <p:nvPr/>
        </p:nvSpPr>
        <p:spPr>
          <a:xfrm>
            <a:off x="766479" y="15156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r>
              <a:rPr lang="en-US" dirty="0">
                <a:solidFill>
                  <a:schemeClr val="tx2">
                    <a:lumMod val="25000"/>
                  </a:schemeClr>
                </a:solidFill>
              </a:rPr>
              <a:t>Simple Charts with ApexCharts.js</a:t>
            </a:r>
          </a:p>
        </p:txBody>
      </p:sp>
      <p:grpSp>
        <p:nvGrpSpPr>
          <p:cNvPr id="4" name="Group 3">
            <a:extLst>
              <a:ext uri="{FF2B5EF4-FFF2-40B4-BE49-F238E27FC236}">
                <a16:creationId xmlns:a16="http://schemas.microsoft.com/office/drawing/2014/main" id="{31049A36-E7B1-A6E2-2EF3-2028FC04833B}"/>
              </a:ext>
            </a:extLst>
          </p:cNvPr>
          <p:cNvGrpSpPr/>
          <p:nvPr/>
        </p:nvGrpSpPr>
        <p:grpSpPr>
          <a:xfrm>
            <a:off x="5914490" y="-4461"/>
            <a:ext cx="6277510" cy="6277510"/>
            <a:chOff x="5914490" y="-4461"/>
            <a:chExt cx="6277510" cy="6277510"/>
          </a:xfrm>
        </p:grpSpPr>
        <p:pic>
          <p:nvPicPr>
            <p:cNvPr id="44" name="Picture 43" descr="A paper monkey made from paper&#10;&#10;AI-generated content may be incorrect.">
              <a:extLst>
                <a:ext uri="{FF2B5EF4-FFF2-40B4-BE49-F238E27FC236}">
                  <a16:creationId xmlns:a16="http://schemas.microsoft.com/office/drawing/2014/main" id="{510A63F2-F88B-81C9-A638-A9FC17162A05}"/>
                </a:ext>
              </a:extLst>
            </p:cNvPr>
            <p:cNvPicPr>
              <a:picLocks noChangeAspect="1"/>
            </p:cNvPicPr>
            <p:nvPr/>
          </p:nvPicPr>
          <p:blipFill>
            <a:blip r:embed="rId3"/>
            <a:stretch>
              <a:fillRect/>
            </a:stretch>
          </p:blipFill>
          <p:spPr>
            <a:xfrm>
              <a:off x="5921829" y="0"/>
              <a:ext cx="6270171" cy="6270171"/>
            </a:xfrm>
            <a:prstGeom prst="rect">
              <a:avLst/>
            </a:prstGeom>
          </p:spPr>
        </p:pic>
        <p:pic>
          <p:nvPicPr>
            <p:cNvPr id="48" name="Picture 47" descr="A black and white symbol&#10;&#10;AI-generated content may be incorrect.">
              <a:extLst>
                <a:ext uri="{FF2B5EF4-FFF2-40B4-BE49-F238E27FC236}">
                  <a16:creationId xmlns:a16="http://schemas.microsoft.com/office/drawing/2014/main" id="{D3588F27-BE94-6B45-F383-EE6DDB99AE91}"/>
                </a:ext>
              </a:extLst>
            </p:cNvPr>
            <p:cNvPicPr>
              <a:picLocks noChangeAspect="1"/>
            </p:cNvPicPr>
            <p:nvPr/>
          </p:nvPicPr>
          <p:blipFill>
            <a:blip r:embed="rId4">
              <a:alphaModFix amt="76000"/>
            </a:blip>
            <a:stretch>
              <a:fillRect/>
            </a:stretch>
          </p:blipFill>
          <p:spPr>
            <a:xfrm>
              <a:off x="9321282" y="3223727"/>
              <a:ext cx="205273" cy="205273"/>
            </a:xfrm>
            <a:prstGeom prst="rect">
              <a:avLst/>
            </a:prstGeom>
          </p:spPr>
        </p:pic>
        <p:sp>
          <p:nvSpPr>
            <p:cNvPr id="3" name="Rectangle 2">
              <a:extLst>
                <a:ext uri="{FF2B5EF4-FFF2-40B4-BE49-F238E27FC236}">
                  <a16:creationId xmlns:a16="http://schemas.microsoft.com/office/drawing/2014/main" id="{E1052688-A0FE-BAFA-57B1-6EF56F499E88}"/>
                </a:ext>
              </a:extLst>
            </p:cNvPr>
            <p:cNvSpPr/>
            <p:nvPr/>
          </p:nvSpPr>
          <p:spPr>
            <a:xfrm>
              <a:off x="5914490" y="-4461"/>
              <a:ext cx="6277508" cy="6277510"/>
            </a:xfrm>
            <a:prstGeom prst="rect">
              <a:avLst/>
            </a:prstGeom>
            <a:solidFill>
              <a:srgbClr val="EBEBF3">
                <a:alpha val="86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TextBox 5">
            <a:extLst>
              <a:ext uri="{FF2B5EF4-FFF2-40B4-BE49-F238E27FC236}">
                <a16:creationId xmlns:a16="http://schemas.microsoft.com/office/drawing/2014/main" id="{2D6A8087-4BA1-A1B0-67D3-301DCCB7AB4A}"/>
              </a:ext>
            </a:extLst>
          </p:cNvPr>
          <p:cNvSpPr txBox="1"/>
          <p:nvPr/>
        </p:nvSpPr>
        <p:spPr>
          <a:xfrm>
            <a:off x="6353174" y="662500"/>
            <a:ext cx="5136890" cy="646331"/>
          </a:xfrm>
          <a:prstGeom prst="rect">
            <a:avLst/>
          </a:prstGeom>
          <a:noFill/>
        </p:spPr>
        <p:txBody>
          <a:bodyPr wrap="square">
            <a:spAutoFit/>
          </a:bodyPr>
          <a:lstStyle/>
          <a:p>
            <a:r>
              <a:rPr lang="en-US" sz="3600" dirty="0">
                <a:solidFill>
                  <a:srgbClr val="09B36B"/>
                </a:solidFill>
              </a:rPr>
              <a:t>Sample Prompt</a:t>
            </a:r>
          </a:p>
        </p:txBody>
      </p:sp>
      <p:sp>
        <p:nvSpPr>
          <p:cNvPr id="16" name="Rectangle 15">
            <a:extLst>
              <a:ext uri="{FF2B5EF4-FFF2-40B4-BE49-F238E27FC236}">
                <a16:creationId xmlns:a16="http://schemas.microsoft.com/office/drawing/2014/main" id="{7F529D12-44FB-CCA6-F19E-F1A60446D220}"/>
              </a:ext>
            </a:extLst>
          </p:cNvPr>
          <p:cNvSpPr/>
          <p:nvPr/>
        </p:nvSpPr>
        <p:spPr>
          <a:xfrm>
            <a:off x="6430377" y="1515574"/>
            <a:ext cx="5245733" cy="3543121"/>
          </a:xfrm>
          <a:prstGeom prst="rect">
            <a:avLst/>
          </a:prstGeom>
          <a:solidFill>
            <a:schemeClr val="bg1">
              <a:lumMod val="95000"/>
              <a:alpha val="78000"/>
            </a:schemeClr>
          </a:solidFill>
          <a:ln>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4EE4D5E6-CAE1-D73B-7C67-03C975974826}"/>
              </a:ext>
            </a:extLst>
          </p:cNvPr>
          <p:cNvSpPr txBox="1"/>
          <p:nvPr/>
        </p:nvSpPr>
        <p:spPr>
          <a:xfrm>
            <a:off x="6745634" y="2013147"/>
            <a:ext cx="4930476" cy="2031325"/>
          </a:xfrm>
          <a:prstGeom prst="rect">
            <a:avLst/>
          </a:prstGeom>
          <a:solidFill>
            <a:schemeClr val="bg1">
              <a:lumMod val="95000"/>
              <a:alpha val="58000"/>
            </a:schemeClr>
          </a:solidFill>
          <a:ln w="19050">
            <a:noFill/>
          </a:ln>
        </p:spPr>
        <p:txBody>
          <a:bodyPr wrap="square" rtlCol="0">
            <a:spAutoFit/>
          </a:bodyPr>
          <a:lstStyle/>
          <a:p>
            <a:r>
              <a:rPr lang="en-US" sz="1800" dirty="0"/>
              <a:t>Using ApexCharts.js, build me an html page that contains a timeline line chart that shows the number of spy movies produce per year between 1970 and 2025: </a:t>
            </a:r>
          </a:p>
          <a:p>
            <a:endParaRPr lang="en-US" sz="1800" dirty="0"/>
          </a:p>
          <a:p>
            <a:pPr marL="457200" indent="-457200">
              <a:buAutoNum type="arabicPeriod"/>
            </a:pPr>
            <a:r>
              <a:rPr lang="en-US" sz="1800" dirty="0"/>
              <a:t>Has number of spy movies on the y axis. </a:t>
            </a:r>
          </a:p>
          <a:p>
            <a:pPr marL="457200" indent="-457200">
              <a:buAutoNum type="arabicPeriod"/>
            </a:pPr>
            <a:r>
              <a:rPr lang="en-US" sz="1800" dirty="0"/>
              <a:t>Has year on the x axis.</a:t>
            </a:r>
            <a:endParaRPr lang="en-US" dirty="0"/>
          </a:p>
        </p:txBody>
      </p:sp>
      <p:pic>
        <p:nvPicPr>
          <p:cNvPr id="19" name="Picture 18">
            <a:extLst>
              <a:ext uri="{FF2B5EF4-FFF2-40B4-BE49-F238E27FC236}">
                <a16:creationId xmlns:a16="http://schemas.microsoft.com/office/drawing/2014/main" id="{9C5F7028-5454-A563-FE19-226467D70C9D}"/>
              </a:ext>
            </a:extLst>
          </p:cNvPr>
          <p:cNvPicPr>
            <a:picLocks noChangeAspect="1"/>
          </p:cNvPicPr>
          <p:nvPr/>
        </p:nvPicPr>
        <p:blipFill>
          <a:blip r:embed="rId5"/>
          <a:stretch>
            <a:fillRect/>
          </a:stretch>
        </p:blipFill>
        <p:spPr>
          <a:xfrm>
            <a:off x="182032" y="848991"/>
            <a:ext cx="11827933" cy="4570606"/>
          </a:xfrm>
          <a:prstGeom prst="rect">
            <a:avLst/>
          </a:prstGeom>
          <a:effectLst>
            <a:outerShdw blurRad="50800" dist="38100" dir="2700000" algn="tl" rotWithShape="0">
              <a:prstClr val="black">
                <a:alpha val="40000"/>
              </a:prstClr>
            </a:outerShdw>
          </a:effectLst>
        </p:spPr>
      </p:pic>
      <p:pic>
        <p:nvPicPr>
          <p:cNvPr id="5" name="Picture 4">
            <a:extLst>
              <a:ext uri="{FF2B5EF4-FFF2-40B4-BE49-F238E27FC236}">
                <a16:creationId xmlns:a16="http://schemas.microsoft.com/office/drawing/2014/main" id="{0E55CB69-ED7F-46E8-9A78-FD16D726D0BD}"/>
              </a:ext>
            </a:extLst>
          </p:cNvPr>
          <p:cNvPicPr>
            <a:picLocks noChangeAspect="1"/>
          </p:cNvPicPr>
          <p:nvPr/>
        </p:nvPicPr>
        <p:blipFill>
          <a:blip r:embed="rId6"/>
          <a:stretch>
            <a:fillRect/>
          </a:stretch>
        </p:blipFill>
        <p:spPr>
          <a:xfrm>
            <a:off x="5617250" y="364494"/>
            <a:ext cx="6270171" cy="4694201"/>
          </a:xfrm>
          <a:prstGeom prst="rect">
            <a:avLst/>
          </a:prstGeom>
          <a:effectLst>
            <a:outerShdw blurRad="50800" dist="38100" dir="2700000" algn="tl" rotWithShape="0">
              <a:prstClr val="black">
                <a:alpha val="40000"/>
              </a:prstClr>
            </a:outerShdw>
          </a:effectLst>
        </p:spPr>
      </p:pic>
      <p:pic>
        <p:nvPicPr>
          <p:cNvPr id="7" name="Picture 6">
            <a:extLst>
              <a:ext uri="{FF2B5EF4-FFF2-40B4-BE49-F238E27FC236}">
                <a16:creationId xmlns:a16="http://schemas.microsoft.com/office/drawing/2014/main" id="{3EFE07B2-F77D-344E-E363-0FBBBDC113F6}"/>
              </a:ext>
            </a:extLst>
          </p:cNvPr>
          <p:cNvPicPr>
            <a:picLocks noChangeAspect="1"/>
          </p:cNvPicPr>
          <p:nvPr/>
        </p:nvPicPr>
        <p:blipFill>
          <a:blip r:embed="rId7"/>
          <a:stretch>
            <a:fillRect/>
          </a:stretch>
        </p:blipFill>
        <p:spPr>
          <a:xfrm>
            <a:off x="2030460" y="1085046"/>
            <a:ext cx="7285714" cy="4819048"/>
          </a:xfrm>
          <a:prstGeom prst="rect">
            <a:avLst/>
          </a:prstGeom>
          <a:effectLst>
            <a:outerShdw blurRad="50800" dist="38100" dir="2700000" algn="tl" rotWithShape="0">
              <a:prstClr val="black">
                <a:alpha val="40000"/>
              </a:prstClr>
            </a:outerShdw>
          </a:effectLst>
        </p:spPr>
      </p:pic>
      <p:pic>
        <p:nvPicPr>
          <p:cNvPr id="8" name="Picture 7">
            <a:extLst>
              <a:ext uri="{FF2B5EF4-FFF2-40B4-BE49-F238E27FC236}">
                <a16:creationId xmlns:a16="http://schemas.microsoft.com/office/drawing/2014/main" id="{4298DCFB-17DF-EF03-FABA-4968C9D594FA}"/>
              </a:ext>
            </a:extLst>
          </p:cNvPr>
          <p:cNvPicPr>
            <a:picLocks noChangeAspect="1"/>
          </p:cNvPicPr>
          <p:nvPr/>
        </p:nvPicPr>
        <p:blipFill>
          <a:blip r:embed="rId8"/>
          <a:stretch>
            <a:fillRect/>
          </a:stretch>
        </p:blipFill>
        <p:spPr>
          <a:xfrm>
            <a:off x="1247637" y="3732164"/>
            <a:ext cx="9942857" cy="2352381"/>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613286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6FD5B5AA-E164-762E-F413-1F794CABE6D4}"/>
            </a:ext>
          </a:extLst>
        </p:cNvPr>
        <p:cNvGrpSpPr/>
        <p:nvPr/>
      </p:nvGrpSpPr>
      <p:grpSpPr>
        <a:xfrm>
          <a:off x="0" y="0"/>
          <a:ext cx="0" cy="0"/>
          <a:chOff x="0" y="0"/>
          <a:chExt cx="0" cy="0"/>
        </a:xfrm>
      </p:grpSpPr>
      <p:sp>
        <p:nvSpPr>
          <p:cNvPr id="413" name="Google Shape;413;p43">
            <a:extLst>
              <a:ext uri="{FF2B5EF4-FFF2-40B4-BE49-F238E27FC236}">
                <a16:creationId xmlns:a16="http://schemas.microsoft.com/office/drawing/2014/main" id="{BB921F44-C601-C107-DC27-30A10B556594}"/>
              </a:ext>
            </a:extLst>
          </p:cNvPr>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lvl="0"/>
            <a:r>
              <a:rPr lang="en-US" dirty="0"/>
              <a:t>Exploring Data </a:t>
            </a:r>
            <a:br>
              <a:rPr lang="en-US" dirty="0"/>
            </a:br>
            <a:r>
              <a:rPr lang="en-US" b="1" dirty="0"/>
              <a:t>Chart &amp; Graphs</a:t>
            </a:r>
            <a:endParaRPr dirty="0"/>
          </a:p>
        </p:txBody>
      </p:sp>
      <p:sp>
        <p:nvSpPr>
          <p:cNvPr id="2" name="Google Shape;415;p43">
            <a:extLst>
              <a:ext uri="{FF2B5EF4-FFF2-40B4-BE49-F238E27FC236}">
                <a16:creationId xmlns:a16="http://schemas.microsoft.com/office/drawing/2014/main" id="{A2649B46-1B6E-3D11-FFFB-2B7409F68B77}"/>
              </a:ext>
            </a:extLst>
          </p:cNvPr>
          <p:cNvSpPr txBox="1">
            <a:spLocks/>
          </p:cNvSpPr>
          <p:nvPr/>
        </p:nvSpPr>
        <p:spPr>
          <a:xfrm>
            <a:off x="766479" y="15156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r>
              <a:rPr lang="en-US" dirty="0">
                <a:solidFill>
                  <a:schemeClr val="tx2">
                    <a:lumMod val="25000"/>
                  </a:schemeClr>
                </a:solidFill>
              </a:rPr>
              <a:t>Simple Charts with ApexCharts.js</a:t>
            </a:r>
          </a:p>
        </p:txBody>
      </p:sp>
      <p:grpSp>
        <p:nvGrpSpPr>
          <p:cNvPr id="4" name="Group 3">
            <a:extLst>
              <a:ext uri="{FF2B5EF4-FFF2-40B4-BE49-F238E27FC236}">
                <a16:creationId xmlns:a16="http://schemas.microsoft.com/office/drawing/2014/main" id="{A80D9FB5-D8CC-3AAF-AEE3-7AC8A832DD9D}"/>
              </a:ext>
            </a:extLst>
          </p:cNvPr>
          <p:cNvGrpSpPr/>
          <p:nvPr/>
        </p:nvGrpSpPr>
        <p:grpSpPr>
          <a:xfrm>
            <a:off x="5914490" y="-4461"/>
            <a:ext cx="6277510" cy="6277510"/>
            <a:chOff x="5914490" y="-4461"/>
            <a:chExt cx="6277510" cy="6277510"/>
          </a:xfrm>
        </p:grpSpPr>
        <p:pic>
          <p:nvPicPr>
            <p:cNvPr id="44" name="Picture 43" descr="A paper monkey made from paper&#10;&#10;AI-generated content may be incorrect.">
              <a:extLst>
                <a:ext uri="{FF2B5EF4-FFF2-40B4-BE49-F238E27FC236}">
                  <a16:creationId xmlns:a16="http://schemas.microsoft.com/office/drawing/2014/main" id="{6E244DE7-D1CB-6607-0CC1-173D6DEC4881}"/>
                </a:ext>
              </a:extLst>
            </p:cNvPr>
            <p:cNvPicPr>
              <a:picLocks noChangeAspect="1"/>
            </p:cNvPicPr>
            <p:nvPr/>
          </p:nvPicPr>
          <p:blipFill>
            <a:blip r:embed="rId3"/>
            <a:stretch>
              <a:fillRect/>
            </a:stretch>
          </p:blipFill>
          <p:spPr>
            <a:xfrm>
              <a:off x="5921829" y="0"/>
              <a:ext cx="6270171" cy="6270171"/>
            </a:xfrm>
            <a:prstGeom prst="rect">
              <a:avLst/>
            </a:prstGeom>
          </p:spPr>
        </p:pic>
        <p:pic>
          <p:nvPicPr>
            <p:cNvPr id="48" name="Picture 47" descr="A black and white symbol&#10;&#10;AI-generated content may be incorrect.">
              <a:extLst>
                <a:ext uri="{FF2B5EF4-FFF2-40B4-BE49-F238E27FC236}">
                  <a16:creationId xmlns:a16="http://schemas.microsoft.com/office/drawing/2014/main" id="{65CB6297-9E44-0134-455B-DE4991DF7CA1}"/>
                </a:ext>
              </a:extLst>
            </p:cNvPr>
            <p:cNvPicPr>
              <a:picLocks noChangeAspect="1"/>
            </p:cNvPicPr>
            <p:nvPr/>
          </p:nvPicPr>
          <p:blipFill>
            <a:blip r:embed="rId4">
              <a:alphaModFix amt="76000"/>
            </a:blip>
            <a:stretch>
              <a:fillRect/>
            </a:stretch>
          </p:blipFill>
          <p:spPr>
            <a:xfrm>
              <a:off x="9321282" y="3223727"/>
              <a:ext cx="205273" cy="205273"/>
            </a:xfrm>
            <a:prstGeom prst="rect">
              <a:avLst/>
            </a:prstGeom>
          </p:spPr>
        </p:pic>
        <p:sp>
          <p:nvSpPr>
            <p:cNvPr id="3" name="Rectangle 2">
              <a:extLst>
                <a:ext uri="{FF2B5EF4-FFF2-40B4-BE49-F238E27FC236}">
                  <a16:creationId xmlns:a16="http://schemas.microsoft.com/office/drawing/2014/main" id="{29644308-64BD-9CD6-0F83-6E79FDA70321}"/>
                </a:ext>
              </a:extLst>
            </p:cNvPr>
            <p:cNvSpPr/>
            <p:nvPr/>
          </p:nvSpPr>
          <p:spPr>
            <a:xfrm>
              <a:off x="5914490" y="-4461"/>
              <a:ext cx="6277508" cy="6277510"/>
            </a:xfrm>
            <a:prstGeom prst="rect">
              <a:avLst/>
            </a:prstGeom>
            <a:solidFill>
              <a:srgbClr val="EBEBF3">
                <a:alpha val="86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TextBox 5">
            <a:extLst>
              <a:ext uri="{FF2B5EF4-FFF2-40B4-BE49-F238E27FC236}">
                <a16:creationId xmlns:a16="http://schemas.microsoft.com/office/drawing/2014/main" id="{EA2DF9DA-A73B-4D59-29C2-7DABB5CBC793}"/>
              </a:ext>
            </a:extLst>
          </p:cNvPr>
          <p:cNvSpPr txBox="1"/>
          <p:nvPr/>
        </p:nvSpPr>
        <p:spPr>
          <a:xfrm>
            <a:off x="6353174" y="662500"/>
            <a:ext cx="5136890" cy="646331"/>
          </a:xfrm>
          <a:prstGeom prst="rect">
            <a:avLst/>
          </a:prstGeom>
          <a:noFill/>
        </p:spPr>
        <p:txBody>
          <a:bodyPr wrap="square">
            <a:spAutoFit/>
          </a:bodyPr>
          <a:lstStyle/>
          <a:p>
            <a:r>
              <a:rPr lang="en-US" sz="3600" dirty="0">
                <a:solidFill>
                  <a:srgbClr val="09B36B"/>
                </a:solidFill>
              </a:rPr>
              <a:t>Sample Prompt</a:t>
            </a:r>
          </a:p>
        </p:txBody>
      </p:sp>
      <p:sp>
        <p:nvSpPr>
          <p:cNvPr id="16" name="Rectangle 15">
            <a:extLst>
              <a:ext uri="{FF2B5EF4-FFF2-40B4-BE49-F238E27FC236}">
                <a16:creationId xmlns:a16="http://schemas.microsoft.com/office/drawing/2014/main" id="{236B76DD-F365-F8C7-5D74-EC718F794749}"/>
              </a:ext>
            </a:extLst>
          </p:cNvPr>
          <p:cNvSpPr/>
          <p:nvPr/>
        </p:nvSpPr>
        <p:spPr>
          <a:xfrm>
            <a:off x="6430377" y="1515574"/>
            <a:ext cx="5245733" cy="3543121"/>
          </a:xfrm>
          <a:prstGeom prst="rect">
            <a:avLst/>
          </a:prstGeom>
          <a:solidFill>
            <a:schemeClr val="bg1">
              <a:lumMod val="95000"/>
              <a:alpha val="78000"/>
            </a:schemeClr>
          </a:solidFill>
          <a:ln>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E8A9AD4C-0423-FA6F-D0CD-EAAC437ACA9F}"/>
              </a:ext>
            </a:extLst>
          </p:cNvPr>
          <p:cNvSpPr txBox="1"/>
          <p:nvPr/>
        </p:nvSpPr>
        <p:spPr>
          <a:xfrm>
            <a:off x="6745634" y="2013147"/>
            <a:ext cx="4930476" cy="2031325"/>
          </a:xfrm>
          <a:prstGeom prst="rect">
            <a:avLst/>
          </a:prstGeom>
          <a:solidFill>
            <a:schemeClr val="bg1">
              <a:lumMod val="95000"/>
              <a:alpha val="58000"/>
            </a:schemeClr>
          </a:solidFill>
          <a:ln w="19050">
            <a:noFill/>
          </a:ln>
        </p:spPr>
        <p:txBody>
          <a:bodyPr wrap="square" rtlCol="0">
            <a:spAutoFit/>
          </a:bodyPr>
          <a:lstStyle/>
          <a:p>
            <a:r>
              <a:rPr lang="en-US" sz="1800" dirty="0"/>
              <a:t>Using ApexCharts.js, build me an html page that contains a timeline line chart that shows the number of spy movies produce per year between 1970 and 2025: </a:t>
            </a:r>
          </a:p>
          <a:p>
            <a:endParaRPr lang="en-US" sz="1800" dirty="0"/>
          </a:p>
          <a:p>
            <a:pPr marL="457200" indent="-457200">
              <a:buAutoNum type="arabicPeriod"/>
            </a:pPr>
            <a:r>
              <a:rPr lang="en-US" sz="1800" dirty="0"/>
              <a:t>Has number of spy movies on the y axis. </a:t>
            </a:r>
          </a:p>
          <a:p>
            <a:pPr marL="457200" indent="-457200">
              <a:buAutoNum type="arabicPeriod"/>
            </a:pPr>
            <a:r>
              <a:rPr lang="en-US" sz="1800" dirty="0"/>
              <a:t>Has year on the x axis.</a:t>
            </a:r>
            <a:endParaRPr lang="en-US" dirty="0"/>
          </a:p>
        </p:txBody>
      </p:sp>
      <p:pic>
        <p:nvPicPr>
          <p:cNvPr id="19" name="Picture 18">
            <a:extLst>
              <a:ext uri="{FF2B5EF4-FFF2-40B4-BE49-F238E27FC236}">
                <a16:creationId xmlns:a16="http://schemas.microsoft.com/office/drawing/2014/main" id="{6A123D68-6AC4-F1FB-93DE-CB8F10BF2B6C}"/>
              </a:ext>
            </a:extLst>
          </p:cNvPr>
          <p:cNvPicPr>
            <a:picLocks noChangeAspect="1"/>
          </p:cNvPicPr>
          <p:nvPr/>
        </p:nvPicPr>
        <p:blipFill>
          <a:blip r:embed="rId5"/>
          <a:stretch>
            <a:fillRect/>
          </a:stretch>
        </p:blipFill>
        <p:spPr>
          <a:xfrm>
            <a:off x="182032" y="848991"/>
            <a:ext cx="11827933" cy="4570606"/>
          </a:xfrm>
          <a:prstGeom prst="rect">
            <a:avLst/>
          </a:prstGeom>
          <a:effectLst>
            <a:outerShdw blurRad="50800" dist="38100" dir="2700000" algn="tl" rotWithShape="0">
              <a:prstClr val="black">
                <a:alpha val="40000"/>
              </a:prstClr>
            </a:outerShdw>
          </a:effectLst>
        </p:spPr>
      </p:pic>
      <p:pic>
        <p:nvPicPr>
          <p:cNvPr id="5" name="Picture 4">
            <a:extLst>
              <a:ext uri="{FF2B5EF4-FFF2-40B4-BE49-F238E27FC236}">
                <a16:creationId xmlns:a16="http://schemas.microsoft.com/office/drawing/2014/main" id="{33BA2604-7AD7-4A92-AE59-CF0073D0A6B2}"/>
              </a:ext>
            </a:extLst>
          </p:cNvPr>
          <p:cNvPicPr>
            <a:picLocks noChangeAspect="1"/>
          </p:cNvPicPr>
          <p:nvPr/>
        </p:nvPicPr>
        <p:blipFill>
          <a:blip r:embed="rId6"/>
          <a:stretch>
            <a:fillRect/>
          </a:stretch>
        </p:blipFill>
        <p:spPr>
          <a:xfrm>
            <a:off x="5617250" y="364494"/>
            <a:ext cx="6270171" cy="4694201"/>
          </a:xfrm>
          <a:prstGeom prst="rect">
            <a:avLst/>
          </a:prstGeom>
          <a:effectLst>
            <a:outerShdw blurRad="50800" dist="38100" dir="2700000" algn="tl" rotWithShape="0">
              <a:prstClr val="black">
                <a:alpha val="40000"/>
              </a:prstClr>
            </a:outerShdw>
          </a:effectLst>
        </p:spPr>
      </p:pic>
      <p:pic>
        <p:nvPicPr>
          <p:cNvPr id="7" name="Picture 6">
            <a:extLst>
              <a:ext uri="{FF2B5EF4-FFF2-40B4-BE49-F238E27FC236}">
                <a16:creationId xmlns:a16="http://schemas.microsoft.com/office/drawing/2014/main" id="{D2FAFC3C-516E-3FFD-EFDE-1420978DD7F8}"/>
              </a:ext>
            </a:extLst>
          </p:cNvPr>
          <p:cNvPicPr>
            <a:picLocks noChangeAspect="1"/>
          </p:cNvPicPr>
          <p:nvPr/>
        </p:nvPicPr>
        <p:blipFill>
          <a:blip r:embed="rId7"/>
          <a:stretch>
            <a:fillRect/>
          </a:stretch>
        </p:blipFill>
        <p:spPr>
          <a:xfrm>
            <a:off x="2030460" y="1085046"/>
            <a:ext cx="7285714" cy="4819048"/>
          </a:xfrm>
          <a:prstGeom prst="rect">
            <a:avLst/>
          </a:prstGeom>
          <a:effectLst>
            <a:outerShdw blurRad="50800" dist="38100" dir="2700000" algn="tl" rotWithShape="0">
              <a:prstClr val="black">
                <a:alpha val="40000"/>
              </a:prstClr>
            </a:outerShdw>
          </a:effectLst>
        </p:spPr>
      </p:pic>
      <p:pic>
        <p:nvPicPr>
          <p:cNvPr id="8" name="Picture 7">
            <a:extLst>
              <a:ext uri="{FF2B5EF4-FFF2-40B4-BE49-F238E27FC236}">
                <a16:creationId xmlns:a16="http://schemas.microsoft.com/office/drawing/2014/main" id="{9616F277-81CD-CE34-B4D7-947AB941CF99}"/>
              </a:ext>
            </a:extLst>
          </p:cNvPr>
          <p:cNvPicPr>
            <a:picLocks noChangeAspect="1"/>
          </p:cNvPicPr>
          <p:nvPr/>
        </p:nvPicPr>
        <p:blipFill>
          <a:blip r:embed="rId8"/>
          <a:stretch>
            <a:fillRect/>
          </a:stretch>
        </p:blipFill>
        <p:spPr>
          <a:xfrm>
            <a:off x="1247637" y="3732164"/>
            <a:ext cx="9942857" cy="2352381"/>
          </a:xfrm>
          <a:prstGeom prst="rect">
            <a:avLst/>
          </a:prstGeom>
          <a:effectLst>
            <a:outerShdw blurRad="50800" dist="38100" dir="2700000" algn="tl" rotWithShape="0">
              <a:prstClr val="black">
                <a:alpha val="40000"/>
              </a:prstClr>
            </a:outerShdw>
          </a:effectLst>
        </p:spPr>
      </p:pic>
      <p:pic>
        <p:nvPicPr>
          <p:cNvPr id="10" name="Picture 9">
            <a:extLst>
              <a:ext uri="{FF2B5EF4-FFF2-40B4-BE49-F238E27FC236}">
                <a16:creationId xmlns:a16="http://schemas.microsoft.com/office/drawing/2014/main" id="{21C4FAC9-0AD2-4931-4D92-A4B6B61F697E}"/>
              </a:ext>
            </a:extLst>
          </p:cNvPr>
          <p:cNvPicPr>
            <a:picLocks noChangeAspect="1"/>
          </p:cNvPicPr>
          <p:nvPr/>
        </p:nvPicPr>
        <p:blipFill>
          <a:blip r:embed="rId9"/>
          <a:stretch>
            <a:fillRect/>
          </a:stretch>
        </p:blipFill>
        <p:spPr>
          <a:xfrm>
            <a:off x="312358" y="135191"/>
            <a:ext cx="11621133" cy="5998206"/>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523877460"/>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9DF0ACFC-5A5F-3A80-9E03-8F85CA7E9522}"/>
            </a:ext>
          </a:extLst>
        </p:cNvPr>
        <p:cNvGrpSpPr/>
        <p:nvPr/>
      </p:nvGrpSpPr>
      <p:grpSpPr>
        <a:xfrm>
          <a:off x="0" y="0"/>
          <a:ext cx="0" cy="0"/>
          <a:chOff x="0" y="0"/>
          <a:chExt cx="0" cy="0"/>
        </a:xfrm>
      </p:grpSpPr>
      <p:sp>
        <p:nvSpPr>
          <p:cNvPr id="413" name="Google Shape;413;p43">
            <a:extLst>
              <a:ext uri="{FF2B5EF4-FFF2-40B4-BE49-F238E27FC236}">
                <a16:creationId xmlns:a16="http://schemas.microsoft.com/office/drawing/2014/main" id="{10BA52CD-992D-A7F9-4FD6-136344888439}"/>
              </a:ext>
            </a:extLst>
          </p:cNvPr>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Exploring Data </a:t>
            </a:r>
            <a:br>
              <a:rPr lang="en-US" dirty="0"/>
            </a:br>
            <a:r>
              <a:rPr lang="en-US" b="1" dirty="0"/>
              <a:t>Chart &amp; Graphs</a:t>
            </a:r>
            <a:endParaRPr b="1" dirty="0"/>
          </a:p>
        </p:txBody>
      </p:sp>
      <p:sp>
        <p:nvSpPr>
          <p:cNvPr id="2" name="Google Shape;415;p43">
            <a:extLst>
              <a:ext uri="{FF2B5EF4-FFF2-40B4-BE49-F238E27FC236}">
                <a16:creationId xmlns:a16="http://schemas.microsoft.com/office/drawing/2014/main" id="{D1DE9795-D5EA-04A5-C8CF-93AC5EC07D42}"/>
              </a:ext>
            </a:extLst>
          </p:cNvPr>
          <p:cNvSpPr txBox="1">
            <a:spLocks/>
          </p:cNvSpPr>
          <p:nvPr/>
        </p:nvSpPr>
        <p:spPr>
          <a:xfrm>
            <a:off x="766479" y="1515649"/>
            <a:ext cx="4898176"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r>
              <a:rPr lang="en-US" b="0" dirty="0">
                <a:solidFill>
                  <a:schemeClr val="tx2">
                    <a:lumMod val="25000"/>
                  </a:schemeClr>
                </a:solidFill>
              </a:rPr>
              <a:t>Simple Charts with ApexCharts.js</a:t>
            </a:r>
          </a:p>
          <a:p>
            <a:pPr marL="285750" indent="-285750">
              <a:buFont typeface="Arial" panose="020B0604020202020204" pitchFamily="34" charset="0"/>
              <a:buChar char="•"/>
            </a:pPr>
            <a:r>
              <a:rPr lang="en-US" dirty="0">
                <a:solidFill>
                  <a:schemeClr val="tx2">
                    <a:lumMod val="25000"/>
                  </a:schemeClr>
                </a:solidFill>
              </a:rPr>
              <a:t>Exploring Data with Graphs: Cytoscape.js</a:t>
            </a:r>
          </a:p>
        </p:txBody>
      </p:sp>
      <p:grpSp>
        <p:nvGrpSpPr>
          <p:cNvPr id="4" name="Group 3">
            <a:extLst>
              <a:ext uri="{FF2B5EF4-FFF2-40B4-BE49-F238E27FC236}">
                <a16:creationId xmlns:a16="http://schemas.microsoft.com/office/drawing/2014/main" id="{B304C082-24F7-DDB5-2F99-C94ABC9A7096}"/>
              </a:ext>
            </a:extLst>
          </p:cNvPr>
          <p:cNvGrpSpPr/>
          <p:nvPr/>
        </p:nvGrpSpPr>
        <p:grpSpPr>
          <a:xfrm>
            <a:off x="5914490" y="-4461"/>
            <a:ext cx="6277510" cy="6277510"/>
            <a:chOff x="5914490" y="-4461"/>
            <a:chExt cx="6277510" cy="6277510"/>
          </a:xfrm>
        </p:grpSpPr>
        <p:pic>
          <p:nvPicPr>
            <p:cNvPr id="44" name="Picture 43" descr="A paper monkey made from paper&#10;&#10;AI-generated content may be incorrect.">
              <a:extLst>
                <a:ext uri="{FF2B5EF4-FFF2-40B4-BE49-F238E27FC236}">
                  <a16:creationId xmlns:a16="http://schemas.microsoft.com/office/drawing/2014/main" id="{BC854B97-1578-A28B-5236-9F880D0EA827}"/>
                </a:ext>
              </a:extLst>
            </p:cNvPr>
            <p:cNvPicPr>
              <a:picLocks noChangeAspect="1"/>
            </p:cNvPicPr>
            <p:nvPr/>
          </p:nvPicPr>
          <p:blipFill>
            <a:blip r:embed="rId3"/>
            <a:stretch>
              <a:fillRect/>
            </a:stretch>
          </p:blipFill>
          <p:spPr>
            <a:xfrm>
              <a:off x="5921829" y="0"/>
              <a:ext cx="6270171" cy="6270171"/>
            </a:xfrm>
            <a:prstGeom prst="rect">
              <a:avLst/>
            </a:prstGeom>
          </p:spPr>
        </p:pic>
        <p:pic>
          <p:nvPicPr>
            <p:cNvPr id="48" name="Picture 47" descr="A black and white symbol&#10;&#10;AI-generated content may be incorrect.">
              <a:extLst>
                <a:ext uri="{FF2B5EF4-FFF2-40B4-BE49-F238E27FC236}">
                  <a16:creationId xmlns:a16="http://schemas.microsoft.com/office/drawing/2014/main" id="{922B1A94-881C-B7A1-0F92-5C082A020C59}"/>
                </a:ext>
              </a:extLst>
            </p:cNvPr>
            <p:cNvPicPr>
              <a:picLocks noChangeAspect="1"/>
            </p:cNvPicPr>
            <p:nvPr/>
          </p:nvPicPr>
          <p:blipFill>
            <a:blip r:embed="rId4">
              <a:alphaModFix amt="76000"/>
            </a:blip>
            <a:stretch>
              <a:fillRect/>
            </a:stretch>
          </p:blipFill>
          <p:spPr>
            <a:xfrm>
              <a:off x="9321282" y="3223727"/>
              <a:ext cx="205273" cy="205273"/>
            </a:xfrm>
            <a:prstGeom prst="rect">
              <a:avLst/>
            </a:prstGeom>
          </p:spPr>
        </p:pic>
        <p:sp>
          <p:nvSpPr>
            <p:cNvPr id="3" name="Rectangle 2">
              <a:extLst>
                <a:ext uri="{FF2B5EF4-FFF2-40B4-BE49-F238E27FC236}">
                  <a16:creationId xmlns:a16="http://schemas.microsoft.com/office/drawing/2014/main" id="{5CBBFEAA-0A8A-BEC0-93B1-D1B3E62933A8}"/>
                </a:ext>
              </a:extLst>
            </p:cNvPr>
            <p:cNvSpPr/>
            <p:nvPr/>
          </p:nvSpPr>
          <p:spPr>
            <a:xfrm>
              <a:off x="5914490" y="-4461"/>
              <a:ext cx="6277508" cy="6277510"/>
            </a:xfrm>
            <a:prstGeom prst="rect">
              <a:avLst/>
            </a:prstGeom>
            <a:solidFill>
              <a:srgbClr val="EBEBF3">
                <a:alpha val="86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TextBox 5">
            <a:extLst>
              <a:ext uri="{FF2B5EF4-FFF2-40B4-BE49-F238E27FC236}">
                <a16:creationId xmlns:a16="http://schemas.microsoft.com/office/drawing/2014/main" id="{7E58A87B-60C0-FC46-F648-024F7A4CB3E3}"/>
              </a:ext>
            </a:extLst>
          </p:cNvPr>
          <p:cNvSpPr txBox="1"/>
          <p:nvPr/>
        </p:nvSpPr>
        <p:spPr>
          <a:xfrm>
            <a:off x="6353174" y="662500"/>
            <a:ext cx="5136890" cy="646331"/>
          </a:xfrm>
          <a:prstGeom prst="rect">
            <a:avLst/>
          </a:prstGeom>
          <a:noFill/>
        </p:spPr>
        <p:txBody>
          <a:bodyPr wrap="square">
            <a:spAutoFit/>
          </a:bodyPr>
          <a:lstStyle/>
          <a:p>
            <a:r>
              <a:rPr lang="en-US" sz="3600" dirty="0">
                <a:solidFill>
                  <a:srgbClr val="09B36B"/>
                </a:solidFill>
              </a:rPr>
              <a:t>CytoScape.js</a:t>
            </a:r>
          </a:p>
        </p:txBody>
      </p:sp>
      <p:sp>
        <p:nvSpPr>
          <p:cNvPr id="8" name="TextBox 7">
            <a:extLst>
              <a:ext uri="{FF2B5EF4-FFF2-40B4-BE49-F238E27FC236}">
                <a16:creationId xmlns:a16="http://schemas.microsoft.com/office/drawing/2014/main" id="{32DB1987-39FC-97F7-C2E9-8E9E1BCFC95E}"/>
              </a:ext>
            </a:extLst>
          </p:cNvPr>
          <p:cNvSpPr txBox="1"/>
          <p:nvPr/>
        </p:nvSpPr>
        <p:spPr>
          <a:xfrm>
            <a:off x="6398978" y="1992620"/>
            <a:ext cx="5000625" cy="2677656"/>
          </a:xfrm>
          <a:prstGeom prst="rect">
            <a:avLst/>
          </a:prstGeom>
          <a:noFill/>
        </p:spPr>
        <p:txBody>
          <a:bodyPr wrap="square">
            <a:spAutoFit/>
          </a:bodyPr>
          <a:lstStyle/>
          <a:p>
            <a:r>
              <a:rPr lang="en-US" b="1" i="0" dirty="0">
                <a:solidFill>
                  <a:srgbClr val="3D3935"/>
                </a:solidFill>
                <a:effectLst/>
                <a:latin typeface="Open Sans" panose="020B0606030504020204" pitchFamily="34" charset="0"/>
              </a:rPr>
              <a:t>Similar Story</a:t>
            </a:r>
          </a:p>
          <a:p>
            <a:endParaRPr lang="en-US" b="1" i="0" dirty="0">
              <a:solidFill>
                <a:srgbClr val="3D3935"/>
              </a:solidFill>
              <a:effectLst/>
              <a:latin typeface="Open Sans" panose="020B0606030504020204" pitchFamily="34" charset="0"/>
            </a:endParaRPr>
          </a:p>
          <a:p>
            <a:pPr marL="342900" indent="-342900">
              <a:buFont typeface="+mj-lt"/>
              <a:buAutoNum type="arabicPeriod"/>
            </a:pPr>
            <a:r>
              <a:rPr lang="en-US" b="0" i="0" dirty="0">
                <a:solidFill>
                  <a:srgbClr val="3D3935"/>
                </a:solidFill>
                <a:effectLst/>
                <a:latin typeface="Open Sans" panose="020B0606030504020204" pitchFamily="34" charset="0"/>
              </a:rPr>
              <a:t>Asked ChatGPT for the top 5 open sources/free JavaScript graphing libraries with specific features</a:t>
            </a:r>
          </a:p>
          <a:p>
            <a:pPr marL="342900" indent="-342900">
              <a:buFont typeface="+mj-lt"/>
              <a:buAutoNum type="arabicPeriod"/>
            </a:pPr>
            <a:endParaRPr lang="en-US" dirty="0">
              <a:solidFill>
                <a:srgbClr val="3D3935"/>
              </a:solidFill>
              <a:latin typeface="Open Sans" panose="020B0606030504020204" pitchFamily="34" charset="0"/>
            </a:endParaRPr>
          </a:p>
          <a:p>
            <a:pPr marL="342900" indent="-342900">
              <a:buFont typeface="+mj-lt"/>
              <a:buAutoNum type="arabicPeriod"/>
            </a:pPr>
            <a:r>
              <a:rPr lang="en-US" dirty="0">
                <a:solidFill>
                  <a:srgbClr val="3D3935"/>
                </a:solidFill>
                <a:latin typeface="Open Sans" panose="020B0606030504020204" pitchFamily="34" charset="0"/>
              </a:rPr>
              <a:t>Provided it a use case and asked it to produce a simple web application with the graph using </a:t>
            </a:r>
            <a:r>
              <a:rPr lang="en-US" b="1" dirty="0">
                <a:solidFill>
                  <a:srgbClr val="3D3935"/>
                </a:solidFill>
                <a:latin typeface="Open Sans" panose="020B0606030504020204" pitchFamily="34" charset="0"/>
              </a:rPr>
              <a:t>Cytoscape.js</a:t>
            </a:r>
            <a:r>
              <a:rPr lang="en-US" dirty="0">
                <a:solidFill>
                  <a:srgbClr val="3D3935"/>
                </a:solidFill>
                <a:latin typeface="Open Sans" panose="020B0606030504020204" pitchFamily="34" charset="0"/>
              </a:rPr>
              <a:t>. </a:t>
            </a:r>
          </a:p>
          <a:p>
            <a:pPr marL="342900" indent="-342900">
              <a:buFont typeface="+mj-lt"/>
              <a:buAutoNum type="arabicPeriod"/>
            </a:pPr>
            <a:endParaRPr lang="en-US" dirty="0">
              <a:solidFill>
                <a:srgbClr val="3D3935"/>
              </a:solidFill>
              <a:latin typeface="Open Sans" panose="020B0606030504020204" pitchFamily="34" charset="0"/>
            </a:endParaRPr>
          </a:p>
          <a:p>
            <a:pPr marL="342900" indent="-342900">
              <a:buFont typeface="+mj-lt"/>
              <a:buAutoNum type="arabicPeriod"/>
            </a:pPr>
            <a:r>
              <a:rPr lang="en-US" dirty="0">
                <a:solidFill>
                  <a:srgbClr val="3D3935"/>
                </a:solidFill>
                <a:latin typeface="Open Sans" panose="020B0606030504020204" pitchFamily="34" charset="0"/>
              </a:rPr>
              <a:t>It’s be a love affair ever since. </a:t>
            </a:r>
          </a:p>
          <a:p>
            <a:endParaRPr lang="en-US" b="0" i="0" dirty="0">
              <a:solidFill>
                <a:srgbClr val="3D3935"/>
              </a:solidFill>
              <a:effectLst/>
              <a:latin typeface="Open Sans" panose="020B0606030504020204" pitchFamily="34" charset="0"/>
            </a:endParaRPr>
          </a:p>
          <a:p>
            <a:pPr marL="285750" indent="-285750" algn="l" fontAlgn="base">
              <a:buFont typeface="Arial" panose="020B0604020202020204" pitchFamily="34" charset="0"/>
              <a:buChar char="•"/>
            </a:pPr>
            <a:endParaRPr lang="en-US" b="1" dirty="0">
              <a:solidFill>
                <a:schemeClr val="tx2">
                  <a:lumMod val="25000"/>
                </a:schemeClr>
              </a:solidFill>
            </a:endParaRPr>
          </a:p>
        </p:txBody>
      </p:sp>
      <p:sp>
        <p:nvSpPr>
          <p:cNvPr id="11" name="TextBox 10">
            <a:extLst>
              <a:ext uri="{FF2B5EF4-FFF2-40B4-BE49-F238E27FC236}">
                <a16:creationId xmlns:a16="http://schemas.microsoft.com/office/drawing/2014/main" id="{D4869B97-CF1B-B940-C14B-C7C1FFE02136}"/>
              </a:ext>
            </a:extLst>
          </p:cNvPr>
          <p:cNvSpPr txBox="1"/>
          <p:nvPr/>
        </p:nvSpPr>
        <p:spPr>
          <a:xfrm>
            <a:off x="6316910" y="1321735"/>
            <a:ext cx="5722690" cy="369332"/>
          </a:xfrm>
          <a:prstGeom prst="rect">
            <a:avLst/>
          </a:prstGeom>
          <a:noFill/>
        </p:spPr>
        <p:txBody>
          <a:bodyPr wrap="square">
            <a:spAutoFit/>
          </a:bodyPr>
          <a:lstStyle/>
          <a:p>
            <a:r>
              <a:rPr lang="en-US" sz="1800" i="1" dirty="0">
                <a:solidFill>
                  <a:srgbClr val="2B2576"/>
                </a:solidFill>
                <a:latin typeface="Open Sans" panose="020B0606030504020204" pitchFamily="34" charset="0"/>
              </a:rPr>
              <a:t>“Can you help me visualize these share relationships?”</a:t>
            </a:r>
          </a:p>
        </p:txBody>
      </p:sp>
      <p:sp>
        <p:nvSpPr>
          <p:cNvPr id="12" name="TextBox 11">
            <a:extLst>
              <a:ext uri="{FF2B5EF4-FFF2-40B4-BE49-F238E27FC236}">
                <a16:creationId xmlns:a16="http://schemas.microsoft.com/office/drawing/2014/main" id="{39F5CBE4-EF52-1F6B-0A03-CD2087C699E4}"/>
              </a:ext>
            </a:extLst>
          </p:cNvPr>
          <p:cNvSpPr txBox="1"/>
          <p:nvPr/>
        </p:nvSpPr>
        <p:spPr>
          <a:xfrm>
            <a:off x="6398976" y="4363938"/>
            <a:ext cx="2466975" cy="307777"/>
          </a:xfrm>
          <a:prstGeom prst="rect">
            <a:avLst/>
          </a:prstGeom>
          <a:noFill/>
        </p:spPr>
        <p:txBody>
          <a:bodyPr wrap="square">
            <a:spAutoFit/>
          </a:bodyPr>
          <a:lstStyle/>
          <a:p>
            <a:r>
              <a:rPr lang="en-US" dirty="0">
                <a:solidFill>
                  <a:schemeClr val="tx1">
                    <a:lumMod val="75000"/>
                    <a:lumOff val="25000"/>
                  </a:schemeClr>
                </a:solidFill>
              </a:rPr>
              <a:t>js.cytoscape.org</a:t>
            </a:r>
          </a:p>
        </p:txBody>
      </p:sp>
    </p:spTree>
    <p:extLst>
      <p:ext uri="{BB962C8B-B14F-4D97-AF65-F5344CB8AC3E}">
        <p14:creationId xmlns:p14="http://schemas.microsoft.com/office/powerpoint/2010/main" val="4169038969"/>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64CEFAC6-818D-CC6B-5E5A-2A0BAD029B81}"/>
            </a:ext>
          </a:extLst>
        </p:cNvPr>
        <p:cNvGrpSpPr/>
        <p:nvPr/>
      </p:nvGrpSpPr>
      <p:grpSpPr>
        <a:xfrm>
          <a:off x="0" y="0"/>
          <a:ext cx="0" cy="0"/>
          <a:chOff x="0" y="0"/>
          <a:chExt cx="0" cy="0"/>
        </a:xfrm>
      </p:grpSpPr>
      <p:sp>
        <p:nvSpPr>
          <p:cNvPr id="413" name="Google Shape;413;p43">
            <a:extLst>
              <a:ext uri="{FF2B5EF4-FFF2-40B4-BE49-F238E27FC236}">
                <a16:creationId xmlns:a16="http://schemas.microsoft.com/office/drawing/2014/main" id="{EBF78703-019C-99D8-AB96-45ADFBAD85C2}"/>
              </a:ext>
            </a:extLst>
          </p:cNvPr>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Exploring Data </a:t>
            </a:r>
            <a:br>
              <a:rPr lang="en-US" dirty="0"/>
            </a:br>
            <a:r>
              <a:rPr lang="en-US" b="1" dirty="0"/>
              <a:t>Chart &amp; Graphs</a:t>
            </a:r>
            <a:endParaRPr dirty="0"/>
          </a:p>
        </p:txBody>
      </p:sp>
      <p:sp>
        <p:nvSpPr>
          <p:cNvPr id="2" name="Google Shape;415;p43">
            <a:extLst>
              <a:ext uri="{FF2B5EF4-FFF2-40B4-BE49-F238E27FC236}">
                <a16:creationId xmlns:a16="http://schemas.microsoft.com/office/drawing/2014/main" id="{552986D7-177D-7550-B9BF-6F8497E31A96}"/>
              </a:ext>
            </a:extLst>
          </p:cNvPr>
          <p:cNvSpPr txBox="1">
            <a:spLocks/>
          </p:cNvSpPr>
          <p:nvPr/>
        </p:nvSpPr>
        <p:spPr>
          <a:xfrm>
            <a:off x="766479" y="15156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r>
              <a:rPr lang="en-US" b="0" dirty="0">
                <a:solidFill>
                  <a:schemeClr val="tx2">
                    <a:lumMod val="25000"/>
                  </a:schemeClr>
                </a:solidFill>
              </a:rPr>
              <a:t>Simple Charts with ApexCharts.js</a:t>
            </a:r>
          </a:p>
          <a:p>
            <a:pPr marL="285750" indent="-285750">
              <a:buFont typeface="Arial" panose="020B0604020202020204" pitchFamily="34" charset="0"/>
              <a:buChar char="•"/>
            </a:pPr>
            <a:r>
              <a:rPr lang="en-US" dirty="0">
                <a:solidFill>
                  <a:schemeClr val="tx2">
                    <a:lumMod val="25000"/>
                  </a:schemeClr>
                </a:solidFill>
              </a:rPr>
              <a:t>Exploring Data with Graphs: Cytoscape.js</a:t>
            </a:r>
          </a:p>
        </p:txBody>
      </p:sp>
      <p:grpSp>
        <p:nvGrpSpPr>
          <p:cNvPr id="4" name="Group 3">
            <a:extLst>
              <a:ext uri="{FF2B5EF4-FFF2-40B4-BE49-F238E27FC236}">
                <a16:creationId xmlns:a16="http://schemas.microsoft.com/office/drawing/2014/main" id="{1E94F8D7-7356-9B8A-216D-C2E03BEB3514}"/>
              </a:ext>
            </a:extLst>
          </p:cNvPr>
          <p:cNvGrpSpPr/>
          <p:nvPr/>
        </p:nvGrpSpPr>
        <p:grpSpPr>
          <a:xfrm>
            <a:off x="5914490" y="-4461"/>
            <a:ext cx="6277510" cy="6277510"/>
            <a:chOff x="5914490" y="-4461"/>
            <a:chExt cx="6277510" cy="6277510"/>
          </a:xfrm>
        </p:grpSpPr>
        <p:pic>
          <p:nvPicPr>
            <p:cNvPr id="44" name="Picture 43" descr="A paper monkey made from paper&#10;&#10;AI-generated content may be incorrect.">
              <a:extLst>
                <a:ext uri="{FF2B5EF4-FFF2-40B4-BE49-F238E27FC236}">
                  <a16:creationId xmlns:a16="http://schemas.microsoft.com/office/drawing/2014/main" id="{AB842E93-09EF-B799-3D95-E4D1B6114D86}"/>
                </a:ext>
              </a:extLst>
            </p:cNvPr>
            <p:cNvPicPr>
              <a:picLocks noChangeAspect="1"/>
            </p:cNvPicPr>
            <p:nvPr/>
          </p:nvPicPr>
          <p:blipFill>
            <a:blip r:embed="rId3"/>
            <a:stretch>
              <a:fillRect/>
            </a:stretch>
          </p:blipFill>
          <p:spPr>
            <a:xfrm>
              <a:off x="5921829" y="0"/>
              <a:ext cx="6270171" cy="6270171"/>
            </a:xfrm>
            <a:prstGeom prst="rect">
              <a:avLst/>
            </a:prstGeom>
          </p:spPr>
        </p:pic>
        <p:pic>
          <p:nvPicPr>
            <p:cNvPr id="48" name="Picture 47" descr="A black and white symbol&#10;&#10;AI-generated content may be incorrect.">
              <a:extLst>
                <a:ext uri="{FF2B5EF4-FFF2-40B4-BE49-F238E27FC236}">
                  <a16:creationId xmlns:a16="http://schemas.microsoft.com/office/drawing/2014/main" id="{3FE17116-A053-6156-94AC-AF221643FCB7}"/>
                </a:ext>
              </a:extLst>
            </p:cNvPr>
            <p:cNvPicPr>
              <a:picLocks noChangeAspect="1"/>
            </p:cNvPicPr>
            <p:nvPr/>
          </p:nvPicPr>
          <p:blipFill>
            <a:blip r:embed="rId4">
              <a:alphaModFix amt="76000"/>
            </a:blip>
            <a:stretch>
              <a:fillRect/>
            </a:stretch>
          </p:blipFill>
          <p:spPr>
            <a:xfrm>
              <a:off x="9321282" y="3223727"/>
              <a:ext cx="205273" cy="205273"/>
            </a:xfrm>
            <a:prstGeom prst="rect">
              <a:avLst/>
            </a:prstGeom>
          </p:spPr>
        </p:pic>
        <p:sp>
          <p:nvSpPr>
            <p:cNvPr id="3" name="Rectangle 2">
              <a:extLst>
                <a:ext uri="{FF2B5EF4-FFF2-40B4-BE49-F238E27FC236}">
                  <a16:creationId xmlns:a16="http://schemas.microsoft.com/office/drawing/2014/main" id="{D6A44B92-F2B9-0C6B-E800-9CB363173F96}"/>
                </a:ext>
              </a:extLst>
            </p:cNvPr>
            <p:cNvSpPr/>
            <p:nvPr/>
          </p:nvSpPr>
          <p:spPr>
            <a:xfrm>
              <a:off x="5914490" y="-4461"/>
              <a:ext cx="6277508" cy="6277510"/>
            </a:xfrm>
            <a:prstGeom prst="rect">
              <a:avLst/>
            </a:prstGeom>
            <a:solidFill>
              <a:srgbClr val="EBEBF3">
                <a:alpha val="86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TextBox 5">
            <a:extLst>
              <a:ext uri="{FF2B5EF4-FFF2-40B4-BE49-F238E27FC236}">
                <a16:creationId xmlns:a16="http://schemas.microsoft.com/office/drawing/2014/main" id="{4F4397EB-61C0-8B46-BEE3-00E431408B29}"/>
              </a:ext>
            </a:extLst>
          </p:cNvPr>
          <p:cNvSpPr txBox="1"/>
          <p:nvPr/>
        </p:nvSpPr>
        <p:spPr>
          <a:xfrm>
            <a:off x="6353174" y="662500"/>
            <a:ext cx="5136890" cy="646331"/>
          </a:xfrm>
          <a:prstGeom prst="rect">
            <a:avLst/>
          </a:prstGeom>
          <a:noFill/>
        </p:spPr>
        <p:txBody>
          <a:bodyPr wrap="square">
            <a:spAutoFit/>
          </a:bodyPr>
          <a:lstStyle/>
          <a:p>
            <a:r>
              <a:rPr lang="en-US" sz="3600" dirty="0">
                <a:solidFill>
                  <a:srgbClr val="09B36B"/>
                </a:solidFill>
              </a:rPr>
              <a:t>CytoScape.js</a:t>
            </a:r>
          </a:p>
        </p:txBody>
      </p:sp>
      <p:sp>
        <p:nvSpPr>
          <p:cNvPr id="7" name="TextBox 6">
            <a:extLst>
              <a:ext uri="{FF2B5EF4-FFF2-40B4-BE49-F238E27FC236}">
                <a16:creationId xmlns:a16="http://schemas.microsoft.com/office/drawing/2014/main" id="{14CA96C7-5B63-4798-892E-3F4E7042BC9C}"/>
              </a:ext>
            </a:extLst>
          </p:cNvPr>
          <p:cNvSpPr txBox="1"/>
          <p:nvPr/>
        </p:nvSpPr>
        <p:spPr>
          <a:xfrm>
            <a:off x="6316910" y="1321735"/>
            <a:ext cx="5722690" cy="369332"/>
          </a:xfrm>
          <a:prstGeom prst="rect">
            <a:avLst/>
          </a:prstGeom>
          <a:noFill/>
        </p:spPr>
        <p:txBody>
          <a:bodyPr wrap="square">
            <a:spAutoFit/>
          </a:bodyPr>
          <a:lstStyle/>
          <a:p>
            <a:r>
              <a:rPr lang="en-US" sz="1800" i="1" dirty="0">
                <a:solidFill>
                  <a:srgbClr val="2B2576"/>
                </a:solidFill>
                <a:latin typeface="Open Sans" panose="020B0606030504020204" pitchFamily="34" charset="0"/>
              </a:rPr>
              <a:t>“Can you help me visualize these share relationships?”</a:t>
            </a:r>
          </a:p>
        </p:txBody>
      </p:sp>
      <p:sp>
        <p:nvSpPr>
          <p:cNvPr id="9" name="TextBox 8">
            <a:extLst>
              <a:ext uri="{FF2B5EF4-FFF2-40B4-BE49-F238E27FC236}">
                <a16:creationId xmlns:a16="http://schemas.microsoft.com/office/drawing/2014/main" id="{06D76539-D2D6-9E8D-BE87-334FBFB8CDAC}"/>
              </a:ext>
            </a:extLst>
          </p:cNvPr>
          <p:cNvSpPr txBox="1"/>
          <p:nvPr/>
        </p:nvSpPr>
        <p:spPr>
          <a:xfrm>
            <a:off x="6385593" y="1937527"/>
            <a:ext cx="5136890" cy="646331"/>
          </a:xfrm>
          <a:prstGeom prst="rect">
            <a:avLst/>
          </a:prstGeom>
          <a:noFill/>
        </p:spPr>
        <p:txBody>
          <a:bodyPr wrap="square">
            <a:spAutoFit/>
          </a:bodyPr>
          <a:lstStyle/>
          <a:p>
            <a:r>
              <a:rPr lang="en-US" sz="3600" dirty="0">
                <a:solidFill>
                  <a:srgbClr val="09B36B"/>
                </a:solidFill>
              </a:rPr>
              <a:t>Native Features</a:t>
            </a:r>
          </a:p>
        </p:txBody>
      </p:sp>
      <p:sp>
        <p:nvSpPr>
          <p:cNvPr id="11" name="TextBox 10">
            <a:extLst>
              <a:ext uri="{FF2B5EF4-FFF2-40B4-BE49-F238E27FC236}">
                <a16:creationId xmlns:a16="http://schemas.microsoft.com/office/drawing/2014/main" id="{D0B2D40F-B647-A5FA-26CE-7101B6CFC5D9}"/>
              </a:ext>
            </a:extLst>
          </p:cNvPr>
          <p:cNvSpPr txBox="1"/>
          <p:nvPr/>
        </p:nvSpPr>
        <p:spPr>
          <a:xfrm>
            <a:off x="6424898" y="2595859"/>
            <a:ext cx="5722690" cy="1754326"/>
          </a:xfrm>
          <a:prstGeom prst="rect">
            <a:avLst/>
          </a:prstGeom>
          <a:noFill/>
        </p:spPr>
        <p:txBody>
          <a:bodyPr wrap="square">
            <a:spAutoFit/>
          </a:bodyPr>
          <a:lstStyle/>
          <a:p>
            <a:pPr marL="285750" indent="-285750">
              <a:buFont typeface="Arial" panose="020B0604020202020204" pitchFamily="34" charset="0"/>
              <a:buChar char="•"/>
            </a:pPr>
            <a:r>
              <a:rPr lang="en-US" sz="1800" b="0" i="0" dirty="0">
                <a:solidFill>
                  <a:srgbClr val="3D3935"/>
                </a:solidFill>
                <a:effectLst/>
                <a:latin typeface="Open Sans" panose="020B0606030504020204" pitchFamily="34" charset="0"/>
              </a:rPr>
              <a:t>Generate Graph</a:t>
            </a:r>
          </a:p>
          <a:p>
            <a:pPr marL="285750" indent="-285750">
              <a:buFont typeface="Arial" panose="020B0604020202020204" pitchFamily="34" charset="0"/>
              <a:buChar char="•"/>
            </a:pPr>
            <a:r>
              <a:rPr lang="en-US" sz="1800" dirty="0">
                <a:solidFill>
                  <a:srgbClr val="3D3935"/>
                </a:solidFill>
                <a:latin typeface="Open Sans" panose="020B0606030504020204" pitchFamily="34" charset="0"/>
              </a:rPr>
              <a:t>Modify Graph Nodes &amp; Layout</a:t>
            </a:r>
          </a:p>
          <a:p>
            <a:pPr marL="285750" indent="-285750">
              <a:buFont typeface="Arial" panose="020B0604020202020204" pitchFamily="34" charset="0"/>
              <a:buChar char="•"/>
            </a:pPr>
            <a:r>
              <a:rPr lang="en-US" sz="1800" b="0" i="0" dirty="0">
                <a:solidFill>
                  <a:srgbClr val="3D3935"/>
                </a:solidFill>
                <a:effectLst/>
                <a:latin typeface="Open Sans" panose="020B0606030504020204" pitchFamily="34" charset="0"/>
              </a:rPr>
              <a:t>Search &amp; Filter Graph</a:t>
            </a:r>
          </a:p>
          <a:p>
            <a:pPr marL="285750" indent="-285750">
              <a:buFont typeface="Arial" panose="020B0604020202020204" pitchFamily="34" charset="0"/>
              <a:buChar char="•"/>
            </a:pPr>
            <a:r>
              <a:rPr lang="en-US" sz="1800" dirty="0">
                <a:solidFill>
                  <a:srgbClr val="3D3935"/>
                </a:solidFill>
                <a:latin typeface="Open Sans" panose="020B0606030504020204" pitchFamily="34" charset="0"/>
              </a:rPr>
              <a:t>Algorithm support for things like shortest Path</a:t>
            </a:r>
          </a:p>
          <a:p>
            <a:pPr marL="285750" indent="-285750">
              <a:buFont typeface="Arial" panose="020B0604020202020204" pitchFamily="34" charset="0"/>
              <a:buChar char="•"/>
            </a:pPr>
            <a:r>
              <a:rPr lang="en-US" sz="1800" dirty="0">
                <a:solidFill>
                  <a:srgbClr val="3D3935"/>
                </a:solidFill>
                <a:latin typeface="Open Sans" panose="020B0606030504020204" pitchFamily="34" charset="0"/>
              </a:rPr>
              <a:t>Easy to customize styles</a:t>
            </a:r>
          </a:p>
          <a:p>
            <a:pPr marL="285750" indent="-285750">
              <a:buFont typeface="Arial" panose="020B0604020202020204" pitchFamily="34" charset="0"/>
              <a:buChar char="•"/>
            </a:pPr>
            <a:r>
              <a:rPr lang="en-US" sz="1800" b="0" i="0" dirty="0">
                <a:solidFill>
                  <a:srgbClr val="3D3935"/>
                </a:solidFill>
                <a:effectLst/>
                <a:latin typeface="Open Sans" panose="020B0606030504020204" pitchFamily="34" charset="0"/>
              </a:rPr>
              <a:t>Easy to wrap code around</a:t>
            </a:r>
          </a:p>
        </p:txBody>
      </p:sp>
    </p:spTree>
    <p:extLst>
      <p:ext uri="{BB962C8B-B14F-4D97-AF65-F5344CB8AC3E}">
        <p14:creationId xmlns:p14="http://schemas.microsoft.com/office/powerpoint/2010/main" val="785733078"/>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0763D659-6D2D-D031-3513-7027DECD9D01}"/>
            </a:ext>
          </a:extLst>
        </p:cNvPr>
        <p:cNvGrpSpPr/>
        <p:nvPr/>
      </p:nvGrpSpPr>
      <p:grpSpPr>
        <a:xfrm>
          <a:off x="0" y="0"/>
          <a:ext cx="0" cy="0"/>
          <a:chOff x="0" y="0"/>
          <a:chExt cx="0" cy="0"/>
        </a:xfrm>
      </p:grpSpPr>
      <p:sp>
        <p:nvSpPr>
          <p:cNvPr id="413" name="Google Shape;413;p43">
            <a:extLst>
              <a:ext uri="{FF2B5EF4-FFF2-40B4-BE49-F238E27FC236}">
                <a16:creationId xmlns:a16="http://schemas.microsoft.com/office/drawing/2014/main" id="{CE4032ED-E641-979C-0178-E67844445D09}"/>
              </a:ext>
            </a:extLst>
          </p:cNvPr>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Exploring Data </a:t>
            </a:r>
            <a:br>
              <a:rPr lang="en-US" dirty="0"/>
            </a:br>
            <a:r>
              <a:rPr lang="en-US" b="1" dirty="0"/>
              <a:t>Chart &amp; Graphs</a:t>
            </a:r>
            <a:endParaRPr dirty="0"/>
          </a:p>
        </p:txBody>
      </p:sp>
      <p:sp>
        <p:nvSpPr>
          <p:cNvPr id="2" name="Google Shape;415;p43">
            <a:extLst>
              <a:ext uri="{FF2B5EF4-FFF2-40B4-BE49-F238E27FC236}">
                <a16:creationId xmlns:a16="http://schemas.microsoft.com/office/drawing/2014/main" id="{12731E4D-47B6-8364-BCD1-09687F93DA44}"/>
              </a:ext>
            </a:extLst>
          </p:cNvPr>
          <p:cNvSpPr txBox="1">
            <a:spLocks/>
          </p:cNvSpPr>
          <p:nvPr/>
        </p:nvSpPr>
        <p:spPr>
          <a:xfrm>
            <a:off x="766479" y="1515649"/>
            <a:ext cx="4885021"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r>
              <a:rPr lang="en-US" b="0" dirty="0">
                <a:solidFill>
                  <a:schemeClr val="tx2">
                    <a:lumMod val="25000"/>
                  </a:schemeClr>
                </a:solidFill>
              </a:rPr>
              <a:t>Simple Charts with ApexCharts.js</a:t>
            </a:r>
          </a:p>
          <a:p>
            <a:pPr marL="285750" indent="-285750">
              <a:buFont typeface="Arial" panose="020B0604020202020204" pitchFamily="34" charset="0"/>
              <a:buChar char="•"/>
            </a:pPr>
            <a:r>
              <a:rPr lang="en-US" dirty="0">
                <a:solidFill>
                  <a:schemeClr val="tx2">
                    <a:lumMod val="25000"/>
                  </a:schemeClr>
                </a:solidFill>
              </a:rPr>
              <a:t>Exploring Data with Graphs: Cytoscape.js</a:t>
            </a:r>
          </a:p>
        </p:txBody>
      </p:sp>
      <p:grpSp>
        <p:nvGrpSpPr>
          <p:cNvPr id="4" name="Group 3">
            <a:extLst>
              <a:ext uri="{FF2B5EF4-FFF2-40B4-BE49-F238E27FC236}">
                <a16:creationId xmlns:a16="http://schemas.microsoft.com/office/drawing/2014/main" id="{E9A4EFCD-AAFB-6E1D-E72F-D5041A9B7F1E}"/>
              </a:ext>
            </a:extLst>
          </p:cNvPr>
          <p:cNvGrpSpPr/>
          <p:nvPr/>
        </p:nvGrpSpPr>
        <p:grpSpPr>
          <a:xfrm>
            <a:off x="5914490" y="-4461"/>
            <a:ext cx="6277510" cy="6277510"/>
            <a:chOff x="5914490" y="-4461"/>
            <a:chExt cx="6277510" cy="6277510"/>
          </a:xfrm>
        </p:grpSpPr>
        <p:pic>
          <p:nvPicPr>
            <p:cNvPr id="44" name="Picture 43" descr="A paper monkey made from paper&#10;&#10;AI-generated content may be incorrect.">
              <a:extLst>
                <a:ext uri="{FF2B5EF4-FFF2-40B4-BE49-F238E27FC236}">
                  <a16:creationId xmlns:a16="http://schemas.microsoft.com/office/drawing/2014/main" id="{5B1A9C98-2269-6D8B-0406-AD4F4BA7909C}"/>
                </a:ext>
              </a:extLst>
            </p:cNvPr>
            <p:cNvPicPr>
              <a:picLocks noChangeAspect="1"/>
            </p:cNvPicPr>
            <p:nvPr/>
          </p:nvPicPr>
          <p:blipFill>
            <a:blip r:embed="rId3"/>
            <a:stretch>
              <a:fillRect/>
            </a:stretch>
          </p:blipFill>
          <p:spPr>
            <a:xfrm>
              <a:off x="5921829" y="0"/>
              <a:ext cx="6270171" cy="6270171"/>
            </a:xfrm>
            <a:prstGeom prst="rect">
              <a:avLst/>
            </a:prstGeom>
          </p:spPr>
        </p:pic>
        <p:pic>
          <p:nvPicPr>
            <p:cNvPr id="48" name="Picture 47" descr="A black and white symbol&#10;&#10;AI-generated content may be incorrect.">
              <a:extLst>
                <a:ext uri="{FF2B5EF4-FFF2-40B4-BE49-F238E27FC236}">
                  <a16:creationId xmlns:a16="http://schemas.microsoft.com/office/drawing/2014/main" id="{E4FD7DF3-3FCE-C9B6-B136-436D796AD5CE}"/>
                </a:ext>
              </a:extLst>
            </p:cNvPr>
            <p:cNvPicPr>
              <a:picLocks noChangeAspect="1"/>
            </p:cNvPicPr>
            <p:nvPr/>
          </p:nvPicPr>
          <p:blipFill>
            <a:blip r:embed="rId4">
              <a:alphaModFix amt="76000"/>
            </a:blip>
            <a:stretch>
              <a:fillRect/>
            </a:stretch>
          </p:blipFill>
          <p:spPr>
            <a:xfrm>
              <a:off x="9321282" y="3223727"/>
              <a:ext cx="205273" cy="205273"/>
            </a:xfrm>
            <a:prstGeom prst="rect">
              <a:avLst/>
            </a:prstGeom>
          </p:spPr>
        </p:pic>
        <p:sp>
          <p:nvSpPr>
            <p:cNvPr id="3" name="Rectangle 2">
              <a:extLst>
                <a:ext uri="{FF2B5EF4-FFF2-40B4-BE49-F238E27FC236}">
                  <a16:creationId xmlns:a16="http://schemas.microsoft.com/office/drawing/2014/main" id="{0D18FDB6-0F97-4EB3-B3E0-A7C966E950CF}"/>
                </a:ext>
              </a:extLst>
            </p:cNvPr>
            <p:cNvSpPr/>
            <p:nvPr/>
          </p:nvSpPr>
          <p:spPr>
            <a:xfrm>
              <a:off x="5914490" y="-4461"/>
              <a:ext cx="6277508" cy="6277510"/>
            </a:xfrm>
            <a:prstGeom prst="rect">
              <a:avLst/>
            </a:prstGeom>
            <a:solidFill>
              <a:srgbClr val="EBEBF3">
                <a:alpha val="86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TextBox 5">
            <a:extLst>
              <a:ext uri="{FF2B5EF4-FFF2-40B4-BE49-F238E27FC236}">
                <a16:creationId xmlns:a16="http://schemas.microsoft.com/office/drawing/2014/main" id="{61F44D71-FF20-80C5-AC5F-B273A86C54AD}"/>
              </a:ext>
            </a:extLst>
          </p:cNvPr>
          <p:cNvSpPr txBox="1"/>
          <p:nvPr/>
        </p:nvSpPr>
        <p:spPr>
          <a:xfrm>
            <a:off x="6224248" y="87249"/>
            <a:ext cx="5136890" cy="1200329"/>
          </a:xfrm>
          <a:prstGeom prst="rect">
            <a:avLst/>
          </a:prstGeom>
          <a:noFill/>
        </p:spPr>
        <p:txBody>
          <a:bodyPr wrap="square">
            <a:spAutoFit/>
          </a:bodyPr>
          <a:lstStyle/>
          <a:p>
            <a:r>
              <a:rPr lang="en-US" sz="3600" dirty="0">
                <a:solidFill>
                  <a:srgbClr val="09B36B"/>
                </a:solidFill>
              </a:rPr>
              <a:t>CytoScape.js</a:t>
            </a:r>
          </a:p>
          <a:p>
            <a:r>
              <a:rPr lang="en-US" sz="3600" dirty="0">
                <a:solidFill>
                  <a:srgbClr val="09B36B"/>
                </a:solidFill>
              </a:rPr>
              <a:t>Prompt Example</a:t>
            </a:r>
          </a:p>
        </p:txBody>
      </p:sp>
      <p:sp>
        <p:nvSpPr>
          <p:cNvPr id="9" name="TextBox 8">
            <a:extLst>
              <a:ext uri="{FF2B5EF4-FFF2-40B4-BE49-F238E27FC236}">
                <a16:creationId xmlns:a16="http://schemas.microsoft.com/office/drawing/2014/main" id="{3C5E947B-981D-5A1C-BB49-2851C4CA5C69}"/>
              </a:ext>
            </a:extLst>
          </p:cNvPr>
          <p:cNvSpPr txBox="1"/>
          <p:nvPr/>
        </p:nvSpPr>
        <p:spPr>
          <a:xfrm>
            <a:off x="6149244" y="1374827"/>
            <a:ext cx="5890355" cy="4662815"/>
          </a:xfrm>
          <a:prstGeom prst="rect">
            <a:avLst/>
          </a:prstGeom>
          <a:solidFill>
            <a:schemeClr val="bg1">
              <a:lumMod val="95000"/>
              <a:alpha val="58000"/>
            </a:schemeClr>
          </a:solidFill>
          <a:ln w="19050">
            <a:solidFill>
              <a:srgbClr val="2B2576"/>
            </a:solidFill>
          </a:ln>
        </p:spPr>
        <p:txBody>
          <a:bodyPr wrap="square" rtlCol="0">
            <a:spAutoFit/>
          </a:bodyPr>
          <a:lstStyle/>
          <a:p>
            <a:pPr>
              <a:buNone/>
            </a:pPr>
            <a:r>
              <a:rPr lang="en-US" sz="900" b="1" dirty="0"/>
              <a:t>Please create an html graph using Cytoscape.js that includes:</a:t>
            </a:r>
          </a:p>
          <a:p>
            <a:pPr>
              <a:buNone/>
            </a:pPr>
            <a:endParaRPr lang="en-US" sz="900" dirty="0"/>
          </a:p>
          <a:p>
            <a:pPr>
              <a:buNone/>
            </a:pPr>
            <a:r>
              <a:rPr lang="en-US" sz="900" b="1" dirty="0"/>
              <a:t>Layout Options</a:t>
            </a:r>
          </a:p>
          <a:p>
            <a:pPr>
              <a:buNone/>
            </a:pPr>
            <a:r>
              <a:rPr lang="en-US" sz="900" dirty="0"/>
              <a:t>1. Add buttons to change the layout to </a:t>
            </a:r>
            <a:r>
              <a:rPr lang="en-US" sz="900" dirty="0" err="1"/>
              <a:t>breadthfirst</a:t>
            </a:r>
            <a:r>
              <a:rPr lang="en-US" sz="900" dirty="0"/>
              <a:t> and the top five other layouts like grid. </a:t>
            </a:r>
          </a:p>
          <a:p>
            <a:pPr>
              <a:buNone/>
            </a:pPr>
            <a:r>
              <a:rPr lang="en-US" sz="900" dirty="0"/>
              <a:t>2. Add buttons to show </a:t>
            </a:r>
            <a:r>
              <a:rPr lang="en-US" sz="900" dirty="0" err="1"/>
              <a:t>Pageranked</a:t>
            </a:r>
            <a:r>
              <a:rPr lang="en-US" sz="900" dirty="0"/>
              <a:t> most influential nodes in bright orange.</a:t>
            </a:r>
          </a:p>
          <a:p>
            <a:pPr>
              <a:buNone/>
            </a:pPr>
            <a:r>
              <a:rPr lang="en-US" sz="900" dirty="0"/>
              <a:t>3. When </a:t>
            </a:r>
            <a:r>
              <a:rPr lang="en-US" sz="900" dirty="0" err="1"/>
              <a:t>Pageranked</a:t>
            </a:r>
            <a:r>
              <a:rPr lang="en-US" sz="900" dirty="0"/>
              <a:t> button is clicked resize nodes based on </a:t>
            </a:r>
            <a:r>
              <a:rPr lang="en-US" sz="900" dirty="0" err="1"/>
              <a:t>pagerank</a:t>
            </a:r>
            <a:r>
              <a:rPr lang="en-US" sz="900" dirty="0"/>
              <a:t>.</a:t>
            </a:r>
          </a:p>
          <a:p>
            <a:pPr>
              <a:buNone/>
            </a:pPr>
            <a:r>
              <a:rPr lang="en-US" sz="900" dirty="0"/>
              <a:t>3. Add buttons to show Betweenness Centrality nodes in bright tan and create a </a:t>
            </a:r>
            <a:r>
              <a:rPr lang="en-US" sz="900" dirty="0" err="1"/>
              <a:t>px</a:t>
            </a:r>
            <a:r>
              <a:rPr lang="en-US" sz="900" dirty="0"/>
              <a:t> border in black.</a:t>
            </a:r>
          </a:p>
          <a:p>
            <a:pPr>
              <a:buNone/>
            </a:pPr>
            <a:endParaRPr lang="en-US" sz="900" dirty="0"/>
          </a:p>
          <a:p>
            <a:pPr>
              <a:buNone/>
            </a:pPr>
            <a:r>
              <a:rPr lang="en-US" sz="900" b="1" dirty="0"/>
              <a:t>Nodes with the details below:</a:t>
            </a:r>
          </a:p>
          <a:p>
            <a:pPr>
              <a:buNone/>
            </a:pPr>
            <a:r>
              <a:rPr lang="en-US" sz="900" dirty="0"/>
              <a:t>1. Four node types: </a:t>
            </a:r>
            <a:r>
              <a:rPr lang="en-US" sz="900" dirty="0" err="1"/>
              <a:t>ComputerName</a:t>
            </a:r>
            <a:r>
              <a:rPr lang="en-US" sz="900" dirty="0"/>
              <a:t>, </a:t>
            </a:r>
            <a:r>
              <a:rPr lang="en-US" sz="900" dirty="0" err="1"/>
              <a:t>ShareName</a:t>
            </a:r>
            <a:r>
              <a:rPr lang="en-US" sz="900" dirty="0"/>
              <a:t>, Owner, and User nodes.</a:t>
            </a:r>
          </a:p>
          <a:p>
            <a:pPr>
              <a:buNone/>
            </a:pPr>
            <a:r>
              <a:rPr lang="en-US" sz="900" dirty="0"/>
              <a:t>2. Generate a list of 10 Owner nodes that look like user names.</a:t>
            </a:r>
          </a:p>
          <a:p>
            <a:pPr>
              <a:buNone/>
            </a:pPr>
            <a:r>
              <a:rPr lang="en-US" sz="900" dirty="0"/>
              <a:t>3. Generate a list of 25 </a:t>
            </a:r>
            <a:r>
              <a:rPr lang="en-US" sz="900" dirty="0" err="1"/>
              <a:t>ComputerName</a:t>
            </a:r>
            <a:r>
              <a:rPr lang="en-US" sz="900" dirty="0"/>
              <a:t> nodes that look like they would be part of a common </a:t>
            </a:r>
            <a:r>
              <a:rPr lang="en-US" sz="900" dirty="0" err="1"/>
              <a:t>entrprise</a:t>
            </a:r>
            <a:r>
              <a:rPr lang="en-US" sz="900" dirty="0"/>
              <a:t> network.</a:t>
            </a:r>
          </a:p>
          <a:p>
            <a:pPr>
              <a:buNone/>
            </a:pPr>
            <a:r>
              <a:rPr lang="en-US" sz="900" dirty="0"/>
              <a:t>4. Generate a list of 40 </a:t>
            </a:r>
            <a:r>
              <a:rPr lang="en-US" sz="900" dirty="0" err="1"/>
              <a:t>ShareName</a:t>
            </a:r>
            <a:r>
              <a:rPr lang="en-US" sz="900" dirty="0"/>
              <a:t> nodes that look like SMB shares used by applications</a:t>
            </a:r>
          </a:p>
          <a:p>
            <a:pPr>
              <a:buNone/>
            </a:pPr>
            <a:r>
              <a:rPr lang="en-US" sz="900" dirty="0"/>
              <a:t>5. Generate a list of 5 </a:t>
            </a:r>
            <a:r>
              <a:rPr lang="en-US" sz="900" dirty="0" err="1"/>
              <a:t>UserName</a:t>
            </a:r>
            <a:r>
              <a:rPr lang="en-US" sz="900" dirty="0"/>
              <a:t> nodes that see like simple user names.</a:t>
            </a:r>
          </a:p>
          <a:p>
            <a:pPr>
              <a:buNone/>
            </a:pPr>
            <a:r>
              <a:rPr lang="en-US" sz="900" dirty="0"/>
              <a:t>6. Ensure all nodes are large enough to be read.</a:t>
            </a:r>
          </a:p>
          <a:p>
            <a:pPr>
              <a:buNone/>
            </a:pPr>
            <a:r>
              <a:rPr lang="en-US" sz="900" dirty="0"/>
              <a:t>7. Ensure all nodes are the same shape.</a:t>
            </a:r>
          </a:p>
          <a:p>
            <a:pPr>
              <a:buNone/>
            </a:pPr>
            <a:r>
              <a:rPr lang="en-US" sz="900" dirty="0"/>
              <a:t>8. Ensure all nodes types have a different color.</a:t>
            </a:r>
          </a:p>
          <a:p>
            <a:pPr>
              <a:buNone/>
            </a:pPr>
            <a:endParaRPr lang="en-US" sz="900" dirty="0"/>
          </a:p>
          <a:p>
            <a:pPr>
              <a:buNone/>
            </a:pPr>
            <a:r>
              <a:rPr lang="en-US" sz="900" b="1" dirty="0"/>
              <a:t>Edges with the details below:</a:t>
            </a:r>
          </a:p>
          <a:p>
            <a:pPr>
              <a:buNone/>
            </a:pPr>
            <a:r>
              <a:rPr lang="en-US" sz="900" dirty="0"/>
              <a:t>1. Four edge types: </a:t>
            </a:r>
            <a:r>
              <a:rPr lang="en-US" sz="900" dirty="0" err="1"/>
              <a:t>Owned_By</a:t>
            </a:r>
            <a:r>
              <a:rPr lang="en-US" sz="900" dirty="0"/>
              <a:t>, </a:t>
            </a:r>
            <a:r>
              <a:rPr lang="en-US" sz="900" dirty="0" err="1"/>
              <a:t>Hosted_By</a:t>
            </a:r>
            <a:r>
              <a:rPr lang="en-US" sz="900" dirty="0"/>
              <a:t>, </a:t>
            </a:r>
            <a:r>
              <a:rPr lang="en-US" sz="900" dirty="0" err="1"/>
              <a:t>Has_Write</a:t>
            </a:r>
            <a:r>
              <a:rPr lang="en-US" sz="900" dirty="0"/>
              <a:t>, and </a:t>
            </a:r>
            <a:r>
              <a:rPr lang="en-US" sz="900" dirty="0" err="1"/>
              <a:t>Has_Read</a:t>
            </a:r>
            <a:r>
              <a:rPr lang="en-US" sz="900" dirty="0"/>
              <a:t>.</a:t>
            </a:r>
          </a:p>
          <a:p>
            <a:pPr>
              <a:buNone/>
            </a:pPr>
            <a:r>
              <a:rPr lang="en-US" sz="900" dirty="0"/>
              <a:t>2. Generate </a:t>
            </a:r>
            <a:r>
              <a:rPr lang="en-US" sz="900" dirty="0" err="1"/>
              <a:t>Owned_By</a:t>
            </a:r>
            <a:r>
              <a:rPr lang="en-US" sz="900" dirty="0"/>
              <a:t> edges between Owner nodes and </a:t>
            </a:r>
            <a:r>
              <a:rPr lang="en-US" sz="900" dirty="0" err="1"/>
              <a:t>ShareName</a:t>
            </a:r>
            <a:r>
              <a:rPr lang="en-US" sz="900" dirty="0"/>
              <a:t> nodes. Ensure each </a:t>
            </a:r>
            <a:r>
              <a:rPr lang="en-US" sz="900" dirty="0" err="1"/>
              <a:t>ShareName</a:t>
            </a:r>
            <a:r>
              <a:rPr lang="en-US" sz="900" dirty="0"/>
              <a:t> has one owner.</a:t>
            </a:r>
          </a:p>
          <a:p>
            <a:pPr>
              <a:buNone/>
            </a:pPr>
            <a:r>
              <a:rPr lang="en-US" sz="900" dirty="0"/>
              <a:t>3. Generate </a:t>
            </a:r>
            <a:r>
              <a:rPr lang="en-US" sz="900" dirty="0" err="1"/>
              <a:t>Hosted_By</a:t>
            </a:r>
            <a:r>
              <a:rPr lang="en-US" sz="900" dirty="0"/>
              <a:t> edges between </a:t>
            </a:r>
            <a:r>
              <a:rPr lang="en-US" sz="900" dirty="0" err="1"/>
              <a:t>ShareName</a:t>
            </a:r>
            <a:r>
              <a:rPr lang="en-US" sz="900" dirty="0"/>
              <a:t> nodes and </a:t>
            </a:r>
            <a:r>
              <a:rPr lang="en-US" sz="900" dirty="0" err="1"/>
              <a:t>ComputerName</a:t>
            </a:r>
            <a:r>
              <a:rPr lang="en-US" sz="900" dirty="0"/>
              <a:t> nodes. Assign those </a:t>
            </a:r>
            <a:r>
              <a:rPr lang="en-US" sz="900" dirty="0" err="1"/>
              <a:t>Hosted_By</a:t>
            </a:r>
            <a:r>
              <a:rPr lang="en-US" sz="900" dirty="0"/>
              <a:t> edges randomly, but ensure at least 80% of </a:t>
            </a:r>
            <a:r>
              <a:rPr lang="en-US" sz="900" dirty="0" err="1"/>
              <a:t>ComputerName</a:t>
            </a:r>
            <a:r>
              <a:rPr lang="en-US" sz="900" dirty="0"/>
              <a:t> nodes have at least one </a:t>
            </a:r>
            <a:r>
              <a:rPr lang="en-US" sz="900" dirty="0" err="1"/>
              <a:t>ShareName</a:t>
            </a:r>
            <a:r>
              <a:rPr lang="en-US" sz="900" dirty="0"/>
              <a:t> node connected.</a:t>
            </a:r>
          </a:p>
          <a:p>
            <a:pPr>
              <a:buNone/>
            </a:pPr>
            <a:r>
              <a:rPr lang="en-US" sz="900" dirty="0"/>
              <a:t>4. Generate 20 </a:t>
            </a:r>
            <a:r>
              <a:rPr lang="en-US" sz="900" dirty="0" err="1"/>
              <a:t>Has_Write</a:t>
            </a:r>
            <a:r>
              <a:rPr lang="en-US" sz="900" dirty="0"/>
              <a:t> edge between </a:t>
            </a:r>
            <a:r>
              <a:rPr lang="en-US" sz="900" dirty="0" err="1"/>
              <a:t>randomaly</a:t>
            </a:r>
            <a:r>
              <a:rPr lang="en-US" sz="900" dirty="0"/>
              <a:t> selected </a:t>
            </a:r>
            <a:r>
              <a:rPr lang="en-US" sz="900" dirty="0" err="1"/>
              <a:t>UserName</a:t>
            </a:r>
            <a:r>
              <a:rPr lang="en-US" sz="900" dirty="0"/>
              <a:t> nodes and </a:t>
            </a:r>
            <a:r>
              <a:rPr lang="en-US" sz="900" dirty="0" err="1"/>
              <a:t>ShareNames</a:t>
            </a:r>
            <a:r>
              <a:rPr lang="en-US" sz="900" dirty="0"/>
              <a:t>. Do not allow the same </a:t>
            </a:r>
            <a:r>
              <a:rPr lang="en-US" sz="900" dirty="0" err="1"/>
              <a:t>UserName</a:t>
            </a:r>
            <a:r>
              <a:rPr lang="en-US" sz="900" dirty="0"/>
              <a:t> to link to a </a:t>
            </a:r>
            <a:r>
              <a:rPr lang="en-US" sz="900" dirty="0" err="1"/>
              <a:t>ShareName</a:t>
            </a:r>
            <a:r>
              <a:rPr lang="en-US" sz="900" dirty="0"/>
              <a:t> node more than once using a </a:t>
            </a:r>
            <a:r>
              <a:rPr lang="en-US" sz="900" dirty="0" err="1"/>
              <a:t>Has_Write</a:t>
            </a:r>
            <a:r>
              <a:rPr lang="en-US" sz="900" dirty="0"/>
              <a:t> edge.</a:t>
            </a:r>
          </a:p>
          <a:p>
            <a:pPr>
              <a:buNone/>
            </a:pPr>
            <a:r>
              <a:rPr lang="en-US" sz="900" dirty="0"/>
              <a:t>5. Generate 30 </a:t>
            </a:r>
            <a:r>
              <a:rPr lang="en-US" sz="900" dirty="0" err="1"/>
              <a:t>Has_Read</a:t>
            </a:r>
            <a:r>
              <a:rPr lang="en-US" sz="900" dirty="0"/>
              <a:t> edge between </a:t>
            </a:r>
            <a:r>
              <a:rPr lang="en-US" sz="900" dirty="0" err="1"/>
              <a:t>randomaly</a:t>
            </a:r>
            <a:r>
              <a:rPr lang="en-US" sz="900" dirty="0"/>
              <a:t> selected </a:t>
            </a:r>
            <a:r>
              <a:rPr lang="en-US" sz="900" dirty="0" err="1"/>
              <a:t>UserName</a:t>
            </a:r>
            <a:r>
              <a:rPr lang="en-US" sz="900" dirty="0"/>
              <a:t> nodes and </a:t>
            </a:r>
            <a:r>
              <a:rPr lang="en-US" sz="900" dirty="0" err="1"/>
              <a:t>ShareNames</a:t>
            </a:r>
            <a:r>
              <a:rPr lang="en-US" sz="900" dirty="0"/>
              <a:t>. Do not allow the same </a:t>
            </a:r>
            <a:r>
              <a:rPr lang="en-US" sz="900" dirty="0" err="1"/>
              <a:t>UserName</a:t>
            </a:r>
            <a:r>
              <a:rPr lang="en-US" sz="900" dirty="0"/>
              <a:t> to link to a </a:t>
            </a:r>
            <a:r>
              <a:rPr lang="en-US" sz="900" dirty="0" err="1"/>
              <a:t>ShareName</a:t>
            </a:r>
            <a:r>
              <a:rPr lang="en-US" sz="900" dirty="0"/>
              <a:t> node more than once using a </a:t>
            </a:r>
            <a:r>
              <a:rPr lang="en-US" sz="900" dirty="0" err="1"/>
              <a:t>Has_Read</a:t>
            </a:r>
            <a:r>
              <a:rPr lang="en-US" sz="900" dirty="0"/>
              <a:t> edge.</a:t>
            </a:r>
          </a:p>
          <a:p>
            <a:pPr>
              <a:buNone/>
            </a:pPr>
            <a:r>
              <a:rPr lang="en-US" sz="900" dirty="0"/>
              <a:t>6. Ensure all nodes are large enough to be read.</a:t>
            </a:r>
          </a:p>
          <a:p>
            <a:pPr>
              <a:buNone/>
            </a:pPr>
            <a:r>
              <a:rPr lang="en-US" sz="900" dirty="0"/>
              <a:t>7. Ensure all nodes are the same shape.</a:t>
            </a:r>
          </a:p>
          <a:p>
            <a:pPr>
              <a:buNone/>
            </a:pPr>
            <a:endParaRPr lang="en-US" sz="900" dirty="0"/>
          </a:p>
          <a:p>
            <a:pPr>
              <a:buNone/>
            </a:pPr>
            <a:r>
              <a:rPr lang="en-US" sz="900" dirty="0"/>
              <a:t>Please dont forget to add the nodes and edges.</a:t>
            </a:r>
          </a:p>
        </p:txBody>
      </p:sp>
    </p:spTree>
    <p:extLst>
      <p:ext uri="{BB962C8B-B14F-4D97-AF65-F5344CB8AC3E}">
        <p14:creationId xmlns:p14="http://schemas.microsoft.com/office/powerpoint/2010/main" val="3127672258"/>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08C8ACF6-22F3-E04B-7D15-1479DF381117}"/>
            </a:ext>
          </a:extLst>
        </p:cNvPr>
        <p:cNvGrpSpPr/>
        <p:nvPr/>
      </p:nvGrpSpPr>
      <p:grpSpPr>
        <a:xfrm>
          <a:off x="0" y="0"/>
          <a:ext cx="0" cy="0"/>
          <a:chOff x="0" y="0"/>
          <a:chExt cx="0" cy="0"/>
        </a:xfrm>
      </p:grpSpPr>
      <p:sp>
        <p:nvSpPr>
          <p:cNvPr id="413" name="Google Shape;413;p43">
            <a:extLst>
              <a:ext uri="{FF2B5EF4-FFF2-40B4-BE49-F238E27FC236}">
                <a16:creationId xmlns:a16="http://schemas.microsoft.com/office/drawing/2014/main" id="{36A73738-89CA-DDEB-6AC2-44EB8E536682}"/>
              </a:ext>
            </a:extLst>
          </p:cNvPr>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Exploring Data </a:t>
            </a:r>
            <a:br>
              <a:rPr lang="en-US" dirty="0"/>
            </a:br>
            <a:r>
              <a:rPr lang="en-US" b="1" dirty="0"/>
              <a:t>Chart &amp; Graphs</a:t>
            </a:r>
            <a:endParaRPr dirty="0"/>
          </a:p>
        </p:txBody>
      </p:sp>
      <p:sp>
        <p:nvSpPr>
          <p:cNvPr id="2" name="Google Shape;415;p43">
            <a:extLst>
              <a:ext uri="{FF2B5EF4-FFF2-40B4-BE49-F238E27FC236}">
                <a16:creationId xmlns:a16="http://schemas.microsoft.com/office/drawing/2014/main" id="{67D913DC-0EFB-B772-2890-DBA953664C9E}"/>
              </a:ext>
            </a:extLst>
          </p:cNvPr>
          <p:cNvSpPr txBox="1">
            <a:spLocks/>
          </p:cNvSpPr>
          <p:nvPr/>
        </p:nvSpPr>
        <p:spPr>
          <a:xfrm>
            <a:off x="766479" y="15156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US" dirty="0"/>
              <a:t>Data can be fun:</a:t>
            </a:r>
            <a:endParaRPr lang="en-US" b="0" dirty="0">
              <a:solidFill>
                <a:schemeClr val="tx2">
                  <a:lumMod val="25000"/>
                </a:schemeClr>
              </a:solidFill>
            </a:endParaRPr>
          </a:p>
          <a:p>
            <a:pPr marL="285750" indent="-285750">
              <a:buFont typeface="Arial" panose="020B0604020202020204" pitchFamily="34" charset="0"/>
              <a:buChar char="•"/>
            </a:pPr>
            <a:r>
              <a:rPr lang="en-US" b="0" dirty="0">
                <a:solidFill>
                  <a:schemeClr val="tx2">
                    <a:lumMod val="25000"/>
                  </a:schemeClr>
                </a:solidFill>
              </a:rPr>
              <a:t>Simple Charts with ApexCharts.js</a:t>
            </a:r>
          </a:p>
          <a:p>
            <a:pPr marL="285750" indent="-285750">
              <a:buFont typeface="Arial" panose="020B0604020202020204" pitchFamily="34" charset="0"/>
              <a:buChar char="•"/>
            </a:pPr>
            <a:r>
              <a:rPr lang="en-US" dirty="0">
                <a:solidFill>
                  <a:schemeClr val="tx2">
                    <a:lumMod val="25000"/>
                  </a:schemeClr>
                </a:solidFill>
              </a:rPr>
              <a:t>Simple Graphing with Cytoscape.js</a:t>
            </a:r>
          </a:p>
        </p:txBody>
      </p:sp>
      <p:grpSp>
        <p:nvGrpSpPr>
          <p:cNvPr id="4" name="Group 3">
            <a:extLst>
              <a:ext uri="{FF2B5EF4-FFF2-40B4-BE49-F238E27FC236}">
                <a16:creationId xmlns:a16="http://schemas.microsoft.com/office/drawing/2014/main" id="{DB5CDE5A-EF72-6BFA-CE35-438937CE66D3}"/>
              </a:ext>
            </a:extLst>
          </p:cNvPr>
          <p:cNvGrpSpPr/>
          <p:nvPr/>
        </p:nvGrpSpPr>
        <p:grpSpPr>
          <a:xfrm>
            <a:off x="5914490" y="-4461"/>
            <a:ext cx="6277510" cy="6277510"/>
            <a:chOff x="5914490" y="-4461"/>
            <a:chExt cx="6277510" cy="6277510"/>
          </a:xfrm>
        </p:grpSpPr>
        <p:pic>
          <p:nvPicPr>
            <p:cNvPr id="44" name="Picture 43" descr="A paper monkey made from paper&#10;&#10;AI-generated content may be incorrect.">
              <a:extLst>
                <a:ext uri="{FF2B5EF4-FFF2-40B4-BE49-F238E27FC236}">
                  <a16:creationId xmlns:a16="http://schemas.microsoft.com/office/drawing/2014/main" id="{F06E7C25-53E8-2480-113B-840E873A4294}"/>
                </a:ext>
              </a:extLst>
            </p:cNvPr>
            <p:cNvPicPr>
              <a:picLocks noChangeAspect="1"/>
            </p:cNvPicPr>
            <p:nvPr/>
          </p:nvPicPr>
          <p:blipFill>
            <a:blip r:embed="rId3"/>
            <a:stretch>
              <a:fillRect/>
            </a:stretch>
          </p:blipFill>
          <p:spPr>
            <a:xfrm>
              <a:off x="5921829" y="0"/>
              <a:ext cx="6270171" cy="6270171"/>
            </a:xfrm>
            <a:prstGeom prst="rect">
              <a:avLst/>
            </a:prstGeom>
          </p:spPr>
        </p:pic>
        <p:pic>
          <p:nvPicPr>
            <p:cNvPr id="48" name="Picture 47" descr="A black and white symbol&#10;&#10;AI-generated content may be incorrect.">
              <a:extLst>
                <a:ext uri="{FF2B5EF4-FFF2-40B4-BE49-F238E27FC236}">
                  <a16:creationId xmlns:a16="http://schemas.microsoft.com/office/drawing/2014/main" id="{A53A1DDD-A404-01AB-A2BA-8128B88556D7}"/>
                </a:ext>
              </a:extLst>
            </p:cNvPr>
            <p:cNvPicPr>
              <a:picLocks noChangeAspect="1"/>
            </p:cNvPicPr>
            <p:nvPr/>
          </p:nvPicPr>
          <p:blipFill>
            <a:blip r:embed="rId4">
              <a:alphaModFix amt="76000"/>
            </a:blip>
            <a:stretch>
              <a:fillRect/>
            </a:stretch>
          </p:blipFill>
          <p:spPr>
            <a:xfrm>
              <a:off x="9321282" y="3223727"/>
              <a:ext cx="205273" cy="205273"/>
            </a:xfrm>
            <a:prstGeom prst="rect">
              <a:avLst/>
            </a:prstGeom>
          </p:spPr>
        </p:pic>
        <p:sp>
          <p:nvSpPr>
            <p:cNvPr id="3" name="Rectangle 2">
              <a:extLst>
                <a:ext uri="{FF2B5EF4-FFF2-40B4-BE49-F238E27FC236}">
                  <a16:creationId xmlns:a16="http://schemas.microsoft.com/office/drawing/2014/main" id="{856329CA-DBCF-E7AB-8829-98CDC52E202F}"/>
                </a:ext>
              </a:extLst>
            </p:cNvPr>
            <p:cNvSpPr/>
            <p:nvPr/>
          </p:nvSpPr>
          <p:spPr>
            <a:xfrm>
              <a:off x="5914490" y="-4461"/>
              <a:ext cx="6277508" cy="6277510"/>
            </a:xfrm>
            <a:prstGeom prst="rect">
              <a:avLst/>
            </a:prstGeom>
            <a:solidFill>
              <a:srgbClr val="EBEBF3">
                <a:alpha val="86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TextBox 8">
            <a:extLst>
              <a:ext uri="{FF2B5EF4-FFF2-40B4-BE49-F238E27FC236}">
                <a16:creationId xmlns:a16="http://schemas.microsoft.com/office/drawing/2014/main" id="{889D7ED1-79AB-CB19-5660-EB705090CC24}"/>
              </a:ext>
            </a:extLst>
          </p:cNvPr>
          <p:cNvSpPr txBox="1"/>
          <p:nvPr/>
        </p:nvSpPr>
        <p:spPr>
          <a:xfrm>
            <a:off x="6149244" y="1468149"/>
            <a:ext cx="5890355" cy="4662815"/>
          </a:xfrm>
          <a:prstGeom prst="rect">
            <a:avLst/>
          </a:prstGeom>
          <a:solidFill>
            <a:schemeClr val="bg1">
              <a:lumMod val="95000"/>
              <a:alpha val="58000"/>
            </a:schemeClr>
          </a:solidFill>
        </p:spPr>
        <p:txBody>
          <a:bodyPr wrap="square" rtlCol="0">
            <a:spAutoFit/>
          </a:bodyPr>
          <a:lstStyle/>
          <a:p>
            <a:pPr>
              <a:buNone/>
            </a:pPr>
            <a:r>
              <a:rPr lang="en-US" sz="900" b="1" dirty="0"/>
              <a:t>Please create an html graph using Cytoscape.js that includes:</a:t>
            </a:r>
          </a:p>
          <a:p>
            <a:pPr>
              <a:buNone/>
            </a:pPr>
            <a:endParaRPr lang="en-US" sz="900" dirty="0"/>
          </a:p>
          <a:p>
            <a:pPr>
              <a:buNone/>
            </a:pPr>
            <a:r>
              <a:rPr lang="en-US" sz="900" b="1" dirty="0"/>
              <a:t>Layout Options</a:t>
            </a:r>
          </a:p>
          <a:p>
            <a:pPr>
              <a:buNone/>
            </a:pPr>
            <a:r>
              <a:rPr lang="en-US" sz="900" dirty="0"/>
              <a:t>1. Add buttons to change the layout to </a:t>
            </a:r>
            <a:r>
              <a:rPr lang="en-US" sz="900" dirty="0" err="1"/>
              <a:t>breadthfirst</a:t>
            </a:r>
            <a:r>
              <a:rPr lang="en-US" sz="900" dirty="0"/>
              <a:t> and the top five other layouts like grid. </a:t>
            </a:r>
          </a:p>
          <a:p>
            <a:pPr>
              <a:buNone/>
            </a:pPr>
            <a:r>
              <a:rPr lang="en-US" sz="900" dirty="0"/>
              <a:t>2. Add buttons to show </a:t>
            </a:r>
            <a:r>
              <a:rPr lang="en-US" sz="900" dirty="0" err="1"/>
              <a:t>Pageranked</a:t>
            </a:r>
            <a:r>
              <a:rPr lang="en-US" sz="900" dirty="0"/>
              <a:t> most influential nodes in bright orange.</a:t>
            </a:r>
          </a:p>
          <a:p>
            <a:pPr>
              <a:buNone/>
            </a:pPr>
            <a:r>
              <a:rPr lang="en-US" sz="900" dirty="0"/>
              <a:t>3. When </a:t>
            </a:r>
            <a:r>
              <a:rPr lang="en-US" sz="900" dirty="0" err="1"/>
              <a:t>Pageranked</a:t>
            </a:r>
            <a:r>
              <a:rPr lang="en-US" sz="900" dirty="0"/>
              <a:t> button is clicked resize nodes based on </a:t>
            </a:r>
            <a:r>
              <a:rPr lang="en-US" sz="900" dirty="0" err="1"/>
              <a:t>pagerank</a:t>
            </a:r>
            <a:r>
              <a:rPr lang="en-US" sz="900" dirty="0"/>
              <a:t>.</a:t>
            </a:r>
          </a:p>
          <a:p>
            <a:pPr>
              <a:buNone/>
            </a:pPr>
            <a:r>
              <a:rPr lang="en-US" sz="900" dirty="0"/>
              <a:t>3. Add buttons to show Betweenness Centrality nodes in bright tan and create a </a:t>
            </a:r>
            <a:r>
              <a:rPr lang="en-US" sz="900" dirty="0" err="1"/>
              <a:t>px</a:t>
            </a:r>
            <a:r>
              <a:rPr lang="en-US" sz="900" dirty="0"/>
              <a:t> border in black.</a:t>
            </a:r>
          </a:p>
          <a:p>
            <a:pPr>
              <a:buNone/>
            </a:pPr>
            <a:endParaRPr lang="en-US" sz="900" dirty="0"/>
          </a:p>
          <a:p>
            <a:pPr>
              <a:buNone/>
            </a:pPr>
            <a:r>
              <a:rPr lang="en-US" sz="900" b="1" dirty="0"/>
              <a:t>Nodes with the details below:</a:t>
            </a:r>
          </a:p>
          <a:p>
            <a:pPr>
              <a:buNone/>
            </a:pPr>
            <a:r>
              <a:rPr lang="en-US" sz="900" dirty="0"/>
              <a:t>1. Four node types: </a:t>
            </a:r>
            <a:r>
              <a:rPr lang="en-US" sz="900" dirty="0" err="1"/>
              <a:t>ComputerName</a:t>
            </a:r>
            <a:r>
              <a:rPr lang="en-US" sz="900" dirty="0"/>
              <a:t>, </a:t>
            </a:r>
            <a:r>
              <a:rPr lang="en-US" sz="900" dirty="0" err="1"/>
              <a:t>ShareName</a:t>
            </a:r>
            <a:r>
              <a:rPr lang="en-US" sz="900" dirty="0"/>
              <a:t>, Owner, and User nodes.</a:t>
            </a:r>
          </a:p>
          <a:p>
            <a:pPr>
              <a:buNone/>
            </a:pPr>
            <a:r>
              <a:rPr lang="en-US" sz="900" dirty="0"/>
              <a:t>2. Generate a list of 10 Owner nodes that look like user names.</a:t>
            </a:r>
          </a:p>
          <a:p>
            <a:pPr>
              <a:buNone/>
            </a:pPr>
            <a:r>
              <a:rPr lang="en-US" sz="900" dirty="0"/>
              <a:t>3. Generate a list of 25 </a:t>
            </a:r>
            <a:r>
              <a:rPr lang="en-US" sz="900" dirty="0" err="1"/>
              <a:t>ComputerName</a:t>
            </a:r>
            <a:r>
              <a:rPr lang="en-US" sz="900" dirty="0"/>
              <a:t> nodes that look like they would be part of a common </a:t>
            </a:r>
            <a:r>
              <a:rPr lang="en-US" sz="900" dirty="0" err="1"/>
              <a:t>entrprise</a:t>
            </a:r>
            <a:r>
              <a:rPr lang="en-US" sz="900" dirty="0"/>
              <a:t> network.</a:t>
            </a:r>
          </a:p>
          <a:p>
            <a:pPr>
              <a:buNone/>
            </a:pPr>
            <a:r>
              <a:rPr lang="en-US" sz="900" dirty="0"/>
              <a:t>4. Generate a list of 40 </a:t>
            </a:r>
            <a:r>
              <a:rPr lang="en-US" sz="900" dirty="0" err="1"/>
              <a:t>ShareName</a:t>
            </a:r>
            <a:r>
              <a:rPr lang="en-US" sz="900" dirty="0"/>
              <a:t> nodes that look like SMB shares used by applications</a:t>
            </a:r>
          </a:p>
          <a:p>
            <a:pPr>
              <a:buNone/>
            </a:pPr>
            <a:r>
              <a:rPr lang="en-US" sz="900" dirty="0"/>
              <a:t>5. Generate a list of 5 </a:t>
            </a:r>
            <a:r>
              <a:rPr lang="en-US" sz="900" dirty="0" err="1"/>
              <a:t>UserName</a:t>
            </a:r>
            <a:r>
              <a:rPr lang="en-US" sz="900" dirty="0"/>
              <a:t> nodes that see like simple user names.</a:t>
            </a:r>
          </a:p>
          <a:p>
            <a:pPr>
              <a:buNone/>
            </a:pPr>
            <a:r>
              <a:rPr lang="en-US" sz="900" dirty="0"/>
              <a:t>6. Ensure all nodes are large enough to be read.</a:t>
            </a:r>
          </a:p>
          <a:p>
            <a:pPr>
              <a:buNone/>
            </a:pPr>
            <a:r>
              <a:rPr lang="en-US" sz="900" dirty="0"/>
              <a:t>7. Ensure all nodes are the same shape.</a:t>
            </a:r>
          </a:p>
          <a:p>
            <a:pPr>
              <a:buNone/>
            </a:pPr>
            <a:r>
              <a:rPr lang="en-US" sz="900" dirty="0"/>
              <a:t>8. Ensure all nodes types have a different color.</a:t>
            </a:r>
          </a:p>
          <a:p>
            <a:pPr>
              <a:buNone/>
            </a:pPr>
            <a:endParaRPr lang="en-US" sz="900" dirty="0"/>
          </a:p>
          <a:p>
            <a:pPr>
              <a:buNone/>
            </a:pPr>
            <a:r>
              <a:rPr lang="en-US" sz="900" b="1" dirty="0"/>
              <a:t>Edges with the details below:</a:t>
            </a:r>
          </a:p>
          <a:p>
            <a:pPr>
              <a:buNone/>
            </a:pPr>
            <a:r>
              <a:rPr lang="en-US" sz="900" dirty="0"/>
              <a:t>1. Four edge types: </a:t>
            </a:r>
            <a:r>
              <a:rPr lang="en-US" sz="900" dirty="0" err="1"/>
              <a:t>Owned_By</a:t>
            </a:r>
            <a:r>
              <a:rPr lang="en-US" sz="900" dirty="0"/>
              <a:t>, </a:t>
            </a:r>
            <a:r>
              <a:rPr lang="en-US" sz="900" dirty="0" err="1"/>
              <a:t>Hosted_By</a:t>
            </a:r>
            <a:r>
              <a:rPr lang="en-US" sz="900" dirty="0"/>
              <a:t>, </a:t>
            </a:r>
            <a:r>
              <a:rPr lang="en-US" sz="900" dirty="0" err="1"/>
              <a:t>Has_Write</a:t>
            </a:r>
            <a:r>
              <a:rPr lang="en-US" sz="900" dirty="0"/>
              <a:t>, and </a:t>
            </a:r>
            <a:r>
              <a:rPr lang="en-US" sz="900" dirty="0" err="1"/>
              <a:t>Has_Read</a:t>
            </a:r>
            <a:r>
              <a:rPr lang="en-US" sz="900" dirty="0"/>
              <a:t>.</a:t>
            </a:r>
          </a:p>
          <a:p>
            <a:pPr>
              <a:buNone/>
            </a:pPr>
            <a:r>
              <a:rPr lang="en-US" sz="900" dirty="0"/>
              <a:t>2. Generate </a:t>
            </a:r>
            <a:r>
              <a:rPr lang="en-US" sz="900" dirty="0" err="1"/>
              <a:t>Owned_By</a:t>
            </a:r>
            <a:r>
              <a:rPr lang="en-US" sz="900" dirty="0"/>
              <a:t> edges between Owner nodes and </a:t>
            </a:r>
            <a:r>
              <a:rPr lang="en-US" sz="900" dirty="0" err="1"/>
              <a:t>ShareName</a:t>
            </a:r>
            <a:r>
              <a:rPr lang="en-US" sz="900" dirty="0"/>
              <a:t> nodes. Ensure each </a:t>
            </a:r>
            <a:r>
              <a:rPr lang="en-US" sz="900" dirty="0" err="1"/>
              <a:t>ShareName</a:t>
            </a:r>
            <a:r>
              <a:rPr lang="en-US" sz="900" dirty="0"/>
              <a:t> has one owner.</a:t>
            </a:r>
          </a:p>
          <a:p>
            <a:pPr>
              <a:buNone/>
            </a:pPr>
            <a:r>
              <a:rPr lang="en-US" sz="900" dirty="0"/>
              <a:t>3. Generate </a:t>
            </a:r>
            <a:r>
              <a:rPr lang="en-US" sz="900" dirty="0" err="1"/>
              <a:t>Hosted_By</a:t>
            </a:r>
            <a:r>
              <a:rPr lang="en-US" sz="900" dirty="0"/>
              <a:t> edges between </a:t>
            </a:r>
            <a:r>
              <a:rPr lang="en-US" sz="900" dirty="0" err="1"/>
              <a:t>ShareName</a:t>
            </a:r>
            <a:r>
              <a:rPr lang="en-US" sz="900" dirty="0"/>
              <a:t> nodes and </a:t>
            </a:r>
            <a:r>
              <a:rPr lang="en-US" sz="900" dirty="0" err="1"/>
              <a:t>ComputerName</a:t>
            </a:r>
            <a:r>
              <a:rPr lang="en-US" sz="900" dirty="0"/>
              <a:t> nodes. Assign those </a:t>
            </a:r>
            <a:r>
              <a:rPr lang="en-US" sz="900" dirty="0" err="1"/>
              <a:t>Hosted_By</a:t>
            </a:r>
            <a:r>
              <a:rPr lang="en-US" sz="900" dirty="0"/>
              <a:t> edges randomly, but ensure at least 80% of </a:t>
            </a:r>
            <a:r>
              <a:rPr lang="en-US" sz="900" dirty="0" err="1"/>
              <a:t>ComputerName</a:t>
            </a:r>
            <a:r>
              <a:rPr lang="en-US" sz="900" dirty="0"/>
              <a:t> nodes have at least one </a:t>
            </a:r>
            <a:r>
              <a:rPr lang="en-US" sz="900" dirty="0" err="1"/>
              <a:t>ShareName</a:t>
            </a:r>
            <a:r>
              <a:rPr lang="en-US" sz="900" dirty="0"/>
              <a:t> node connected.</a:t>
            </a:r>
          </a:p>
          <a:p>
            <a:pPr>
              <a:buNone/>
            </a:pPr>
            <a:r>
              <a:rPr lang="en-US" sz="900" dirty="0"/>
              <a:t>4. Generate 20 </a:t>
            </a:r>
            <a:r>
              <a:rPr lang="en-US" sz="900" dirty="0" err="1"/>
              <a:t>Has_Write</a:t>
            </a:r>
            <a:r>
              <a:rPr lang="en-US" sz="900" dirty="0"/>
              <a:t> edge between </a:t>
            </a:r>
            <a:r>
              <a:rPr lang="en-US" sz="900" dirty="0" err="1"/>
              <a:t>randomaly</a:t>
            </a:r>
            <a:r>
              <a:rPr lang="en-US" sz="900" dirty="0"/>
              <a:t> selected </a:t>
            </a:r>
            <a:r>
              <a:rPr lang="en-US" sz="900" dirty="0" err="1"/>
              <a:t>UserName</a:t>
            </a:r>
            <a:r>
              <a:rPr lang="en-US" sz="900" dirty="0"/>
              <a:t> nodes and </a:t>
            </a:r>
            <a:r>
              <a:rPr lang="en-US" sz="900" dirty="0" err="1"/>
              <a:t>ShareNames</a:t>
            </a:r>
            <a:r>
              <a:rPr lang="en-US" sz="900" dirty="0"/>
              <a:t>. Do not allow the same </a:t>
            </a:r>
            <a:r>
              <a:rPr lang="en-US" sz="900" dirty="0" err="1"/>
              <a:t>UserName</a:t>
            </a:r>
            <a:r>
              <a:rPr lang="en-US" sz="900" dirty="0"/>
              <a:t> to link to a </a:t>
            </a:r>
            <a:r>
              <a:rPr lang="en-US" sz="900" dirty="0" err="1"/>
              <a:t>ShareName</a:t>
            </a:r>
            <a:r>
              <a:rPr lang="en-US" sz="900" dirty="0"/>
              <a:t> node more than once using a </a:t>
            </a:r>
            <a:r>
              <a:rPr lang="en-US" sz="900" dirty="0" err="1"/>
              <a:t>Has_Write</a:t>
            </a:r>
            <a:r>
              <a:rPr lang="en-US" sz="900" dirty="0"/>
              <a:t> edge.</a:t>
            </a:r>
          </a:p>
          <a:p>
            <a:pPr>
              <a:buNone/>
            </a:pPr>
            <a:r>
              <a:rPr lang="en-US" sz="900" dirty="0"/>
              <a:t>5. Generate 30 </a:t>
            </a:r>
            <a:r>
              <a:rPr lang="en-US" sz="900" dirty="0" err="1"/>
              <a:t>Has_Read</a:t>
            </a:r>
            <a:r>
              <a:rPr lang="en-US" sz="900" dirty="0"/>
              <a:t> edge between </a:t>
            </a:r>
            <a:r>
              <a:rPr lang="en-US" sz="900" dirty="0" err="1"/>
              <a:t>randomaly</a:t>
            </a:r>
            <a:r>
              <a:rPr lang="en-US" sz="900" dirty="0"/>
              <a:t> selected </a:t>
            </a:r>
            <a:r>
              <a:rPr lang="en-US" sz="900" dirty="0" err="1"/>
              <a:t>UserName</a:t>
            </a:r>
            <a:r>
              <a:rPr lang="en-US" sz="900" dirty="0"/>
              <a:t> nodes and </a:t>
            </a:r>
            <a:r>
              <a:rPr lang="en-US" sz="900" dirty="0" err="1"/>
              <a:t>ShareNames</a:t>
            </a:r>
            <a:r>
              <a:rPr lang="en-US" sz="900" dirty="0"/>
              <a:t>. Do not allow the same </a:t>
            </a:r>
            <a:r>
              <a:rPr lang="en-US" sz="900" dirty="0" err="1"/>
              <a:t>UserName</a:t>
            </a:r>
            <a:r>
              <a:rPr lang="en-US" sz="900" dirty="0"/>
              <a:t> to link to a </a:t>
            </a:r>
            <a:r>
              <a:rPr lang="en-US" sz="900" dirty="0" err="1"/>
              <a:t>ShareName</a:t>
            </a:r>
            <a:r>
              <a:rPr lang="en-US" sz="900" dirty="0"/>
              <a:t> node more than once using a </a:t>
            </a:r>
            <a:r>
              <a:rPr lang="en-US" sz="900" dirty="0" err="1"/>
              <a:t>Has_Read</a:t>
            </a:r>
            <a:r>
              <a:rPr lang="en-US" sz="900" dirty="0"/>
              <a:t> edge.</a:t>
            </a:r>
          </a:p>
          <a:p>
            <a:pPr>
              <a:buNone/>
            </a:pPr>
            <a:r>
              <a:rPr lang="en-US" sz="900" dirty="0"/>
              <a:t>6. Ensure all nodes are large enough to be read.</a:t>
            </a:r>
          </a:p>
          <a:p>
            <a:pPr>
              <a:buNone/>
            </a:pPr>
            <a:r>
              <a:rPr lang="en-US" sz="900" dirty="0"/>
              <a:t>7. Ensure all nodes are the same shape.</a:t>
            </a:r>
          </a:p>
          <a:p>
            <a:pPr>
              <a:buNone/>
            </a:pPr>
            <a:endParaRPr lang="en-US" sz="900" dirty="0"/>
          </a:p>
          <a:p>
            <a:pPr>
              <a:buNone/>
            </a:pPr>
            <a:r>
              <a:rPr lang="en-US" sz="900" dirty="0"/>
              <a:t>Please dont forget to add the nodes and edges.</a:t>
            </a:r>
          </a:p>
        </p:txBody>
      </p:sp>
      <p:pic>
        <p:nvPicPr>
          <p:cNvPr id="7" name="Picture 6">
            <a:extLst>
              <a:ext uri="{FF2B5EF4-FFF2-40B4-BE49-F238E27FC236}">
                <a16:creationId xmlns:a16="http://schemas.microsoft.com/office/drawing/2014/main" id="{E926F205-060A-8F5D-4EAD-58877491F757}"/>
              </a:ext>
            </a:extLst>
          </p:cNvPr>
          <p:cNvPicPr>
            <a:picLocks noChangeAspect="1"/>
          </p:cNvPicPr>
          <p:nvPr/>
        </p:nvPicPr>
        <p:blipFill>
          <a:blip r:embed="rId5"/>
          <a:stretch>
            <a:fillRect/>
          </a:stretch>
        </p:blipFill>
        <p:spPr>
          <a:xfrm>
            <a:off x="535102" y="1347932"/>
            <a:ext cx="11425521" cy="3831054"/>
          </a:xfrm>
          <a:prstGeom prst="rect">
            <a:avLst/>
          </a:prstGeom>
          <a:effectLst>
            <a:outerShdw blurRad="50800" dist="38100" dir="2700000" algn="tl" rotWithShape="0">
              <a:prstClr val="black">
                <a:alpha val="40000"/>
              </a:prstClr>
            </a:outerShdw>
          </a:effectLst>
        </p:spPr>
      </p:pic>
      <p:sp>
        <p:nvSpPr>
          <p:cNvPr id="8" name="TextBox 7">
            <a:extLst>
              <a:ext uri="{FF2B5EF4-FFF2-40B4-BE49-F238E27FC236}">
                <a16:creationId xmlns:a16="http://schemas.microsoft.com/office/drawing/2014/main" id="{7BF5DEC5-F205-3CC9-7BCA-BAA8EECE0A76}"/>
              </a:ext>
            </a:extLst>
          </p:cNvPr>
          <p:cNvSpPr txBox="1"/>
          <p:nvPr/>
        </p:nvSpPr>
        <p:spPr>
          <a:xfrm>
            <a:off x="6224248" y="87249"/>
            <a:ext cx="5136890" cy="1200329"/>
          </a:xfrm>
          <a:prstGeom prst="rect">
            <a:avLst/>
          </a:prstGeom>
          <a:noFill/>
        </p:spPr>
        <p:txBody>
          <a:bodyPr wrap="square">
            <a:spAutoFit/>
          </a:bodyPr>
          <a:lstStyle/>
          <a:p>
            <a:r>
              <a:rPr lang="en-US" sz="3600" dirty="0">
                <a:solidFill>
                  <a:srgbClr val="09B36B"/>
                </a:solidFill>
              </a:rPr>
              <a:t>CytoScape.js</a:t>
            </a:r>
          </a:p>
          <a:p>
            <a:r>
              <a:rPr lang="en-US" sz="3600" dirty="0">
                <a:solidFill>
                  <a:srgbClr val="09B36B"/>
                </a:solidFill>
              </a:rPr>
              <a:t>Prompt Example</a:t>
            </a:r>
          </a:p>
        </p:txBody>
      </p:sp>
    </p:spTree>
    <p:extLst>
      <p:ext uri="{BB962C8B-B14F-4D97-AF65-F5344CB8AC3E}">
        <p14:creationId xmlns:p14="http://schemas.microsoft.com/office/powerpoint/2010/main" val="3339425735"/>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0C486FDD-30A0-8A41-CE17-F81CB3842271}"/>
            </a:ext>
          </a:extLst>
        </p:cNvPr>
        <p:cNvGrpSpPr/>
        <p:nvPr/>
      </p:nvGrpSpPr>
      <p:grpSpPr>
        <a:xfrm>
          <a:off x="0" y="0"/>
          <a:ext cx="0" cy="0"/>
          <a:chOff x="0" y="0"/>
          <a:chExt cx="0" cy="0"/>
        </a:xfrm>
      </p:grpSpPr>
      <p:sp>
        <p:nvSpPr>
          <p:cNvPr id="413" name="Google Shape;413;p43">
            <a:extLst>
              <a:ext uri="{FF2B5EF4-FFF2-40B4-BE49-F238E27FC236}">
                <a16:creationId xmlns:a16="http://schemas.microsoft.com/office/drawing/2014/main" id="{E1C14A18-ACBF-B2A7-534F-BE6011752CC0}"/>
              </a:ext>
            </a:extLst>
          </p:cNvPr>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Charts, Graphs</a:t>
            </a:r>
            <a:br>
              <a:rPr lang="en-US" dirty="0"/>
            </a:br>
            <a:r>
              <a:rPr lang="en-US" dirty="0"/>
              <a:t>&amp; Algorithms </a:t>
            </a:r>
            <a:endParaRPr dirty="0"/>
          </a:p>
        </p:txBody>
      </p:sp>
      <p:sp>
        <p:nvSpPr>
          <p:cNvPr id="2" name="Google Shape;415;p43">
            <a:extLst>
              <a:ext uri="{FF2B5EF4-FFF2-40B4-BE49-F238E27FC236}">
                <a16:creationId xmlns:a16="http://schemas.microsoft.com/office/drawing/2014/main" id="{0E524C47-E4FA-693C-1B5D-E850C223E3AB}"/>
              </a:ext>
            </a:extLst>
          </p:cNvPr>
          <p:cNvSpPr txBox="1">
            <a:spLocks/>
          </p:cNvSpPr>
          <p:nvPr/>
        </p:nvSpPr>
        <p:spPr>
          <a:xfrm>
            <a:off x="766479" y="15156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US" dirty="0"/>
              <a:t>Data can be fun:</a:t>
            </a:r>
            <a:endParaRPr lang="en-US" b="0" dirty="0">
              <a:solidFill>
                <a:schemeClr val="tx2">
                  <a:lumMod val="25000"/>
                </a:schemeClr>
              </a:solidFill>
            </a:endParaRPr>
          </a:p>
          <a:p>
            <a:pPr marL="285750" indent="-285750">
              <a:buFont typeface="Arial" panose="020B0604020202020204" pitchFamily="34" charset="0"/>
              <a:buChar char="•"/>
            </a:pPr>
            <a:r>
              <a:rPr lang="en-US" b="0" dirty="0">
                <a:solidFill>
                  <a:schemeClr val="tx2">
                    <a:lumMod val="25000"/>
                  </a:schemeClr>
                </a:solidFill>
              </a:rPr>
              <a:t>Simple Charts with ApexCharts.js</a:t>
            </a:r>
          </a:p>
          <a:p>
            <a:pPr marL="285750" indent="-285750">
              <a:buFont typeface="Arial" panose="020B0604020202020204" pitchFamily="34" charset="0"/>
              <a:buChar char="•"/>
            </a:pPr>
            <a:r>
              <a:rPr lang="en-US" dirty="0">
                <a:solidFill>
                  <a:schemeClr val="tx2">
                    <a:lumMod val="25000"/>
                  </a:schemeClr>
                </a:solidFill>
              </a:rPr>
              <a:t>Simple Graphing with Cytoscape.js</a:t>
            </a:r>
          </a:p>
        </p:txBody>
      </p:sp>
      <p:grpSp>
        <p:nvGrpSpPr>
          <p:cNvPr id="4" name="Group 3">
            <a:extLst>
              <a:ext uri="{FF2B5EF4-FFF2-40B4-BE49-F238E27FC236}">
                <a16:creationId xmlns:a16="http://schemas.microsoft.com/office/drawing/2014/main" id="{90E4481D-8116-F00E-9001-E9C21F798D3D}"/>
              </a:ext>
            </a:extLst>
          </p:cNvPr>
          <p:cNvGrpSpPr/>
          <p:nvPr/>
        </p:nvGrpSpPr>
        <p:grpSpPr>
          <a:xfrm>
            <a:off x="5914490" y="-4461"/>
            <a:ext cx="6277510" cy="6277510"/>
            <a:chOff x="5914490" y="-4461"/>
            <a:chExt cx="6277510" cy="6277510"/>
          </a:xfrm>
        </p:grpSpPr>
        <p:pic>
          <p:nvPicPr>
            <p:cNvPr id="44" name="Picture 43" descr="A paper monkey made from paper&#10;&#10;AI-generated content may be incorrect.">
              <a:extLst>
                <a:ext uri="{FF2B5EF4-FFF2-40B4-BE49-F238E27FC236}">
                  <a16:creationId xmlns:a16="http://schemas.microsoft.com/office/drawing/2014/main" id="{E07360DC-5004-A15C-09A8-28C6B11A0A6A}"/>
                </a:ext>
              </a:extLst>
            </p:cNvPr>
            <p:cNvPicPr>
              <a:picLocks noChangeAspect="1"/>
            </p:cNvPicPr>
            <p:nvPr/>
          </p:nvPicPr>
          <p:blipFill>
            <a:blip r:embed="rId3"/>
            <a:stretch>
              <a:fillRect/>
            </a:stretch>
          </p:blipFill>
          <p:spPr>
            <a:xfrm>
              <a:off x="5921829" y="0"/>
              <a:ext cx="6270171" cy="6270171"/>
            </a:xfrm>
            <a:prstGeom prst="rect">
              <a:avLst/>
            </a:prstGeom>
          </p:spPr>
        </p:pic>
        <p:pic>
          <p:nvPicPr>
            <p:cNvPr id="48" name="Picture 47" descr="A black and white symbol&#10;&#10;AI-generated content may be incorrect.">
              <a:extLst>
                <a:ext uri="{FF2B5EF4-FFF2-40B4-BE49-F238E27FC236}">
                  <a16:creationId xmlns:a16="http://schemas.microsoft.com/office/drawing/2014/main" id="{ED54A32C-F04E-EE9B-D5E1-DB53C749EC7C}"/>
                </a:ext>
              </a:extLst>
            </p:cNvPr>
            <p:cNvPicPr>
              <a:picLocks noChangeAspect="1"/>
            </p:cNvPicPr>
            <p:nvPr/>
          </p:nvPicPr>
          <p:blipFill>
            <a:blip r:embed="rId4">
              <a:alphaModFix amt="76000"/>
            </a:blip>
            <a:stretch>
              <a:fillRect/>
            </a:stretch>
          </p:blipFill>
          <p:spPr>
            <a:xfrm>
              <a:off x="9321282" y="3223727"/>
              <a:ext cx="205273" cy="205273"/>
            </a:xfrm>
            <a:prstGeom prst="rect">
              <a:avLst/>
            </a:prstGeom>
          </p:spPr>
        </p:pic>
        <p:sp>
          <p:nvSpPr>
            <p:cNvPr id="3" name="Rectangle 2">
              <a:extLst>
                <a:ext uri="{FF2B5EF4-FFF2-40B4-BE49-F238E27FC236}">
                  <a16:creationId xmlns:a16="http://schemas.microsoft.com/office/drawing/2014/main" id="{2DE780DB-F1C9-8554-7391-303B4F8A5A1C}"/>
                </a:ext>
              </a:extLst>
            </p:cNvPr>
            <p:cNvSpPr/>
            <p:nvPr/>
          </p:nvSpPr>
          <p:spPr>
            <a:xfrm>
              <a:off x="5914490" y="-4461"/>
              <a:ext cx="6277508" cy="6277510"/>
            </a:xfrm>
            <a:prstGeom prst="rect">
              <a:avLst/>
            </a:prstGeom>
            <a:solidFill>
              <a:srgbClr val="EBEBF3">
                <a:alpha val="86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TextBox 5">
            <a:extLst>
              <a:ext uri="{FF2B5EF4-FFF2-40B4-BE49-F238E27FC236}">
                <a16:creationId xmlns:a16="http://schemas.microsoft.com/office/drawing/2014/main" id="{99892C17-C4CF-4B01-B93C-EA61E6B850F2}"/>
              </a:ext>
            </a:extLst>
          </p:cNvPr>
          <p:cNvSpPr txBox="1"/>
          <p:nvPr/>
        </p:nvSpPr>
        <p:spPr>
          <a:xfrm>
            <a:off x="6353174" y="662500"/>
            <a:ext cx="5136890" cy="646331"/>
          </a:xfrm>
          <a:prstGeom prst="rect">
            <a:avLst/>
          </a:prstGeom>
          <a:noFill/>
        </p:spPr>
        <p:txBody>
          <a:bodyPr wrap="square">
            <a:spAutoFit/>
          </a:bodyPr>
          <a:lstStyle/>
          <a:p>
            <a:r>
              <a:rPr lang="en-US" sz="3600" dirty="0">
                <a:solidFill>
                  <a:srgbClr val="09B36B"/>
                </a:solidFill>
              </a:rPr>
              <a:t>Summary</a:t>
            </a:r>
          </a:p>
        </p:txBody>
      </p:sp>
      <p:sp>
        <p:nvSpPr>
          <p:cNvPr id="8" name="TextBox 7">
            <a:extLst>
              <a:ext uri="{FF2B5EF4-FFF2-40B4-BE49-F238E27FC236}">
                <a16:creationId xmlns:a16="http://schemas.microsoft.com/office/drawing/2014/main" id="{A91D91B5-2736-579F-202D-5973628F2E3C}"/>
              </a:ext>
            </a:extLst>
          </p:cNvPr>
          <p:cNvSpPr txBox="1"/>
          <p:nvPr/>
        </p:nvSpPr>
        <p:spPr>
          <a:xfrm>
            <a:off x="6398978" y="1992620"/>
            <a:ext cx="5000625" cy="2462213"/>
          </a:xfrm>
          <a:prstGeom prst="rect">
            <a:avLst/>
          </a:prstGeom>
          <a:noFill/>
        </p:spPr>
        <p:txBody>
          <a:bodyPr wrap="square">
            <a:spAutoFit/>
          </a:bodyPr>
          <a:lstStyle/>
          <a:p>
            <a:r>
              <a:rPr lang="en-US" b="1" i="0" dirty="0">
                <a:solidFill>
                  <a:srgbClr val="3D3935"/>
                </a:solidFill>
                <a:effectLst/>
                <a:latin typeface="Open Sans" panose="020B0606030504020204" pitchFamily="34" charset="0"/>
              </a:rPr>
              <a:t>Easy to:</a:t>
            </a:r>
          </a:p>
          <a:p>
            <a:endParaRPr lang="en-US" b="1" i="0" dirty="0">
              <a:solidFill>
                <a:srgbClr val="3D3935"/>
              </a:solidFill>
              <a:effectLst/>
              <a:latin typeface="Open Sans" panose="020B0606030504020204" pitchFamily="34" charset="0"/>
            </a:endParaRPr>
          </a:p>
          <a:p>
            <a:r>
              <a:rPr lang="en-US" b="0" i="0" dirty="0">
                <a:solidFill>
                  <a:srgbClr val="3D3935"/>
                </a:solidFill>
                <a:effectLst/>
                <a:latin typeface="Open Sans" panose="020B0606030504020204" pitchFamily="34" charset="0"/>
              </a:rPr>
              <a:t>Search</a:t>
            </a:r>
          </a:p>
          <a:p>
            <a:r>
              <a:rPr lang="en-US" dirty="0">
                <a:solidFill>
                  <a:srgbClr val="3D3935"/>
                </a:solidFill>
                <a:latin typeface="Open Sans" panose="020B0606030504020204" pitchFamily="34" charset="0"/>
              </a:rPr>
              <a:t>Shortest Path</a:t>
            </a:r>
          </a:p>
          <a:p>
            <a:r>
              <a:rPr lang="en-US" b="0" i="0" dirty="0">
                <a:solidFill>
                  <a:srgbClr val="3D3935"/>
                </a:solidFill>
                <a:effectLst/>
                <a:latin typeface="Open Sans" panose="020B0606030504020204" pitchFamily="34" charset="0"/>
              </a:rPr>
              <a:t>Save Image</a:t>
            </a:r>
          </a:p>
          <a:p>
            <a:r>
              <a:rPr lang="en-US" dirty="0">
                <a:solidFill>
                  <a:srgbClr val="3D3935"/>
                </a:solidFill>
                <a:latin typeface="Open Sans" panose="020B0606030504020204" pitchFamily="34" charset="0"/>
              </a:rPr>
              <a:t>Filter Graph</a:t>
            </a:r>
          </a:p>
          <a:p>
            <a:r>
              <a:rPr lang="en-US" b="0" i="0" dirty="0">
                <a:solidFill>
                  <a:srgbClr val="3D3935"/>
                </a:solidFill>
                <a:effectLst/>
                <a:latin typeface="Open Sans" panose="020B0606030504020204" pitchFamily="34" charset="0"/>
              </a:rPr>
              <a:t>Change Layouts using </a:t>
            </a:r>
            <a:r>
              <a:rPr lang="en-US" dirty="0">
                <a:solidFill>
                  <a:srgbClr val="3D3935"/>
                </a:solidFill>
                <a:latin typeface="Open Sans" panose="020B0606030504020204" pitchFamily="34" charset="0"/>
              </a:rPr>
              <a:t>fun Algorithms </a:t>
            </a:r>
          </a:p>
          <a:p>
            <a:r>
              <a:rPr lang="en-US" b="0" i="0" dirty="0">
                <a:solidFill>
                  <a:srgbClr val="3D3935"/>
                </a:solidFill>
                <a:effectLst/>
                <a:latin typeface="Open Sans" panose="020B0606030504020204" pitchFamily="34" charset="0"/>
              </a:rPr>
              <a:t>Make interactive</a:t>
            </a:r>
          </a:p>
          <a:p>
            <a:endParaRPr lang="en-US" dirty="0">
              <a:solidFill>
                <a:srgbClr val="3D3935"/>
              </a:solidFill>
              <a:latin typeface="Open Sans" panose="020B0606030504020204" pitchFamily="34" charset="0"/>
            </a:endParaRPr>
          </a:p>
          <a:p>
            <a:endParaRPr lang="en-US" b="0" i="0" dirty="0">
              <a:solidFill>
                <a:srgbClr val="3D3935"/>
              </a:solidFill>
              <a:effectLst/>
              <a:latin typeface="Open Sans" panose="020B0606030504020204" pitchFamily="34" charset="0"/>
            </a:endParaRPr>
          </a:p>
          <a:p>
            <a:pPr marL="285750" indent="-285750" algn="l" fontAlgn="base">
              <a:buFont typeface="Arial" panose="020B0604020202020204" pitchFamily="34" charset="0"/>
              <a:buChar char="•"/>
            </a:pPr>
            <a:endParaRPr lang="en-US" b="1" dirty="0">
              <a:solidFill>
                <a:schemeClr val="tx2">
                  <a:lumMod val="25000"/>
                </a:schemeClr>
              </a:solidFill>
            </a:endParaRPr>
          </a:p>
        </p:txBody>
      </p:sp>
      <p:sp>
        <p:nvSpPr>
          <p:cNvPr id="10" name="TextBox 9">
            <a:extLst>
              <a:ext uri="{FF2B5EF4-FFF2-40B4-BE49-F238E27FC236}">
                <a16:creationId xmlns:a16="http://schemas.microsoft.com/office/drawing/2014/main" id="{4FBD32EC-D0AD-CB39-6F4C-D595DC48ABE2}"/>
              </a:ext>
            </a:extLst>
          </p:cNvPr>
          <p:cNvSpPr txBox="1"/>
          <p:nvPr/>
        </p:nvSpPr>
        <p:spPr>
          <a:xfrm>
            <a:off x="6353174" y="1475623"/>
            <a:ext cx="6096000" cy="307777"/>
          </a:xfrm>
          <a:prstGeom prst="rect">
            <a:avLst/>
          </a:prstGeom>
          <a:noFill/>
        </p:spPr>
        <p:txBody>
          <a:bodyPr wrap="square">
            <a:spAutoFit/>
          </a:bodyPr>
          <a:lstStyle/>
          <a:p>
            <a:r>
              <a:rPr lang="en-US" b="0" i="0" dirty="0">
                <a:solidFill>
                  <a:srgbClr val="111827"/>
                </a:solidFill>
                <a:effectLst/>
                <a:latin typeface="Systemia" pitchFamily="50" charset="0"/>
              </a:rPr>
              <a:t>“Can you help me visualize some of these share relationships?”</a:t>
            </a:r>
            <a:endParaRPr lang="en-US" dirty="0"/>
          </a:p>
        </p:txBody>
      </p:sp>
      <p:pic>
        <p:nvPicPr>
          <p:cNvPr id="4098" name="Picture 2">
            <a:extLst>
              <a:ext uri="{FF2B5EF4-FFF2-40B4-BE49-F238E27FC236}">
                <a16:creationId xmlns:a16="http://schemas.microsoft.com/office/drawing/2014/main" id="{8FB55708-651D-D406-5903-298A3857F72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200024"/>
            <a:ext cx="12344400" cy="65386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7870377"/>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ADA1A10A-1CD5-91E6-3A70-78D8DC474951}"/>
            </a:ext>
          </a:extLst>
        </p:cNvPr>
        <p:cNvGrpSpPr/>
        <p:nvPr/>
      </p:nvGrpSpPr>
      <p:grpSpPr>
        <a:xfrm>
          <a:off x="0" y="0"/>
          <a:ext cx="0" cy="0"/>
          <a:chOff x="0" y="0"/>
          <a:chExt cx="0" cy="0"/>
        </a:xfrm>
      </p:grpSpPr>
      <p:sp>
        <p:nvSpPr>
          <p:cNvPr id="413" name="Google Shape;413;p43">
            <a:extLst>
              <a:ext uri="{FF2B5EF4-FFF2-40B4-BE49-F238E27FC236}">
                <a16:creationId xmlns:a16="http://schemas.microsoft.com/office/drawing/2014/main" id="{799BC3C4-C961-7A3D-E970-4200717E7D56}"/>
              </a:ext>
            </a:extLst>
          </p:cNvPr>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Charts, Graphs</a:t>
            </a:r>
            <a:br>
              <a:rPr lang="en-US" dirty="0"/>
            </a:br>
            <a:r>
              <a:rPr lang="en-US" dirty="0"/>
              <a:t>&amp; Algorithms </a:t>
            </a:r>
            <a:endParaRPr dirty="0"/>
          </a:p>
        </p:txBody>
      </p:sp>
      <p:sp>
        <p:nvSpPr>
          <p:cNvPr id="2" name="Google Shape;415;p43">
            <a:extLst>
              <a:ext uri="{FF2B5EF4-FFF2-40B4-BE49-F238E27FC236}">
                <a16:creationId xmlns:a16="http://schemas.microsoft.com/office/drawing/2014/main" id="{C6F9E05D-E737-D09B-DD9F-ED9125C43633}"/>
              </a:ext>
            </a:extLst>
          </p:cNvPr>
          <p:cNvSpPr txBox="1">
            <a:spLocks/>
          </p:cNvSpPr>
          <p:nvPr/>
        </p:nvSpPr>
        <p:spPr>
          <a:xfrm>
            <a:off x="766479" y="15156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US" dirty="0"/>
              <a:t>Data can be fun:</a:t>
            </a:r>
            <a:endParaRPr lang="en-US" b="0" dirty="0">
              <a:solidFill>
                <a:schemeClr val="tx2">
                  <a:lumMod val="25000"/>
                </a:schemeClr>
              </a:solidFill>
            </a:endParaRPr>
          </a:p>
          <a:p>
            <a:pPr marL="285750" indent="-285750">
              <a:buFont typeface="Arial" panose="020B0604020202020204" pitchFamily="34" charset="0"/>
              <a:buChar char="•"/>
            </a:pPr>
            <a:r>
              <a:rPr lang="en-US" b="0" dirty="0">
                <a:solidFill>
                  <a:schemeClr val="tx2">
                    <a:lumMod val="25000"/>
                  </a:schemeClr>
                </a:solidFill>
              </a:rPr>
              <a:t>Simple Charts with ApexCharts.js</a:t>
            </a:r>
          </a:p>
          <a:p>
            <a:pPr marL="285750" indent="-285750">
              <a:buFont typeface="Arial" panose="020B0604020202020204" pitchFamily="34" charset="0"/>
              <a:buChar char="•"/>
            </a:pPr>
            <a:r>
              <a:rPr lang="en-US" dirty="0">
                <a:solidFill>
                  <a:schemeClr val="tx2">
                    <a:lumMod val="25000"/>
                  </a:schemeClr>
                </a:solidFill>
              </a:rPr>
              <a:t>Simple Graphing with Cytoscape.js</a:t>
            </a:r>
          </a:p>
        </p:txBody>
      </p:sp>
      <p:grpSp>
        <p:nvGrpSpPr>
          <p:cNvPr id="4" name="Group 3">
            <a:extLst>
              <a:ext uri="{FF2B5EF4-FFF2-40B4-BE49-F238E27FC236}">
                <a16:creationId xmlns:a16="http://schemas.microsoft.com/office/drawing/2014/main" id="{DCE63F7C-F19F-AB60-2C84-4A6A1299D9C0}"/>
              </a:ext>
            </a:extLst>
          </p:cNvPr>
          <p:cNvGrpSpPr/>
          <p:nvPr/>
        </p:nvGrpSpPr>
        <p:grpSpPr>
          <a:xfrm>
            <a:off x="5914490" y="-4461"/>
            <a:ext cx="6277510" cy="6277510"/>
            <a:chOff x="5914490" y="-4461"/>
            <a:chExt cx="6277510" cy="6277510"/>
          </a:xfrm>
        </p:grpSpPr>
        <p:pic>
          <p:nvPicPr>
            <p:cNvPr id="44" name="Picture 43" descr="A paper monkey made from paper&#10;&#10;AI-generated content may be incorrect.">
              <a:extLst>
                <a:ext uri="{FF2B5EF4-FFF2-40B4-BE49-F238E27FC236}">
                  <a16:creationId xmlns:a16="http://schemas.microsoft.com/office/drawing/2014/main" id="{72D3B657-18C3-AA0B-9653-27A09CDEF642}"/>
                </a:ext>
              </a:extLst>
            </p:cNvPr>
            <p:cNvPicPr>
              <a:picLocks noChangeAspect="1"/>
            </p:cNvPicPr>
            <p:nvPr/>
          </p:nvPicPr>
          <p:blipFill>
            <a:blip r:embed="rId3"/>
            <a:stretch>
              <a:fillRect/>
            </a:stretch>
          </p:blipFill>
          <p:spPr>
            <a:xfrm>
              <a:off x="5921829" y="0"/>
              <a:ext cx="6270171" cy="6270171"/>
            </a:xfrm>
            <a:prstGeom prst="rect">
              <a:avLst/>
            </a:prstGeom>
          </p:spPr>
        </p:pic>
        <p:pic>
          <p:nvPicPr>
            <p:cNvPr id="48" name="Picture 47" descr="A black and white symbol&#10;&#10;AI-generated content may be incorrect.">
              <a:extLst>
                <a:ext uri="{FF2B5EF4-FFF2-40B4-BE49-F238E27FC236}">
                  <a16:creationId xmlns:a16="http://schemas.microsoft.com/office/drawing/2014/main" id="{3805D0C6-1046-3279-26D5-F34A7B105C79}"/>
                </a:ext>
              </a:extLst>
            </p:cNvPr>
            <p:cNvPicPr>
              <a:picLocks noChangeAspect="1"/>
            </p:cNvPicPr>
            <p:nvPr/>
          </p:nvPicPr>
          <p:blipFill>
            <a:blip r:embed="rId4">
              <a:alphaModFix amt="76000"/>
            </a:blip>
            <a:stretch>
              <a:fillRect/>
            </a:stretch>
          </p:blipFill>
          <p:spPr>
            <a:xfrm>
              <a:off x="9321282" y="3223727"/>
              <a:ext cx="205273" cy="205273"/>
            </a:xfrm>
            <a:prstGeom prst="rect">
              <a:avLst/>
            </a:prstGeom>
          </p:spPr>
        </p:pic>
        <p:sp>
          <p:nvSpPr>
            <p:cNvPr id="3" name="Rectangle 2">
              <a:extLst>
                <a:ext uri="{FF2B5EF4-FFF2-40B4-BE49-F238E27FC236}">
                  <a16:creationId xmlns:a16="http://schemas.microsoft.com/office/drawing/2014/main" id="{63440ACF-4C7E-F212-62D4-5DCCAB51133F}"/>
                </a:ext>
              </a:extLst>
            </p:cNvPr>
            <p:cNvSpPr/>
            <p:nvPr/>
          </p:nvSpPr>
          <p:spPr>
            <a:xfrm>
              <a:off x="5914490" y="-4461"/>
              <a:ext cx="6277508" cy="6277510"/>
            </a:xfrm>
            <a:prstGeom prst="rect">
              <a:avLst/>
            </a:prstGeom>
            <a:solidFill>
              <a:srgbClr val="EBEBF3">
                <a:alpha val="86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TextBox 5">
            <a:extLst>
              <a:ext uri="{FF2B5EF4-FFF2-40B4-BE49-F238E27FC236}">
                <a16:creationId xmlns:a16="http://schemas.microsoft.com/office/drawing/2014/main" id="{B0FE6C3B-FA51-B9C8-0AD0-33AB54204558}"/>
              </a:ext>
            </a:extLst>
          </p:cNvPr>
          <p:cNvSpPr txBox="1"/>
          <p:nvPr/>
        </p:nvSpPr>
        <p:spPr>
          <a:xfrm>
            <a:off x="6353174" y="662500"/>
            <a:ext cx="5136890" cy="646331"/>
          </a:xfrm>
          <a:prstGeom prst="rect">
            <a:avLst/>
          </a:prstGeom>
          <a:noFill/>
        </p:spPr>
        <p:txBody>
          <a:bodyPr wrap="square">
            <a:spAutoFit/>
          </a:bodyPr>
          <a:lstStyle/>
          <a:p>
            <a:r>
              <a:rPr lang="en-US" sz="3600" dirty="0">
                <a:solidFill>
                  <a:srgbClr val="09B36B"/>
                </a:solidFill>
              </a:rPr>
              <a:t>Summary</a:t>
            </a:r>
          </a:p>
        </p:txBody>
      </p:sp>
      <p:sp>
        <p:nvSpPr>
          <p:cNvPr id="8" name="TextBox 7">
            <a:extLst>
              <a:ext uri="{FF2B5EF4-FFF2-40B4-BE49-F238E27FC236}">
                <a16:creationId xmlns:a16="http://schemas.microsoft.com/office/drawing/2014/main" id="{7549914D-0489-5397-3619-C056748C082B}"/>
              </a:ext>
            </a:extLst>
          </p:cNvPr>
          <p:cNvSpPr txBox="1"/>
          <p:nvPr/>
        </p:nvSpPr>
        <p:spPr>
          <a:xfrm>
            <a:off x="6398978" y="1992620"/>
            <a:ext cx="5000625" cy="2462213"/>
          </a:xfrm>
          <a:prstGeom prst="rect">
            <a:avLst/>
          </a:prstGeom>
          <a:noFill/>
        </p:spPr>
        <p:txBody>
          <a:bodyPr wrap="square">
            <a:spAutoFit/>
          </a:bodyPr>
          <a:lstStyle/>
          <a:p>
            <a:r>
              <a:rPr lang="en-US" b="1" i="0" dirty="0">
                <a:solidFill>
                  <a:srgbClr val="3D3935"/>
                </a:solidFill>
                <a:effectLst/>
                <a:latin typeface="Open Sans" panose="020B0606030504020204" pitchFamily="34" charset="0"/>
              </a:rPr>
              <a:t>Easy to:</a:t>
            </a:r>
          </a:p>
          <a:p>
            <a:endParaRPr lang="en-US" b="1" i="0" dirty="0">
              <a:solidFill>
                <a:srgbClr val="3D3935"/>
              </a:solidFill>
              <a:effectLst/>
              <a:latin typeface="Open Sans" panose="020B0606030504020204" pitchFamily="34" charset="0"/>
            </a:endParaRPr>
          </a:p>
          <a:p>
            <a:r>
              <a:rPr lang="en-US" b="0" i="0" dirty="0">
                <a:solidFill>
                  <a:srgbClr val="3D3935"/>
                </a:solidFill>
                <a:effectLst/>
                <a:latin typeface="Open Sans" panose="020B0606030504020204" pitchFamily="34" charset="0"/>
              </a:rPr>
              <a:t>Search</a:t>
            </a:r>
          </a:p>
          <a:p>
            <a:r>
              <a:rPr lang="en-US" dirty="0">
                <a:solidFill>
                  <a:srgbClr val="3D3935"/>
                </a:solidFill>
                <a:latin typeface="Open Sans" panose="020B0606030504020204" pitchFamily="34" charset="0"/>
              </a:rPr>
              <a:t>Shortest Path</a:t>
            </a:r>
          </a:p>
          <a:p>
            <a:r>
              <a:rPr lang="en-US" b="0" i="0" dirty="0">
                <a:solidFill>
                  <a:srgbClr val="3D3935"/>
                </a:solidFill>
                <a:effectLst/>
                <a:latin typeface="Open Sans" panose="020B0606030504020204" pitchFamily="34" charset="0"/>
              </a:rPr>
              <a:t>Save Image</a:t>
            </a:r>
          </a:p>
          <a:p>
            <a:r>
              <a:rPr lang="en-US" dirty="0">
                <a:solidFill>
                  <a:srgbClr val="3D3935"/>
                </a:solidFill>
                <a:latin typeface="Open Sans" panose="020B0606030504020204" pitchFamily="34" charset="0"/>
              </a:rPr>
              <a:t>Filter Graph</a:t>
            </a:r>
          </a:p>
          <a:p>
            <a:r>
              <a:rPr lang="en-US" b="0" i="0" dirty="0">
                <a:solidFill>
                  <a:srgbClr val="3D3935"/>
                </a:solidFill>
                <a:effectLst/>
                <a:latin typeface="Open Sans" panose="020B0606030504020204" pitchFamily="34" charset="0"/>
              </a:rPr>
              <a:t>Change Layouts using </a:t>
            </a:r>
            <a:r>
              <a:rPr lang="en-US" dirty="0">
                <a:solidFill>
                  <a:srgbClr val="3D3935"/>
                </a:solidFill>
                <a:latin typeface="Open Sans" panose="020B0606030504020204" pitchFamily="34" charset="0"/>
              </a:rPr>
              <a:t>fun Algorithms </a:t>
            </a:r>
          </a:p>
          <a:p>
            <a:r>
              <a:rPr lang="en-US" b="0" i="0" dirty="0">
                <a:solidFill>
                  <a:srgbClr val="3D3935"/>
                </a:solidFill>
                <a:effectLst/>
                <a:latin typeface="Open Sans" panose="020B0606030504020204" pitchFamily="34" charset="0"/>
              </a:rPr>
              <a:t>Make interactive</a:t>
            </a:r>
          </a:p>
          <a:p>
            <a:endParaRPr lang="en-US" dirty="0">
              <a:solidFill>
                <a:srgbClr val="3D3935"/>
              </a:solidFill>
              <a:latin typeface="Open Sans" panose="020B0606030504020204" pitchFamily="34" charset="0"/>
            </a:endParaRPr>
          </a:p>
          <a:p>
            <a:endParaRPr lang="en-US" b="0" i="0" dirty="0">
              <a:solidFill>
                <a:srgbClr val="3D3935"/>
              </a:solidFill>
              <a:effectLst/>
              <a:latin typeface="Open Sans" panose="020B0606030504020204" pitchFamily="34" charset="0"/>
            </a:endParaRPr>
          </a:p>
          <a:p>
            <a:pPr marL="285750" indent="-285750" algn="l" fontAlgn="base">
              <a:buFont typeface="Arial" panose="020B0604020202020204" pitchFamily="34" charset="0"/>
              <a:buChar char="•"/>
            </a:pPr>
            <a:endParaRPr lang="en-US" b="1" dirty="0">
              <a:solidFill>
                <a:schemeClr val="tx2">
                  <a:lumMod val="25000"/>
                </a:schemeClr>
              </a:solidFill>
            </a:endParaRPr>
          </a:p>
        </p:txBody>
      </p:sp>
      <p:sp>
        <p:nvSpPr>
          <p:cNvPr id="10" name="TextBox 9">
            <a:extLst>
              <a:ext uri="{FF2B5EF4-FFF2-40B4-BE49-F238E27FC236}">
                <a16:creationId xmlns:a16="http://schemas.microsoft.com/office/drawing/2014/main" id="{5D9D3408-6E18-0999-D6A7-7FCA8DC305F9}"/>
              </a:ext>
            </a:extLst>
          </p:cNvPr>
          <p:cNvSpPr txBox="1"/>
          <p:nvPr/>
        </p:nvSpPr>
        <p:spPr>
          <a:xfrm>
            <a:off x="6353174" y="1475623"/>
            <a:ext cx="6096000" cy="307777"/>
          </a:xfrm>
          <a:prstGeom prst="rect">
            <a:avLst/>
          </a:prstGeom>
          <a:noFill/>
        </p:spPr>
        <p:txBody>
          <a:bodyPr wrap="square">
            <a:spAutoFit/>
          </a:bodyPr>
          <a:lstStyle/>
          <a:p>
            <a:r>
              <a:rPr lang="en-US" b="0" i="0" dirty="0">
                <a:solidFill>
                  <a:srgbClr val="111827"/>
                </a:solidFill>
                <a:effectLst/>
                <a:latin typeface="Systemia" pitchFamily="50" charset="0"/>
              </a:rPr>
              <a:t>“Can you help me visualize some of these share relationships?”</a:t>
            </a:r>
            <a:endParaRPr lang="en-US" dirty="0"/>
          </a:p>
        </p:txBody>
      </p:sp>
      <p:pic>
        <p:nvPicPr>
          <p:cNvPr id="4098" name="Picture 2">
            <a:extLst>
              <a:ext uri="{FF2B5EF4-FFF2-40B4-BE49-F238E27FC236}">
                <a16:creationId xmlns:a16="http://schemas.microsoft.com/office/drawing/2014/main" id="{3CB64844-2B70-497B-0026-F56022DD4C1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200024"/>
            <a:ext cx="12344400" cy="653867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82BB1C26-A07F-EF51-78B8-F61DA519C63E}"/>
              </a:ext>
            </a:extLst>
          </p:cNvPr>
          <p:cNvSpPr/>
          <p:nvPr/>
        </p:nvSpPr>
        <p:spPr>
          <a:xfrm>
            <a:off x="2665445" y="1149334"/>
            <a:ext cx="7770626" cy="3727203"/>
          </a:xfrm>
          <a:prstGeom prst="rect">
            <a:avLst/>
          </a:prstGeom>
          <a:solidFill>
            <a:srgbClr val="36F5A4">
              <a:alpha val="90000"/>
            </a:srgbClr>
          </a:solidFill>
          <a:ln>
            <a:solidFill>
              <a:srgbClr val="2B2576"/>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lvl="0" indent="0" algn="ctr" rtl="0">
              <a:spcBef>
                <a:spcPts val="0"/>
              </a:spcBef>
              <a:spcAft>
                <a:spcPts val="0"/>
              </a:spcAft>
              <a:buNone/>
            </a:pPr>
            <a:r>
              <a:rPr lang="en-US" sz="2000" b="1" dirty="0">
                <a:solidFill>
                  <a:srgbClr val="2B2576"/>
                </a:solidFill>
              </a:rPr>
              <a:t>Not designed to be an attack path graphing tool.</a:t>
            </a:r>
          </a:p>
          <a:p>
            <a:pPr marL="0" lvl="0" indent="0" algn="ctr" rtl="0">
              <a:spcBef>
                <a:spcPts val="0"/>
              </a:spcBef>
              <a:spcAft>
                <a:spcPts val="0"/>
              </a:spcAft>
              <a:buNone/>
            </a:pPr>
            <a:r>
              <a:rPr lang="en-US" sz="2000" b="1" dirty="0">
                <a:solidFill>
                  <a:srgbClr val="2B2576"/>
                </a:solidFill>
              </a:rPr>
              <a:t> </a:t>
            </a:r>
          </a:p>
          <a:p>
            <a:pPr marL="0" lvl="0" indent="0" algn="ctr" rtl="0">
              <a:spcBef>
                <a:spcPts val="0"/>
              </a:spcBef>
              <a:spcAft>
                <a:spcPts val="0"/>
              </a:spcAft>
              <a:buNone/>
            </a:pPr>
            <a:r>
              <a:rPr lang="en-US" sz="2000" b="1" dirty="0">
                <a:solidFill>
                  <a:srgbClr val="2B2576"/>
                </a:solidFill>
              </a:rPr>
              <a:t>Intended for share exploration and story telling.</a:t>
            </a:r>
          </a:p>
          <a:p>
            <a:pPr algn="ctr"/>
            <a:endParaRPr lang="en-US" dirty="0"/>
          </a:p>
        </p:txBody>
      </p:sp>
    </p:spTree>
    <p:extLst>
      <p:ext uri="{BB962C8B-B14F-4D97-AF65-F5344CB8AC3E}">
        <p14:creationId xmlns:p14="http://schemas.microsoft.com/office/powerpoint/2010/main" val="733714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92DF5A71-F993-73C7-0D88-EEF21B23F4B7}"/>
            </a:ext>
          </a:extLst>
        </p:cNvPr>
        <p:cNvGrpSpPr/>
        <p:nvPr/>
      </p:nvGrpSpPr>
      <p:grpSpPr>
        <a:xfrm>
          <a:off x="0" y="0"/>
          <a:ext cx="0" cy="0"/>
          <a:chOff x="0" y="0"/>
          <a:chExt cx="0" cy="0"/>
        </a:xfrm>
      </p:grpSpPr>
      <p:sp>
        <p:nvSpPr>
          <p:cNvPr id="2" name="Google Shape;51;p9">
            <a:extLst>
              <a:ext uri="{FF2B5EF4-FFF2-40B4-BE49-F238E27FC236}">
                <a16:creationId xmlns:a16="http://schemas.microsoft.com/office/drawing/2014/main" id="{6DD3985C-489F-9359-B5C4-C1E8B81CD331}"/>
              </a:ext>
            </a:extLst>
          </p:cNvPr>
          <p:cNvSpPr/>
          <p:nvPr/>
        </p:nvSpPr>
        <p:spPr>
          <a:xfrm>
            <a:off x="1311800" y="1013850"/>
            <a:ext cx="9568400" cy="4258800"/>
          </a:xfrm>
          <a:prstGeom prst="rect">
            <a:avLst/>
          </a:prstGeom>
          <a:noFill/>
          <a:ln w="9525" cap="flat" cmpd="sng">
            <a:solidFill>
              <a:srgbClr val="3737C5"/>
            </a:solidFill>
            <a:prstDash val="solid"/>
            <a:round/>
            <a:headEnd type="none" w="sm" len="sm"/>
            <a:tailEnd type="none" w="sm" len="sm"/>
          </a:ln>
        </p:spPr>
        <p:txBody>
          <a:bodyPr spcFirstLastPara="1" wrap="square" lIns="121900" tIns="60933" rIns="121900" bIns="60933" anchor="ctr" anchorCtr="0">
            <a:noAutofit/>
          </a:bodyPr>
          <a:lstStyle/>
          <a:p>
            <a:pPr algn="ctr" defTabSz="1219170">
              <a:buClr>
                <a:srgbClr val="000000"/>
              </a:buClr>
            </a:pPr>
            <a:endParaRPr sz="2400" kern="0">
              <a:solidFill>
                <a:srgbClr val="FFFFFF"/>
              </a:solidFill>
              <a:latin typeface="Proxima Nova Rg" panose="02000506030000020004" pitchFamily="2" charset="77"/>
              <a:cs typeface="Arial"/>
              <a:sym typeface="Arial"/>
            </a:endParaRPr>
          </a:p>
        </p:txBody>
      </p:sp>
      <p:sp>
        <p:nvSpPr>
          <p:cNvPr id="3" name="TextBox 2">
            <a:extLst>
              <a:ext uri="{FF2B5EF4-FFF2-40B4-BE49-F238E27FC236}">
                <a16:creationId xmlns:a16="http://schemas.microsoft.com/office/drawing/2014/main" id="{DF789D6E-922B-CC57-DD2C-FFA49CAA3812}"/>
              </a:ext>
            </a:extLst>
          </p:cNvPr>
          <p:cNvSpPr txBox="1"/>
          <p:nvPr/>
        </p:nvSpPr>
        <p:spPr>
          <a:xfrm>
            <a:off x="1445365" y="2004106"/>
            <a:ext cx="9568399" cy="523220"/>
          </a:xfrm>
          <a:prstGeom prst="rect">
            <a:avLst/>
          </a:prstGeom>
          <a:noFill/>
        </p:spPr>
        <p:txBody>
          <a:bodyPr wrap="square" rtlCol="0">
            <a:spAutoFit/>
          </a:bodyPr>
          <a:lstStyle/>
          <a:p>
            <a:pPr algn="ctr"/>
            <a:r>
              <a:rPr lang="en-US" sz="2800" b="1" dirty="0">
                <a:solidFill>
                  <a:srgbClr val="3737C5"/>
                </a:solidFill>
                <a:latin typeface="+mn-lt"/>
              </a:rPr>
              <a:t>What’s broken, why are we missing so much now?</a:t>
            </a:r>
          </a:p>
        </p:txBody>
      </p:sp>
    </p:spTree>
    <p:extLst>
      <p:ext uri="{BB962C8B-B14F-4D97-AF65-F5344CB8AC3E}">
        <p14:creationId xmlns:p14="http://schemas.microsoft.com/office/powerpoint/2010/main" val="3994816818"/>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8DACBCBE-8359-8C71-E262-BE7A9EF1A6C3}"/>
            </a:ext>
          </a:extLst>
        </p:cNvPr>
        <p:cNvGrpSpPr/>
        <p:nvPr/>
      </p:nvGrpSpPr>
      <p:grpSpPr>
        <a:xfrm>
          <a:off x="0" y="0"/>
          <a:ext cx="0" cy="0"/>
          <a:chOff x="0" y="0"/>
          <a:chExt cx="0" cy="0"/>
        </a:xfrm>
      </p:grpSpPr>
      <p:sp>
        <p:nvSpPr>
          <p:cNvPr id="413" name="Google Shape;413;p43">
            <a:extLst>
              <a:ext uri="{FF2B5EF4-FFF2-40B4-BE49-F238E27FC236}">
                <a16:creationId xmlns:a16="http://schemas.microsoft.com/office/drawing/2014/main" id="{5F7D75C0-E68B-5EA4-182A-893C435C8509}"/>
              </a:ext>
            </a:extLst>
          </p:cNvPr>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Finding Nodes</a:t>
            </a:r>
            <a:br>
              <a:rPr lang="en-US" dirty="0"/>
            </a:br>
            <a:r>
              <a:rPr lang="en-US" b="1" dirty="0"/>
              <a:t>That Matter</a:t>
            </a:r>
            <a:endParaRPr dirty="0"/>
          </a:p>
        </p:txBody>
      </p:sp>
      <p:grpSp>
        <p:nvGrpSpPr>
          <p:cNvPr id="4" name="Group 3">
            <a:extLst>
              <a:ext uri="{FF2B5EF4-FFF2-40B4-BE49-F238E27FC236}">
                <a16:creationId xmlns:a16="http://schemas.microsoft.com/office/drawing/2014/main" id="{F8AE474B-72B7-AD0E-9D91-DC1A6D225D5A}"/>
              </a:ext>
            </a:extLst>
          </p:cNvPr>
          <p:cNvGrpSpPr/>
          <p:nvPr/>
        </p:nvGrpSpPr>
        <p:grpSpPr>
          <a:xfrm>
            <a:off x="5914490" y="-4461"/>
            <a:ext cx="6277510" cy="6277510"/>
            <a:chOff x="5914490" y="-4461"/>
            <a:chExt cx="6277510" cy="6277510"/>
          </a:xfrm>
        </p:grpSpPr>
        <p:pic>
          <p:nvPicPr>
            <p:cNvPr id="44" name="Picture 43" descr="A paper monkey made from paper&#10;&#10;AI-generated content may be incorrect.">
              <a:extLst>
                <a:ext uri="{FF2B5EF4-FFF2-40B4-BE49-F238E27FC236}">
                  <a16:creationId xmlns:a16="http://schemas.microsoft.com/office/drawing/2014/main" id="{4C212BAD-A711-81B0-30C3-D5DC8E1F712A}"/>
                </a:ext>
              </a:extLst>
            </p:cNvPr>
            <p:cNvPicPr>
              <a:picLocks noChangeAspect="1"/>
            </p:cNvPicPr>
            <p:nvPr/>
          </p:nvPicPr>
          <p:blipFill>
            <a:blip r:embed="rId3"/>
            <a:stretch>
              <a:fillRect/>
            </a:stretch>
          </p:blipFill>
          <p:spPr>
            <a:xfrm>
              <a:off x="5921829" y="0"/>
              <a:ext cx="6270171" cy="6270171"/>
            </a:xfrm>
            <a:prstGeom prst="rect">
              <a:avLst/>
            </a:prstGeom>
          </p:spPr>
        </p:pic>
        <p:pic>
          <p:nvPicPr>
            <p:cNvPr id="48" name="Picture 47" descr="A black and white symbol&#10;&#10;AI-generated content may be incorrect.">
              <a:extLst>
                <a:ext uri="{FF2B5EF4-FFF2-40B4-BE49-F238E27FC236}">
                  <a16:creationId xmlns:a16="http://schemas.microsoft.com/office/drawing/2014/main" id="{61356143-3227-B574-76C2-C4B34CCCD970}"/>
                </a:ext>
              </a:extLst>
            </p:cNvPr>
            <p:cNvPicPr>
              <a:picLocks noChangeAspect="1"/>
            </p:cNvPicPr>
            <p:nvPr/>
          </p:nvPicPr>
          <p:blipFill>
            <a:blip r:embed="rId4">
              <a:alphaModFix amt="76000"/>
            </a:blip>
            <a:stretch>
              <a:fillRect/>
            </a:stretch>
          </p:blipFill>
          <p:spPr>
            <a:xfrm>
              <a:off x="9321282" y="3223727"/>
              <a:ext cx="205273" cy="205273"/>
            </a:xfrm>
            <a:prstGeom prst="rect">
              <a:avLst/>
            </a:prstGeom>
          </p:spPr>
        </p:pic>
        <p:sp>
          <p:nvSpPr>
            <p:cNvPr id="3" name="Rectangle 2">
              <a:extLst>
                <a:ext uri="{FF2B5EF4-FFF2-40B4-BE49-F238E27FC236}">
                  <a16:creationId xmlns:a16="http://schemas.microsoft.com/office/drawing/2014/main" id="{33B594B8-BB95-168E-D09B-F635D8A6615D}"/>
                </a:ext>
              </a:extLst>
            </p:cNvPr>
            <p:cNvSpPr/>
            <p:nvPr/>
          </p:nvSpPr>
          <p:spPr>
            <a:xfrm>
              <a:off x="5914490" y="-4461"/>
              <a:ext cx="6277508" cy="6277510"/>
            </a:xfrm>
            <a:prstGeom prst="rect">
              <a:avLst/>
            </a:prstGeom>
            <a:solidFill>
              <a:srgbClr val="EBEBF3">
                <a:alpha val="86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TextBox 4">
            <a:extLst>
              <a:ext uri="{FF2B5EF4-FFF2-40B4-BE49-F238E27FC236}">
                <a16:creationId xmlns:a16="http://schemas.microsoft.com/office/drawing/2014/main" id="{5D99965B-0E10-8598-958A-94CD665EB7F7}"/>
              </a:ext>
            </a:extLst>
          </p:cNvPr>
          <p:cNvSpPr txBox="1"/>
          <p:nvPr/>
        </p:nvSpPr>
        <p:spPr>
          <a:xfrm>
            <a:off x="6330432" y="1451483"/>
            <a:ext cx="5861566" cy="861774"/>
          </a:xfrm>
          <a:prstGeom prst="rect">
            <a:avLst/>
          </a:prstGeom>
          <a:noFill/>
        </p:spPr>
        <p:txBody>
          <a:bodyPr wrap="square">
            <a:spAutoFit/>
          </a:bodyPr>
          <a:lstStyle/>
          <a:p>
            <a:r>
              <a:rPr lang="en-US" sz="1800" i="1" dirty="0">
                <a:solidFill>
                  <a:srgbClr val="2B2576"/>
                </a:solidFill>
                <a:latin typeface="Open Sans" panose="020B0606030504020204" pitchFamily="34" charset="0"/>
              </a:rPr>
              <a:t>“Are there things I’m not thinking of and what other tools are available?”</a:t>
            </a:r>
            <a:endParaRPr lang="en-US" b="0" i="0" dirty="0">
              <a:solidFill>
                <a:srgbClr val="3D3935"/>
              </a:solidFill>
              <a:effectLst/>
              <a:latin typeface="Open Sans" panose="020B0606030504020204" pitchFamily="34" charset="0"/>
            </a:endParaRPr>
          </a:p>
          <a:p>
            <a:pPr marL="285750" indent="-285750" algn="l" fontAlgn="base">
              <a:buFont typeface="Arial" panose="020B0604020202020204" pitchFamily="34" charset="0"/>
              <a:buChar char="•"/>
            </a:pPr>
            <a:endParaRPr lang="en-US" b="1" dirty="0">
              <a:solidFill>
                <a:schemeClr val="tx2">
                  <a:lumMod val="25000"/>
                </a:schemeClr>
              </a:solidFill>
            </a:endParaRPr>
          </a:p>
        </p:txBody>
      </p:sp>
      <p:sp>
        <p:nvSpPr>
          <p:cNvPr id="6" name="TextBox 5">
            <a:extLst>
              <a:ext uri="{FF2B5EF4-FFF2-40B4-BE49-F238E27FC236}">
                <a16:creationId xmlns:a16="http://schemas.microsoft.com/office/drawing/2014/main" id="{BC2B8D24-2692-08A1-6DDB-A0012193F157}"/>
              </a:ext>
            </a:extLst>
          </p:cNvPr>
          <p:cNvSpPr txBox="1"/>
          <p:nvPr/>
        </p:nvSpPr>
        <p:spPr>
          <a:xfrm>
            <a:off x="6353174" y="662500"/>
            <a:ext cx="5838824" cy="646331"/>
          </a:xfrm>
          <a:prstGeom prst="rect">
            <a:avLst/>
          </a:prstGeom>
          <a:noFill/>
        </p:spPr>
        <p:txBody>
          <a:bodyPr wrap="square">
            <a:spAutoFit/>
          </a:bodyPr>
          <a:lstStyle/>
          <a:p>
            <a:r>
              <a:rPr lang="en-US" sz="3600" dirty="0">
                <a:solidFill>
                  <a:srgbClr val="09B36B"/>
                </a:solidFill>
              </a:rPr>
              <a:t>Finding Nodes that Matter</a:t>
            </a:r>
          </a:p>
        </p:txBody>
      </p:sp>
      <p:sp>
        <p:nvSpPr>
          <p:cNvPr id="9" name="TextBox 8">
            <a:extLst>
              <a:ext uri="{FF2B5EF4-FFF2-40B4-BE49-F238E27FC236}">
                <a16:creationId xmlns:a16="http://schemas.microsoft.com/office/drawing/2014/main" id="{30AE1C7C-09FD-DE2E-3391-7B093B1881A7}"/>
              </a:ext>
            </a:extLst>
          </p:cNvPr>
          <p:cNvSpPr txBox="1"/>
          <p:nvPr/>
        </p:nvSpPr>
        <p:spPr>
          <a:xfrm>
            <a:off x="6330432" y="2313257"/>
            <a:ext cx="6096000" cy="2677656"/>
          </a:xfrm>
          <a:prstGeom prst="rect">
            <a:avLst/>
          </a:prstGeom>
          <a:noFill/>
        </p:spPr>
        <p:txBody>
          <a:bodyPr wrap="square">
            <a:spAutoFit/>
          </a:bodyPr>
          <a:lstStyle/>
          <a:p>
            <a:r>
              <a:rPr lang="en-US" b="1" dirty="0">
                <a:solidFill>
                  <a:schemeClr val="tx2">
                    <a:lumMod val="10000"/>
                  </a:schemeClr>
                </a:solidFill>
                <a:latin typeface="Open Sans" panose="020B0606030504020204" pitchFamily="34" charset="0"/>
              </a:rPr>
              <a:t>Explored Neo4j Graph Data Science (GDS) library</a:t>
            </a:r>
          </a:p>
          <a:p>
            <a:r>
              <a:rPr lang="en-US" dirty="0">
                <a:solidFill>
                  <a:schemeClr val="tx2">
                    <a:lumMod val="10000"/>
                  </a:schemeClr>
                </a:solidFill>
                <a:latin typeface="Open Sans" panose="020B0606030504020204" pitchFamily="34" charset="0"/>
              </a:rPr>
              <a:t>https://neo4j.com/docs/graph-data-science/current/algorithms/</a:t>
            </a:r>
          </a:p>
          <a:p>
            <a:endParaRPr lang="en-US" b="1" dirty="0">
              <a:solidFill>
                <a:schemeClr val="tx2">
                  <a:lumMod val="10000"/>
                </a:schemeClr>
              </a:solidFill>
              <a:latin typeface="Open Sans" panose="020B0606030504020204" pitchFamily="34" charset="0"/>
            </a:endParaRPr>
          </a:p>
          <a:p>
            <a:r>
              <a:rPr lang="en-US" b="1" dirty="0">
                <a:solidFill>
                  <a:schemeClr val="tx2">
                    <a:lumMod val="10000"/>
                  </a:schemeClr>
                </a:solidFill>
                <a:latin typeface="Open Sans" panose="020B0606030504020204" pitchFamily="34" charset="0"/>
              </a:rPr>
              <a:t>30 algorithms reviewed</a:t>
            </a:r>
          </a:p>
          <a:p>
            <a:r>
              <a:rPr lang="en-US" dirty="0">
                <a:solidFill>
                  <a:schemeClr val="tx2">
                    <a:lumMod val="10000"/>
                  </a:schemeClr>
                </a:solidFill>
                <a:latin typeface="Open Sans" panose="020B0606030504020204" pitchFamily="34" charset="0"/>
              </a:rPr>
              <a:t>I was looking for problems for these solutions ;)</a:t>
            </a:r>
          </a:p>
          <a:p>
            <a:endParaRPr lang="en-US" dirty="0">
              <a:solidFill>
                <a:schemeClr val="tx2">
                  <a:lumMod val="10000"/>
                </a:schemeClr>
              </a:solidFill>
              <a:latin typeface="Open Sans" panose="020B0606030504020204" pitchFamily="34" charset="0"/>
            </a:endParaRPr>
          </a:p>
          <a:p>
            <a:r>
              <a:rPr lang="en-US" b="1" dirty="0">
                <a:solidFill>
                  <a:schemeClr val="tx2">
                    <a:lumMod val="10000"/>
                  </a:schemeClr>
                </a:solidFill>
                <a:latin typeface="Open Sans" panose="020B0606030504020204" pitchFamily="34" charset="0"/>
              </a:rPr>
              <a:t>Algorithms I liked in Neo4j</a:t>
            </a:r>
            <a:endParaRPr lang="en-US" dirty="0">
              <a:solidFill>
                <a:schemeClr val="tx2">
                  <a:lumMod val="10000"/>
                </a:schemeClr>
              </a:solidFill>
              <a:latin typeface="Open Sans" panose="020B0606030504020204" pitchFamily="34" charset="0"/>
            </a:endParaRPr>
          </a:p>
          <a:p>
            <a:pPr marL="285750" indent="-285750">
              <a:buFont typeface="Arial" panose="020B0604020202020204" pitchFamily="34" charset="0"/>
              <a:buChar char="•"/>
            </a:pPr>
            <a:r>
              <a:rPr lang="en-US" dirty="0">
                <a:solidFill>
                  <a:schemeClr val="tx2">
                    <a:lumMod val="10000"/>
                  </a:schemeClr>
                </a:solidFill>
                <a:latin typeface="Open Sans" panose="020B0606030504020204" pitchFamily="34" charset="0"/>
              </a:rPr>
              <a:t>Page Rank                          -  What nodes have the most influence?</a:t>
            </a:r>
          </a:p>
          <a:p>
            <a:pPr marL="285750" indent="-285750">
              <a:buFont typeface="Arial" panose="020B0604020202020204" pitchFamily="34" charset="0"/>
              <a:buChar char="•"/>
            </a:pPr>
            <a:r>
              <a:rPr lang="en-US" dirty="0">
                <a:solidFill>
                  <a:schemeClr val="tx2">
                    <a:lumMod val="10000"/>
                  </a:schemeClr>
                </a:solidFill>
                <a:latin typeface="Open Sans" panose="020B0606030504020204" pitchFamily="34" charset="0"/>
              </a:rPr>
              <a:t>Betweenness Centrality  -  What nodes act as a bridge?</a:t>
            </a:r>
          </a:p>
          <a:p>
            <a:pPr marL="285750" indent="-285750">
              <a:buFont typeface="Arial" panose="020B0604020202020204" pitchFamily="34" charset="0"/>
              <a:buChar char="•"/>
            </a:pPr>
            <a:r>
              <a:rPr lang="en-US" dirty="0">
                <a:solidFill>
                  <a:schemeClr val="tx2">
                    <a:lumMod val="10000"/>
                  </a:schemeClr>
                </a:solidFill>
                <a:latin typeface="Open Sans" panose="020B0606030504020204" pitchFamily="34" charset="0"/>
              </a:rPr>
              <a:t>Louvain                              -  What are natural node clusters?</a:t>
            </a:r>
          </a:p>
          <a:p>
            <a:pPr marL="285750" indent="-285750">
              <a:buFont typeface="Arial" panose="020B0604020202020204" pitchFamily="34" charset="0"/>
              <a:buChar char="•"/>
            </a:pPr>
            <a:endParaRPr lang="en-US" dirty="0">
              <a:solidFill>
                <a:schemeClr val="tx2">
                  <a:lumMod val="10000"/>
                </a:schemeClr>
              </a:solidFill>
              <a:latin typeface="Open Sans" panose="020B0606030504020204" pitchFamily="34" charset="0"/>
            </a:endParaRPr>
          </a:p>
          <a:p>
            <a:r>
              <a:rPr lang="en-US" b="1" dirty="0">
                <a:solidFill>
                  <a:srgbClr val="2B2576"/>
                </a:solidFill>
                <a:latin typeface="Open Sans" panose="020B0606030504020204" pitchFamily="34" charset="0"/>
              </a:rPr>
              <a:t>All of the algorithms I liked were also available in Cytoscape.js </a:t>
            </a:r>
            <a:r>
              <a:rPr lang="en-US" b="1" dirty="0">
                <a:solidFill>
                  <a:srgbClr val="2B2576"/>
                </a:solidFill>
                <a:latin typeface="Open Sans" panose="020B0606030504020204" pitchFamily="34" charset="0"/>
                <a:sym typeface="Wingdings" panose="05000000000000000000" pitchFamily="2" charset="2"/>
              </a:rPr>
              <a:t></a:t>
            </a:r>
            <a:endParaRPr lang="en-US" b="1" dirty="0">
              <a:solidFill>
                <a:srgbClr val="2B2576"/>
              </a:solidFill>
              <a:latin typeface="Open Sans" panose="020B0606030504020204" pitchFamily="34" charset="0"/>
            </a:endParaRPr>
          </a:p>
        </p:txBody>
      </p:sp>
    </p:spTree>
    <p:extLst>
      <p:ext uri="{BB962C8B-B14F-4D97-AF65-F5344CB8AC3E}">
        <p14:creationId xmlns:p14="http://schemas.microsoft.com/office/powerpoint/2010/main" val="972334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85EB20C5-A9DC-827E-D200-2F87D85CF26A}"/>
            </a:ext>
          </a:extLst>
        </p:cNvPr>
        <p:cNvGrpSpPr/>
        <p:nvPr/>
      </p:nvGrpSpPr>
      <p:grpSpPr>
        <a:xfrm>
          <a:off x="0" y="0"/>
          <a:ext cx="0" cy="0"/>
          <a:chOff x="0" y="0"/>
          <a:chExt cx="0" cy="0"/>
        </a:xfrm>
      </p:grpSpPr>
      <p:sp>
        <p:nvSpPr>
          <p:cNvPr id="413" name="Google Shape;413;p43">
            <a:extLst>
              <a:ext uri="{FF2B5EF4-FFF2-40B4-BE49-F238E27FC236}">
                <a16:creationId xmlns:a16="http://schemas.microsoft.com/office/drawing/2014/main" id="{5D1DA9BA-D862-6DFF-ACF2-648417AB2F62}"/>
              </a:ext>
            </a:extLst>
          </p:cNvPr>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Finding Nodes</a:t>
            </a:r>
            <a:br>
              <a:rPr lang="en-US" dirty="0"/>
            </a:br>
            <a:r>
              <a:rPr lang="en-US" b="1" dirty="0"/>
              <a:t>That Matter</a:t>
            </a:r>
            <a:endParaRPr dirty="0"/>
          </a:p>
        </p:txBody>
      </p:sp>
      <p:sp>
        <p:nvSpPr>
          <p:cNvPr id="2" name="Google Shape;415;p43">
            <a:extLst>
              <a:ext uri="{FF2B5EF4-FFF2-40B4-BE49-F238E27FC236}">
                <a16:creationId xmlns:a16="http://schemas.microsoft.com/office/drawing/2014/main" id="{063CD063-625B-0E7D-DA96-F217DCD0B9F0}"/>
              </a:ext>
            </a:extLst>
          </p:cNvPr>
          <p:cNvSpPr txBox="1">
            <a:spLocks/>
          </p:cNvSpPr>
          <p:nvPr/>
        </p:nvSpPr>
        <p:spPr>
          <a:xfrm>
            <a:off x="766479" y="15156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r>
              <a:rPr lang="en-US" dirty="0">
                <a:solidFill>
                  <a:schemeClr val="tx2">
                    <a:lumMod val="25000"/>
                  </a:schemeClr>
                </a:solidFill>
              </a:rPr>
              <a:t>Finding Nodes that Matter: PageRank</a:t>
            </a:r>
          </a:p>
        </p:txBody>
      </p:sp>
      <p:grpSp>
        <p:nvGrpSpPr>
          <p:cNvPr id="4" name="Group 3">
            <a:extLst>
              <a:ext uri="{FF2B5EF4-FFF2-40B4-BE49-F238E27FC236}">
                <a16:creationId xmlns:a16="http://schemas.microsoft.com/office/drawing/2014/main" id="{2E1252B8-D7D6-5C92-90F8-FE668CB16154}"/>
              </a:ext>
            </a:extLst>
          </p:cNvPr>
          <p:cNvGrpSpPr/>
          <p:nvPr/>
        </p:nvGrpSpPr>
        <p:grpSpPr>
          <a:xfrm>
            <a:off x="5914490" y="-4461"/>
            <a:ext cx="6277510" cy="6277510"/>
            <a:chOff x="5914490" y="-4461"/>
            <a:chExt cx="6277510" cy="6277510"/>
          </a:xfrm>
        </p:grpSpPr>
        <p:pic>
          <p:nvPicPr>
            <p:cNvPr id="44" name="Picture 43" descr="A paper monkey made from paper&#10;&#10;AI-generated content may be incorrect.">
              <a:extLst>
                <a:ext uri="{FF2B5EF4-FFF2-40B4-BE49-F238E27FC236}">
                  <a16:creationId xmlns:a16="http://schemas.microsoft.com/office/drawing/2014/main" id="{7CEFC4F8-0C73-7F97-6798-C0063932CC46}"/>
                </a:ext>
              </a:extLst>
            </p:cNvPr>
            <p:cNvPicPr>
              <a:picLocks noChangeAspect="1"/>
            </p:cNvPicPr>
            <p:nvPr/>
          </p:nvPicPr>
          <p:blipFill>
            <a:blip r:embed="rId3"/>
            <a:stretch>
              <a:fillRect/>
            </a:stretch>
          </p:blipFill>
          <p:spPr>
            <a:xfrm>
              <a:off x="5921829" y="0"/>
              <a:ext cx="6270171" cy="6270171"/>
            </a:xfrm>
            <a:prstGeom prst="rect">
              <a:avLst/>
            </a:prstGeom>
          </p:spPr>
        </p:pic>
        <p:pic>
          <p:nvPicPr>
            <p:cNvPr id="48" name="Picture 47" descr="A black and white symbol&#10;&#10;AI-generated content may be incorrect.">
              <a:extLst>
                <a:ext uri="{FF2B5EF4-FFF2-40B4-BE49-F238E27FC236}">
                  <a16:creationId xmlns:a16="http://schemas.microsoft.com/office/drawing/2014/main" id="{FC4EF491-936C-CFC0-94FA-EA47FF2E88EF}"/>
                </a:ext>
              </a:extLst>
            </p:cNvPr>
            <p:cNvPicPr>
              <a:picLocks noChangeAspect="1"/>
            </p:cNvPicPr>
            <p:nvPr/>
          </p:nvPicPr>
          <p:blipFill>
            <a:blip r:embed="rId4">
              <a:alphaModFix amt="76000"/>
            </a:blip>
            <a:stretch>
              <a:fillRect/>
            </a:stretch>
          </p:blipFill>
          <p:spPr>
            <a:xfrm>
              <a:off x="9321282" y="3223727"/>
              <a:ext cx="205273" cy="205273"/>
            </a:xfrm>
            <a:prstGeom prst="rect">
              <a:avLst/>
            </a:prstGeom>
          </p:spPr>
        </p:pic>
        <p:sp>
          <p:nvSpPr>
            <p:cNvPr id="3" name="Rectangle 2">
              <a:extLst>
                <a:ext uri="{FF2B5EF4-FFF2-40B4-BE49-F238E27FC236}">
                  <a16:creationId xmlns:a16="http://schemas.microsoft.com/office/drawing/2014/main" id="{38EC8570-B462-265E-7DF8-CB937F071DB7}"/>
                </a:ext>
              </a:extLst>
            </p:cNvPr>
            <p:cNvSpPr/>
            <p:nvPr/>
          </p:nvSpPr>
          <p:spPr>
            <a:xfrm>
              <a:off x="5914490" y="-4461"/>
              <a:ext cx="6277508" cy="6277510"/>
            </a:xfrm>
            <a:prstGeom prst="rect">
              <a:avLst/>
            </a:prstGeom>
            <a:solidFill>
              <a:srgbClr val="EBEBF3">
                <a:alpha val="97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TextBox 4">
            <a:extLst>
              <a:ext uri="{FF2B5EF4-FFF2-40B4-BE49-F238E27FC236}">
                <a16:creationId xmlns:a16="http://schemas.microsoft.com/office/drawing/2014/main" id="{B83D7298-5C05-5C87-0C35-129DC3354F61}"/>
              </a:ext>
            </a:extLst>
          </p:cNvPr>
          <p:cNvSpPr txBox="1"/>
          <p:nvPr/>
        </p:nvSpPr>
        <p:spPr>
          <a:xfrm>
            <a:off x="1055586" y="1967352"/>
            <a:ext cx="4772511" cy="307777"/>
          </a:xfrm>
          <a:prstGeom prst="rect">
            <a:avLst/>
          </a:prstGeom>
          <a:noFill/>
        </p:spPr>
        <p:txBody>
          <a:bodyPr wrap="square">
            <a:spAutoFit/>
          </a:bodyPr>
          <a:lstStyle/>
          <a:p>
            <a:r>
              <a:rPr lang="en-US" dirty="0">
                <a:solidFill>
                  <a:srgbClr val="3D3935"/>
                </a:solidFill>
                <a:latin typeface="Open Sans" panose="020B0606030504020204" pitchFamily="34" charset="0"/>
              </a:rPr>
              <a:t>Supported by </a:t>
            </a:r>
            <a:r>
              <a:rPr lang="en-US" b="1" dirty="0">
                <a:solidFill>
                  <a:srgbClr val="2B2576"/>
                </a:solidFill>
                <a:latin typeface="Open Sans" panose="020B0606030504020204" pitchFamily="34" charset="0"/>
              </a:rPr>
              <a:t>Cytoscape.js </a:t>
            </a:r>
            <a:r>
              <a:rPr lang="en-US" dirty="0">
                <a:solidFill>
                  <a:srgbClr val="3D3935"/>
                </a:solidFill>
                <a:latin typeface="Open Sans" panose="020B0606030504020204" pitchFamily="34" charset="0"/>
              </a:rPr>
              <a:t>and </a:t>
            </a:r>
            <a:r>
              <a:rPr lang="en-US" b="1" dirty="0">
                <a:solidFill>
                  <a:srgbClr val="2B2576"/>
                </a:solidFill>
                <a:latin typeface="Open Sans" panose="020B0606030504020204" pitchFamily="34" charset="0"/>
              </a:rPr>
              <a:t>Neo4j</a:t>
            </a:r>
            <a:endParaRPr lang="en-US" dirty="0">
              <a:solidFill>
                <a:srgbClr val="3D3935"/>
              </a:solidFill>
              <a:latin typeface="Open Sans" panose="020B0606030504020204" pitchFamily="34" charset="0"/>
            </a:endParaRPr>
          </a:p>
        </p:txBody>
      </p:sp>
      <p:sp>
        <p:nvSpPr>
          <p:cNvPr id="6" name="TextBox 5">
            <a:extLst>
              <a:ext uri="{FF2B5EF4-FFF2-40B4-BE49-F238E27FC236}">
                <a16:creationId xmlns:a16="http://schemas.microsoft.com/office/drawing/2014/main" id="{98F9395F-4E12-3990-2D24-9CDEE1C5DADD}"/>
              </a:ext>
            </a:extLst>
          </p:cNvPr>
          <p:cNvSpPr txBox="1"/>
          <p:nvPr/>
        </p:nvSpPr>
        <p:spPr>
          <a:xfrm>
            <a:off x="6353174" y="662500"/>
            <a:ext cx="5136890" cy="646331"/>
          </a:xfrm>
          <a:prstGeom prst="rect">
            <a:avLst/>
          </a:prstGeom>
          <a:noFill/>
        </p:spPr>
        <p:txBody>
          <a:bodyPr wrap="square">
            <a:spAutoFit/>
          </a:bodyPr>
          <a:lstStyle/>
          <a:p>
            <a:r>
              <a:rPr lang="en-US" sz="3600" dirty="0">
                <a:solidFill>
                  <a:srgbClr val="09B36B"/>
                </a:solidFill>
              </a:rPr>
              <a:t>Page Rank</a:t>
            </a:r>
          </a:p>
        </p:txBody>
      </p:sp>
      <p:sp>
        <p:nvSpPr>
          <p:cNvPr id="7229" name="TextBox 7228">
            <a:extLst>
              <a:ext uri="{FF2B5EF4-FFF2-40B4-BE49-F238E27FC236}">
                <a16:creationId xmlns:a16="http://schemas.microsoft.com/office/drawing/2014/main" id="{46138900-CF89-2F64-FBCD-0C93E9D8375E}"/>
              </a:ext>
            </a:extLst>
          </p:cNvPr>
          <p:cNvSpPr txBox="1"/>
          <p:nvPr/>
        </p:nvSpPr>
        <p:spPr>
          <a:xfrm>
            <a:off x="6316910" y="1357215"/>
            <a:ext cx="5882427" cy="369332"/>
          </a:xfrm>
          <a:prstGeom prst="rect">
            <a:avLst/>
          </a:prstGeom>
          <a:noFill/>
        </p:spPr>
        <p:txBody>
          <a:bodyPr wrap="square">
            <a:spAutoFit/>
          </a:bodyPr>
          <a:lstStyle/>
          <a:p>
            <a:r>
              <a:rPr lang="en-US" sz="1800" i="1" dirty="0">
                <a:solidFill>
                  <a:srgbClr val="2B2576"/>
                </a:solidFill>
                <a:latin typeface="Open Sans" panose="020B0606030504020204" pitchFamily="34" charset="0"/>
              </a:rPr>
              <a:t>“What are the most Influential Nodes?”</a:t>
            </a:r>
          </a:p>
        </p:txBody>
      </p:sp>
      <p:sp>
        <p:nvSpPr>
          <p:cNvPr id="408" name="TextBox 407">
            <a:extLst>
              <a:ext uri="{FF2B5EF4-FFF2-40B4-BE49-F238E27FC236}">
                <a16:creationId xmlns:a16="http://schemas.microsoft.com/office/drawing/2014/main" id="{025962C4-8AAA-5FF7-A99C-31C3797AAA11}"/>
              </a:ext>
            </a:extLst>
          </p:cNvPr>
          <p:cNvSpPr txBox="1"/>
          <p:nvPr/>
        </p:nvSpPr>
        <p:spPr>
          <a:xfrm>
            <a:off x="6353174" y="2041759"/>
            <a:ext cx="5584826" cy="3293209"/>
          </a:xfrm>
          <a:prstGeom prst="rect">
            <a:avLst/>
          </a:prstGeom>
          <a:noFill/>
        </p:spPr>
        <p:txBody>
          <a:bodyPr wrap="square">
            <a:spAutoFit/>
          </a:bodyPr>
          <a:lstStyle/>
          <a:p>
            <a:r>
              <a:rPr lang="en-US" sz="1600" b="1" dirty="0">
                <a:solidFill>
                  <a:schemeClr val="tx2">
                    <a:lumMod val="10000"/>
                  </a:schemeClr>
                </a:solidFill>
                <a:latin typeface="Open Sans" panose="020B0606030504020204" pitchFamily="34" charset="0"/>
              </a:rPr>
              <a:t>Why Should I Care?</a:t>
            </a:r>
            <a:endParaRPr lang="en-US" sz="1600" i="1" dirty="0">
              <a:solidFill>
                <a:schemeClr val="tx2">
                  <a:lumMod val="10000"/>
                </a:schemeClr>
              </a:solidFill>
              <a:latin typeface="Open Sans" panose="020B0606030504020204" pitchFamily="34" charset="0"/>
            </a:endParaRPr>
          </a:p>
          <a:p>
            <a:pPr marL="285750" indent="-285750">
              <a:buFont typeface="Arial" panose="020B0604020202020204" pitchFamily="34" charset="0"/>
              <a:buChar char="•"/>
            </a:pPr>
            <a:r>
              <a:rPr lang="en-US" sz="1600" b="1" dirty="0">
                <a:solidFill>
                  <a:srgbClr val="2B2576"/>
                </a:solidFill>
                <a:effectLst/>
                <a:latin typeface="Open Sans" panose="020B0606030504020204" pitchFamily="34" charset="0"/>
              </a:rPr>
              <a:t>Offense</a:t>
            </a:r>
            <a:r>
              <a:rPr lang="en-US" sz="1600" dirty="0">
                <a:solidFill>
                  <a:schemeClr val="tx2">
                    <a:lumMod val="10000"/>
                  </a:schemeClr>
                </a:solidFill>
                <a:effectLst/>
                <a:latin typeface="Open Sans" panose="020B0606030504020204" pitchFamily="34" charset="0"/>
              </a:rPr>
              <a:t> can identify which nodes will provide access to resources, routes, etc.</a:t>
            </a:r>
          </a:p>
          <a:p>
            <a:pPr marL="285750" indent="-285750">
              <a:buFont typeface="Arial" panose="020B0604020202020204" pitchFamily="34" charset="0"/>
              <a:buChar char="•"/>
            </a:pPr>
            <a:r>
              <a:rPr lang="en-US" sz="1600" b="1" dirty="0">
                <a:solidFill>
                  <a:srgbClr val="2B2576"/>
                </a:solidFill>
                <a:latin typeface="Open Sans" panose="020B0606030504020204" pitchFamily="34" charset="0"/>
              </a:rPr>
              <a:t>Defense</a:t>
            </a:r>
            <a:r>
              <a:rPr lang="en-US" sz="1600" dirty="0">
                <a:solidFill>
                  <a:schemeClr val="tx2">
                    <a:lumMod val="10000"/>
                  </a:schemeClr>
                </a:solidFill>
                <a:latin typeface="Open Sans" panose="020B0606030504020204" pitchFamily="34" charset="0"/>
              </a:rPr>
              <a:t> can do the same and add preventative, detective and corrective controls to make them more resilient to attack</a:t>
            </a:r>
          </a:p>
          <a:p>
            <a:endParaRPr lang="en-US" sz="1600" dirty="0">
              <a:solidFill>
                <a:schemeClr val="tx2">
                  <a:lumMod val="10000"/>
                </a:schemeClr>
              </a:solidFill>
              <a:latin typeface="Open Sans" panose="020B0606030504020204" pitchFamily="34" charset="0"/>
            </a:endParaRPr>
          </a:p>
          <a:p>
            <a:r>
              <a:rPr lang="en-US" sz="1600" b="1" dirty="0">
                <a:solidFill>
                  <a:schemeClr val="tx2">
                    <a:lumMod val="10000"/>
                  </a:schemeClr>
                </a:solidFill>
                <a:latin typeface="Open Sans" panose="020B0606030504020204" pitchFamily="34" charset="0"/>
              </a:rPr>
              <a:t>Simple Example</a:t>
            </a:r>
          </a:p>
          <a:p>
            <a:r>
              <a:rPr lang="en-US" sz="1600" dirty="0">
                <a:solidFill>
                  <a:schemeClr val="tx2">
                    <a:lumMod val="10000"/>
                  </a:schemeClr>
                </a:solidFill>
                <a:latin typeface="Open Sans" panose="020B0606030504020204" pitchFamily="34" charset="0"/>
              </a:rPr>
              <a:t>When experimenting with simple Active Directory environment graphs, Page Rank could be used to identify the most influential nodes… guess which node do you think was most influential? </a:t>
            </a:r>
          </a:p>
          <a:p>
            <a:endParaRPr lang="en-US" sz="1600" b="0" dirty="0">
              <a:solidFill>
                <a:schemeClr val="tx2">
                  <a:lumMod val="10000"/>
                </a:schemeClr>
              </a:solidFill>
              <a:effectLst/>
              <a:latin typeface="Open Sans" panose="020B0606030504020204" pitchFamily="34" charset="0"/>
            </a:endParaRPr>
          </a:p>
        </p:txBody>
      </p:sp>
    </p:spTree>
    <p:extLst>
      <p:ext uri="{BB962C8B-B14F-4D97-AF65-F5344CB8AC3E}">
        <p14:creationId xmlns:p14="http://schemas.microsoft.com/office/powerpoint/2010/main" val="333840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8">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0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B1F28203-42D8-9E48-2F0A-FF5ADB733258}"/>
            </a:ext>
          </a:extLst>
        </p:cNvPr>
        <p:cNvGrpSpPr/>
        <p:nvPr/>
      </p:nvGrpSpPr>
      <p:grpSpPr>
        <a:xfrm>
          <a:off x="0" y="0"/>
          <a:ext cx="0" cy="0"/>
          <a:chOff x="0" y="0"/>
          <a:chExt cx="0" cy="0"/>
        </a:xfrm>
      </p:grpSpPr>
      <p:sp>
        <p:nvSpPr>
          <p:cNvPr id="413" name="Google Shape;413;p43">
            <a:extLst>
              <a:ext uri="{FF2B5EF4-FFF2-40B4-BE49-F238E27FC236}">
                <a16:creationId xmlns:a16="http://schemas.microsoft.com/office/drawing/2014/main" id="{CAFB5485-4FCF-DE13-730B-49122139006C}"/>
              </a:ext>
            </a:extLst>
          </p:cNvPr>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Finding Nodes</a:t>
            </a:r>
            <a:br>
              <a:rPr lang="en-US" dirty="0"/>
            </a:br>
            <a:r>
              <a:rPr lang="en-US" b="1" dirty="0"/>
              <a:t>That Matter</a:t>
            </a:r>
            <a:endParaRPr dirty="0"/>
          </a:p>
        </p:txBody>
      </p:sp>
      <p:grpSp>
        <p:nvGrpSpPr>
          <p:cNvPr id="4" name="Group 3">
            <a:extLst>
              <a:ext uri="{FF2B5EF4-FFF2-40B4-BE49-F238E27FC236}">
                <a16:creationId xmlns:a16="http://schemas.microsoft.com/office/drawing/2014/main" id="{B980E521-5A15-ED20-86D5-F0C60CD0DB95}"/>
              </a:ext>
            </a:extLst>
          </p:cNvPr>
          <p:cNvGrpSpPr/>
          <p:nvPr/>
        </p:nvGrpSpPr>
        <p:grpSpPr>
          <a:xfrm>
            <a:off x="5914490" y="-4461"/>
            <a:ext cx="6277510" cy="6277510"/>
            <a:chOff x="5914490" y="-4461"/>
            <a:chExt cx="6277510" cy="6277510"/>
          </a:xfrm>
        </p:grpSpPr>
        <p:pic>
          <p:nvPicPr>
            <p:cNvPr id="44" name="Picture 43" descr="A paper monkey made from paper&#10;&#10;AI-generated content may be incorrect.">
              <a:extLst>
                <a:ext uri="{FF2B5EF4-FFF2-40B4-BE49-F238E27FC236}">
                  <a16:creationId xmlns:a16="http://schemas.microsoft.com/office/drawing/2014/main" id="{24CADC32-A28E-75A7-B504-40FF4FC41EBD}"/>
                </a:ext>
              </a:extLst>
            </p:cNvPr>
            <p:cNvPicPr>
              <a:picLocks noChangeAspect="1"/>
            </p:cNvPicPr>
            <p:nvPr/>
          </p:nvPicPr>
          <p:blipFill>
            <a:blip r:embed="rId3"/>
            <a:stretch>
              <a:fillRect/>
            </a:stretch>
          </p:blipFill>
          <p:spPr>
            <a:xfrm>
              <a:off x="5921829" y="0"/>
              <a:ext cx="6270171" cy="6270171"/>
            </a:xfrm>
            <a:prstGeom prst="rect">
              <a:avLst/>
            </a:prstGeom>
          </p:spPr>
        </p:pic>
        <p:pic>
          <p:nvPicPr>
            <p:cNvPr id="48" name="Picture 47" descr="A black and white symbol&#10;&#10;AI-generated content may be incorrect.">
              <a:extLst>
                <a:ext uri="{FF2B5EF4-FFF2-40B4-BE49-F238E27FC236}">
                  <a16:creationId xmlns:a16="http://schemas.microsoft.com/office/drawing/2014/main" id="{A1714718-6145-947A-3485-733A37F4D4AE}"/>
                </a:ext>
              </a:extLst>
            </p:cNvPr>
            <p:cNvPicPr>
              <a:picLocks noChangeAspect="1"/>
            </p:cNvPicPr>
            <p:nvPr/>
          </p:nvPicPr>
          <p:blipFill>
            <a:blip r:embed="rId4">
              <a:alphaModFix amt="76000"/>
            </a:blip>
            <a:stretch>
              <a:fillRect/>
            </a:stretch>
          </p:blipFill>
          <p:spPr>
            <a:xfrm>
              <a:off x="9321282" y="3223727"/>
              <a:ext cx="205273" cy="205273"/>
            </a:xfrm>
            <a:prstGeom prst="rect">
              <a:avLst/>
            </a:prstGeom>
          </p:spPr>
        </p:pic>
        <p:sp>
          <p:nvSpPr>
            <p:cNvPr id="3" name="Rectangle 2">
              <a:extLst>
                <a:ext uri="{FF2B5EF4-FFF2-40B4-BE49-F238E27FC236}">
                  <a16:creationId xmlns:a16="http://schemas.microsoft.com/office/drawing/2014/main" id="{07C2FF43-0933-CB6E-89B3-51C29A0D6E70}"/>
                </a:ext>
              </a:extLst>
            </p:cNvPr>
            <p:cNvSpPr/>
            <p:nvPr/>
          </p:nvSpPr>
          <p:spPr>
            <a:xfrm>
              <a:off x="5914490" y="-4461"/>
              <a:ext cx="6277508" cy="6277510"/>
            </a:xfrm>
            <a:prstGeom prst="rect">
              <a:avLst/>
            </a:prstGeom>
            <a:solidFill>
              <a:srgbClr val="EBEBF3">
                <a:alpha val="97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TextBox 5">
            <a:extLst>
              <a:ext uri="{FF2B5EF4-FFF2-40B4-BE49-F238E27FC236}">
                <a16:creationId xmlns:a16="http://schemas.microsoft.com/office/drawing/2014/main" id="{91C6D8E1-4CD6-9EBD-572E-CA9326E1C86F}"/>
              </a:ext>
            </a:extLst>
          </p:cNvPr>
          <p:cNvSpPr txBox="1"/>
          <p:nvPr/>
        </p:nvSpPr>
        <p:spPr>
          <a:xfrm>
            <a:off x="6353174" y="662500"/>
            <a:ext cx="5136890" cy="646331"/>
          </a:xfrm>
          <a:prstGeom prst="rect">
            <a:avLst/>
          </a:prstGeom>
          <a:noFill/>
        </p:spPr>
        <p:txBody>
          <a:bodyPr wrap="square">
            <a:spAutoFit/>
          </a:bodyPr>
          <a:lstStyle/>
          <a:p>
            <a:r>
              <a:rPr lang="en-US" sz="3600" dirty="0">
                <a:solidFill>
                  <a:srgbClr val="09B36B"/>
                </a:solidFill>
              </a:rPr>
              <a:t>Page Rank</a:t>
            </a:r>
          </a:p>
        </p:txBody>
      </p:sp>
      <p:sp>
        <p:nvSpPr>
          <p:cNvPr id="7229" name="TextBox 7228">
            <a:extLst>
              <a:ext uri="{FF2B5EF4-FFF2-40B4-BE49-F238E27FC236}">
                <a16:creationId xmlns:a16="http://schemas.microsoft.com/office/drawing/2014/main" id="{A2E38F32-6FF9-C7CB-8841-E4C29051B6B8}"/>
              </a:ext>
            </a:extLst>
          </p:cNvPr>
          <p:cNvSpPr txBox="1"/>
          <p:nvPr/>
        </p:nvSpPr>
        <p:spPr>
          <a:xfrm>
            <a:off x="6316910" y="1357215"/>
            <a:ext cx="5882427" cy="369332"/>
          </a:xfrm>
          <a:prstGeom prst="rect">
            <a:avLst/>
          </a:prstGeom>
          <a:noFill/>
        </p:spPr>
        <p:txBody>
          <a:bodyPr wrap="square">
            <a:spAutoFit/>
          </a:bodyPr>
          <a:lstStyle/>
          <a:p>
            <a:r>
              <a:rPr lang="en-US" sz="1800" i="1" dirty="0">
                <a:solidFill>
                  <a:srgbClr val="2B2576"/>
                </a:solidFill>
                <a:latin typeface="Open Sans" panose="020B0606030504020204" pitchFamily="34" charset="0"/>
              </a:rPr>
              <a:t>“What are the most Influential Nodes?”</a:t>
            </a:r>
          </a:p>
        </p:txBody>
      </p:sp>
      <p:sp>
        <p:nvSpPr>
          <p:cNvPr id="408" name="TextBox 407">
            <a:extLst>
              <a:ext uri="{FF2B5EF4-FFF2-40B4-BE49-F238E27FC236}">
                <a16:creationId xmlns:a16="http://schemas.microsoft.com/office/drawing/2014/main" id="{1BC3CFC9-304E-A9CB-AFD5-D0B0197905C0}"/>
              </a:ext>
            </a:extLst>
          </p:cNvPr>
          <p:cNvSpPr txBox="1"/>
          <p:nvPr/>
        </p:nvSpPr>
        <p:spPr>
          <a:xfrm>
            <a:off x="6353174" y="2041759"/>
            <a:ext cx="5584826" cy="3539430"/>
          </a:xfrm>
          <a:prstGeom prst="rect">
            <a:avLst/>
          </a:prstGeom>
          <a:noFill/>
        </p:spPr>
        <p:txBody>
          <a:bodyPr wrap="square">
            <a:spAutoFit/>
          </a:bodyPr>
          <a:lstStyle/>
          <a:p>
            <a:r>
              <a:rPr lang="en-US" sz="1600" b="1" dirty="0">
                <a:solidFill>
                  <a:schemeClr val="tx2">
                    <a:lumMod val="10000"/>
                  </a:schemeClr>
                </a:solidFill>
                <a:latin typeface="Open Sans" panose="020B0606030504020204" pitchFamily="34" charset="0"/>
              </a:rPr>
              <a:t>Why Should I Care?</a:t>
            </a:r>
            <a:endParaRPr lang="en-US" sz="1600" i="1" dirty="0">
              <a:solidFill>
                <a:schemeClr val="tx2">
                  <a:lumMod val="10000"/>
                </a:schemeClr>
              </a:solidFill>
              <a:latin typeface="Open Sans" panose="020B0606030504020204" pitchFamily="34" charset="0"/>
            </a:endParaRPr>
          </a:p>
          <a:p>
            <a:pPr marL="285750" indent="-285750">
              <a:buFont typeface="Arial" panose="020B0604020202020204" pitchFamily="34" charset="0"/>
              <a:buChar char="•"/>
            </a:pPr>
            <a:r>
              <a:rPr lang="en-US" sz="1600" b="1" dirty="0">
                <a:solidFill>
                  <a:srgbClr val="2B2576"/>
                </a:solidFill>
                <a:effectLst/>
                <a:latin typeface="Open Sans" panose="020B0606030504020204" pitchFamily="34" charset="0"/>
              </a:rPr>
              <a:t>Offense</a:t>
            </a:r>
            <a:r>
              <a:rPr lang="en-US" sz="1600" dirty="0">
                <a:solidFill>
                  <a:schemeClr val="tx2">
                    <a:lumMod val="10000"/>
                  </a:schemeClr>
                </a:solidFill>
                <a:effectLst/>
                <a:latin typeface="Open Sans" panose="020B0606030504020204" pitchFamily="34" charset="0"/>
              </a:rPr>
              <a:t> can identify which nodes will provide access to resources, routes, etc.</a:t>
            </a:r>
          </a:p>
          <a:p>
            <a:pPr marL="285750" indent="-285750">
              <a:buFont typeface="Arial" panose="020B0604020202020204" pitchFamily="34" charset="0"/>
              <a:buChar char="•"/>
            </a:pPr>
            <a:r>
              <a:rPr lang="en-US" sz="1600" b="1" dirty="0">
                <a:solidFill>
                  <a:srgbClr val="2B2576"/>
                </a:solidFill>
                <a:latin typeface="Open Sans" panose="020B0606030504020204" pitchFamily="34" charset="0"/>
              </a:rPr>
              <a:t>Defense</a:t>
            </a:r>
            <a:r>
              <a:rPr lang="en-US" sz="1600" dirty="0">
                <a:solidFill>
                  <a:schemeClr val="tx2">
                    <a:lumMod val="10000"/>
                  </a:schemeClr>
                </a:solidFill>
                <a:latin typeface="Open Sans" panose="020B0606030504020204" pitchFamily="34" charset="0"/>
              </a:rPr>
              <a:t> can do the same and add preventative, detective and corrective controls to make them more resilient to attack</a:t>
            </a:r>
          </a:p>
          <a:p>
            <a:endParaRPr lang="en-US" sz="1600" dirty="0">
              <a:solidFill>
                <a:schemeClr val="tx2">
                  <a:lumMod val="10000"/>
                </a:schemeClr>
              </a:solidFill>
              <a:latin typeface="Open Sans" panose="020B0606030504020204" pitchFamily="34" charset="0"/>
            </a:endParaRPr>
          </a:p>
          <a:p>
            <a:r>
              <a:rPr lang="en-US" sz="1600" b="1" dirty="0">
                <a:solidFill>
                  <a:schemeClr val="tx2">
                    <a:lumMod val="10000"/>
                  </a:schemeClr>
                </a:solidFill>
                <a:latin typeface="Open Sans" panose="020B0606030504020204" pitchFamily="34" charset="0"/>
              </a:rPr>
              <a:t>Simple Example</a:t>
            </a:r>
          </a:p>
          <a:p>
            <a:r>
              <a:rPr lang="en-US" sz="1600" dirty="0">
                <a:solidFill>
                  <a:schemeClr val="tx2">
                    <a:lumMod val="10000"/>
                  </a:schemeClr>
                </a:solidFill>
                <a:latin typeface="Open Sans" panose="020B0606030504020204" pitchFamily="34" charset="0"/>
              </a:rPr>
              <a:t>When experimenting with simple Active Directory environment graphs, Page Rank could be used to identify the most influential nodes… guess which node do you think was most influential? </a:t>
            </a:r>
          </a:p>
          <a:p>
            <a:endParaRPr lang="en-US" sz="1600" b="0" dirty="0">
              <a:solidFill>
                <a:schemeClr val="tx2">
                  <a:lumMod val="10000"/>
                </a:schemeClr>
              </a:solidFill>
              <a:effectLst/>
              <a:latin typeface="Open Sans" panose="020B0606030504020204" pitchFamily="34" charset="0"/>
            </a:endParaRPr>
          </a:p>
          <a:p>
            <a:r>
              <a:rPr lang="en-US" sz="1600" b="1" dirty="0">
                <a:solidFill>
                  <a:srgbClr val="2B2576"/>
                </a:solidFill>
                <a:latin typeface="Open Sans" panose="020B0606030504020204" pitchFamily="34" charset="0"/>
              </a:rPr>
              <a:t>Domain</a:t>
            </a:r>
            <a:endParaRPr lang="en-US" b="1" dirty="0">
              <a:solidFill>
                <a:srgbClr val="2B2576"/>
              </a:solidFill>
            </a:endParaRPr>
          </a:p>
        </p:txBody>
      </p:sp>
      <p:sp>
        <p:nvSpPr>
          <p:cNvPr id="7" name="Google Shape;415;p43">
            <a:extLst>
              <a:ext uri="{FF2B5EF4-FFF2-40B4-BE49-F238E27FC236}">
                <a16:creationId xmlns:a16="http://schemas.microsoft.com/office/drawing/2014/main" id="{F43D7E2E-568F-2950-2359-A34115356A04}"/>
              </a:ext>
            </a:extLst>
          </p:cNvPr>
          <p:cNvSpPr txBox="1">
            <a:spLocks/>
          </p:cNvSpPr>
          <p:nvPr/>
        </p:nvSpPr>
        <p:spPr>
          <a:xfrm>
            <a:off x="766479" y="15156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r>
              <a:rPr lang="en-US" dirty="0">
                <a:solidFill>
                  <a:schemeClr val="tx2">
                    <a:lumMod val="25000"/>
                  </a:schemeClr>
                </a:solidFill>
              </a:rPr>
              <a:t>Finding Nodes that Matter: PageRank</a:t>
            </a:r>
          </a:p>
        </p:txBody>
      </p:sp>
      <p:sp>
        <p:nvSpPr>
          <p:cNvPr id="8" name="TextBox 7">
            <a:extLst>
              <a:ext uri="{FF2B5EF4-FFF2-40B4-BE49-F238E27FC236}">
                <a16:creationId xmlns:a16="http://schemas.microsoft.com/office/drawing/2014/main" id="{85FEEECE-CE62-000A-4168-8251357D2848}"/>
              </a:ext>
            </a:extLst>
          </p:cNvPr>
          <p:cNvSpPr txBox="1"/>
          <p:nvPr/>
        </p:nvSpPr>
        <p:spPr>
          <a:xfrm>
            <a:off x="1055586" y="1967352"/>
            <a:ext cx="4772511" cy="307777"/>
          </a:xfrm>
          <a:prstGeom prst="rect">
            <a:avLst/>
          </a:prstGeom>
          <a:noFill/>
        </p:spPr>
        <p:txBody>
          <a:bodyPr wrap="square">
            <a:spAutoFit/>
          </a:bodyPr>
          <a:lstStyle/>
          <a:p>
            <a:r>
              <a:rPr lang="en-US" dirty="0">
                <a:solidFill>
                  <a:srgbClr val="3D3935"/>
                </a:solidFill>
                <a:latin typeface="Open Sans" panose="020B0606030504020204" pitchFamily="34" charset="0"/>
              </a:rPr>
              <a:t>Supported by </a:t>
            </a:r>
            <a:r>
              <a:rPr lang="en-US" b="1" dirty="0">
                <a:solidFill>
                  <a:srgbClr val="2B2576"/>
                </a:solidFill>
                <a:latin typeface="Open Sans" panose="020B0606030504020204" pitchFamily="34" charset="0"/>
              </a:rPr>
              <a:t>Cytoscape.js </a:t>
            </a:r>
            <a:r>
              <a:rPr lang="en-US" dirty="0">
                <a:solidFill>
                  <a:srgbClr val="3D3935"/>
                </a:solidFill>
                <a:latin typeface="Open Sans" panose="020B0606030504020204" pitchFamily="34" charset="0"/>
              </a:rPr>
              <a:t>and </a:t>
            </a:r>
            <a:r>
              <a:rPr lang="en-US" b="1" dirty="0">
                <a:solidFill>
                  <a:srgbClr val="2B2576"/>
                </a:solidFill>
                <a:latin typeface="Open Sans" panose="020B0606030504020204" pitchFamily="34" charset="0"/>
              </a:rPr>
              <a:t>Neo4j</a:t>
            </a:r>
            <a:endParaRPr lang="en-US" dirty="0">
              <a:solidFill>
                <a:srgbClr val="3D3935"/>
              </a:solidFill>
              <a:latin typeface="Open Sans" panose="020B0606030504020204" pitchFamily="34" charset="0"/>
            </a:endParaRPr>
          </a:p>
        </p:txBody>
      </p:sp>
    </p:spTree>
    <p:extLst>
      <p:ext uri="{BB962C8B-B14F-4D97-AF65-F5344CB8AC3E}">
        <p14:creationId xmlns:p14="http://schemas.microsoft.com/office/powerpoint/2010/main" val="235285453"/>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66857271-4ADA-4EB8-8F55-9651FEC23AED}"/>
            </a:ext>
          </a:extLst>
        </p:cNvPr>
        <p:cNvGrpSpPr/>
        <p:nvPr/>
      </p:nvGrpSpPr>
      <p:grpSpPr>
        <a:xfrm>
          <a:off x="0" y="0"/>
          <a:ext cx="0" cy="0"/>
          <a:chOff x="0" y="0"/>
          <a:chExt cx="0" cy="0"/>
        </a:xfrm>
      </p:grpSpPr>
      <p:sp>
        <p:nvSpPr>
          <p:cNvPr id="413" name="Google Shape;413;p43">
            <a:extLst>
              <a:ext uri="{FF2B5EF4-FFF2-40B4-BE49-F238E27FC236}">
                <a16:creationId xmlns:a16="http://schemas.microsoft.com/office/drawing/2014/main" id="{A0879672-4229-0C65-CDB3-5FF0A01A4B1C}"/>
              </a:ext>
            </a:extLst>
          </p:cNvPr>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Finding Nodes</a:t>
            </a:r>
            <a:br>
              <a:rPr lang="en-US" dirty="0"/>
            </a:br>
            <a:r>
              <a:rPr lang="en-US" b="1" dirty="0"/>
              <a:t>That Matter</a:t>
            </a:r>
            <a:endParaRPr dirty="0"/>
          </a:p>
        </p:txBody>
      </p:sp>
      <p:grpSp>
        <p:nvGrpSpPr>
          <p:cNvPr id="4" name="Group 3">
            <a:extLst>
              <a:ext uri="{FF2B5EF4-FFF2-40B4-BE49-F238E27FC236}">
                <a16:creationId xmlns:a16="http://schemas.microsoft.com/office/drawing/2014/main" id="{91130E1D-444F-54F7-E0BD-05476D169506}"/>
              </a:ext>
            </a:extLst>
          </p:cNvPr>
          <p:cNvGrpSpPr/>
          <p:nvPr/>
        </p:nvGrpSpPr>
        <p:grpSpPr>
          <a:xfrm>
            <a:off x="5914490" y="-4461"/>
            <a:ext cx="6277510" cy="6277510"/>
            <a:chOff x="5914490" y="-4461"/>
            <a:chExt cx="6277510" cy="6277510"/>
          </a:xfrm>
        </p:grpSpPr>
        <p:pic>
          <p:nvPicPr>
            <p:cNvPr id="44" name="Picture 43" descr="A paper monkey made from paper&#10;&#10;AI-generated content may be incorrect.">
              <a:extLst>
                <a:ext uri="{FF2B5EF4-FFF2-40B4-BE49-F238E27FC236}">
                  <a16:creationId xmlns:a16="http://schemas.microsoft.com/office/drawing/2014/main" id="{3CB73AAF-0822-6CE5-4DAC-2A991A026C04}"/>
                </a:ext>
              </a:extLst>
            </p:cNvPr>
            <p:cNvPicPr>
              <a:picLocks noChangeAspect="1"/>
            </p:cNvPicPr>
            <p:nvPr/>
          </p:nvPicPr>
          <p:blipFill>
            <a:blip r:embed="rId3"/>
            <a:stretch>
              <a:fillRect/>
            </a:stretch>
          </p:blipFill>
          <p:spPr>
            <a:xfrm>
              <a:off x="5921829" y="0"/>
              <a:ext cx="6270171" cy="6270171"/>
            </a:xfrm>
            <a:prstGeom prst="rect">
              <a:avLst/>
            </a:prstGeom>
          </p:spPr>
        </p:pic>
        <p:pic>
          <p:nvPicPr>
            <p:cNvPr id="48" name="Picture 47" descr="A black and white symbol&#10;&#10;AI-generated content may be incorrect.">
              <a:extLst>
                <a:ext uri="{FF2B5EF4-FFF2-40B4-BE49-F238E27FC236}">
                  <a16:creationId xmlns:a16="http://schemas.microsoft.com/office/drawing/2014/main" id="{36852658-F82A-788D-B5F2-736A6F8C92E0}"/>
                </a:ext>
              </a:extLst>
            </p:cNvPr>
            <p:cNvPicPr>
              <a:picLocks noChangeAspect="1"/>
            </p:cNvPicPr>
            <p:nvPr/>
          </p:nvPicPr>
          <p:blipFill>
            <a:blip r:embed="rId4">
              <a:alphaModFix amt="76000"/>
            </a:blip>
            <a:stretch>
              <a:fillRect/>
            </a:stretch>
          </p:blipFill>
          <p:spPr>
            <a:xfrm>
              <a:off x="9321282" y="3223727"/>
              <a:ext cx="205273" cy="205273"/>
            </a:xfrm>
            <a:prstGeom prst="rect">
              <a:avLst/>
            </a:prstGeom>
          </p:spPr>
        </p:pic>
        <p:sp>
          <p:nvSpPr>
            <p:cNvPr id="3" name="Rectangle 2">
              <a:extLst>
                <a:ext uri="{FF2B5EF4-FFF2-40B4-BE49-F238E27FC236}">
                  <a16:creationId xmlns:a16="http://schemas.microsoft.com/office/drawing/2014/main" id="{FE41766D-ACEA-E46F-3E4E-5344ED596598}"/>
                </a:ext>
              </a:extLst>
            </p:cNvPr>
            <p:cNvSpPr/>
            <p:nvPr/>
          </p:nvSpPr>
          <p:spPr>
            <a:xfrm>
              <a:off x="5914490" y="-4461"/>
              <a:ext cx="6277508" cy="6277510"/>
            </a:xfrm>
            <a:prstGeom prst="rect">
              <a:avLst/>
            </a:prstGeom>
            <a:solidFill>
              <a:srgbClr val="EBEBF3">
                <a:alpha val="97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TextBox 5">
            <a:extLst>
              <a:ext uri="{FF2B5EF4-FFF2-40B4-BE49-F238E27FC236}">
                <a16:creationId xmlns:a16="http://schemas.microsoft.com/office/drawing/2014/main" id="{3574EC19-F486-A764-D7B6-ADE5CB30812B}"/>
              </a:ext>
            </a:extLst>
          </p:cNvPr>
          <p:cNvSpPr txBox="1"/>
          <p:nvPr/>
        </p:nvSpPr>
        <p:spPr>
          <a:xfrm>
            <a:off x="6353174" y="662500"/>
            <a:ext cx="5136890" cy="646331"/>
          </a:xfrm>
          <a:prstGeom prst="rect">
            <a:avLst/>
          </a:prstGeom>
          <a:noFill/>
        </p:spPr>
        <p:txBody>
          <a:bodyPr wrap="square">
            <a:spAutoFit/>
          </a:bodyPr>
          <a:lstStyle/>
          <a:p>
            <a:r>
              <a:rPr lang="en-US" sz="3600" dirty="0">
                <a:solidFill>
                  <a:srgbClr val="09B36B"/>
                </a:solidFill>
              </a:rPr>
              <a:t>Page Rank</a:t>
            </a:r>
          </a:p>
        </p:txBody>
      </p:sp>
      <p:sp>
        <p:nvSpPr>
          <p:cNvPr id="7229" name="TextBox 7228">
            <a:extLst>
              <a:ext uri="{FF2B5EF4-FFF2-40B4-BE49-F238E27FC236}">
                <a16:creationId xmlns:a16="http://schemas.microsoft.com/office/drawing/2014/main" id="{643F5CCD-13C3-DAC4-A80A-5A3F73638CE3}"/>
              </a:ext>
            </a:extLst>
          </p:cNvPr>
          <p:cNvSpPr txBox="1"/>
          <p:nvPr/>
        </p:nvSpPr>
        <p:spPr>
          <a:xfrm>
            <a:off x="6316910" y="1357215"/>
            <a:ext cx="5882427" cy="369332"/>
          </a:xfrm>
          <a:prstGeom prst="rect">
            <a:avLst/>
          </a:prstGeom>
          <a:noFill/>
        </p:spPr>
        <p:txBody>
          <a:bodyPr wrap="square">
            <a:spAutoFit/>
          </a:bodyPr>
          <a:lstStyle/>
          <a:p>
            <a:r>
              <a:rPr lang="en-US" sz="1800" i="1" dirty="0">
                <a:solidFill>
                  <a:srgbClr val="2B2576"/>
                </a:solidFill>
                <a:latin typeface="Open Sans" panose="020B0606030504020204" pitchFamily="34" charset="0"/>
              </a:rPr>
              <a:t>“What are the most Influential Nodes?”</a:t>
            </a:r>
          </a:p>
        </p:txBody>
      </p:sp>
      <p:sp>
        <p:nvSpPr>
          <p:cNvPr id="9" name="Google Shape;415;p43">
            <a:extLst>
              <a:ext uri="{FF2B5EF4-FFF2-40B4-BE49-F238E27FC236}">
                <a16:creationId xmlns:a16="http://schemas.microsoft.com/office/drawing/2014/main" id="{408B27FD-346A-44E6-F70A-3B0E88F1856B}"/>
              </a:ext>
            </a:extLst>
          </p:cNvPr>
          <p:cNvSpPr txBox="1">
            <a:spLocks/>
          </p:cNvSpPr>
          <p:nvPr/>
        </p:nvSpPr>
        <p:spPr>
          <a:xfrm>
            <a:off x="766479" y="15156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r>
              <a:rPr lang="en-US" dirty="0">
                <a:solidFill>
                  <a:schemeClr val="tx2">
                    <a:lumMod val="25000"/>
                  </a:schemeClr>
                </a:solidFill>
              </a:rPr>
              <a:t>Finding Nodes that Matter: PageRank</a:t>
            </a:r>
          </a:p>
        </p:txBody>
      </p:sp>
      <p:sp>
        <p:nvSpPr>
          <p:cNvPr id="10" name="TextBox 9">
            <a:extLst>
              <a:ext uri="{FF2B5EF4-FFF2-40B4-BE49-F238E27FC236}">
                <a16:creationId xmlns:a16="http://schemas.microsoft.com/office/drawing/2014/main" id="{CAF44BC5-B100-9A40-BBE1-4941D201AC3F}"/>
              </a:ext>
            </a:extLst>
          </p:cNvPr>
          <p:cNvSpPr txBox="1"/>
          <p:nvPr/>
        </p:nvSpPr>
        <p:spPr>
          <a:xfrm>
            <a:off x="1055586" y="1967352"/>
            <a:ext cx="4772511" cy="307777"/>
          </a:xfrm>
          <a:prstGeom prst="rect">
            <a:avLst/>
          </a:prstGeom>
          <a:noFill/>
        </p:spPr>
        <p:txBody>
          <a:bodyPr wrap="square">
            <a:spAutoFit/>
          </a:bodyPr>
          <a:lstStyle/>
          <a:p>
            <a:r>
              <a:rPr lang="en-US" dirty="0">
                <a:solidFill>
                  <a:srgbClr val="3D3935"/>
                </a:solidFill>
                <a:latin typeface="Open Sans" panose="020B0606030504020204" pitchFamily="34" charset="0"/>
              </a:rPr>
              <a:t>Supported by </a:t>
            </a:r>
            <a:r>
              <a:rPr lang="en-US" b="1" dirty="0">
                <a:solidFill>
                  <a:srgbClr val="2B2576"/>
                </a:solidFill>
                <a:latin typeface="Open Sans" panose="020B0606030504020204" pitchFamily="34" charset="0"/>
              </a:rPr>
              <a:t>Cytoscape.js </a:t>
            </a:r>
            <a:r>
              <a:rPr lang="en-US" dirty="0">
                <a:solidFill>
                  <a:srgbClr val="3D3935"/>
                </a:solidFill>
                <a:latin typeface="Open Sans" panose="020B0606030504020204" pitchFamily="34" charset="0"/>
              </a:rPr>
              <a:t>and </a:t>
            </a:r>
            <a:r>
              <a:rPr lang="en-US" b="1" dirty="0">
                <a:solidFill>
                  <a:srgbClr val="2B2576"/>
                </a:solidFill>
                <a:latin typeface="Open Sans" panose="020B0606030504020204" pitchFamily="34" charset="0"/>
              </a:rPr>
              <a:t>Neo4j</a:t>
            </a:r>
            <a:endParaRPr lang="en-US" dirty="0">
              <a:solidFill>
                <a:srgbClr val="3D3935"/>
              </a:solidFill>
              <a:latin typeface="Open Sans" panose="020B0606030504020204" pitchFamily="34" charset="0"/>
            </a:endParaRPr>
          </a:p>
        </p:txBody>
      </p:sp>
      <p:grpSp>
        <p:nvGrpSpPr>
          <p:cNvPr id="2" name="Group 1">
            <a:extLst>
              <a:ext uri="{FF2B5EF4-FFF2-40B4-BE49-F238E27FC236}">
                <a16:creationId xmlns:a16="http://schemas.microsoft.com/office/drawing/2014/main" id="{ADE32BC0-0FA0-AA64-334B-7F97709C6E26}"/>
              </a:ext>
            </a:extLst>
          </p:cNvPr>
          <p:cNvGrpSpPr/>
          <p:nvPr/>
        </p:nvGrpSpPr>
        <p:grpSpPr>
          <a:xfrm>
            <a:off x="6701921" y="2022131"/>
            <a:ext cx="4564619" cy="4130102"/>
            <a:chOff x="6701921" y="2022131"/>
            <a:chExt cx="4564619" cy="4130102"/>
          </a:xfrm>
        </p:grpSpPr>
        <p:cxnSp>
          <p:nvCxnSpPr>
            <p:cNvPr id="5" name="Straight Arrow Connector 4">
              <a:extLst>
                <a:ext uri="{FF2B5EF4-FFF2-40B4-BE49-F238E27FC236}">
                  <a16:creationId xmlns:a16="http://schemas.microsoft.com/office/drawing/2014/main" id="{3A0995E5-D0F1-56B2-C0CF-2ED55B3DA0C7}"/>
                </a:ext>
              </a:extLst>
            </p:cNvPr>
            <p:cNvCxnSpPr>
              <a:cxnSpLocks/>
            </p:cNvCxnSpPr>
            <p:nvPr/>
          </p:nvCxnSpPr>
          <p:spPr>
            <a:xfrm flipH="1">
              <a:off x="7981581" y="4766429"/>
              <a:ext cx="1544974" cy="0"/>
            </a:xfrm>
            <a:prstGeom prst="straightConnector1">
              <a:avLst/>
            </a:prstGeom>
            <a:ln w="15875">
              <a:solidFill>
                <a:srgbClr val="2B2576"/>
              </a:solidFill>
              <a:tailEnd type="triangle"/>
            </a:ln>
          </p:spPr>
          <p:style>
            <a:lnRef idx="1">
              <a:schemeClr val="accent1"/>
            </a:lnRef>
            <a:fillRef idx="0">
              <a:schemeClr val="accent1"/>
            </a:fillRef>
            <a:effectRef idx="0">
              <a:schemeClr val="accent1"/>
            </a:effectRef>
            <a:fontRef idx="minor">
              <a:schemeClr val="tx1"/>
            </a:fontRef>
          </p:style>
        </p:cxnSp>
        <p:sp>
          <p:nvSpPr>
            <p:cNvPr id="7" name="Oval 6">
              <a:extLst>
                <a:ext uri="{FF2B5EF4-FFF2-40B4-BE49-F238E27FC236}">
                  <a16:creationId xmlns:a16="http://schemas.microsoft.com/office/drawing/2014/main" id="{9A3D88E9-4C2F-F601-1786-630958FCFF26}"/>
                </a:ext>
              </a:extLst>
            </p:cNvPr>
            <p:cNvSpPr/>
            <p:nvPr/>
          </p:nvSpPr>
          <p:spPr>
            <a:xfrm>
              <a:off x="8385390" y="5073081"/>
              <a:ext cx="457200" cy="457200"/>
            </a:xfrm>
            <a:prstGeom prst="ellipse">
              <a:avLst/>
            </a:prstGeom>
            <a:solidFill>
              <a:srgbClr val="5465FF">
                <a:alpha val="8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2</a:t>
              </a:r>
            </a:p>
          </p:txBody>
        </p:sp>
        <p:grpSp>
          <p:nvGrpSpPr>
            <p:cNvPr id="8" name="Group 7">
              <a:extLst>
                <a:ext uri="{FF2B5EF4-FFF2-40B4-BE49-F238E27FC236}">
                  <a16:creationId xmlns:a16="http://schemas.microsoft.com/office/drawing/2014/main" id="{6FA6CE8A-96ED-A03F-B884-D6ED14F34351}"/>
                </a:ext>
              </a:extLst>
            </p:cNvPr>
            <p:cNvGrpSpPr/>
            <p:nvPr/>
          </p:nvGrpSpPr>
          <p:grpSpPr>
            <a:xfrm>
              <a:off x="6701921" y="2022131"/>
              <a:ext cx="4564619" cy="4130102"/>
              <a:chOff x="5663354" y="869000"/>
              <a:chExt cx="4564619" cy="4130102"/>
            </a:xfrm>
          </p:grpSpPr>
          <p:sp>
            <p:nvSpPr>
              <p:cNvPr id="14" name="Oval 13">
                <a:extLst>
                  <a:ext uri="{FF2B5EF4-FFF2-40B4-BE49-F238E27FC236}">
                    <a16:creationId xmlns:a16="http://schemas.microsoft.com/office/drawing/2014/main" id="{537723DC-85B4-52F6-7B3E-CA7E4DCFCEEB}"/>
                  </a:ext>
                </a:extLst>
              </p:cNvPr>
              <p:cNvSpPr/>
              <p:nvPr/>
            </p:nvSpPr>
            <p:spPr>
              <a:xfrm>
                <a:off x="6113295" y="869000"/>
                <a:ext cx="1828800" cy="1828800"/>
              </a:xfrm>
              <a:prstGeom prst="ellipse">
                <a:avLst/>
              </a:prstGeom>
              <a:solidFill>
                <a:srgbClr val="09B36B">
                  <a:alpha val="8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38</a:t>
                </a:r>
              </a:p>
            </p:txBody>
          </p:sp>
          <p:sp>
            <p:nvSpPr>
              <p:cNvPr id="15" name="Oval 14">
                <a:extLst>
                  <a:ext uri="{FF2B5EF4-FFF2-40B4-BE49-F238E27FC236}">
                    <a16:creationId xmlns:a16="http://schemas.microsoft.com/office/drawing/2014/main" id="{254A57ED-35D6-3C4D-056C-DB5098473D73}"/>
                  </a:ext>
                </a:extLst>
              </p:cNvPr>
              <p:cNvSpPr/>
              <p:nvPr/>
            </p:nvSpPr>
            <p:spPr>
              <a:xfrm>
                <a:off x="8539649" y="965817"/>
                <a:ext cx="1600200" cy="1600200"/>
              </a:xfrm>
              <a:prstGeom prst="ellipse">
                <a:avLst/>
              </a:prstGeom>
              <a:solidFill>
                <a:srgbClr val="09B36B">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34</a:t>
                </a:r>
              </a:p>
            </p:txBody>
          </p:sp>
          <p:sp>
            <p:nvSpPr>
              <p:cNvPr id="16" name="Oval 15">
                <a:extLst>
                  <a:ext uri="{FF2B5EF4-FFF2-40B4-BE49-F238E27FC236}">
                    <a16:creationId xmlns:a16="http://schemas.microsoft.com/office/drawing/2014/main" id="{446D8BDD-9354-48FA-98BA-99816E1BFC9D}"/>
                  </a:ext>
                </a:extLst>
              </p:cNvPr>
              <p:cNvSpPr/>
              <p:nvPr/>
            </p:nvSpPr>
            <p:spPr>
              <a:xfrm>
                <a:off x="5663354" y="2891642"/>
                <a:ext cx="457200" cy="457200"/>
              </a:xfrm>
              <a:prstGeom prst="ellipse">
                <a:avLst/>
              </a:prstGeom>
              <a:solidFill>
                <a:srgbClr val="5465FF">
                  <a:alpha val="7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t>2</a:t>
                </a:r>
              </a:p>
            </p:txBody>
          </p:sp>
          <p:sp>
            <p:nvSpPr>
              <p:cNvPr id="17" name="Oval 16">
                <a:extLst>
                  <a:ext uri="{FF2B5EF4-FFF2-40B4-BE49-F238E27FC236}">
                    <a16:creationId xmlns:a16="http://schemas.microsoft.com/office/drawing/2014/main" id="{5D9AB670-4E1F-A0A1-9847-6CFB024B60E7}"/>
                  </a:ext>
                </a:extLst>
              </p:cNvPr>
              <p:cNvSpPr/>
              <p:nvPr/>
            </p:nvSpPr>
            <p:spPr>
              <a:xfrm>
                <a:off x="6285997" y="3336756"/>
                <a:ext cx="657017" cy="636054"/>
              </a:xfrm>
              <a:prstGeom prst="ellipse">
                <a:avLst/>
              </a:prstGeom>
              <a:solidFill>
                <a:srgbClr val="2B2576">
                  <a:alpha val="8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5</a:t>
                </a:r>
              </a:p>
            </p:txBody>
          </p:sp>
          <p:sp>
            <p:nvSpPr>
              <p:cNvPr id="18" name="Oval 17">
                <a:extLst>
                  <a:ext uri="{FF2B5EF4-FFF2-40B4-BE49-F238E27FC236}">
                    <a16:creationId xmlns:a16="http://schemas.microsoft.com/office/drawing/2014/main" id="{D3A7E12B-3844-DA4E-71AA-415F5577CB3A}"/>
                  </a:ext>
                </a:extLst>
              </p:cNvPr>
              <p:cNvSpPr/>
              <p:nvPr/>
            </p:nvSpPr>
            <p:spPr>
              <a:xfrm>
                <a:off x="8488570" y="3161434"/>
                <a:ext cx="868680" cy="868680"/>
              </a:xfrm>
              <a:prstGeom prst="ellipse">
                <a:avLst/>
              </a:prstGeom>
              <a:solidFill>
                <a:srgbClr val="2B2576">
                  <a:alpha val="8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10</a:t>
                </a:r>
              </a:p>
            </p:txBody>
          </p:sp>
          <p:sp>
            <p:nvSpPr>
              <p:cNvPr id="19" name="Oval 18">
                <a:extLst>
                  <a:ext uri="{FF2B5EF4-FFF2-40B4-BE49-F238E27FC236}">
                    <a16:creationId xmlns:a16="http://schemas.microsoft.com/office/drawing/2014/main" id="{7B6529FA-81B3-47F5-A219-AB746D09051C}"/>
                  </a:ext>
                </a:extLst>
              </p:cNvPr>
              <p:cNvSpPr/>
              <p:nvPr/>
            </p:nvSpPr>
            <p:spPr>
              <a:xfrm>
                <a:off x="8743207" y="4541902"/>
                <a:ext cx="457200" cy="457200"/>
              </a:xfrm>
              <a:prstGeom prst="ellipse">
                <a:avLst/>
              </a:prstGeom>
              <a:solidFill>
                <a:srgbClr val="5465FF">
                  <a:alpha val="8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2</a:t>
                </a:r>
              </a:p>
            </p:txBody>
          </p:sp>
          <p:sp>
            <p:nvSpPr>
              <p:cNvPr id="20" name="Oval 19">
                <a:extLst>
                  <a:ext uri="{FF2B5EF4-FFF2-40B4-BE49-F238E27FC236}">
                    <a16:creationId xmlns:a16="http://schemas.microsoft.com/office/drawing/2014/main" id="{DE7FFED6-EA17-E798-225B-B9B68C3CF047}"/>
                  </a:ext>
                </a:extLst>
              </p:cNvPr>
              <p:cNvSpPr/>
              <p:nvPr/>
            </p:nvSpPr>
            <p:spPr>
              <a:xfrm>
                <a:off x="9653041" y="4084702"/>
                <a:ext cx="457200" cy="457200"/>
              </a:xfrm>
              <a:prstGeom prst="ellipse">
                <a:avLst/>
              </a:prstGeom>
              <a:solidFill>
                <a:srgbClr val="5465FF">
                  <a:alpha val="8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2</a:t>
                </a:r>
              </a:p>
            </p:txBody>
          </p:sp>
          <p:sp>
            <p:nvSpPr>
              <p:cNvPr id="21" name="Oval 20">
                <a:extLst>
                  <a:ext uri="{FF2B5EF4-FFF2-40B4-BE49-F238E27FC236}">
                    <a16:creationId xmlns:a16="http://schemas.microsoft.com/office/drawing/2014/main" id="{97855068-2FF7-3E0B-7C0B-DE5405943D40}"/>
                  </a:ext>
                </a:extLst>
              </p:cNvPr>
              <p:cNvSpPr/>
              <p:nvPr/>
            </p:nvSpPr>
            <p:spPr>
              <a:xfrm>
                <a:off x="9770773" y="3421503"/>
                <a:ext cx="457200" cy="457200"/>
              </a:xfrm>
              <a:prstGeom prst="ellipse">
                <a:avLst/>
              </a:prstGeom>
              <a:solidFill>
                <a:srgbClr val="5465FF">
                  <a:alpha val="8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2</a:t>
                </a:r>
              </a:p>
            </p:txBody>
          </p:sp>
          <p:cxnSp>
            <p:nvCxnSpPr>
              <p:cNvPr id="22" name="Straight Arrow Connector 21">
                <a:extLst>
                  <a:ext uri="{FF2B5EF4-FFF2-40B4-BE49-F238E27FC236}">
                    <a16:creationId xmlns:a16="http://schemas.microsoft.com/office/drawing/2014/main" id="{45546516-C199-50DF-8E86-78836B2A37EB}"/>
                  </a:ext>
                </a:extLst>
              </p:cNvPr>
              <p:cNvCxnSpPr>
                <a:cxnSpLocks/>
                <a:stCxn id="17" idx="1"/>
                <a:endCxn id="16" idx="5"/>
              </p:cNvCxnSpPr>
              <p:nvPr/>
            </p:nvCxnSpPr>
            <p:spPr>
              <a:xfrm flipH="1" flipV="1">
                <a:off x="6053599" y="3281887"/>
                <a:ext cx="328616" cy="148017"/>
              </a:xfrm>
              <a:prstGeom prst="straightConnector1">
                <a:avLst/>
              </a:prstGeom>
              <a:ln w="15875">
                <a:solidFill>
                  <a:srgbClr val="2B2576"/>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CF456E12-13A1-9826-A563-2C49E62F4F6F}"/>
                  </a:ext>
                </a:extLst>
              </p:cNvPr>
              <p:cNvCxnSpPr>
                <a:cxnSpLocks/>
              </p:cNvCxnSpPr>
              <p:nvPr/>
            </p:nvCxnSpPr>
            <p:spPr>
              <a:xfrm flipV="1">
                <a:off x="6735548" y="2718080"/>
                <a:ext cx="158679" cy="615798"/>
              </a:xfrm>
              <a:prstGeom prst="straightConnector1">
                <a:avLst/>
              </a:prstGeom>
              <a:ln w="15875">
                <a:solidFill>
                  <a:srgbClr val="2B2576"/>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C556ED59-9F14-AD01-9984-CB6DBBD1A879}"/>
                  </a:ext>
                </a:extLst>
              </p:cNvPr>
              <p:cNvCxnSpPr>
                <a:cxnSpLocks/>
                <a:stCxn id="18" idx="1"/>
                <a:endCxn id="14" idx="5"/>
              </p:cNvCxnSpPr>
              <p:nvPr/>
            </p:nvCxnSpPr>
            <p:spPr>
              <a:xfrm flipH="1" flipV="1">
                <a:off x="7674273" y="2429978"/>
                <a:ext cx="941512" cy="858671"/>
              </a:xfrm>
              <a:prstGeom prst="straightConnector1">
                <a:avLst/>
              </a:prstGeom>
              <a:ln w="15875">
                <a:solidFill>
                  <a:srgbClr val="2B2576"/>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13859CEE-A083-CB42-151F-E69F194229A1}"/>
                  </a:ext>
                </a:extLst>
              </p:cNvPr>
              <p:cNvCxnSpPr>
                <a:cxnSpLocks/>
                <a:stCxn id="11" idx="1"/>
              </p:cNvCxnSpPr>
              <p:nvPr/>
            </p:nvCxnSpPr>
            <p:spPr>
              <a:xfrm flipH="1" flipV="1">
                <a:off x="7454326" y="2572606"/>
                <a:ext cx="756482" cy="1761140"/>
              </a:xfrm>
              <a:prstGeom prst="straightConnector1">
                <a:avLst/>
              </a:prstGeom>
              <a:ln w="15875">
                <a:solidFill>
                  <a:srgbClr val="2B2576"/>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D939C2B0-6EB1-A3FF-3A98-C8287A939DCD}"/>
                  </a:ext>
                </a:extLst>
              </p:cNvPr>
              <p:cNvCxnSpPr>
                <a:cxnSpLocks/>
              </p:cNvCxnSpPr>
              <p:nvPr/>
            </p:nvCxnSpPr>
            <p:spPr>
              <a:xfrm flipH="1">
                <a:off x="7942095" y="1571977"/>
                <a:ext cx="614959" cy="0"/>
              </a:xfrm>
              <a:prstGeom prst="straightConnector1">
                <a:avLst/>
              </a:prstGeom>
              <a:ln w="15875">
                <a:solidFill>
                  <a:srgbClr val="2B2576"/>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E6356032-6882-A0A2-59FA-9BB9AC5D0427}"/>
                  </a:ext>
                </a:extLst>
              </p:cNvPr>
              <p:cNvCxnSpPr>
                <a:cxnSpLocks/>
              </p:cNvCxnSpPr>
              <p:nvPr/>
            </p:nvCxnSpPr>
            <p:spPr>
              <a:xfrm flipH="1">
                <a:off x="7933628" y="1877008"/>
                <a:ext cx="564157" cy="0"/>
              </a:xfrm>
              <a:prstGeom prst="straightConnector1">
                <a:avLst/>
              </a:prstGeom>
              <a:ln w="15875">
                <a:solidFill>
                  <a:srgbClr val="2B2576"/>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CA2A8BF2-B812-E126-9C6C-E1EB39C05BB8}"/>
                  </a:ext>
                </a:extLst>
              </p:cNvPr>
              <p:cNvCxnSpPr>
                <a:cxnSpLocks/>
                <a:stCxn id="19" idx="0"/>
              </p:cNvCxnSpPr>
              <p:nvPr/>
            </p:nvCxnSpPr>
            <p:spPr>
              <a:xfrm flipH="1" flipV="1">
                <a:off x="8959823" y="4046112"/>
                <a:ext cx="11984" cy="495790"/>
              </a:xfrm>
              <a:prstGeom prst="straightConnector1">
                <a:avLst/>
              </a:prstGeom>
              <a:ln w="15875">
                <a:solidFill>
                  <a:srgbClr val="2B2576"/>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5B3B743D-9B8E-C32D-5154-FE0FC3AF23E2}"/>
                  </a:ext>
                </a:extLst>
              </p:cNvPr>
              <p:cNvCxnSpPr>
                <a:cxnSpLocks/>
                <a:stCxn id="20" idx="1"/>
              </p:cNvCxnSpPr>
              <p:nvPr/>
            </p:nvCxnSpPr>
            <p:spPr>
              <a:xfrm flipH="1" flipV="1">
                <a:off x="9305064" y="3849804"/>
                <a:ext cx="414932" cy="301853"/>
              </a:xfrm>
              <a:prstGeom prst="straightConnector1">
                <a:avLst/>
              </a:prstGeom>
              <a:ln w="15875">
                <a:solidFill>
                  <a:srgbClr val="2B2576"/>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6F567344-F865-F41C-EA5D-A37C2C5119B0}"/>
                  </a:ext>
                </a:extLst>
              </p:cNvPr>
              <p:cNvCxnSpPr>
                <a:cxnSpLocks/>
                <a:stCxn id="21" idx="2"/>
              </p:cNvCxnSpPr>
              <p:nvPr/>
            </p:nvCxnSpPr>
            <p:spPr>
              <a:xfrm flipH="1" flipV="1">
                <a:off x="9357250" y="3595774"/>
                <a:ext cx="413523" cy="54329"/>
              </a:xfrm>
              <a:prstGeom prst="straightConnector1">
                <a:avLst/>
              </a:prstGeom>
              <a:ln w="15875">
                <a:solidFill>
                  <a:srgbClr val="2B2576"/>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51F729F6-7A99-9AC8-E3C3-6EA9C1CEF536}"/>
                  </a:ext>
                </a:extLst>
              </p:cNvPr>
              <p:cNvCxnSpPr>
                <a:cxnSpLocks/>
                <a:stCxn id="21" idx="1"/>
              </p:cNvCxnSpPr>
              <p:nvPr/>
            </p:nvCxnSpPr>
            <p:spPr>
              <a:xfrm flipH="1" flipV="1">
                <a:off x="7907773" y="2202967"/>
                <a:ext cx="1929955" cy="1285491"/>
              </a:xfrm>
              <a:prstGeom prst="straightConnector1">
                <a:avLst/>
              </a:prstGeom>
              <a:ln w="15875">
                <a:solidFill>
                  <a:srgbClr val="2B2576"/>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F61CBF5F-98EA-8523-9A72-09D60D4C1A11}"/>
                  </a:ext>
                </a:extLst>
              </p:cNvPr>
              <p:cNvCxnSpPr>
                <a:cxnSpLocks/>
              </p:cNvCxnSpPr>
              <p:nvPr/>
            </p:nvCxnSpPr>
            <p:spPr>
              <a:xfrm flipV="1">
                <a:off x="8391917" y="4000730"/>
                <a:ext cx="214211" cy="312572"/>
              </a:xfrm>
              <a:prstGeom prst="straightConnector1">
                <a:avLst/>
              </a:prstGeom>
              <a:ln w="15875">
                <a:solidFill>
                  <a:srgbClr val="2B2576"/>
                </a:solidFill>
                <a:tailEnd type="triangle"/>
              </a:ln>
            </p:spPr>
            <p:style>
              <a:lnRef idx="1">
                <a:schemeClr val="accent1"/>
              </a:lnRef>
              <a:fillRef idx="0">
                <a:schemeClr val="accent1"/>
              </a:fillRef>
              <a:effectRef idx="0">
                <a:schemeClr val="accent1"/>
              </a:effectRef>
              <a:fontRef idx="minor">
                <a:schemeClr val="tx1"/>
              </a:fontRef>
            </p:style>
          </p:cxnSp>
        </p:grpSp>
        <p:sp>
          <p:nvSpPr>
            <p:cNvPr id="11" name="Oval 10">
              <a:extLst>
                <a:ext uri="{FF2B5EF4-FFF2-40B4-BE49-F238E27FC236}">
                  <a16:creationId xmlns:a16="http://schemas.microsoft.com/office/drawing/2014/main" id="{C3BBB028-0932-46BF-7A6C-B69FD0236CAC}"/>
                </a:ext>
              </a:extLst>
            </p:cNvPr>
            <p:cNvSpPr/>
            <p:nvPr/>
          </p:nvSpPr>
          <p:spPr>
            <a:xfrm>
              <a:off x="9136310" y="5463189"/>
              <a:ext cx="457200" cy="457200"/>
            </a:xfrm>
            <a:prstGeom prst="ellipse">
              <a:avLst/>
            </a:prstGeom>
            <a:solidFill>
              <a:srgbClr val="5465FF">
                <a:alpha val="8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2</a:t>
              </a:r>
            </a:p>
          </p:txBody>
        </p:sp>
        <p:cxnSp>
          <p:nvCxnSpPr>
            <p:cNvPr id="12" name="Straight Arrow Connector 11">
              <a:extLst>
                <a:ext uri="{FF2B5EF4-FFF2-40B4-BE49-F238E27FC236}">
                  <a16:creationId xmlns:a16="http://schemas.microsoft.com/office/drawing/2014/main" id="{043DA0AE-6D2E-0E1B-1ABC-B3929BCBF84B}"/>
                </a:ext>
              </a:extLst>
            </p:cNvPr>
            <p:cNvCxnSpPr>
              <a:cxnSpLocks/>
              <a:stCxn id="7" idx="0"/>
            </p:cNvCxnSpPr>
            <p:nvPr/>
          </p:nvCxnSpPr>
          <p:spPr>
            <a:xfrm flipH="1" flipV="1">
              <a:off x="8237862" y="3850931"/>
              <a:ext cx="376128" cy="1222150"/>
            </a:xfrm>
            <a:prstGeom prst="straightConnector1">
              <a:avLst/>
            </a:prstGeom>
            <a:ln w="15875">
              <a:solidFill>
                <a:srgbClr val="2B2576"/>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5EBF037D-C6CF-233B-0BA7-71EAB704BC77}"/>
                </a:ext>
              </a:extLst>
            </p:cNvPr>
            <p:cNvCxnSpPr>
              <a:cxnSpLocks/>
            </p:cNvCxnSpPr>
            <p:nvPr/>
          </p:nvCxnSpPr>
          <p:spPr>
            <a:xfrm flipV="1">
              <a:off x="8805466" y="4929464"/>
              <a:ext cx="693736" cy="283092"/>
            </a:xfrm>
            <a:prstGeom prst="straightConnector1">
              <a:avLst/>
            </a:prstGeom>
            <a:ln w="15875">
              <a:solidFill>
                <a:srgbClr val="2B2576"/>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13263556"/>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B444D620-37B4-A4B8-3D19-509211B27346}"/>
            </a:ext>
          </a:extLst>
        </p:cNvPr>
        <p:cNvGrpSpPr/>
        <p:nvPr/>
      </p:nvGrpSpPr>
      <p:grpSpPr>
        <a:xfrm>
          <a:off x="0" y="0"/>
          <a:ext cx="0" cy="0"/>
          <a:chOff x="0" y="0"/>
          <a:chExt cx="0" cy="0"/>
        </a:xfrm>
      </p:grpSpPr>
      <p:sp>
        <p:nvSpPr>
          <p:cNvPr id="413" name="Google Shape;413;p43">
            <a:extLst>
              <a:ext uri="{FF2B5EF4-FFF2-40B4-BE49-F238E27FC236}">
                <a16:creationId xmlns:a16="http://schemas.microsoft.com/office/drawing/2014/main" id="{2AD8DA60-BF03-3138-26C7-FF37E1ADC5F5}"/>
              </a:ext>
            </a:extLst>
          </p:cNvPr>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lvl="0"/>
            <a:r>
              <a:rPr lang="en-US" dirty="0"/>
              <a:t>Finding Nodes</a:t>
            </a:r>
            <a:br>
              <a:rPr lang="en-US" dirty="0"/>
            </a:br>
            <a:r>
              <a:rPr lang="en-US" b="1" dirty="0"/>
              <a:t>That Matter</a:t>
            </a:r>
            <a:endParaRPr dirty="0"/>
          </a:p>
        </p:txBody>
      </p:sp>
      <p:grpSp>
        <p:nvGrpSpPr>
          <p:cNvPr id="4" name="Group 3">
            <a:extLst>
              <a:ext uri="{FF2B5EF4-FFF2-40B4-BE49-F238E27FC236}">
                <a16:creationId xmlns:a16="http://schemas.microsoft.com/office/drawing/2014/main" id="{DFCC16B5-34B0-81A7-CE7F-06D38F0E1C4C}"/>
              </a:ext>
            </a:extLst>
          </p:cNvPr>
          <p:cNvGrpSpPr/>
          <p:nvPr/>
        </p:nvGrpSpPr>
        <p:grpSpPr>
          <a:xfrm>
            <a:off x="5914490" y="-4461"/>
            <a:ext cx="6277510" cy="6277510"/>
            <a:chOff x="5914490" y="-4461"/>
            <a:chExt cx="6277510" cy="6277510"/>
          </a:xfrm>
        </p:grpSpPr>
        <p:pic>
          <p:nvPicPr>
            <p:cNvPr id="44" name="Picture 43" descr="A paper monkey made from paper&#10;&#10;AI-generated content may be incorrect.">
              <a:extLst>
                <a:ext uri="{FF2B5EF4-FFF2-40B4-BE49-F238E27FC236}">
                  <a16:creationId xmlns:a16="http://schemas.microsoft.com/office/drawing/2014/main" id="{40CA0271-E6BB-894F-CEFD-B82703196DBF}"/>
                </a:ext>
              </a:extLst>
            </p:cNvPr>
            <p:cNvPicPr>
              <a:picLocks noChangeAspect="1"/>
            </p:cNvPicPr>
            <p:nvPr/>
          </p:nvPicPr>
          <p:blipFill>
            <a:blip r:embed="rId3"/>
            <a:stretch>
              <a:fillRect/>
            </a:stretch>
          </p:blipFill>
          <p:spPr>
            <a:xfrm>
              <a:off x="5921829" y="0"/>
              <a:ext cx="6270171" cy="6270171"/>
            </a:xfrm>
            <a:prstGeom prst="rect">
              <a:avLst/>
            </a:prstGeom>
          </p:spPr>
        </p:pic>
        <p:pic>
          <p:nvPicPr>
            <p:cNvPr id="48" name="Picture 47" descr="A black and white symbol&#10;&#10;AI-generated content may be incorrect.">
              <a:extLst>
                <a:ext uri="{FF2B5EF4-FFF2-40B4-BE49-F238E27FC236}">
                  <a16:creationId xmlns:a16="http://schemas.microsoft.com/office/drawing/2014/main" id="{DCE9FCE6-4E18-0D7A-5ED7-5D1CE954E1A7}"/>
                </a:ext>
              </a:extLst>
            </p:cNvPr>
            <p:cNvPicPr>
              <a:picLocks noChangeAspect="1"/>
            </p:cNvPicPr>
            <p:nvPr/>
          </p:nvPicPr>
          <p:blipFill>
            <a:blip r:embed="rId4">
              <a:alphaModFix amt="76000"/>
            </a:blip>
            <a:stretch>
              <a:fillRect/>
            </a:stretch>
          </p:blipFill>
          <p:spPr>
            <a:xfrm>
              <a:off x="9321282" y="3223727"/>
              <a:ext cx="205273" cy="205273"/>
            </a:xfrm>
            <a:prstGeom prst="rect">
              <a:avLst/>
            </a:prstGeom>
          </p:spPr>
        </p:pic>
        <p:sp>
          <p:nvSpPr>
            <p:cNvPr id="3" name="Rectangle 2">
              <a:extLst>
                <a:ext uri="{FF2B5EF4-FFF2-40B4-BE49-F238E27FC236}">
                  <a16:creationId xmlns:a16="http://schemas.microsoft.com/office/drawing/2014/main" id="{70115C79-34A5-CC26-6FAE-612EDC945022}"/>
                </a:ext>
              </a:extLst>
            </p:cNvPr>
            <p:cNvSpPr/>
            <p:nvPr/>
          </p:nvSpPr>
          <p:spPr>
            <a:xfrm>
              <a:off x="5914490" y="-4461"/>
              <a:ext cx="6277508" cy="6277510"/>
            </a:xfrm>
            <a:prstGeom prst="rect">
              <a:avLst/>
            </a:prstGeom>
            <a:solidFill>
              <a:srgbClr val="EBEBF3">
                <a:alpha val="97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TextBox 4">
            <a:extLst>
              <a:ext uri="{FF2B5EF4-FFF2-40B4-BE49-F238E27FC236}">
                <a16:creationId xmlns:a16="http://schemas.microsoft.com/office/drawing/2014/main" id="{317FCF05-DCDF-DF48-6D38-07AA5C00B36E}"/>
              </a:ext>
            </a:extLst>
          </p:cNvPr>
          <p:cNvSpPr txBox="1"/>
          <p:nvPr/>
        </p:nvSpPr>
        <p:spPr>
          <a:xfrm>
            <a:off x="6336123" y="1314693"/>
            <a:ext cx="5842000" cy="1600438"/>
          </a:xfrm>
          <a:prstGeom prst="rect">
            <a:avLst/>
          </a:prstGeom>
          <a:noFill/>
        </p:spPr>
        <p:txBody>
          <a:bodyPr wrap="square">
            <a:spAutoFit/>
          </a:bodyPr>
          <a:lstStyle/>
          <a:p>
            <a:r>
              <a:rPr lang="en-US" dirty="0">
                <a:solidFill>
                  <a:srgbClr val="3D3935"/>
                </a:solidFill>
                <a:latin typeface="Open Sans" panose="020B0606030504020204" pitchFamily="34" charset="0"/>
              </a:rPr>
              <a:t>Who are the most Influential Nodes?</a:t>
            </a:r>
          </a:p>
          <a:p>
            <a:r>
              <a:rPr lang="en-US" dirty="0" err="1">
                <a:solidFill>
                  <a:srgbClr val="3D3935"/>
                </a:solidFill>
                <a:latin typeface="Open Sans" panose="020B0606030504020204" pitchFamily="34" charset="0"/>
              </a:rPr>
              <a:t>Cytoscape</a:t>
            </a:r>
            <a:r>
              <a:rPr lang="en-US" dirty="0">
                <a:solidFill>
                  <a:srgbClr val="3D3935"/>
                </a:solidFill>
                <a:latin typeface="Open Sans" panose="020B0606030504020204" pitchFamily="34" charset="0"/>
              </a:rPr>
              <a:t> supports this.</a:t>
            </a:r>
          </a:p>
          <a:p>
            <a:endParaRPr lang="en-US" dirty="0">
              <a:solidFill>
                <a:srgbClr val="3D3935"/>
              </a:solidFill>
              <a:latin typeface="Open Sans" panose="020B0606030504020204" pitchFamily="34" charset="0"/>
            </a:endParaRPr>
          </a:p>
          <a:p>
            <a:r>
              <a:rPr lang="en-US" dirty="0">
                <a:solidFill>
                  <a:srgbClr val="3D3935"/>
                </a:solidFill>
                <a:latin typeface="Open Sans" panose="020B0606030504020204" pitchFamily="34" charset="0"/>
              </a:rPr>
              <a:t> </a:t>
            </a:r>
          </a:p>
          <a:p>
            <a:endParaRPr lang="en-US" dirty="0">
              <a:solidFill>
                <a:srgbClr val="3D3935"/>
              </a:solidFill>
              <a:latin typeface="Open Sans" panose="020B0606030504020204" pitchFamily="34" charset="0"/>
            </a:endParaRPr>
          </a:p>
          <a:p>
            <a:endParaRPr lang="en-US" b="0" i="0" dirty="0">
              <a:solidFill>
                <a:srgbClr val="3D3935"/>
              </a:solidFill>
              <a:effectLst/>
              <a:latin typeface="Open Sans" panose="020B0606030504020204" pitchFamily="34" charset="0"/>
            </a:endParaRPr>
          </a:p>
          <a:p>
            <a:pPr marL="285750" indent="-285750" algn="l" fontAlgn="base">
              <a:buFont typeface="Arial" panose="020B0604020202020204" pitchFamily="34" charset="0"/>
              <a:buChar char="•"/>
            </a:pPr>
            <a:endParaRPr lang="en-US" b="1" dirty="0">
              <a:solidFill>
                <a:schemeClr val="tx2">
                  <a:lumMod val="25000"/>
                </a:schemeClr>
              </a:solidFill>
            </a:endParaRPr>
          </a:p>
        </p:txBody>
      </p:sp>
      <p:sp>
        <p:nvSpPr>
          <p:cNvPr id="6" name="TextBox 5">
            <a:extLst>
              <a:ext uri="{FF2B5EF4-FFF2-40B4-BE49-F238E27FC236}">
                <a16:creationId xmlns:a16="http://schemas.microsoft.com/office/drawing/2014/main" id="{29C00424-773D-C627-E801-D54C99BFC906}"/>
              </a:ext>
            </a:extLst>
          </p:cNvPr>
          <p:cNvSpPr txBox="1"/>
          <p:nvPr/>
        </p:nvSpPr>
        <p:spPr>
          <a:xfrm>
            <a:off x="6353174" y="662500"/>
            <a:ext cx="5136890" cy="646331"/>
          </a:xfrm>
          <a:prstGeom prst="rect">
            <a:avLst/>
          </a:prstGeom>
          <a:noFill/>
        </p:spPr>
        <p:txBody>
          <a:bodyPr wrap="square">
            <a:spAutoFit/>
          </a:bodyPr>
          <a:lstStyle/>
          <a:p>
            <a:r>
              <a:rPr lang="en-US" sz="3600" dirty="0">
                <a:solidFill>
                  <a:srgbClr val="09B36B"/>
                </a:solidFill>
              </a:rPr>
              <a:t>Page Rank</a:t>
            </a:r>
          </a:p>
        </p:txBody>
      </p:sp>
      <p:sp>
        <p:nvSpPr>
          <p:cNvPr id="18" name="Google Shape;415;p43">
            <a:extLst>
              <a:ext uri="{FF2B5EF4-FFF2-40B4-BE49-F238E27FC236}">
                <a16:creationId xmlns:a16="http://schemas.microsoft.com/office/drawing/2014/main" id="{983DB06D-8D74-5D6E-B1E9-C1ECAD19FC06}"/>
              </a:ext>
            </a:extLst>
          </p:cNvPr>
          <p:cNvSpPr txBox="1">
            <a:spLocks/>
          </p:cNvSpPr>
          <p:nvPr/>
        </p:nvSpPr>
        <p:spPr>
          <a:xfrm>
            <a:off x="766479" y="15156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r>
              <a:rPr lang="en-US" dirty="0">
                <a:solidFill>
                  <a:schemeClr val="tx2">
                    <a:lumMod val="25000"/>
                  </a:schemeClr>
                </a:solidFill>
              </a:rPr>
              <a:t>Finding Nodes that Matter: PageRank</a:t>
            </a:r>
          </a:p>
        </p:txBody>
      </p:sp>
      <p:sp>
        <p:nvSpPr>
          <p:cNvPr id="22" name="TextBox 21">
            <a:extLst>
              <a:ext uri="{FF2B5EF4-FFF2-40B4-BE49-F238E27FC236}">
                <a16:creationId xmlns:a16="http://schemas.microsoft.com/office/drawing/2014/main" id="{54DA6E35-C73A-E1E0-0C82-228BDBA58494}"/>
              </a:ext>
            </a:extLst>
          </p:cNvPr>
          <p:cNvSpPr txBox="1"/>
          <p:nvPr/>
        </p:nvSpPr>
        <p:spPr>
          <a:xfrm>
            <a:off x="1055586" y="1967352"/>
            <a:ext cx="4772511" cy="307777"/>
          </a:xfrm>
          <a:prstGeom prst="rect">
            <a:avLst/>
          </a:prstGeom>
          <a:noFill/>
        </p:spPr>
        <p:txBody>
          <a:bodyPr wrap="square">
            <a:spAutoFit/>
          </a:bodyPr>
          <a:lstStyle/>
          <a:p>
            <a:r>
              <a:rPr lang="en-US" dirty="0">
                <a:solidFill>
                  <a:srgbClr val="3D3935"/>
                </a:solidFill>
                <a:latin typeface="Open Sans" panose="020B0606030504020204" pitchFamily="34" charset="0"/>
              </a:rPr>
              <a:t>Supported by </a:t>
            </a:r>
            <a:r>
              <a:rPr lang="en-US" b="1" dirty="0">
                <a:solidFill>
                  <a:srgbClr val="2B2576"/>
                </a:solidFill>
                <a:latin typeface="Open Sans" panose="020B0606030504020204" pitchFamily="34" charset="0"/>
              </a:rPr>
              <a:t>Cytoscape.js </a:t>
            </a:r>
            <a:r>
              <a:rPr lang="en-US" dirty="0">
                <a:solidFill>
                  <a:srgbClr val="3D3935"/>
                </a:solidFill>
                <a:latin typeface="Open Sans" panose="020B0606030504020204" pitchFamily="34" charset="0"/>
              </a:rPr>
              <a:t>and </a:t>
            </a:r>
            <a:r>
              <a:rPr lang="en-US" b="1" dirty="0">
                <a:solidFill>
                  <a:srgbClr val="2B2576"/>
                </a:solidFill>
                <a:latin typeface="Open Sans" panose="020B0606030504020204" pitchFamily="34" charset="0"/>
              </a:rPr>
              <a:t>Neo4j</a:t>
            </a:r>
            <a:endParaRPr lang="en-US" dirty="0">
              <a:solidFill>
                <a:srgbClr val="3D3935"/>
              </a:solidFill>
              <a:latin typeface="Open Sans" panose="020B0606030504020204" pitchFamily="34" charset="0"/>
            </a:endParaRPr>
          </a:p>
        </p:txBody>
      </p:sp>
      <p:grpSp>
        <p:nvGrpSpPr>
          <p:cNvPr id="62" name="Group 61">
            <a:extLst>
              <a:ext uri="{FF2B5EF4-FFF2-40B4-BE49-F238E27FC236}">
                <a16:creationId xmlns:a16="http://schemas.microsoft.com/office/drawing/2014/main" id="{4EC71DD6-3432-AA05-F09F-D49EFF54BD6F}"/>
              </a:ext>
            </a:extLst>
          </p:cNvPr>
          <p:cNvGrpSpPr/>
          <p:nvPr/>
        </p:nvGrpSpPr>
        <p:grpSpPr>
          <a:xfrm>
            <a:off x="6701921" y="2022131"/>
            <a:ext cx="4564619" cy="4130102"/>
            <a:chOff x="6701921" y="2022131"/>
            <a:chExt cx="4564619" cy="4130102"/>
          </a:xfrm>
        </p:grpSpPr>
        <p:cxnSp>
          <p:nvCxnSpPr>
            <p:cNvPr id="63" name="Straight Arrow Connector 62">
              <a:extLst>
                <a:ext uri="{FF2B5EF4-FFF2-40B4-BE49-F238E27FC236}">
                  <a16:creationId xmlns:a16="http://schemas.microsoft.com/office/drawing/2014/main" id="{DEB55F35-7BD0-C5D7-A2FE-049BC51EF467}"/>
                </a:ext>
              </a:extLst>
            </p:cNvPr>
            <p:cNvCxnSpPr>
              <a:cxnSpLocks/>
            </p:cNvCxnSpPr>
            <p:nvPr/>
          </p:nvCxnSpPr>
          <p:spPr>
            <a:xfrm flipH="1">
              <a:off x="7981581" y="4766429"/>
              <a:ext cx="1544974" cy="0"/>
            </a:xfrm>
            <a:prstGeom prst="straightConnector1">
              <a:avLst/>
            </a:prstGeom>
            <a:ln w="15875">
              <a:solidFill>
                <a:srgbClr val="2B2576"/>
              </a:solidFill>
              <a:tailEnd type="triangle"/>
            </a:ln>
          </p:spPr>
          <p:style>
            <a:lnRef idx="1">
              <a:schemeClr val="accent1"/>
            </a:lnRef>
            <a:fillRef idx="0">
              <a:schemeClr val="accent1"/>
            </a:fillRef>
            <a:effectRef idx="0">
              <a:schemeClr val="accent1"/>
            </a:effectRef>
            <a:fontRef idx="minor">
              <a:schemeClr val="tx1"/>
            </a:fontRef>
          </p:style>
        </p:cxnSp>
        <p:sp>
          <p:nvSpPr>
            <p:cNvPr id="7168" name="Oval 7167">
              <a:extLst>
                <a:ext uri="{FF2B5EF4-FFF2-40B4-BE49-F238E27FC236}">
                  <a16:creationId xmlns:a16="http://schemas.microsoft.com/office/drawing/2014/main" id="{BC0064B5-6A9C-E3C1-1B7D-C4A0BF1A3B01}"/>
                </a:ext>
              </a:extLst>
            </p:cNvPr>
            <p:cNvSpPr/>
            <p:nvPr/>
          </p:nvSpPr>
          <p:spPr>
            <a:xfrm>
              <a:off x="8385390" y="5073081"/>
              <a:ext cx="457200" cy="457200"/>
            </a:xfrm>
            <a:prstGeom prst="ellipse">
              <a:avLst/>
            </a:prstGeom>
            <a:solidFill>
              <a:srgbClr val="5465FF">
                <a:alpha val="8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2</a:t>
              </a:r>
            </a:p>
          </p:txBody>
        </p:sp>
        <p:grpSp>
          <p:nvGrpSpPr>
            <p:cNvPr id="7169" name="Group 7168">
              <a:extLst>
                <a:ext uri="{FF2B5EF4-FFF2-40B4-BE49-F238E27FC236}">
                  <a16:creationId xmlns:a16="http://schemas.microsoft.com/office/drawing/2014/main" id="{FDAA79C7-D3B4-3402-3E00-9ABA35BE61D1}"/>
                </a:ext>
              </a:extLst>
            </p:cNvPr>
            <p:cNvGrpSpPr/>
            <p:nvPr/>
          </p:nvGrpSpPr>
          <p:grpSpPr>
            <a:xfrm>
              <a:off x="6701921" y="2022131"/>
              <a:ext cx="4564619" cy="4130102"/>
              <a:chOff x="5663354" y="869000"/>
              <a:chExt cx="4564619" cy="4130102"/>
            </a:xfrm>
          </p:grpSpPr>
          <p:sp>
            <p:nvSpPr>
              <p:cNvPr id="7175" name="Oval 7174">
                <a:extLst>
                  <a:ext uri="{FF2B5EF4-FFF2-40B4-BE49-F238E27FC236}">
                    <a16:creationId xmlns:a16="http://schemas.microsoft.com/office/drawing/2014/main" id="{ED2929E0-1D6B-307A-E435-52F0070E2869}"/>
                  </a:ext>
                </a:extLst>
              </p:cNvPr>
              <p:cNvSpPr/>
              <p:nvPr/>
            </p:nvSpPr>
            <p:spPr>
              <a:xfrm>
                <a:off x="6113295" y="869000"/>
                <a:ext cx="1828800" cy="1828800"/>
              </a:xfrm>
              <a:prstGeom prst="ellipse">
                <a:avLst/>
              </a:prstGeom>
              <a:solidFill>
                <a:srgbClr val="09B36B">
                  <a:alpha val="8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38</a:t>
                </a:r>
              </a:p>
            </p:txBody>
          </p:sp>
          <p:sp>
            <p:nvSpPr>
              <p:cNvPr id="7176" name="Oval 7175">
                <a:extLst>
                  <a:ext uri="{FF2B5EF4-FFF2-40B4-BE49-F238E27FC236}">
                    <a16:creationId xmlns:a16="http://schemas.microsoft.com/office/drawing/2014/main" id="{EDFA34E7-6F55-3C42-E2E5-2EF46AFC6A36}"/>
                  </a:ext>
                </a:extLst>
              </p:cNvPr>
              <p:cNvSpPr/>
              <p:nvPr/>
            </p:nvSpPr>
            <p:spPr>
              <a:xfrm>
                <a:off x="8539649" y="965817"/>
                <a:ext cx="1600200" cy="1600200"/>
              </a:xfrm>
              <a:prstGeom prst="ellipse">
                <a:avLst/>
              </a:prstGeom>
              <a:solidFill>
                <a:srgbClr val="09B36B">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34</a:t>
                </a:r>
              </a:p>
            </p:txBody>
          </p:sp>
          <p:sp>
            <p:nvSpPr>
              <p:cNvPr id="7177" name="Oval 7176">
                <a:extLst>
                  <a:ext uri="{FF2B5EF4-FFF2-40B4-BE49-F238E27FC236}">
                    <a16:creationId xmlns:a16="http://schemas.microsoft.com/office/drawing/2014/main" id="{220DDFC3-ADAA-CF81-93D2-50144282F295}"/>
                  </a:ext>
                </a:extLst>
              </p:cNvPr>
              <p:cNvSpPr/>
              <p:nvPr/>
            </p:nvSpPr>
            <p:spPr>
              <a:xfrm>
                <a:off x="5663354" y="2891642"/>
                <a:ext cx="457200" cy="457200"/>
              </a:xfrm>
              <a:prstGeom prst="ellipse">
                <a:avLst/>
              </a:prstGeom>
              <a:solidFill>
                <a:srgbClr val="5465FF">
                  <a:alpha val="7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t>2</a:t>
                </a:r>
              </a:p>
            </p:txBody>
          </p:sp>
          <p:sp>
            <p:nvSpPr>
              <p:cNvPr id="7178" name="Oval 7177">
                <a:extLst>
                  <a:ext uri="{FF2B5EF4-FFF2-40B4-BE49-F238E27FC236}">
                    <a16:creationId xmlns:a16="http://schemas.microsoft.com/office/drawing/2014/main" id="{C7104F39-D02E-EB20-043D-5C3A5ED4E920}"/>
                  </a:ext>
                </a:extLst>
              </p:cNvPr>
              <p:cNvSpPr/>
              <p:nvPr/>
            </p:nvSpPr>
            <p:spPr>
              <a:xfrm>
                <a:off x="6285997" y="3336756"/>
                <a:ext cx="657017" cy="636054"/>
              </a:xfrm>
              <a:prstGeom prst="ellipse">
                <a:avLst/>
              </a:prstGeom>
              <a:solidFill>
                <a:srgbClr val="2B2576">
                  <a:alpha val="8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5</a:t>
                </a:r>
              </a:p>
            </p:txBody>
          </p:sp>
          <p:sp>
            <p:nvSpPr>
              <p:cNvPr id="7179" name="Oval 7178">
                <a:extLst>
                  <a:ext uri="{FF2B5EF4-FFF2-40B4-BE49-F238E27FC236}">
                    <a16:creationId xmlns:a16="http://schemas.microsoft.com/office/drawing/2014/main" id="{668B9139-1CDF-BC6E-38D1-F6BB6ACB399D}"/>
                  </a:ext>
                </a:extLst>
              </p:cNvPr>
              <p:cNvSpPr/>
              <p:nvPr/>
            </p:nvSpPr>
            <p:spPr>
              <a:xfrm>
                <a:off x="8488570" y="3161434"/>
                <a:ext cx="868680" cy="868680"/>
              </a:xfrm>
              <a:prstGeom prst="ellipse">
                <a:avLst/>
              </a:prstGeom>
              <a:solidFill>
                <a:srgbClr val="2B2576">
                  <a:alpha val="8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10</a:t>
                </a:r>
              </a:p>
            </p:txBody>
          </p:sp>
          <p:sp>
            <p:nvSpPr>
              <p:cNvPr id="7180" name="Oval 7179">
                <a:extLst>
                  <a:ext uri="{FF2B5EF4-FFF2-40B4-BE49-F238E27FC236}">
                    <a16:creationId xmlns:a16="http://schemas.microsoft.com/office/drawing/2014/main" id="{177A4554-6D7F-A278-B728-4DB3C0C96E50}"/>
                  </a:ext>
                </a:extLst>
              </p:cNvPr>
              <p:cNvSpPr/>
              <p:nvPr/>
            </p:nvSpPr>
            <p:spPr>
              <a:xfrm>
                <a:off x="8743207" y="4541902"/>
                <a:ext cx="457200" cy="457200"/>
              </a:xfrm>
              <a:prstGeom prst="ellipse">
                <a:avLst/>
              </a:prstGeom>
              <a:solidFill>
                <a:srgbClr val="5465FF">
                  <a:alpha val="8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2</a:t>
                </a:r>
              </a:p>
            </p:txBody>
          </p:sp>
          <p:sp>
            <p:nvSpPr>
              <p:cNvPr id="7181" name="Oval 7180">
                <a:extLst>
                  <a:ext uri="{FF2B5EF4-FFF2-40B4-BE49-F238E27FC236}">
                    <a16:creationId xmlns:a16="http://schemas.microsoft.com/office/drawing/2014/main" id="{E09A6836-A2E2-AF98-814B-8D6564E939C2}"/>
                  </a:ext>
                </a:extLst>
              </p:cNvPr>
              <p:cNvSpPr/>
              <p:nvPr/>
            </p:nvSpPr>
            <p:spPr>
              <a:xfrm>
                <a:off x="9653041" y="4084702"/>
                <a:ext cx="457200" cy="457200"/>
              </a:xfrm>
              <a:prstGeom prst="ellipse">
                <a:avLst/>
              </a:prstGeom>
              <a:solidFill>
                <a:srgbClr val="5465FF">
                  <a:alpha val="8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2</a:t>
                </a:r>
              </a:p>
            </p:txBody>
          </p:sp>
          <p:sp>
            <p:nvSpPr>
              <p:cNvPr id="7182" name="Oval 7181">
                <a:extLst>
                  <a:ext uri="{FF2B5EF4-FFF2-40B4-BE49-F238E27FC236}">
                    <a16:creationId xmlns:a16="http://schemas.microsoft.com/office/drawing/2014/main" id="{49415A71-56C0-3F98-0F78-67EB4F54B7FC}"/>
                  </a:ext>
                </a:extLst>
              </p:cNvPr>
              <p:cNvSpPr/>
              <p:nvPr/>
            </p:nvSpPr>
            <p:spPr>
              <a:xfrm>
                <a:off x="9770773" y="3421503"/>
                <a:ext cx="457200" cy="457200"/>
              </a:xfrm>
              <a:prstGeom prst="ellipse">
                <a:avLst/>
              </a:prstGeom>
              <a:solidFill>
                <a:srgbClr val="5465FF">
                  <a:alpha val="8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2</a:t>
                </a:r>
              </a:p>
            </p:txBody>
          </p:sp>
          <p:cxnSp>
            <p:nvCxnSpPr>
              <p:cNvPr id="7183" name="Straight Arrow Connector 7182">
                <a:extLst>
                  <a:ext uri="{FF2B5EF4-FFF2-40B4-BE49-F238E27FC236}">
                    <a16:creationId xmlns:a16="http://schemas.microsoft.com/office/drawing/2014/main" id="{A013E822-B073-A4E6-5F67-AD0B5D31ACA8}"/>
                  </a:ext>
                </a:extLst>
              </p:cNvPr>
              <p:cNvCxnSpPr>
                <a:cxnSpLocks/>
                <a:stCxn id="7178" idx="1"/>
                <a:endCxn id="7177" idx="5"/>
              </p:cNvCxnSpPr>
              <p:nvPr/>
            </p:nvCxnSpPr>
            <p:spPr>
              <a:xfrm flipH="1" flipV="1">
                <a:off x="6053599" y="3281887"/>
                <a:ext cx="328616" cy="148017"/>
              </a:xfrm>
              <a:prstGeom prst="straightConnector1">
                <a:avLst/>
              </a:prstGeom>
              <a:ln w="15875">
                <a:solidFill>
                  <a:srgbClr val="2B2576"/>
                </a:solidFill>
                <a:tailEnd type="triangle"/>
              </a:ln>
            </p:spPr>
            <p:style>
              <a:lnRef idx="1">
                <a:schemeClr val="accent1"/>
              </a:lnRef>
              <a:fillRef idx="0">
                <a:schemeClr val="accent1"/>
              </a:fillRef>
              <a:effectRef idx="0">
                <a:schemeClr val="accent1"/>
              </a:effectRef>
              <a:fontRef idx="minor">
                <a:schemeClr val="tx1"/>
              </a:fontRef>
            </p:style>
          </p:cxnSp>
          <p:cxnSp>
            <p:nvCxnSpPr>
              <p:cNvPr id="7184" name="Straight Arrow Connector 7183">
                <a:extLst>
                  <a:ext uri="{FF2B5EF4-FFF2-40B4-BE49-F238E27FC236}">
                    <a16:creationId xmlns:a16="http://schemas.microsoft.com/office/drawing/2014/main" id="{21F90929-F6E5-D4C7-B060-61174350D041}"/>
                  </a:ext>
                </a:extLst>
              </p:cNvPr>
              <p:cNvCxnSpPr>
                <a:cxnSpLocks/>
              </p:cNvCxnSpPr>
              <p:nvPr/>
            </p:nvCxnSpPr>
            <p:spPr>
              <a:xfrm flipV="1">
                <a:off x="6735548" y="2718080"/>
                <a:ext cx="158679" cy="615798"/>
              </a:xfrm>
              <a:prstGeom prst="straightConnector1">
                <a:avLst/>
              </a:prstGeom>
              <a:ln w="15875">
                <a:solidFill>
                  <a:srgbClr val="2B2576"/>
                </a:solidFill>
                <a:tailEnd type="triangle"/>
              </a:ln>
            </p:spPr>
            <p:style>
              <a:lnRef idx="1">
                <a:schemeClr val="accent1"/>
              </a:lnRef>
              <a:fillRef idx="0">
                <a:schemeClr val="accent1"/>
              </a:fillRef>
              <a:effectRef idx="0">
                <a:schemeClr val="accent1"/>
              </a:effectRef>
              <a:fontRef idx="minor">
                <a:schemeClr val="tx1"/>
              </a:fontRef>
            </p:style>
          </p:cxnSp>
          <p:cxnSp>
            <p:nvCxnSpPr>
              <p:cNvPr id="7185" name="Straight Arrow Connector 7184">
                <a:extLst>
                  <a:ext uri="{FF2B5EF4-FFF2-40B4-BE49-F238E27FC236}">
                    <a16:creationId xmlns:a16="http://schemas.microsoft.com/office/drawing/2014/main" id="{12FF0ADB-2050-012C-AEEA-A81DD5E0F719}"/>
                  </a:ext>
                </a:extLst>
              </p:cNvPr>
              <p:cNvCxnSpPr>
                <a:cxnSpLocks/>
                <a:stCxn id="7179" idx="1"/>
                <a:endCxn id="7175" idx="5"/>
              </p:cNvCxnSpPr>
              <p:nvPr/>
            </p:nvCxnSpPr>
            <p:spPr>
              <a:xfrm flipH="1" flipV="1">
                <a:off x="7674273" y="2429978"/>
                <a:ext cx="941512" cy="858671"/>
              </a:xfrm>
              <a:prstGeom prst="straightConnector1">
                <a:avLst/>
              </a:prstGeom>
              <a:ln w="15875">
                <a:solidFill>
                  <a:srgbClr val="2B2576"/>
                </a:solidFill>
                <a:tailEnd type="triangle"/>
              </a:ln>
            </p:spPr>
            <p:style>
              <a:lnRef idx="1">
                <a:schemeClr val="accent1"/>
              </a:lnRef>
              <a:fillRef idx="0">
                <a:schemeClr val="accent1"/>
              </a:fillRef>
              <a:effectRef idx="0">
                <a:schemeClr val="accent1"/>
              </a:effectRef>
              <a:fontRef idx="minor">
                <a:schemeClr val="tx1"/>
              </a:fontRef>
            </p:style>
          </p:cxnSp>
          <p:cxnSp>
            <p:nvCxnSpPr>
              <p:cNvPr id="7187" name="Straight Arrow Connector 7186">
                <a:extLst>
                  <a:ext uri="{FF2B5EF4-FFF2-40B4-BE49-F238E27FC236}">
                    <a16:creationId xmlns:a16="http://schemas.microsoft.com/office/drawing/2014/main" id="{4D08BAC5-7093-3108-207E-5A03D3279648}"/>
                  </a:ext>
                </a:extLst>
              </p:cNvPr>
              <p:cNvCxnSpPr>
                <a:cxnSpLocks/>
                <a:stCxn id="7170" idx="1"/>
              </p:cNvCxnSpPr>
              <p:nvPr/>
            </p:nvCxnSpPr>
            <p:spPr>
              <a:xfrm flipH="1" flipV="1">
                <a:off x="7454326" y="2572606"/>
                <a:ext cx="756482" cy="1761140"/>
              </a:xfrm>
              <a:prstGeom prst="straightConnector1">
                <a:avLst/>
              </a:prstGeom>
              <a:ln w="15875">
                <a:solidFill>
                  <a:srgbClr val="2B2576"/>
                </a:solidFill>
                <a:tailEnd type="triangle"/>
              </a:ln>
            </p:spPr>
            <p:style>
              <a:lnRef idx="1">
                <a:schemeClr val="accent1"/>
              </a:lnRef>
              <a:fillRef idx="0">
                <a:schemeClr val="accent1"/>
              </a:fillRef>
              <a:effectRef idx="0">
                <a:schemeClr val="accent1"/>
              </a:effectRef>
              <a:fontRef idx="minor">
                <a:schemeClr val="tx1"/>
              </a:fontRef>
            </p:style>
          </p:cxnSp>
          <p:cxnSp>
            <p:nvCxnSpPr>
              <p:cNvPr id="7188" name="Straight Arrow Connector 7187">
                <a:extLst>
                  <a:ext uri="{FF2B5EF4-FFF2-40B4-BE49-F238E27FC236}">
                    <a16:creationId xmlns:a16="http://schemas.microsoft.com/office/drawing/2014/main" id="{3FF636F0-D354-BC51-B415-64A8471C6B0F}"/>
                  </a:ext>
                </a:extLst>
              </p:cNvPr>
              <p:cNvCxnSpPr>
                <a:cxnSpLocks/>
              </p:cNvCxnSpPr>
              <p:nvPr/>
            </p:nvCxnSpPr>
            <p:spPr>
              <a:xfrm flipH="1">
                <a:off x="7942095" y="1571977"/>
                <a:ext cx="614959" cy="0"/>
              </a:xfrm>
              <a:prstGeom prst="straightConnector1">
                <a:avLst/>
              </a:prstGeom>
              <a:ln w="15875">
                <a:solidFill>
                  <a:srgbClr val="2B2576"/>
                </a:solidFill>
                <a:tailEnd type="triangle"/>
              </a:ln>
            </p:spPr>
            <p:style>
              <a:lnRef idx="1">
                <a:schemeClr val="accent1"/>
              </a:lnRef>
              <a:fillRef idx="0">
                <a:schemeClr val="accent1"/>
              </a:fillRef>
              <a:effectRef idx="0">
                <a:schemeClr val="accent1"/>
              </a:effectRef>
              <a:fontRef idx="minor">
                <a:schemeClr val="tx1"/>
              </a:fontRef>
            </p:style>
          </p:cxnSp>
          <p:cxnSp>
            <p:nvCxnSpPr>
              <p:cNvPr id="7189" name="Straight Arrow Connector 7188">
                <a:extLst>
                  <a:ext uri="{FF2B5EF4-FFF2-40B4-BE49-F238E27FC236}">
                    <a16:creationId xmlns:a16="http://schemas.microsoft.com/office/drawing/2014/main" id="{59E62A02-F5C8-9172-24F2-A2C13DD7C461}"/>
                  </a:ext>
                </a:extLst>
              </p:cNvPr>
              <p:cNvCxnSpPr>
                <a:cxnSpLocks/>
              </p:cNvCxnSpPr>
              <p:nvPr/>
            </p:nvCxnSpPr>
            <p:spPr>
              <a:xfrm flipH="1">
                <a:off x="7933628" y="1877008"/>
                <a:ext cx="564157" cy="0"/>
              </a:xfrm>
              <a:prstGeom prst="straightConnector1">
                <a:avLst/>
              </a:prstGeom>
              <a:ln w="15875">
                <a:solidFill>
                  <a:srgbClr val="2B2576"/>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7190" name="Straight Arrow Connector 7189">
                <a:extLst>
                  <a:ext uri="{FF2B5EF4-FFF2-40B4-BE49-F238E27FC236}">
                    <a16:creationId xmlns:a16="http://schemas.microsoft.com/office/drawing/2014/main" id="{138ABFB0-3DD5-43EE-FF8A-2C39E8E4001D}"/>
                  </a:ext>
                </a:extLst>
              </p:cNvPr>
              <p:cNvCxnSpPr>
                <a:cxnSpLocks/>
                <a:stCxn id="7180" idx="0"/>
              </p:cNvCxnSpPr>
              <p:nvPr/>
            </p:nvCxnSpPr>
            <p:spPr>
              <a:xfrm flipH="1" flipV="1">
                <a:off x="8959823" y="4046112"/>
                <a:ext cx="11984" cy="495790"/>
              </a:xfrm>
              <a:prstGeom prst="straightConnector1">
                <a:avLst/>
              </a:prstGeom>
              <a:ln w="15875">
                <a:solidFill>
                  <a:srgbClr val="2B2576"/>
                </a:solidFill>
                <a:tailEnd type="triangle"/>
              </a:ln>
            </p:spPr>
            <p:style>
              <a:lnRef idx="1">
                <a:schemeClr val="accent1"/>
              </a:lnRef>
              <a:fillRef idx="0">
                <a:schemeClr val="accent1"/>
              </a:fillRef>
              <a:effectRef idx="0">
                <a:schemeClr val="accent1"/>
              </a:effectRef>
              <a:fontRef idx="minor">
                <a:schemeClr val="tx1"/>
              </a:fontRef>
            </p:style>
          </p:cxnSp>
          <p:cxnSp>
            <p:nvCxnSpPr>
              <p:cNvPr id="7191" name="Straight Arrow Connector 7190">
                <a:extLst>
                  <a:ext uri="{FF2B5EF4-FFF2-40B4-BE49-F238E27FC236}">
                    <a16:creationId xmlns:a16="http://schemas.microsoft.com/office/drawing/2014/main" id="{56795082-97B0-86E2-EB78-DA95A13DD151}"/>
                  </a:ext>
                </a:extLst>
              </p:cNvPr>
              <p:cNvCxnSpPr>
                <a:cxnSpLocks/>
                <a:stCxn id="7181" idx="1"/>
              </p:cNvCxnSpPr>
              <p:nvPr/>
            </p:nvCxnSpPr>
            <p:spPr>
              <a:xfrm flipH="1" flipV="1">
                <a:off x="9305064" y="3849804"/>
                <a:ext cx="414932" cy="301853"/>
              </a:xfrm>
              <a:prstGeom prst="straightConnector1">
                <a:avLst/>
              </a:prstGeom>
              <a:ln w="15875">
                <a:solidFill>
                  <a:srgbClr val="2B2576"/>
                </a:solidFill>
                <a:tailEnd type="triangle"/>
              </a:ln>
            </p:spPr>
            <p:style>
              <a:lnRef idx="1">
                <a:schemeClr val="accent1"/>
              </a:lnRef>
              <a:fillRef idx="0">
                <a:schemeClr val="accent1"/>
              </a:fillRef>
              <a:effectRef idx="0">
                <a:schemeClr val="accent1"/>
              </a:effectRef>
              <a:fontRef idx="minor">
                <a:schemeClr val="tx1"/>
              </a:fontRef>
            </p:style>
          </p:cxnSp>
          <p:cxnSp>
            <p:nvCxnSpPr>
              <p:cNvPr id="7192" name="Straight Arrow Connector 7191">
                <a:extLst>
                  <a:ext uri="{FF2B5EF4-FFF2-40B4-BE49-F238E27FC236}">
                    <a16:creationId xmlns:a16="http://schemas.microsoft.com/office/drawing/2014/main" id="{EF9DF5F2-3F51-92F8-1501-64D42C304F54}"/>
                  </a:ext>
                </a:extLst>
              </p:cNvPr>
              <p:cNvCxnSpPr>
                <a:cxnSpLocks/>
                <a:stCxn id="7182" idx="2"/>
              </p:cNvCxnSpPr>
              <p:nvPr/>
            </p:nvCxnSpPr>
            <p:spPr>
              <a:xfrm flipH="1" flipV="1">
                <a:off x="9357250" y="3595774"/>
                <a:ext cx="413523" cy="54329"/>
              </a:xfrm>
              <a:prstGeom prst="straightConnector1">
                <a:avLst/>
              </a:prstGeom>
              <a:ln w="15875">
                <a:solidFill>
                  <a:srgbClr val="2B2576"/>
                </a:solidFill>
                <a:tailEnd type="triangle"/>
              </a:ln>
            </p:spPr>
            <p:style>
              <a:lnRef idx="1">
                <a:schemeClr val="accent1"/>
              </a:lnRef>
              <a:fillRef idx="0">
                <a:schemeClr val="accent1"/>
              </a:fillRef>
              <a:effectRef idx="0">
                <a:schemeClr val="accent1"/>
              </a:effectRef>
              <a:fontRef idx="minor">
                <a:schemeClr val="tx1"/>
              </a:fontRef>
            </p:style>
          </p:cxnSp>
          <p:cxnSp>
            <p:nvCxnSpPr>
              <p:cNvPr id="7193" name="Straight Arrow Connector 7192">
                <a:extLst>
                  <a:ext uri="{FF2B5EF4-FFF2-40B4-BE49-F238E27FC236}">
                    <a16:creationId xmlns:a16="http://schemas.microsoft.com/office/drawing/2014/main" id="{F5D063E2-7015-E1E3-AE3B-C7FBFE0B3EEC}"/>
                  </a:ext>
                </a:extLst>
              </p:cNvPr>
              <p:cNvCxnSpPr>
                <a:cxnSpLocks/>
                <a:stCxn id="7182" idx="1"/>
              </p:cNvCxnSpPr>
              <p:nvPr/>
            </p:nvCxnSpPr>
            <p:spPr>
              <a:xfrm flipH="1" flipV="1">
                <a:off x="7907773" y="2202967"/>
                <a:ext cx="1929955" cy="1285491"/>
              </a:xfrm>
              <a:prstGeom prst="straightConnector1">
                <a:avLst/>
              </a:prstGeom>
              <a:ln w="15875">
                <a:solidFill>
                  <a:srgbClr val="2B2576"/>
                </a:solidFill>
                <a:tailEnd type="triangle"/>
              </a:ln>
            </p:spPr>
            <p:style>
              <a:lnRef idx="1">
                <a:schemeClr val="accent1"/>
              </a:lnRef>
              <a:fillRef idx="0">
                <a:schemeClr val="accent1"/>
              </a:fillRef>
              <a:effectRef idx="0">
                <a:schemeClr val="accent1"/>
              </a:effectRef>
              <a:fontRef idx="minor">
                <a:schemeClr val="tx1"/>
              </a:fontRef>
            </p:style>
          </p:cxnSp>
          <p:cxnSp>
            <p:nvCxnSpPr>
              <p:cNvPr id="7194" name="Straight Arrow Connector 7193">
                <a:extLst>
                  <a:ext uri="{FF2B5EF4-FFF2-40B4-BE49-F238E27FC236}">
                    <a16:creationId xmlns:a16="http://schemas.microsoft.com/office/drawing/2014/main" id="{0BE97C93-76AD-A476-49BA-0D38078EEE9B}"/>
                  </a:ext>
                </a:extLst>
              </p:cNvPr>
              <p:cNvCxnSpPr>
                <a:cxnSpLocks/>
              </p:cNvCxnSpPr>
              <p:nvPr/>
            </p:nvCxnSpPr>
            <p:spPr>
              <a:xfrm flipV="1">
                <a:off x="8391917" y="4000730"/>
                <a:ext cx="214211" cy="312572"/>
              </a:xfrm>
              <a:prstGeom prst="straightConnector1">
                <a:avLst/>
              </a:prstGeom>
              <a:ln w="15875">
                <a:solidFill>
                  <a:srgbClr val="2B2576"/>
                </a:solidFill>
                <a:tailEnd type="triangle"/>
              </a:ln>
            </p:spPr>
            <p:style>
              <a:lnRef idx="1">
                <a:schemeClr val="accent1"/>
              </a:lnRef>
              <a:fillRef idx="0">
                <a:schemeClr val="accent1"/>
              </a:fillRef>
              <a:effectRef idx="0">
                <a:schemeClr val="accent1"/>
              </a:effectRef>
              <a:fontRef idx="minor">
                <a:schemeClr val="tx1"/>
              </a:fontRef>
            </p:style>
          </p:cxnSp>
        </p:grpSp>
        <p:sp>
          <p:nvSpPr>
            <p:cNvPr id="7170" name="Oval 7169">
              <a:extLst>
                <a:ext uri="{FF2B5EF4-FFF2-40B4-BE49-F238E27FC236}">
                  <a16:creationId xmlns:a16="http://schemas.microsoft.com/office/drawing/2014/main" id="{62681D97-ACDE-2891-9A17-33268E8B2D8D}"/>
                </a:ext>
              </a:extLst>
            </p:cNvPr>
            <p:cNvSpPr/>
            <p:nvPr/>
          </p:nvSpPr>
          <p:spPr>
            <a:xfrm>
              <a:off x="9136310" y="5463189"/>
              <a:ext cx="457200" cy="457200"/>
            </a:xfrm>
            <a:prstGeom prst="ellipse">
              <a:avLst/>
            </a:prstGeom>
            <a:solidFill>
              <a:srgbClr val="5465FF">
                <a:alpha val="8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2</a:t>
              </a:r>
            </a:p>
          </p:txBody>
        </p:sp>
        <p:cxnSp>
          <p:nvCxnSpPr>
            <p:cNvPr id="7171" name="Straight Arrow Connector 7170">
              <a:extLst>
                <a:ext uri="{FF2B5EF4-FFF2-40B4-BE49-F238E27FC236}">
                  <a16:creationId xmlns:a16="http://schemas.microsoft.com/office/drawing/2014/main" id="{325700DA-9BEC-5343-7350-23438F577DEC}"/>
                </a:ext>
              </a:extLst>
            </p:cNvPr>
            <p:cNvCxnSpPr>
              <a:cxnSpLocks/>
              <a:stCxn id="7168" idx="0"/>
            </p:cNvCxnSpPr>
            <p:nvPr/>
          </p:nvCxnSpPr>
          <p:spPr>
            <a:xfrm flipH="1" flipV="1">
              <a:off x="8237862" y="3850931"/>
              <a:ext cx="376128" cy="1222150"/>
            </a:xfrm>
            <a:prstGeom prst="straightConnector1">
              <a:avLst/>
            </a:prstGeom>
            <a:ln w="15875">
              <a:solidFill>
                <a:srgbClr val="2B2576"/>
              </a:solidFill>
              <a:tailEnd type="triangle"/>
            </a:ln>
          </p:spPr>
          <p:style>
            <a:lnRef idx="1">
              <a:schemeClr val="accent1"/>
            </a:lnRef>
            <a:fillRef idx="0">
              <a:schemeClr val="accent1"/>
            </a:fillRef>
            <a:effectRef idx="0">
              <a:schemeClr val="accent1"/>
            </a:effectRef>
            <a:fontRef idx="minor">
              <a:schemeClr val="tx1"/>
            </a:fontRef>
          </p:style>
        </p:cxnSp>
        <p:cxnSp>
          <p:nvCxnSpPr>
            <p:cNvPr id="7174" name="Straight Arrow Connector 7173">
              <a:extLst>
                <a:ext uri="{FF2B5EF4-FFF2-40B4-BE49-F238E27FC236}">
                  <a16:creationId xmlns:a16="http://schemas.microsoft.com/office/drawing/2014/main" id="{B4E4BCCB-91F2-558F-4214-E34A16A9677D}"/>
                </a:ext>
              </a:extLst>
            </p:cNvPr>
            <p:cNvCxnSpPr>
              <a:cxnSpLocks/>
            </p:cNvCxnSpPr>
            <p:nvPr/>
          </p:nvCxnSpPr>
          <p:spPr>
            <a:xfrm flipV="1">
              <a:off x="8805466" y="4929464"/>
              <a:ext cx="693736" cy="283092"/>
            </a:xfrm>
            <a:prstGeom prst="straightConnector1">
              <a:avLst/>
            </a:prstGeom>
            <a:ln w="15875">
              <a:solidFill>
                <a:srgbClr val="2B2576"/>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6369913"/>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EC2D9DC4-ED30-9857-E87D-72ADBD778FC1}"/>
            </a:ext>
          </a:extLst>
        </p:cNvPr>
        <p:cNvGrpSpPr/>
        <p:nvPr/>
      </p:nvGrpSpPr>
      <p:grpSpPr>
        <a:xfrm>
          <a:off x="0" y="0"/>
          <a:ext cx="0" cy="0"/>
          <a:chOff x="0" y="0"/>
          <a:chExt cx="0" cy="0"/>
        </a:xfrm>
      </p:grpSpPr>
      <p:sp>
        <p:nvSpPr>
          <p:cNvPr id="413" name="Google Shape;413;p43">
            <a:extLst>
              <a:ext uri="{FF2B5EF4-FFF2-40B4-BE49-F238E27FC236}">
                <a16:creationId xmlns:a16="http://schemas.microsoft.com/office/drawing/2014/main" id="{4BF38014-4247-7B38-86DB-3853726CA3C9}"/>
              </a:ext>
            </a:extLst>
          </p:cNvPr>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lvl="0"/>
            <a:r>
              <a:rPr lang="en-US" dirty="0"/>
              <a:t>Finding Nodes</a:t>
            </a:r>
            <a:br>
              <a:rPr lang="en-US" dirty="0"/>
            </a:br>
            <a:r>
              <a:rPr lang="en-US" b="1" dirty="0"/>
              <a:t>That Matter</a:t>
            </a:r>
            <a:endParaRPr dirty="0"/>
          </a:p>
        </p:txBody>
      </p:sp>
      <p:sp>
        <p:nvSpPr>
          <p:cNvPr id="2" name="Google Shape;415;p43">
            <a:extLst>
              <a:ext uri="{FF2B5EF4-FFF2-40B4-BE49-F238E27FC236}">
                <a16:creationId xmlns:a16="http://schemas.microsoft.com/office/drawing/2014/main" id="{904DE034-E392-F54D-FAEF-0E18CC117B6F}"/>
              </a:ext>
            </a:extLst>
          </p:cNvPr>
          <p:cNvSpPr txBox="1">
            <a:spLocks/>
          </p:cNvSpPr>
          <p:nvPr/>
        </p:nvSpPr>
        <p:spPr>
          <a:xfrm>
            <a:off x="766479" y="15156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US" dirty="0"/>
              <a:t>Data can be fun:</a:t>
            </a:r>
            <a:endParaRPr lang="en-US" b="0" dirty="0">
              <a:solidFill>
                <a:schemeClr val="tx2">
                  <a:lumMod val="25000"/>
                </a:schemeClr>
              </a:solidFill>
            </a:endParaRPr>
          </a:p>
          <a:p>
            <a:pPr marL="285750" indent="-285750">
              <a:buFont typeface="Arial" panose="020B0604020202020204" pitchFamily="34" charset="0"/>
              <a:buChar char="•"/>
            </a:pPr>
            <a:r>
              <a:rPr lang="en-US" b="0" dirty="0">
                <a:solidFill>
                  <a:schemeClr val="tx2">
                    <a:lumMod val="25000"/>
                  </a:schemeClr>
                </a:solidFill>
              </a:rPr>
              <a:t>Simple Charts with ApexCharts.js</a:t>
            </a:r>
          </a:p>
          <a:p>
            <a:pPr marL="285750" indent="-285750">
              <a:buFont typeface="Arial" panose="020B0604020202020204" pitchFamily="34" charset="0"/>
              <a:buChar char="•"/>
            </a:pPr>
            <a:r>
              <a:rPr lang="en-US" b="0" dirty="0">
                <a:solidFill>
                  <a:schemeClr val="tx2">
                    <a:lumMod val="25000"/>
                  </a:schemeClr>
                </a:solidFill>
              </a:rPr>
              <a:t>Simple Graphing with Cytoscape.js</a:t>
            </a:r>
          </a:p>
          <a:p>
            <a:pPr marL="285750" indent="-285750">
              <a:buFont typeface="Arial" panose="020B0604020202020204" pitchFamily="34" charset="0"/>
              <a:buChar char="•"/>
            </a:pPr>
            <a:r>
              <a:rPr lang="en-US" dirty="0">
                <a:solidFill>
                  <a:schemeClr val="tx2">
                    <a:lumMod val="25000"/>
                  </a:schemeClr>
                </a:solidFill>
              </a:rPr>
              <a:t>Finding Nodes that Matter: Neo4j GDS</a:t>
            </a:r>
          </a:p>
        </p:txBody>
      </p:sp>
      <p:grpSp>
        <p:nvGrpSpPr>
          <p:cNvPr id="4" name="Group 3">
            <a:extLst>
              <a:ext uri="{FF2B5EF4-FFF2-40B4-BE49-F238E27FC236}">
                <a16:creationId xmlns:a16="http://schemas.microsoft.com/office/drawing/2014/main" id="{7BA85A8C-E287-C50F-F371-19923098C5F4}"/>
              </a:ext>
            </a:extLst>
          </p:cNvPr>
          <p:cNvGrpSpPr/>
          <p:nvPr/>
        </p:nvGrpSpPr>
        <p:grpSpPr>
          <a:xfrm>
            <a:off x="5914490" y="-4461"/>
            <a:ext cx="6277510" cy="6277510"/>
            <a:chOff x="5914490" y="-4461"/>
            <a:chExt cx="6277510" cy="6277510"/>
          </a:xfrm>
        </p:grpSpPr>
        <p:pic>
          <p:nvPicPr>
            <p:cNvPr id="44" name="Picture 43" descr="A paper monkey made from paper&#10;&#10;AI-generated content may be incorrect.">
              <a:extLst>
                <a:ext uri="{FF2B5EF4-FFF2-40B4-BE49-F238E27FC236}">
                  <a16:creationId xmlns:a16="http://schemas.microsoft.com/office/drawing/2014/main" id="{A63BD561-7FFD-29D7-AA45-9A409AE67AE7}"/>
                </a:ext>
              </a:extLst>
            </p:cNvPr>
            <p:cNvPicPr>
              <a:picLocks noChangeAspect="1"/>
            </p:cNvPicPr>
            <p:nvPr/>
          </p:nvPicPr>
          <p:blipFill>
            <a:blip r:embed="rId3"/>
            <a:stretch>
              <a:fillRect/>
            </a:stretch>
          </p:blipFill>
          <p:spPr>
            <a:xfrm>
              <a:off x="5921829" y="0"/>
              <a:ext cx="6270171" cy="6270171"/>
            </a:xfrm>
            <a:prstGeom prst="rect">
              <a:avLst/>
            </a:prstGeom>
          </p:spPr>
        </p:pic>
        <p:pic>
          <p:nvPicPr>
            <p:cNvPr id="48" name="Picture 47" descr="A black and white symbol&#10;&#10;AI-generated content may be incorrect.">
              <a:extLst>
                <a:ext uri="{FF2B5EF4-FFF2-40B4-BE49-F238E27FC236}">
                  <a16:creationId xmlns:a16="http://schemas.microsoft.com/office/drawing/2014/main" id="{239F0D69-BB11-DF18-F1EF-CA878924AF76}"/>
                </a:ext>
              </a:extLst>
            </p:cNvPr>
            <p:cNvPicPr>
              <a:picLocks noChangeAspect="1"/>
            </p:cNvPicPr>
            <p:nvPr/>
          </p:nvPicPr>
          <p:blipFill>
            <a:blip r:embed="rId4">
              <a:alphaModFix amt="76000"/>
            </a:blip>
            <a:stretch>
              <a:fillRect/>
            </a:stretch>
          </p:blipFill>
          <p:spPr>
            <a:xfrm>
              <a:off x="9321282" y="3223727"/>
              <a:ext cx="205273" cy="205273"/>
            </a:xfrm>
            <a:prstGeom prst="rect">
              <a:avLst/>
            </a:prstGeom>
          </p:spPr>
        </p:pic>
        <p:sp>
          <p:nvSpPr>
            <p:cNvPr id="3" name="Rectangle 2">
              <a:extLst>
                <a:ext uri="{FF2B5EF4-FFF2-40B4-BE49-F238E27FC236}">
                  <a16:creationId xmlns:a16="http://schemas.microsoft.com/office/drawing/2014/main" id="{57AC207D-EE59-0A1A-02E1-14424A1193A3}"/>
                </a:ext>
              </a:extLst>
            </p:cNvPr>
            <p:cNvSpPr/>
            <p:nvPr/>
          </p:nvSpPr>
          <p:spPr>
            <a:xfrm>
              <a:off x="5914490" y="-4461"/>
              <a:ext cx="6277508" cy="6277510"/>
            </a:xfrm>
            <a:prstGeom prst="rect">
              <a:avLst/>
            </a:prstGeom>
            <a:solidFill>
              <a:srgbClr val="EBEBF3">
                <a:alpha val="97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TextBox 4">
            <a:extLst>
              <a:ext uri="{FF2B5EF4-FFF2-40B4-BE49-F238E27FC236}">
                <a16:creationId xmlns:a16="http://schemas.microsoft.com/office/drawing/2014/main" id="{AA2CDF1A-C964-2DC9-89ED-AB3D3CEDC4D0}"/>
              </a:ext>
            </a:extLst>
          </p:cNvPr>
          <p:cNvSpPr txBox="1"/>
          <p:nvPr/>
        </p:nvSpPr>
        <p:spPr>
          <a:xfrm>
            <a:off x="6095999" y="1295608"/>
            <a:ext cx="5842000" cy="1815882"/>
          </a:xfrm>
          <a:prstGeom prst="rect">
            <a:avLst/>
          </a:prstGeom>
          <a:noFill/>
        </p:spPr>
        <p:txBody>
          <a:bodyPr wrap="square">
            <a:spAutoFit/>
          </a:bodyPr>
          <a:lstStyle/>
          <a:p>
            <a:r>
              <a:rPr lang="en-US" b="1" dirty="0">
                <a:solidFill>
                  <a:srgbClr val="3D3935"/>
                </a:solidFill>
                <a:latin typeface="Open Sans" panose="020B0606030504020204" pitchFamily="34" charset="0"/>
              </a:rPr>
              <a:t>Page Rank </a:t>
            </a:r>
          </a:p>
          <a:p>
            <a:r>
              <a:rPr lang="en-US" dirty="0">
                <a:solidFill>
                  <a:srgbClr val="3D3935"/>
                </a:solidFill>
                <a:latin typeface="Open Sans" panose="020B0606030504020204" pitchFamily="34" charset="0"/>
              </a:rPr>
              <a:t>Who are the most Influential Nodes?</a:t>
            </a:r>
          </a:p>
          <a:p>
            <a:r>
              <a:rPr lang="en-US" dirty="0" err="1">
                <a:solidFill>
                  <a:srgbClr val="3D3935"/>
                </a:solidFill>
                <a:latin typeface="Open Sans" panose="020B0606030504020204" pitchFamily="34" charset="0"/>
              </a:rPr>
              <a:t>Cytoscape</a:t>
            </a:r>
            <a:r>
              <a:rPr lang="en-US" dirty="0">
                <a:solidFill>
                  <a:srgbClr val="3D3935"/>
                </a:solidFill>
                <a:latin typeface="Open Sans" panose="020B0606030504020204" pitchFamily="34" charset="0"/>
              </a:rPr>
              <a:t> supports this.</a:t>
            </a:r>
          </a:p>
          <a:p>
            <a:endParaRPr lang="en-US" dirty="0">
              <a:solidFill>
                <a:srgbClr val="3D3935"/>
              </a:solidFill>
              <a:latin typeface="Open Sans" panose="020B0606030504020204" pitchFamily="34" charset="0"/>
            </a:endParaRPr>
          </a:p>
          <a:p>
            <a:r>
              <a:rPr lang="en-US" dirty="0">
                <a:solidFill>
                  <a:srgbClr val="3D3935"/>
                </a:solidFill>
                <a:latin typeface="Open Sans" panose="020B0606030504020204" pitchFamily="34" charset="0"/>
              </a:rPr>
              <a:t> </a:t>
            </a:r>
          </a:p>
          <a:p>
            <a:endParaRPr lang="en-US" dirty="0">
              <a:solidFill>
                <a:srgbClr val="3D3935"/>
              </a:solidFill>
              <a:latin typeface="Open Sans" panose="020B0606030504020204" pitchFamily="34" charset="0"/>
            </a:endParaRPr>
          </a:p>
          <a:p>
            <a:endParaRPr lang="en-US" b="0" i="0" dirty="0">
              <a:solidFill>
                <a:srgbClr val="3D3935"/>
              </a:solidFill>
              <a:effectLst/>
              <a:latin typeface="Open Sans" panose="020B0606030504020204" pitchFamily="34" charset="0"/>
            </a:endParaRPr>
          </a:p>
          <a:p>
            <a:pPr marL="285750" indent="-285750" algn="l" fontAlgn="base">
              <a:buFont typeface="Arial" panose="020B0604020202020204" pitchFamily="34" charset="0"/>
              <a:buChar char="•"/>
            </a:pPr>
            <a:endParaRPr lang="en-US" b="1" dirty="0">
              <a:solidFill>
                <a:schemeClr val="tx2">
                  <a:lumMod val="25000"/>
                </a:schemeClr>
              </a:solidFill>
            </a:endParaRPr>
          </a:p>
        </p:txBody>
      </p:sp>
      <p:sp>
        <p:nvSpPr>
          <p:cNvPr id="6" name="TextBox 5">
            <a:extLst>
              <a:ext uri="{FF2B5EF4-FFF2-40B4-BE49-F238E27FC236}">
                <a16:creationId xmlns:a16="http://schemas.microsoft.com/office/drawing/2014/main" id="{FF357A85-AE14-C6E7-9E1E-3753D2ED4385}"/>
              </a:ext>
            </a:extLst>
          </p:cNvPr>
          <p:cNvSpPr txBox="1"/>
          <p:nvPr/>
        </p:nvSpPr>
        <p:spPr>
          <a:xfrm>
            <a:off x="6353174" y="662500"/>
            <a:ext cx="5136890" cy="646331"/>
          </a:xfrm>
          <a:prstGeom prst="rect">
            <a:avLst/>
          </a:prstGeom>
          <a:noFill/>
        </p:spPr>
        <p:txBody>
          <a:bodyPr wrap="square">
            <a:spAutoFit/>
          </a:bodyPr>
          <a:lstStyle/>
          <a:p>
            <a:r>
              <a:rPr lang="en-US" sz="3600" dirty="0">
                <a:solidFill>
                  <a:srgbClr val="09B36B"/>
                </a:solidFill>
              </a:rPr>
              <a:t>Page Rank</a:t>
            </a:r>
          </a:p>
        </p:txBody>
      </p:sp>
      <p:grpSp>
        <p:nvGrpSpPr>
          <p:cNvPr id="7173" name="Group 7172">
            <a:extLst>
              <a:ext uri="{FF2B5EF4-FFF2-40B4-BE49-F238E27FC236}">
                <a16:creationId xmlns:a16="http://schemas.microsoft.com/office/drawing/2014/main" id="{8BB42BEA-9C15-3562-8CD0-51CB3BA0C989}"/>
              </a:ext>
            </a:extLst>
          </p:cNvPr>
          <p:cNvGrpSpPr/>
          <p:nvPr/>
        </p:nvGrpSpPr>
        <p:grpSpPr>
          <a:xfrm>
            <a:off x="6655811" y="2065398"/>
            <a:ext cx="4564619" cy="4130102"/>
            <a:chOff x="6353174" y="1606125"/>
            <a:chExt cx="4564619" cy="4130102"/>
          </a:xfrm>
        </p:grpSpPr>
        <p:grpSp>
          <p:nvGrpSpPr>
            <p:cNvPr id="61" name="Group 60">
              <a:extLst>
                <a:ext uri="{FF2B5EF4-FFF2-40B4-BE49-F238E27FC236}">
                  <a16:creationId xmlns:a16="http://schemas.microsoft.com/office/drawing/2014/main" id="{3975C49D-78AD-6C1B-B664-94FE2014B9C7}"/>
                </a:ext>
              </a:extLst>
            </p:cNvPr>
            <p:cNvGrpSpPr/>
            <p:nvPr/>
          </p:nvGrpSpPr>
          <p:grpSpPr>
            <a:xfrm>
              <a:off x="6353174" y="1606125"/>
              <a:ext cx="4564619" cy="4130102"/>
              <a:chOff x="5663354" y="869000"/>
              <a:chExt cx="4564619" cy="4130102"/>
            </a:xfrm>
          </p:grpSpPr>
          <p:sp>
            <p:nvSpPr>
              <p:cNvPr id="9" name="Oval 8">
                <a:extLst>
                  <a:ext uri="{FF2B5EF4-FFF2-40B4-BE49-F238E27FC236}">
                    <a16:creationId xmlns:a16="http://schemas.microsoft.com/office/drawing/2014/main" id="{28216AB7-7DAB-6A45-D5C5-5A94FBAFDB8F}"/>
                  </a:ext>
                </a:extLst>
              </p:cNvPr>
              <p:cNvSpPr/>
              <p:nvPr/>
            </p:nvSpPr>
            <p:spPr>
              <a:xfrm>
                <a:off x="6113295" y="869000"/>
                <a:ext cx="1828800" cy="1828800"/>
              </a:xfrm>
              <a:prstGeom prst="ellipse">
                <a:avLst/>
              </a:prstGeom>
              <a:solidFill>
                <a:srgbClr val="09B36B">
                  <a:alpha val="8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38</a:t>
                </a:r>
              </a:p>
            </p:txBody>
          </p:sp>
          <p:sp>
            <p:nvSpPr>
              <p:cNvPr id="10" name="Oval 9">
                <a:extLst>
                  <a:ext uri="{FF2B5EF4-FFF2-40B4-BE49-F238E27FC236}">
                    <a16:creationId xmlns:a16="http://schemas.microsoft.com/office/drawing/2014/main" id="{D980178C-8742-92CD-6217-0AB864CD2739}"/>
                  </a:ext>
                </a:extLst>
              </p:cNvPr>
              <p:cNvSpPr/>
              <p:nvPr/>
            </p:nvSpPr>
            <p:spPr>
              <a:xfrm>
                <a:off x="8539649" y="965817"/>
                <a:ext cx="1600200" cy="1600200"/>
              </a:xfrm>
              <a:prstGeom prst="ellipse">
                <a:avLst/>
              </a:prstGeom>
              <a:solidFill>
                <a:srgbClr val="09B36B">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34</a:t>
                </a:r>
              </a:p>
            </p:txBody>
          </p:sp>
          <p:sp>
            <p:nvSpPr>
              <p:cNvPr id="11" name="Oval 10">
                <a:extLst>
                  <a:ext uri="{FF2B5EF4-FFF2-40B4-BE49-F238E27FC236}">
                    <a16:creationId xmlns:a16="http://schemas.microsoft.com/office/drawing/2014/main" id="{06EC027A-25A7-52A0-F5F4-5C2A4E6336C7}"/>
                  </a:ext>
                </a:extLst>
              </p:cNvPr>
              <p:cNvSpPr/>
              <p:nvPr/>
            </p:nvSpPr>
            <p:spPr>
              <a:xfrm>
                <a:off x="5663354" y="2891642"/>
                <a:ext cx="457200" cy="457200"/>
              </a:xfrm>
              <a:prstGeom prst="ellipse">
                <a:avLst/>
              </a:prstGeom>
              <a:solidFill>
                <a:srgbClr val="5465FF">
                  <a:alpha val="7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t>2</a:t>
                </a:r>
              </a:p>
            </p:txBody>
          </p:sp>
          <p:sp>
            <p:nvSpPr>
              <p:cNvPr id="12" name="Oval 11">
                <a:extLst>
                  <a:ext uri="{FF2B5EF4-FFF2-40B4-BE49-F238E27FC236}">
                    <a16:creationId xmlns:a16="http://schemas.microsoft.com/office/drawing/2014/main" id="{1E7508A3-EC57-9F58-18B5-81213DD0A262}"/>
                  </a:ext>
                </a:extLst>
              </p:cNvPr>
              <p:cNvSpPr/>
              <p:nvPr/>
            </p:nvSpPr>
            <p:spPr>
              <a:xfrm>
                <a:off x="6285997" y="3336756"/>
                <a:ext cx="657017" cy="636054"/>
              </a:xfrm>
              <a:prstGeom prst="ellipse">
                <a:avLst/>
              </a:prstGeom>
              <a:solidFill>
                <a:srgbClr val="2B2576">
                  <a:alpha val="8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5</a:t>
                </a:r>
              </a:p>
            </p:txBody>
          </p:sp>
          <p:sp>
            <p:nvSpPr>
              <p:cNvPr id="13" name="Oval 12">
                <a:extLst>
                  <a:ext uri="{FF2B5EF4-FFF2-40B4-BE49-F238E27FC236}">
                    <a16:creationId xmlns:a16="http://schemas.microsoft.com/office/drawing/2014/main" id="{BD2ECE0C-DB95-82EA-F752-1C6B833749EC}"/>
                  </a:ext>
                </a:extLst>
              </p:cNvPr>
              <p:cNvSpPr/>
              <p:nvPr/>
            </p:nvSpPr>
            <p:spPr>
              <a:xfrm>
                <a:off x="8488570" y="3161434"/>
                <a:ext cx="868680" cy="868680"/>
              </a:xfrm>
              <a:prstGeom prst="ellipse">
                <a:avLst/>
              </a:prstGeom>
              <a:solidFill>
                <a:srgbClr val="2B2576">
                  <a:alpha val="8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10</a:t>
                </a:r>
              </a:p>
            </p:txBody>
          </p:sp>
          <p:sp>
            <p:nvSpPr>
              <p:cNvPr id="15" name="Oval 14">
                <a:extLst>
                  <a:ext uri="{FF2B5EF4-FFF2-40B4-BE49-F238E27FC236}">
                    <a16:creationId xmlns:a16="http://schemas.microsoft.com/office/drawing/2014/main" id="{DA197553-D0B8-E1DA-B7FC-ECCCF57BDCF6}"/>
                  </a:ext>
                </a:extLst>
              </p:cNvPr>
              <p:cNvSpPr/>
              <p:nvPr/>
            </p:nvSpPr>
            <p:spPr>
              <a:xfrm>
                <a:off x="8803035" y="4541902"/>
                <a:ext cx="457200" cy="457200"/>
              </a:xfrm>
              <a:prstGeom prst="ellipse">
                <a:avLst/>
              </a:prstGeom>
              <a:solidFill>
                <a:srgbClr val="5465FF">
                  <a:alpha val="8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2</a:t>
                </a:r>
              </a:p>
            </p:txBody>
          </p:sp>
          <p:sp>
            <p:nvSpPr>
              <p:cNvPr id="16" name="Oval 15">
                <a:extLst>
                  <a:ext uri="{FF2B5EF4-FFF2-40B4-BE49-F238E27FC236}">
                    <a16:creationId xmlns:a16="http://schemas.microsoft.com/office/drawing/2014/main" id="{4F1ABDD5-BEEE-D78F-1FD7-A49E2FF15861}"/>
                  </a:ext>
                </a:extLst>
              </p:cNvPr>
              <p:cNvSpPr/>
              <p:nvPr/>
            </p:nvSpPr>
            <p:spPr>
              <a:xfrm>
                <a:off x="9653041" y="4084702"/>
                <a:ext cx="457200" cy="457200"/>
              </a:xfrm>
              <a:prstGeom prst="ellipse">
                <a:avLst/>
              </a:prstGeom>
              <a:solidFill>
                <a:srgbClr val="5465FF">
                  <a:alpha val="8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2</a:t>
                </a:r>
              </a:p>
            </p:txBody>
          </p:sp>
          <p:sp>
            <p:nvSpPr>
              <p:cNvPr id="17" name="Oval 16">
                <a:extLst>
                  <a:ext uri="{FF2B5EF4-FFF2-40B4-BE49-F238E27FC236}">
                    <a16:creationId xmlns:a16="http://schemas.microsoft.com/office/drawing/2014/main" id="{2B7A204C-BD42-527A-B4DF-3CA275B63F8D}"/>
                  </a:ext>
                </a:extLst>
              </p:cNvPr>
              <p:cNvSpPr/>
              <p:nvPr/>
            </p:nvSpPr>
            <p:spPr>
              <a:xfrm>
                <a:off x="9770773" y="3421503"/>
                <a:ext cx="457200" cy="457200"/>
              </a:xfrm>
              <a:prstGeom prst="ellipse">
                <a:avLst/>
              </a:prstGeom>
              <a:solidFill>
                <a:srgbClr val="5465FF">
                  <a:alpha val="8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2</a:t>
                </a:r>
              </a:p>
            </p:txBody>
          </p:sp>
          <p:cxnSp>
            <p:nvCxnSpPr>
              <p:cNvPr id="19" name="Straight Arrow Connector 18">
                <a:extLst>
                  <a:ext uri="{FF2B5EF4-FFF2-40B4-BE49-F238E27FC236}">
                    <a16:creationId xmlns:a16="http://schemas.microsoft.com/office/drawing/2014/main" id="{2D2F54CF-A525-77A0-804E-786A2C468E38}"/>
                  </a:ext>
                </a:extLst>
              </p:cNvPr>
              <p:cNvCxnSpPr>
                <a:cxnSpLocks/>
                <a:stCxn id="12" idx="1"/>
                <a:endCxn id="11" idx="5"/>
              </p:cNvCxnSpPr>
              <p:nvPr/>
            </p:nvCxnSpPr>
            <p:spPr>
              <a:xfrm flipH="1" flipV="1">
                <a:off x="6053599" y="3281887"/>
                <a:ext cx="328616" cy="148017"/>
              </a:xfrm>
              <a:prstGeom prst="straightConnector1">
                <a:avLst/>
              </a:prstGeom>
              <a:ln w="22225">
                <a:solidFill>
                  <a:srgbClr val="2B2576"/>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6789B6B2-1A10-F2E5-B2C1-F536B8F9D975}"/>
                  </a:ext>
                </a:extLst>
              </p:cNvPr>
              <p:cNvCxnSpPr>
                <a:cxnSpLocks/>
              </p:cNvCxnSpPr>
              <p:nvPr/>
            </p:nvCxnSpPr>
            <p:spPr>
              <a:xfrm flipV="1">
                <a:off x="6735548" y="2718080"/>
                <a:ext cx="158679" cy="615798"/>
              </a:xfrm>
              <a:prstGeom prst="straightConnector1">
                <a:avLst/>
              </a:prstGeom>
              <a:ln w="22225">
                <a:solidFill>
                  <a:srgbClr val="2B2576"/>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62967B89-06A1-8184-61DD-7693FD35A461}"/>
                  </a:ext>
                </a:extLst>
              </p:cNvPr>
              <p:cNvCxnSpPr>
                <a:cxnSpLocks/>
                <a:stCxn id="13" idx="1"/>
                <a:endCxn id="9" idx="5"/>
              </p:cNvCxnSpPr>
              <p:nvPr/>
            </p:nvCxnSpPr>
            <p:spPr>
              <a:xfrm flipH="1" flipV="1">
                <a:off x="7674273" y="2429978"/>
                <a:ext cx="941512" cy="858671"/>
              </a:xfrm>
              <a:prstGeom prst="straightConnector1">
                <a:avLst/>
              </a:prstGeom>
              <a:ln w="22225">
                <a:solidFill>
                  <a:srgbClr val="2B2576"/>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E9682136-270B-4296-E215-A69ACC647065}"/>
                  </a:ext>
                </a:extLst>
              </p:cNvPr>
              <p:cNvCxnSpPr>
                <a:cxnSpLocks/>
                <a:stCxn id="7172" idx="1"/>
              </p:cNvCxnSpPr>
              <p:nvPr/>
            </p:nvCxnSpPr>
            <p:spPr>
              <a:xfrm flipH="1" flipV="1">
                <a:off x="7408216" y="2615873"/>
                <a:ext cx="756482" cy="1761140"/>
              </a:xfrm>
              <a:prstGeom prst="straightConnector1">
                <a:avLst/>
              </a:prstGeom>
              <a:ln w="22225">
                <a:solidFill>
                  <a:srgbClr val="2B2576"/>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89DE1111-A913-AE54-3545-CD5BFCB47D5D}"/>
                  </a:ext>
                </a:extLst>
              </p:cNvPr>
              <p:cNvCxnSpPr>
                <a:cxnSpLocks/>
              </p:cNvCxnSpPr>
              <p:nvPr/>
            </p:nvCxnSpPr>
            <p:spPr>
              <a:xfrm flipH="1">
                <a:off x="7942095" y="1571977"/>
                <a:ext cx="614959" cy="0"/>
              </a:xfrm>
              <a:prstGeom prst="straightConnector1">
                <a:avLst/>
              </a:prstGeom>
              <a:ln w="22225">
                <a:solidFill>
                  <a:srgbClr val="2B2576"/>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E0242141-2BFB-820B-56AE-670F7563FBE6}"/>
                  </a:ext>
                </a:extLst>
              </p:cNvPr>
              <p:cNvCxnSpPr>
                <a:cxnSpLocks/>
              </p:cNvCxnSpPr>
              <p:nvPr/>
            </p:nvCxnSpPr>
            <p:spPr>
              <a:xfrm flipH="1">
                <a:off x="7933628" y="1877008"/>
                <a:ext cx="564157" cy="0"/>
              </a:xfrm>
              <a:prstGeom prst="straightConnector1">
                <a:avLst/>
              </a:prstGeom>
              <a:ln w="22225">
                <a:solidFill>
                  <a:srgbClr val="2B2576"/>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2C07DBC3-A7A6-7EC0-CD10-20FEC716741D}"/>
                  </a:ext>
                </a:extLst>
              </p:cNvPr>
              <p:cNvCxnSpPr>
                <a:cxnSpLocks/>
                <a:stCxn id="15" idx="0"/>
              </p:cNvCxnSpPr>
              <p:nvPr/>
            </p:nvCxnSpPr>
            <p:spPr>
              <a:xfrm flipH="1" flipV="1">
                <a:off x="9019651" y="4046112"/>
                <a:ext cx="11984" cy="495790"/>
              </a:xfrm>
              <a:prstGeom prst="straightConnector1">
                <a:avLst/>
              </a:prstGeom>
              <a:ln w="22225">
                <a:solidFill>
                  <a:srgbClr val="2B2576"/>
                </a:solidFill>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37970C75-A1A4-7E92-F0BB-EE7598FE812A}"/>
                  </a:ext>
                </a:extLst>
              </p:cNvPr>
              <p:cNvCxnSpPr>
                <a:cxnSpLocks/>
                <a:stCxn id="16" idx="1"/>
              </p:cNvCxnSpPr>
              <p:nvPr/>
            </p:nvCxnSpPr>
            <p:spPr>
              <a:xfrm flipH="1" flipV="1">
                <a:off x="9305064" y="3849804"/>
                <a:ext cx="414932" cy="301853"/>
              </a:xfrm>
              <a:prstGeom prst="straightConnector1">
                <a:avLst/>
              </a:prstGeom>
              <a:ln w="22225">
                <a:solidFill>
                  <a:srgbClr val="2B2576"/>
                </a:solidFill>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85FEC59B-4D85-D60A-2E07-02127E35D2C7}"/>
                  </a:ext>
                </a:extLst>
              </p:cNvPr>
              <p:cNvCxnSpPr>
                <a:cxnSpLocks/>
                <a:stCxn id="17" idx="2"/>
              </p:cNvCxnSpPr>
              <p:nvPr/>
            </p:nvCxnSpPr>
            <p:spPr>
              <a:xfrm flipH="1" flipV="1">
                <a:off x="9357250" y="3595774"/>
                <a:ext cx="413523" cy="54329"/>
              </a:xfrm>
              <a:prstGeom prst="straightConnector1">
                <a:avLst/>
              </a:prstGeom>
              <a:ln w="22225">
                <a:solidFill>
                  <a:srgbClr val="2B2576"/>
                </a:solidFill>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EFCC1079-62F4-5E7B-C970-76E9EFD9D9D5}"/>
                  </a:ext>
                </a:extLst>
              </p:cNvPr>
              <p:cNvCxnSpPr>
                <a:cxnSpLocks/>
                <a:stCxn id="17" idx="1"/>
              </p:cNvCxnSpPr>
              <p:nvPr/>
            </p:nvCxnSpPr>
            <p:spPr>
              <a:xfrm flipH="1" flipV="1">
                <a:off x="7907773" y="2202967"/>
                <a:ext cx="1929955" cy="1285491"/>
              </a:xfrm>
              <a:prstGeom prst="straightConnector1">
                <a:avLst/>
              </a:prstGeom>
              <a:ln w="22225">
                <a:solidFill>
                  <a:srgbClr val="2B2576"/>
                </a:solidFill>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6">
                <a:extLst>
                  <a:ext uri="{FF2B5EF4-FFF2-40B4-BE49-F238E27FC236}">
                    <a16:creationId xmlns:a16="http://schemas.microsoft.com/office/drawing/2014/main" id="{258F95E4-1227-7942-7A83-CD323FB2A7AC}"/>
                  </a:ext>
                </a:extLst>
              </p:cNvPr>
              <p:cNvCxnSpPr>
                <a:cxnSpLocks/>
                <a:stCxn id="7172" idx="7"/>
                <a:endCxn id="13" idx="3"/>
              </p:cNvCxnSpPr>
              <p:nvPr/>
            </p:nvCxnSpPr>
            <p:spPr>
              <a:xfrm flipV="1">
                <a:off x="8487988" y="3902899"/>
                <a:ext cx="127797" cy="474114"/>
              </a:xfrm>
              <a:prstGeom prst="straightConnector1">
                <a:avLst/>
              </a:prstGeom>
              <a:ln w="22225">
                <a:solidFill>
                  <a:srgbClr val="2B2576"/>
                </a:solidFill>
                <a:tailEnd type="triangle"/>
              </a:ln>
            </p:spPr>
            <p:style>
              <a:lnRef idx="1">
                <a:schemeClr val="accent1"/>
              </a:lnRef>
              <a:fillRef idx="0">
                <a:schemeClr val="accent1"/>
              </a:fillRef>
              <a:effectRef idx="0">
                <a:schemeClr val="accent1"/>
              </a:effectRef>
              <a:fontRef idx="minor">
                <a:schemeClr val="tx1"/>
              </a:fontRef>
            </p:style>
          </p:cxnSp>
        </p:grpSp>
        <p:sp>
          <p:nvSpPr>
            <p:cNvPr id="7172" name="Oval 7171">
              <a:extLst>
                <a:ext uri="{FF2B5EF4-FFF2-40B4-BE49-F238E27FC236}">
                  <a16:creationId xmlns:a16="http://schemas.microsoft.com/office/drawing/2014/main" id="{B3456EA0-A27E-B0B5-3B7E-7224C7824E61}"/>
                </a:ext>
              </a:extLst>
            </p:cNvPr>
            <p:cNvSpPr/>
            <p:nvPr/>
          </p:nvSpPr>
          <p:spPr>
            <a:xfrm>
              <a:off x="8787563" y="5047183"/>
              <a:ext cx="457200" cy="457200"/>
            </a:xfrm>
            <a:prstGeom prst="ellipse">
              <a:avLst/>
            </a:prstGeom>
            <a:solidFill>
              <a:srgbClr val="5465FF">
                <a:alpha val="8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2</a:t>
              </a:r>
            </a:p>
          </p:txBody>
        </p:sp>
      </p:grpSp>
      <p:cxnSp>
        <p:nvCxnSpPr>
          <p:cNvPr id="7186" name="Straight Arrow Connector 7185">
            <a:extLst>
              <a:ext uri="{FF2B5EF4-FFF2-40B4-BE49-F238E27FC236}">
                <a16:creationId xmlns:a16="http://schemas.microsoft.com/office/drawing/2014/main" id="{455760E5-A76B-7154-190F-33915C34C533}"/>
              </a:ext>
            </a:extLst>
          </p:cNvPr>
          <p:cNvCxnSpPr>
            <a:cxnSpLocks/>
          </p:cNvCxnSpPr>
          <p:nvPr/>
        </p:nvCxnSpPr>
        <p:spPr>
          <a:xfrm flipH="1">
            <a:off x="7986248" y="4809696"/>
            <a:ext cx="1494197" cy="72536"/>
          </a:xfrm>
          <a:prstGeom prst="straightConnector1">
            <a:avLst/>
          </a:prstGeom>
          <a:ln w="22225">
            <a:solidFill>
              <a:srgbClr val="2B2576"/>
            </a:solidFill>
            <a:tailEnd type="triangle"/>
          </a:ln>
        </p:spPr>
        <p:style>
          <a:lnRef idx="1">
            <a:schemeClr val="accent1"/>
          </a:lnRef>
          <a:fillRef idx="0">
            <a:schemeClr val="accent1"/>
          </a:fillRef>
          <a:effectRef idx="0">
            <a:schemeClr val="accent1"/>
          </a:effectRef>
          <a:fontRef idx="minor">
            <a:schemeClr val="tx1"/>
          </a:fontRef>
        </p:style>
      </p:cxnSp>
      <p:sp>
        <p:nvSpPr>
          <p:cNvPr id="7203" name="Oval 7202">
            <a:extLst>
              <a:ext uri="{FF2B5EF4-FFF2-40B4-BE49-F238E27FC236}">
                <a16:creationId xmlns:a16="http://schemas.microsoft.com/office/drawing/2014/main" id="{CB942019-D071-E44B-484E-AA78E264B691}"/>
              </a:ext>
            </a:extLst>
          </p:cNvPr>
          <p:cNvSpPr/>
          <p:nvPr/>
        </p:nvSpPr>
        <p:spPr>
          <a:xfrm>
            <a:off x="8339280" y="5116348"/>
            <a:ext cx="457200" cy="457200"/>
          </a:xfrm>
          <a:prstGeom prst="ellipse">
            <a:avLst/>
          </a:prstGeom>
          <a:solidFill>
            <a:srgbClr val="5465FF">
              <a:alpha val="8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2</a:t>
            </a:r>
          </a:p>
        </p:txBody>
      </p:sp>
      <p:cxnSp>
        <p:nvCxnSpPr>
          <p:cNvPr id="7207" name="Straight Arrow Connector 7206">
            <a:extLst>
              <a:ext uri="{FF2B5EF4-FFF2-40B4-BE49-F238E27FC236}">
                <a16:creationId xmlns:a16="http://schemas.microsoft.com/office/drawing/2014/main" id="{7C43313B-532A-4041-37CD-08819387A3D4}"/>
              </a:ext>
            </a:extLst>
          </p:cNvPr>
          <p:cNvCxnSpPr>
            <a:cxnSpLocks/>
            <a:stCxn id="7203" idx="0"/>
          </p:cNvCxnSpPr>
          <p:nvPr/>
        </p:nvCxnSpPr>
        <p:spPr>
          <a:xfrm flipH="1" flipV="1">
            <a:off x="8191752" y="3894198"/>
            <a:ext cx="376128" cy="1222150"/>
          </a:xfrm>
          <a:prstGeom prst="straightConnector1">
            <a:avLst/>
          </a:prstGeom>
          <a:ln w="22225">
            <a:solidFill>
              <a:srgbClr val="2B2576"/>
            </a:solidFill>
            <a:tailEnd type="triangle"/>
          </a:ln>
        </p:spPr>
        <p:style>
          <a:lnRef idx="1">
            <a:schemeClr val="accent1"/>
          </a:lnRef>
          <a:fillRef idx="0">
            <a:schemeClr val="accent1"/>
          </a:fillRef>
          <a:effectRef idx="0">
            <a:schemeClr val="accent1"/>
          </a:effectRef>
          <a:fontRef idx="minor">
            <a:schemeClr val="tx1"/>
          </a:fontRef>
        </p:style>
      </p:cxnSp>
      <p:cxnSp>
        <p:nvCxnSpPr>
          <p:cNvPr id="7210" name="Straight Arrow Connector 7209">
            <a:extLst>
              <a:ext uri="{FF2B5EF4-FFF2-40B4-BE49-F238E27FC236}">
                <a16:creationId xmlns:a16="http://schemas.microsoft.com/office/drawing/2014/main" id="{431F6D8E-D4CB-DD5E-B515-3050DB5088C7}"/>
              </a:ext>
            </a:extLst>
          </p:cNvPr>
          <p:cNvCxnSpPr>
            <a:cxnSpLocks/>
            <a:stCxn id="7203" idx="6"/>
          </p:cNvCxnSpPr>
          <p:nvPr/>
        </p:nvCxnSpPr>
        <p:spPr>
          <a:xfrm flipV="1">
            <a:off x="8796480" y="5011270"/>
            <a:ext cx="700546" cy="333678"/>
          </a:xfrm>
          <a:prstGeom prst="straightConnector1">
            <a:avLst/>
          </a:prstGeom>
          <a:ln w="22225">
            <a:solidFill>
              <a:srgbClr val="2B2576"/>
            </a:solidFill>
            <a:tailEnd type="triangle"/>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6D14C50C-3270-26BD-6A59-AF837AF6BF09}"/>
              </a:ext>
            </a:extLst>
          </p:cNvPr>
          <p:cNvPicPr>
            <a:picLocks noChangeAspect="1"/>
          </p:cNvPicPr>
          <p:nvPr/>
        </p:nvPicPr>
        <p:blipFill>
          <a:blip r:embed="rId5"/>
          <a:stretch>
            <a:fillRect/>
          </a:stretch>
        </p:blipFill>
        <p:spPr>
          <a:xfrm>
            <a:off x="444500" y="1461899"/>
            <a:ext cx="11425521" cy="3831054"/>
          </a:xfrm>
          <a:prstGeom prst="rect">
            <a:avLst/>
          </a:prstGeom>
          <a:effectLst>
            <a:outerShdw blurRad="50800" dist="38100" dir="2700000" algn="tl" rotWithShape="0">
              <a:prstClr val="black">
                <a:alpha val="40000"/>
              </a:prstClr>
            </a:outerShdw>
          </a:effectLst>
        </p:spPr>
      </p:pic>
      <p:sp>
        <p:nvSpPr>
          <p:cNvPr id="14" name="Oval 13">
            <a:extLst>
              <a:ext uri="{FF2B5EF4-FFF2-40B4-BE49-F238E27FC236}">
                <a16:creationId xmlns:a16="http://schemas.microsoft.com/office/drawing/2014/main" id="{C1791DDF-57F9-5598-168E-0689EEE445F6}"/>
              </a:ext>
            </a:extLst>
          </p:cNvPr>
          <p:cNvSpPr/>
          <p:nvPr/>
        </p:nvSpPr>
        <p:spPr>
          <a:xfrm>
            <a:off x="2959100" y="1368019"/>
            <a:ext cx="1066800" cy="427036"/>
          </a:xfrm>
          <a:prstGeom prst="ellipse">
            <a:avLst/>
          </a:prstGeom>
          <a:noFill/>
          <a:ln>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3" name="Group 22">
            <a:extLst>
              <a:ext uri="{FF2B5EF4-FFF2-40B4-BE49-F238E27FC236}">
                <a16:creationId xmlns:a16="http://schemas.microsoft.com/office/drawing/2014/main" id="{E1F9E6A8-BD9E-CECD-4648-F3ECBB7EF49B}"/>
              </a:ext>
            </a:extLst>
          </p:cNvPr>
          <p:cNvGrpSpPr/>
          <p:nvPr/>
        </p:nvGrpSpPr>
        <p:grpSpPr>
          <a:xfrm>
            <a:off x="577869" y="1795055"/>
            <a:ext cx="10775930" cy="1931653"/>
            <a:chOff x="577869" y="1795055"/>
            <a:chExt cx="10775930" cy="1931653"/>
          </a:xfrm>
        </p:grpSpPr>
        <p:sp>
          <p:nvSpPr>
            <p:cNvPr id="8" name="Rectangle 7">
              <a:extLst>
                <a:ext uri="{FF2B5EF4-FFF2-40B4-BE49-F238E27FC236}">
                  <a16:creationId xmlns:a16="http://schemas.microsoft.com/office/drawing/2014/main" id="{C80469DD-5998-65E6-42B3-E6E78E1E3E56}"/>
                </a:ext>
              </a:extLst>
            </p:cNvPr>
            <p:cNvSpPr/>
            <p:nvPr/>
          </p:nvSpPr>
          <p:spPr>
            <a:xfrm>
              <a:off x="577869" y="3299672"/>
              <a:ext cx="10775930" cy="427036"/>
            </a:xfrm>
            <a:prstGeom prst="rect">
              <a:avLst/>
            </a:prstGeom>
            <a:noFill/>
            <a:ln>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1" name="Straight Connector 20">
              <a:extLst>
                <a:ext uri="{FF2B5EF4-FFF2-40B4-BE49-F238E27FC236}">
                  <a16:creationId xmlns:a16="http://schemas.microsoft.com/office/drawing/2014/main" id="{7DBFBCC1-3EEB-6EDC-801A-0850BF590BAB}"/>
                </a:ext>
              </a:extLst>
            </p:cNvPr>
            <p:cNvCxnSpPr>
              <a:stCxn id="14" idx="4"/>
            </p:cNvCxnSpPr>
            <p:nvPr/>
          </p:nvCxnSpPr>
          <p:spPr>
            <a:xfrm flipH="1">
              <a:off x="2959100" y="1795055"/>
              <a:ext cx="533400" cy="1633945"/>
            </a:xfrm>
            <a:prstGeom prst="line">
              <a:avLst/>
            </a:prstGeom>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889706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3B61805E-FB59-AFEE-E0CC-EF02D48213BB}"/>
            </a:ext>
          </a:extLst>
        </p:cNvPr>
        <p:cNvGrpSpPr/>
        <p:nvPr/>
      </p:nvGrpSpPr>
      <p:grpSpPr>
        <a:xfrm>
          <a:off x="0" y="0"/>
          <a:ext cx="0" cy="0"/>
          <a:chOff x="0" y="0"/>
          <a:chExt cx="0" cy="0"/>
        </a:xfrm>
      </p:grpSpPr>
      <p:sp>
        <p:nvSpPr>
          <p:cNvPr id="413" name="Google Shape;413;p43">
            <a:extLst>
              <a:ext uri="{FF2B5EF4-FFF2-40B4-BE49-F238E27FC236}">
                <a16:creationId xmlns:a16="http://schemas.microsoft.com/office/drawing/2014/main" id="{91D69228-995E-52C6-2A5D-7A06AA3CF7CB}"/>
              </a:ext>
            </a:extLst>
          </p:cNvPr>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Finding Nodes</a:t>
            </a:r>
            <a:br>
              <a:rPr lang="en-US" dirty="0"/>
            </a:br>
            <a:r>
              <a:rPr lang="en-US" b="1" dirty="0"/>
              <a:t>That Matter</a:t>
            </a:r>
            <a:endParaRPr b="1" dirty="0"/>
          </a:p>
        </p:txBody>
      </p:sp>
      <p:grpSp>
        <p:nvGrpSpPr>
          <p:cNvPr id="4" name="Group 3">
            <a:extLst>
              <a:ext uri="{FF2B5EF4-FFF2-40B4-BE49-F238E27FC236}">
                <a16:creationId xmlns:a16="http://schemas.microsoft.com/office/drawing/2014/main" id="{E0E10562-CFD2-5F40-3CAE-E9886ADA8A38}"/>
              </a:ext>
            </a:extLst>
          </p:cNvPr>
          <p:cNvGrpSpPr/>
          <p:nvPr/>
        </p:nvGrpSpPr>
        <p:grpSpPr>
          <a:xfrm>
            <a:off x="5914490" y="-4461"/>
            <a:ext cx="6277510" cy="6277510"/>
            <a:chOff x="5914490" y="-4461"/>
            <a:chExt cx="6277510" cy="6277510"/>
          </a:xfrm>
        </p:grpSpPr>
        <p:pic>
          <p:nvPicPr>
            <p:cNvPr id="44" name="Picture 43" descr="A paper monkey made from paper&#10;&#10;AI-generated content may be incorrect.">
              <a:extLst>
                <a:ext uri="{FF2B5EF4-FFF2-40B4-BE49-F238E27FC236}">
                  <a16:creationId xmlns:a16="http://schemas.microsoft.com/office/drawing/2014/main" id="{FA795F05-9BC1-A69B-21D1-7E8A4C947E61}"/>
                </a:ext>
              </a:extLst>
            </p:cNvPr>
            <p:cNvPicPr>
              <a:picLocks noChangeAspect="1"/>
            </p:cNvPicPr>
            <p:nvPr/>
          </p:nvPicPr>
          <p:blipFill>
            <a:blip r:embed="rId3"/>
            <a:stretch>
              <a:fillRect/>
            </a:stretch>
          </p:blipFill>
          <p:spPr>
            <a:xfrm>
              <a:off x="5921829" y="0"/>
              <a:ext cx="6270171" cy="6270171"/>
            </a:xfrm>
            <a:prstGeom prst="rect">
              <a:avLst/>
            </a:prstGeom>
          </p:spPr>
        </p:pic>
        <p:pic>
          <p:nvPicPr>
            <p:cNvPr id="48" name="Picture 47" descr="A black and white symbol&#10;&#10;AI-generated content may be incorrect.">
              <a:extLst>
                <a:ext uri="{FF2B5EF4-FFF2-40B4-BE49-F238E27FC236}">
                  <a16:creationId xmlns:a16="http://schemas.microsoft.com/office/drawing/2014/main" id="{503778BF-D6F0-4523-C654-946CC99E1165}"/>
                </a:ext>
              </a:extLst>
            </p:cNvPr>
            <p:cNvPicPr>
              <a:picLocks noChangeAspect="1"/>
            </p:cNvPicPr>
            <p:nvPr/>
          </p:nvPicPr>
          <p:blipFill>
            <a:blip r:embed="rId4">
              <a:alphaModFix amt="76000"/>
            </a:blip>
            <a:stretch>
              <a:fillRect/>
            </a:stretch>
          </p:blipFill>
          <p:spPr>
            <a:xfrm>
              <a:off x="9321282" y="3223727"/>
              <a:ext cx="205273" cy="205273"/>
            </a:xfrm>
            <a:prstGeom prst="rect">
              <a:avLst/>
            </a:prstGeom>
          </p:spPr>
        </p:pic>
        <p:sp>
          <p:nvSpPr>
            <p:cNvPr id="3" name="Rectangle 2">
              <a:extLst>
                <a:ext uri="{FF2B5EF4-FFF2-40B4-BE49-F238E27FC236}">
                  <a16:creationId xmlns:a16="http://schemas.microsoft.com/office/drawing/2014/main" id="{545DE256-A45D-D3B0-5832-CB5DB6783FAE}"/>
                </a:ext>
              </a:extLst>
            </p:cNvPr>
            <p:cNvSpPr/>
            <p:nvPr/>
          </p:nvSpPr>
          <p:spPr>
            <a:xfrm>
              <a:off x="5914490" y="-4461"/>
              <a:ext cx="6277508" cy="6277510"/>
            </a:xfrm>
            <a:prstGeom prst="rect">
              <a:avLst/>
            </a:prstGeom>
            <a:solidFill>
              <a:srgbClr val="EBEBF3">
                <a:alpha val="86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TextBox 5">
            <a:extLst>
              <a:ext uri="{FF2B5EF4-FFF2-40B4-BE49-F238E27FC236}">
                <a16:creationId xmlns:a16="http://schemas.microsoft.com/office/drawing/2014/main" id="{B70FA1AC-3C67-5F2A-9221-A5F0E5E06639}"/>
              </a:ext>
            </a:extLst>
          </p:cNvPr>
          <p:cNvSpPr txBox="1"/>
          <p:nvPr/>
        </p:nvSpPr>
        <p:spPr>
          <a:xfrm>
            <a:off x="6353174" y="662500"/>
            <a:ext cx="5136890" cy="646331"/>
          </a:xfrm>
          <a:prstGeom prst="rect">
            <a:avLst/>
          </a:prstGeom>
          <a:noFill/>
        </p:spPr>
        <p:txBody>
          <a:bodyPr wrap="square">
            <a:spAutoFit/>
          </a:bodyPr>
          <a:lstStyle/>
          <a:p>
            <a:r>
              <a:rPr lang="en-US" sz="3600" dirty="0">
                <a:solidFill>
                  <a:srgbClr val="09B36B"/>
                </a:solidFill>
              </a:rPr>
              <a:t>Betweenness Centrality</a:t>
            </a:r>
          </a:p>
        </p:txBody>
      </p:sp>
      <p:sp>
        <p:nvSpPr>
          <p:cNvPr id="11" name="TextBox 10">
            <a:extLst>
              <a:ext uri="{FF2B5EF4-FFF2-40B4-BE49-F238E27FC236}">
                <a16:creationId xmlns:a16="http://schemas.microsoft.com/office/drawing/2014/main" id="{621F4178-5D5F-CABF-EF78-F245FE5F21E3}"/>
              </a:ext>
            </a:extLst>
          </p:cNvPr>
          <p:cNvSpPr txBox="1"/>
          <p:nvPr/>
        </p:nvSpPr>
        <p:spPr>
          <a:xfrm>
            <a:off x="6299865" y="1550618"/>
            <a:ext cx="5584826" cy="923330"/>
          </a:xfrm>
          <a:prstGeom prst="rect">
            <a:avLst/>
          </a:prstGeom>
          <a:noFill/>
        </p:spPr>
        <p:txBody>
          <a:bodyPr wrap="square">
            <a:spAutoFit/>
          </a:bodyPr>
          <a:lstStyle/>
          <a:p>
            <a:r>
              <a:rPr lang="en-US" sz="1800" i="1" dirty="0">
                <a:solidFill>
                  <a:srgbClr val="2B2576"/>
                </a:solidFill>
                <a:latin typeface="Open Sans" panose="020B0606030504020204" pitchFamily="34" charset="0"/>
              </a:rPr>
              <a:t>"Which nodes lie on the </a:t>
            </a:r>
            <a:r>
              <a:rPr lang="en-US" sz="1800" b="1" i="1" dirty="0">
                <a:solidFill>
                  <a:srgbClr val="2B2576"/>
                </a:solidFill>
                <a:latin typeface="Open Sans" panose="020B0606030504020204" pitchFamily="34" charset="0"/>
              </a:rPr>
              <a:t>shortest paths </a:t>
            </a:r>
            <a:r>
              <a:rPr lang="en-US" sz="1800" i="1" dirty="0">
                <a:solidFill>
                  <a:srgbClr val="2B2576"/>
                </a:solidFill>
                <a:latin typeface="Open Sans" panose="020B0606030504020204" pitchFamily="34" charset="0"/>
              </a:rPr>
              <a:t>between other nodes?“ aka they act like bridges between communities of nodes.</a:t>
            </a:r>
          </a:p>
        </p:txBody>
      </p:sp>
      <p:grpSp>
        <p:nvGrpSpPr>
          <p:cNvPr id="8203" name="Group 8202">
            <a:extLst>
              <a:ext uri="{FF2B5EF4-FFF2-40B4-BE49-F238E27FC236}">
                <a16:creationId xmlns:a16="http://schemas.microsoft.com/office/drawing/2014/main" id="{BD0B6FF6-1043-74E3-9E91-D5B32E1B188E}"/>
              </a:ext>
            </a:extLst>
          </p:cNvPr>
          <p:cNvGrpSpPr/>
          <p:nvPr/>
        </p:nvGrpSpPr>
        <p:grpSpPr>
          <a:xfrm>
            <a:off x="6435593" y="4133900"/>
            <a:ext cx="5199347" cy="1827952"/>
            <a:chOff x="6435593" y="4133900"/>
            <a:chExt cx="5199347" cy="1827952"/>
          </a:xfrm>
        </p:grpSpPr>
        <p:sp>
          <p:nvSpPr>
            <p:cNvPr id="13" name="Oval 12">
              <a:extLst>
                <a:ext uri="{FF2B5EF4-FFF2-40B4-BE49-F238E27FC236}">
                  <a16:creationId xmlns:a16="http://schemas.microsoft.com/office/drawing/2014/main" id="{C1EF2404-869D-03F6-5B11-78397A1A23CA}"/>
                </a:ext>
              </a:extLst>
            </p:cNvPr>
            <p:cNvSpPr/>
            <p:nvPr/>
          </p:nvSpPr>
          <p:spPr>
            <a:xfrm>
              <a:off x="6435593" y="4133900"/>
              <a:ext cx="457200" cy="457200"/>
            </a:xfrm>
            <a:prstGeom prst="ellipse">
              <a:avLst/>
            </a:prstGeom>
            <a:solidFill>
              <a:srgbClr val="2B2576"/>
            </a:solidFill>
            <a:ln>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A</a:t>
              </a:r>
            </a:p>
          </p:txBody>
        </p:sp>
        <p:sp>
          <p:nvSpPr>
            <p:cNvPr id="14" name="Oval 13">
              <a:extLst>
                <a:ext uri="{FF2B5EF4-FFF2-40B4-BE49-F238E27FC236}">
                  <a16:creationId xmlns:a16="http://schemas.microsoft.com/office/drawing/2014/main" id="{C88FF825-0857-2308-6F52-B8BBAC4C24E6}"/>
                </a:ext>
              </a:extLst>
            </p:cNvPr>
            <p:cNvSpPr/>
            <p:nvPr/>
          </p:nvSpPr>
          <p:spPr>
            <a:xfrm>
              <a:off x="6435593" y="5465115"/>
              <a:ext cx="457200" cy="457200"/>
            </a:xfrm>
            <a:prstGeom prst="ellipse">
              <a:avLst/>
            </a:prstGeom>
            <a:solidFill>
              <a:srgbClr val="2B2576"/>
            </a:solidFill>
            <a:ln>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B</a:t>
              </a:r>
            </a:p>
          </p:txBody>
        </p:sp>
        <p:sp>
          <p:nvSpPr>
            <p:cNvPr id="15" name="Oval 14">
              <a:extLst>
                <a:ext uri="{FF2B5EF4-FFF2-40B4-BE49-F238E27FC236}">
                  <a16:creationId xmlns:a16="http://schemas.microsoft.com/office/drawing/2014/main" id="{A381B376-6DC0-73F2-A265-4AF1FD9E2C4C}"/>
                </a:ext>
              </a:extLst>
            </p:cNvPr>
            <p:cNvSpPr/>
            <p:nvPr/>
          </p:nvSpPr>
          <p:spPr>
            <a:xfrm>
              <a:off x="8730601" y="4133900"/>
              <a:ext cx="457200" cy="457200"/>
            </a:xfrm>
            <a:prstGeom prst="ellipse">
              <a:avLst/>
            </a:prstGeom>
            <a:solidFill>
              <a:srgbClr val="2B2576"/>
            </a:solidFill>
            <a:ln>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D</a:t>
              </a:r>
            </a:p>
          </p:txBody>
        </p:sp>
        <p:sp>
          <p:nvSpPr>
            <p:cNvPr id="16" name="Oval 15">
              <a:extLst>
                <a:ext uri="{FF2B5EF4-FFF2-40B4-BE49-F238E27FC236}">
                  <a16:creationId xmlns:a16="http://schemas.microsoft.com/office/drawing/2014/main" id="{4B15BD73-EC41-4E5B-CEA9-59429465075F}"/>
                </a:ext>
              </a:extLst>
            </p:cNvPr>
            <p:cNvSpPr/>
            <p:nvPr/>
          </p:nvSpPr>
          <p:spPr>
            <a:xfrm>
              <a:off x="8730601" y="5504652"/>
              <a:ext cx="457200" cy="457200"/>
            </a:xfrm>
            <a:prstGeom prst="ellipse">
              <a:avLst/>
            </a:prstGeom>
            <a:solidFill>
              <a:srgbClr val="2B2576"/>
            </a:solidFill>
            <a:ln>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E</a:t>
              </a:r>
            </a:p>
          </p:txBody>
        </p:sp>
        <p:sp>
          <p:nvSpPr>
            <p:cNvPr id="17" name="Oval 16">
              <a:extLst>
                <a:ext uri="{FF2B5EF4-FFF2-40B4-BE49-F238E27FC236}">
                  <a16:creationId xmlns:a16="http://schemas.microsoft.com/office/drawing/2014/main" id="{39C97D89-80BF-64F3-5D2D-08E67136A493}"/>
                </a:ext>
              </a:extLst>
            </p:cNvPr>
            <p:cNvSpPr/>
            <p:nvPr/>
          </p:nvSpPr>
          <p:spPr>
            <a:xfrm>
              <a:off x="9866224" y="4810972"/>
              <a:ext cx="457200" cy="457200"/>
            </a:xfrm>
            <a:prstGeom prst="ellipse">
              <a:avLst/>
            </a:prstGeom>
            <a:solidFill>
              <a:srgbClr val="2B2576"/>
            </a:solidFill>
            <a:ln>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F</a:t>
              </a:r>
            </a:p>
          </p:txBody>
        </p:sp>
        <p:sp>
          <p:nvSpPr>
            <p:cNvPr id="18" name="Oval 17">
              <a:extLst>
                <a:ext uri="{FF2B5EF4-FFF2-40B4-BE49-F238E27FC236}">
                  <a16:creationId xmlns:a16="http://schemas.microsoft.com/office/drawing/2014/main" id="{4EC1276F-80D1-EEED-2A70-9949CE3290F0}"/>
                </a:ext>
              </a:extLst>
            </p:cNvPr>
            <p:cNvSpPr/>
            <p:nvPr/>
          </p:nvSpPr>
          <p:spPr>
            <a:xfrm>
              <a:off x="11177740" y="4810972"/>
              <a:ext cx="457200" cy="457200"/>
            </a:xfrm>
            <a:prstGeom prst="ellipse">
              <a:avLst/>
            </a:prstGeom>
            <a:solidFill>
              <a:srgbClr val="2B2576"/>
            </a:solidFill>
            <a:ln>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G</a:t>
              </a:r>
            </a:p>
          </p:txBody>
        </p:sp>
        <p:sp>
          <p:nvSpPr>
            <p:cNvPr id="21" name="Oval 20">
              <a:extLst>
                <a:ext uri="{FF2B5EF4-FFF2-40B4-BE49-F238E27FC236}">
                  <a16:creationId xmlns:a16="http://schemas.microsoft.com/office/drawing/2014/main" id="{E1DDE258-1672-70E6-E4BF-C1EA3B6D2121}"/>
                </a:ext>
              </a:extLst>
            </p:cNvPr>
            <p:cNvSpPr/>
            <p:nvPr/>
          </p:nvSpPr>
          <p:spPr>
            <a:xfrm>
              <a:off x="7617736" y="4810972"/>
              <a:ext cx="457200" cy="457200"/>
            </a:xfrm>
            <a:prstGeom prst="ellipse">
              <a:avLst/>
            </a:prstGeom>
            <a:solidFill>
              <a:srgbClr val="2B2576"/>
            </a:solidFill>
            <a:ln>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C</a:t>
              </a:r>
            </a:p>
          </p:txBody>
        </p:sp>
        <p:cxnSp>
          <p:nvCxnSpPr>
            <p:cNvPr id="23" name="Straight Arrow Connector 22">
              <a:extLst>
                <a:ext uri="{FF2B5EF4-FFF2-40B4-BE49-F238E27FC236}">
                  <a16:creationId xmlns:a16="http://schemas.microsoft.com/office/drawing/2014/main" id="{67974DD7-B675-6A69-44FC-766A72B7528B}"/>
                </a:ext>
              </a:extLst>
            </p:cNvPr>
            <p:cNvCxnSpPr>
              <a:cxnSpLocks/>
              <a:stCxn id="13" idx="6"/>
              <a:endCxn id="21" idx="1"/>
            </p:cNvCxnSpPr>
            <p:nvPr/>
          </p:nvCxnSpPr>
          <p:spPr>
            <a:xfrm>
              <a:off x="6892793" y="4362500"/>
              <a:ext cx="791898" cy="515427"/>
            </a:xfrm>
            <a:prstGeom prst="straightConnector1">
              <a:avLst/>
            </a:prstGeom>
            <a:ln w="19050">
              <a:headEnd w="lg" len="lg"/>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393E6B15-30F5-4EA4-8A42-BC8F7866FACB}"/>
                </a:ext>
              </a:extLst>
            </p:cNvPr>
            <p:cNvCxnSpPr>
              <a:cxnSpLocks/>
              <a:stCxn id="14" idx="6"/>
              <a:endCxn id="21" idx="3"/>
            </p:cNvCxnSpPr>
            <p:nvPr/>
          </p:nvCxnSpPr>
          <p:spPr>
            <a:xfrm flipV="1">
              <a:off x="6892793" y="5201217"/>
              <a:ext cx="791898" cy="492498"/>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669510F1-48B6-B3BF-30BB-938D5E2F495D}"/>
                </a:ext>
              </a:extLst>
            </p:cNvPr>
            <p:cNvCxnSpPr>
              <a:cxnSpLocks/>
              <a:stCxn id="21" idx="7"/>
              <a:endCxn id="15" idx="2"/>
            </p:cNvCxnSpPr>
            <p:nvPr/>
          </p:nvCxnSpPr>
          <p:spPr>
            <a:xfrm flipV="1">
              <a:off x="8007981" y="4362500"/>
              <a:ext cx="722620" cy="515427"/>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66636E8B-0982-27D3-87C1-4DFBBB633735}"/>
                </a:ext>
              </a:extLst>
            </p:cNvPr>
            <p:cNvCxnSpPr>
              <a:cxnSpLocks/>
              <a:stCxn id="21" idx="5"/>
              <a:endCxn id="16" idx="2"/>
            </p:cNvCxnSpPr>
            <p:nvPr/>
          </p:nvCxnSpPr>
          <p:spPr>
            <a:xfrm>
              <a:off x="8007981" y="5201217"/>
              <a:ext cx="722620" cy="532035"/>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EDBFA597-07A5-B449-E53C-2B64704009C1}"/>
                </a:ext>
              </a:extLst>
            </p:cNvPr>
            <p:cNvCxnSpPr>
              <a:cxnSpLocks/>
              <a:stCxn id="15" idx="6"/>
              <a:endCxn id="17" idx="1"/>
            </p:cNvCxnSpPr>
            <p:nvPr/>
          </p:nvCxnSpPr>
          <p:spPr>
            <a:xfrm>
              <a:off x="9187801" y="4362500"/>
              <a:ext cx="745378" cy="515427"/>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761C751F-3A61-411A-2B92-B1B91F8BD8D7}"/>
                </a:ext>
              </a:extLst>
            </p:cNvPr>
            <p:cNvCxnSpPr>
              <a:cxnSpLocks/>
              <a:stCxn id="16" idx="6"/>
              <a:endCxn id="17" idx="3"/>
            </p:cNvCxnSpPr>
            <p:nvPr/>
          </p:nvCxnSpPr>
          <p:spPr>
            <a:xfrm flipV="1">
              <a:off x="9187801" y="5201217"/>
              <a:ext cx="745378" cy="532035"/>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8192" name="Straight Arrow Connector 8191">
              <a:extLst>
                <a:ext uri="{FF2B5EF4-FFF2-40B4-BE49-F238E27FC236}">
                  <a16:creationId xmlns:a16="http://schemas.microsoft.com/office/drawing/2014/main" id="{8616479D-56F1-C816-C524-F6C19A1331D3}"/>
                </a:ext>
              </a:extLst>
            </p:cNvPr>
            <p:cNvCxnSpPr>
              <a:cxnSpLocks/>
              <a:stCxn id="17" idx="6"/>
              <a:endCxn id="18" idx="2"/>
            </p:cNvCxnSpPr>
            <p:nvPr/>
          </p:nvCxnSpPr>
          <p:spPr>
            <a:xfrm>
              <a:off x="10323424" y="5039572"/>
              <a:ext cx="854316"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grpSp>
      <p:sp>
        <p:nvSpPr>
          <p:cNvPr id="8202" name="TextBox 8201">
            <a:extLst>
              <a:ext uri="{FF2B5EF4-FFF2-40B4-BE49-F238E27FC236}">
                <a16:creationId xmlns:a16="http://schemas.microsoft.com/office/drawing/2014/main" id="{99F1B78F-08AD-53A6-5BB3-F362F7C0CAF7}"/>
              </a:ext>
            </a:extLst>
          </p:cNvPr>
          <p:cNvSpPr txBox="1"/>
          <p:nvPr/>
        </p:nvSpPr>
        <p:spPr>
          <a:xfrm>
            <a:off x="6260831" y="2556921"/>
            <a:ext cx="5584826" cy="1538883"/>
          </a:xfrm>
          <a:prstGeom prst="rect">
            <a:avLst/>
          </a:prstGeom>
          <a:noFill/>
        </p:spPr>
        <p:txBody>
          <a:bodyPr wrap="square">
            <a:spAutoFit/>
          </a:bodyPr>
          <a:lstStyle/>
          <a:p>
            <a:r>
              <a:rPr lang="en-US" sz="1600" b="1" dirty="0">
                <a:solidFill>
                  <a:schemeClr val="tx2">
                    <a:lumMod val="10000"/>
                  </a:schemeClr>
                </a:solidFill>
                <a:latin typeface="Open Sans" panose="020B0606030504020204" pitchFamily="34" charset="0"/>
              </a:rPr>
              <a:t>Why Should I Care?</a:t>
            </a:r>
            <a:endParaRPr lang="en-US" sz="1600" i="1" dirty="0">
              <a:solidFill>
                <a:schemeClr val="tx2">
                  <a:lumMod val="10000"/>
                </a:schemeClr>
              </a:solidFill>
              <a:latin typeface="Open Sans" panose="020B0606030504020204" pitchFamily="34" charset="0"/>
            </a:endParaRPr>
          </a:p>
          <a:p>
            <a:pPr marL="285750" indent="-285750">
              <a:buFont typeface="Arial" panose="020B0604020202020204" pitchFamily="34" charset="0"/>
              <a:buChar char="•"/>
            </a:pPr>
            <a:r>
              <a:rPr lang="en-US" sz="1600" dirty="0">
                <a:solidFill>
                  <a:schemeClr val="tx2">
                    <a:lumMod val="10000"/>
                  </a:schemeClr>
                </a:solidFill>
                <a:effectLst/>
                <a:latin typeface="Open Sans" panose="020B0606030504020204" pitchFamily="34" charset="0"/>
              </a:rPr>
              <a:t>We may be able to determine which nodes are providing attackers with the greatest mobility.</a:t>
            </a:r>
            <a:endParaRPr lang="en-US" sz="1600" dirty="0">
              <a:solidFill>
                <a:schemeClr val="tx2">
                  <a:lumMod val="10000"/>
                </a:schemeClr>
              </a:solidFill>
              <a:latin typeface="Open Sans" panose="020B0606030504020204" pitchFamily="34" charset="0"/>
            </a:endParaRPr>
          </a:p>
          <a:p>
            <a:pPr marL="285750" indent="-285750">
              <a:buFont typeface="Arial" panose="020B0604020202020204" pitchFamily="34" charset="0"/>
              <a:buChar char="•"/>
            </a:pPr>
            <a:r>
              <a:rPr lang="en-US" sz="1600" dirty="0">
                <a:solidFill>
                  <a:schemeClr val="tx2">
                    <a:lumMod val="10000"/>
                  </a:schemeClr>
                </a:solidFill>
                <a:latin typeface="Open Sans" panose="020B0606030504020204" pitchFamily="34" charset="0"/>
              </a:rPr>
              <a:t>P</a:t>
            </a:r>
            <a:r>
              <a:rPr lang="en-US" sz="1600" dirty="0">
                <a:solidFill>
                  <a:schemeClr val="tx2">
                    <a:lumMod val="10000"/>
                  </a:schemeClr>
                </a:solidFill>
                <a:effectLst/>
                <a:latin typeface="Open Sans" panose="020B0606030504020204" pitchFamily="34" charset="0"/>
              </a:rPr>
              <a:t>rioritizing their remediation may help reduce risk or the speed at which attackers can move.</a:t>
            </a:r>
            <a:endParaRPr lang="en-US" sz="1200" b="0" dirty="0">
              <a:solidFill>
                <a:schemeClr val="tx2">
                  <a:lumMod val="10000"/>
                </a:schemeClr>
              </a:solidFill>
              <a:effectLst/>
              <a:latin typeface="Open Sans" panose="020B0606030504020204" pitchFamily="34" charset="0"/>
            </a:endParaRPr>
          </a:p>
          <a:p>
            <a:pPr marL="285750" indent="-285750" algn="l" fontAlgn="base">
              <a:buFont typeface="Arial" panose="020B0604020202020204" pitchFamily="34" charset="0"/>
              <a:buChar char="•"/>
            </a:pPr>
            <a:endParaRPr lang="en-US" b="1" dirty="0">
              <a:solidFill>
                <a:schemeClr val="tx2">
                  <a:lumMod val="25000"/>
                </a:schemeClr>
              </a:solidFill>
            </a:endParaRPr>
          </a:p>
        </p:txBody>
      </p:sp>
      <p:sp>
        <p:nvSpPr>
          <p:cNvPr id="8204" name="Google Shape;415;p43">
            <a:extLst>
              <a:ext uri="{FF2B5EF4-FFF2-40B4-BE49-F238E27FC236}">
                <a16:creationId xmlns:a16="http://schemas.microsoft.com/office/drawing/2014/main" id="{54089573-C6E0-6314-CB82-F7FBCC60035B}"/>
              </a:ext>
            </a:extLst>
          </p:cNvPr>
          <p:cNvSpPr txBox="1">
            <a:spLocks/>
          </p:cNvSpPr>
          <p:nvPr/>
        </p:nvSpPr>
        <p:spPr>
          <a:xfrm>
            <a:off x="766479" y="1515649"/>
            <a:ext cx="4959925"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r>
              <a:rPr lang="en-US" b="0" dirty="0">
                <a:solidFill>
                  <a:schemeClr val="tx2">
                    <a:lumMod val="25000"/>
                  </a:schemeClr>
                </a:solidFill>
              </a:rPr>
              <a:t>Finding Nodes that Matter: PageRank</a:t>
            </a:r>
          </a:p>
          <a:p>
            <a:pPr marL="285750" indent="-285750">
              <a:buFont typeface="Arial" panose="020B0604020202020204" pitchFamily="34" charset="0"/>
              <a:buChar char="•"/>
            </a:pPr>
            <a:r>
              <a:rPr lang="en-US" dirty="0">
                <a:solidFill>
                  <a:schemeClr val="tx2">
                    <a:lumMod val="25000"/>
                  </a:schemeClr>
                </a:solidFill>
              </a:rPr>
              <a:t>Finding Nodes that Matter: Betweenness</a:t>
            </a:r>
          </a:p>
          <a:p>
            <a:pPr marL="285750" indent="-285750">
              <a:buFont typeface="Arial" panose="020B0604020202020204" pitchFamily="34" charset="0"/>
              <a:buChar char="•"/>
            </a:pPr>
            <a:endParaRPr lang="en-US" dirty="0">
              <a:solidFill>
                <a:schemeClr val="tx2">
                  <a:lumMod val="25000"/>
                </a:schemeClr>
              </a:solidFill>
            </a:endParaRPr>
          </a:p>
        </p:txBody>
      </p:sp>
      <p:sp>
        <p:nvSpPr>
          <p:cNvPr id="8205" name="TextBox 8204">
            <a:extLst>
              <a:ext uri="{FF2B5EF4-FFF2-40B4-BE49-F238E27FC236}">
                <a16:creationId xmlns:a16="http://schemas.microsoft.com/office/drawing/2014/main" id="{EE7F3925-BD93-E6FF-ADD5-35BFDCED2131}"/>
              </a:ext>
            </a:extLst>
          </p:cNvPr>
          <p:cNvSpPr txBox="1"/>
          <p:nvPr/>
        </p:nvSpPr>
        <p:spPr>
          <a:xfrm>
            <a:off x="1047936" y="2314993"/>
            <a:ext cx="4772511" cy="307777"/>
          </a:xfrm>
          <a:prstGeom prst="rect">
            <a:avLst/>
          </a:prstGeom>
          <a:noFill/>
        </p:spPr>
        <p:txBody>
          <a:bodyPr wrap="square">
            <a:spAutoFit/>
          </a:bodyPr>
          <a:lstStyle/>
          <a:p>
            <a:r>
              <a:rPr lang="en-US" dirty="0">
                <a:solidFill>
                  <a:srgbClr val="3D3935"/>
                </a:solidFill>
                <a:latin typeface="Open Sans" panose="020B0606030504020204" pitchFamily="34" charset="0"/>
              </a:rPr>
              <a:t>Supported by </a:t>
            </a:r>
            <a:r>
              <a:rPr lang="en-US" b="1" dirty="0">
                <a:solidFill>
                  <a:srgbClr val="2B2576"/>
                </a:solidFill>
                <a:latin typeface="Open Sans" panose="020B0606030504020204" pitchFamily="34" charset="0"/>
              </a:rPr>
              <a:t>Cytoscape.js </a:t>
            </a:r>
            <a:r>
              <a:rPr lang="en-US" dirty="0">
                <a:solidFill>
                  <a:srgbClr val="3D3935"/>
                </a:solidFill>
                <a:latin typeface="Open Sans" panose="020B0606030504020204" pitchFamily="34" charset="0"/>
              </a:rPr>
              <a:t>and </a:t>
            </a:r>
            <a:r>
              <a:rPr lang="en-US" b="1" dirty="0">
                <a:solidFill>
                  <a:srgbClr val="2B2576"/>
                </a:solidFill>
                <a:latin typeface="Open Sans" panose="020B0606030504020204" pitchFamily="34" charset="0"/>
              </a:rPr>
              <a:t>Neo4j</a:t>
            </a:r>
            <a:endParaRPr lang="en-US" dirty="0">
              <a:solidFill>
                <a:srgbClr val="3D3935"/>
              </a:solidFill>
              <a:latin typeface="Open Sans" panose="020B0606030504020204" pitchFamily="34" charset="0"/>
            </a:endParaRPr>
          </a:p>
        </p:txBody>
      </p:sp>
    </p:spTree>
    <p:extLst>
      <p:ext uri="{BB962C8B-B14F-4D97-AF65-F5344CB8AC3E}">
        <p14:creationId xmlns:p14="http://schemas.microsoft.com/office/powerpoint/2010/main" val="3549424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20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20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2" grpId="0"/>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4BB0F30E-FB62-3508-9F99-58BFE66A5445}"/>
            </a:ext>
          </a:extLst>
        </p:cNvPr>
        <p:cNvGrpSpPr/>
        <p:nvPr/>
      </p:nvGrpSpPr>
      <p:grpSpPr>
        <a:xfrm>
          <a:off x="0" y="0"/>
          <a:ext cx="0" cy="0"/>
          <a:chOff x="0" y="0"/>
          <a:chExt cx="0" cy="0"/>
        </a:xfrm>
      </p:grpSpPr>
      <p:sp>
        <p:nvSpPr>
          <p:cNvPr id="413" name="Google Shape;413;p43">
            <a:extLst>
              <a:ext uri="{FF2B5EF4-FFF2-40B4-BE49-F238E27FC236}">
                <a16:creationId xmlns:a16="http://schemas.microsoft.com/office/drawing/2014/main" id="{4A2E4F7A-7AD6-9F41-2EFF-7C6F82F00497}"/>
              </a:ext>
            </a:extLst>
          </p:cNvPr>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Finding Nodes</a:t>
            </a:r>
            <a:br>
              <a:rPr lang="en-US" dirty="0"/>
            </a:br>
            <a:r>
              <a:rPr lang="en-US" b="1" dirty="0"/>
              <a:t>That Matter</a:t>
            </a:r>
            <a:endParaRPr b="1" dirty="0"/>
          </a:p>
        </p:txBody>
      </p:sp>
      <p:grpSp>
        <p:nvGrpSpPr>
          <p:cNvPr id="4" name="Group 3">
            <a:extLst>
              <a:ext uri="{FF2B5EF4-FFF2-40B4-BE49-F238E27FC236}">
                <a16:creationId xmlns:a16="http://schemas.microsoft.com/office/drawing/2014/main" id="{090A7C35-393E-AB74-E2A4-B2E9A3CF0392}"/>
              </a:ext>
            </a:extLst>
          </p:cNvPr>
          <p:cNvGrpSpPr/>
          <p:nvPr/>
        </p:nvGrpSpPr>
        <p:grpSpPr>
          <a:xfrm>
            <a:off x="5914490" y="-4461"/>
            <a:ext cx="6277510" cy="6277510"/>
            <a:chOff x="5914490" y="-4461"/>
            <a:chExt cx="6277510" cy="6277510"/>
          </a:xfrm>
        </p:grpSpPr>
        <p:pic>
          <p:nvPicPr>
            <p:cNvPr id="44" name="Picture 43" descr="A paper monkey made from paper&#10;&#10;AI-generated content may be incorrect.">
              <a:extLst>
                <a:ext uri="{FF2B5EF4-FFF2-40B4-BE49-F238E27FC236}">
                  <a16:creationId xmlns:a16="http://schemas.microsoft.com/office/drawing/2014/main" id="{5761839B-858D-A8BB-71C4-DDF5F1865520}"/>
                </a:ext>
              </a:extLst>
            </p:cNvPr>
            <p:cNvPicPr>
              <a:picLocks noChangeAspect="1"/>
            </p:cNvPicPr>
            <p:nvPr/>
          </p:nvPicPr>
          <p:blipFill>
            <a:blip r:embed="rId3"/>
            <a:stretch>
              <a:fillRect/>
            </a:stretch>
          </p:blipFill>
          <p:spPr>
            <a:xfrm>
              <a:off x="5921829" y="0"/>
              <a:ext cx="6270171" cy="6270171"/>
            </a:xfrm>
            <a:prstGeom prst="rect">
              <a:avLst/>
            </a:prstGeom>
          </p:spPr>
        </p:pic>
        <p:pic>
          <p:nvPicPr>
            <p:cNvPr id="48" name="Picture 47" descr="A black and white symbol&#10;&#10;AI-generated content may be incorrect.">
              <a:extLst>
                <a:ext uri="{FF2B5EF4-FFF2-40B4-BE49-F238E27FC236}">
                  <a16:creationId xmlns:a16="http://schemas.microsoft.com/office/drawing/2014/main" id="{CB36A84D-AF77-2EEE-BC65-90C75917F241}"/>
                </a:ext>
              </a:extLst>
            </p:cNvPr>
            <p:cNvPicPr>
              <a:picLocks noChangeAspect="1"/>
            </p:cNvPicPr>
            <p:nvPr/>
          </p:nvPicPr>
          <p:blipFill>
            <a:blip r:embed="rId4">
              <a:alphaModFix amt="76000"/>
            </a:blip>
            <a:stretch>
              <a:fillRect/>
            </a:stretch>
          </p:blipFill>
          <p:spPr>
            <a:xfrm>
              <a:off x="9321282" y="3223727"/>
              <a:ext cx="205273" cy="205273"/>
            </a:xfrm>
            <a:prstGeom prst="rect">
              <a:avLst/>
            </a:prstGeom>
          </p:spPr>
        </p:pic>
        <p:sp>
          <p:nvSpPr>
            <p:cNvPr id="3" name="Rectangle 2">
              <a:extLst>
                <a:ext uri="{FF2B5EF4-FFF2-40B4-BE49-F238E27FC236}">
                  <a16:creationId xmlns:a16="http://schemas.microsoft.com/office/drawing/2014/main" id="{34A914E5-FC09-D19E-A938-430F51753D4B}"/>
                </a:ext>
              </a:extLst>
            </p:cNvPr>
            <p:cNvSpPr/>
            <p:nvPr/>
          </p:nvSpPr>
          <p:spPr>
            <a:xfrm>
              <a:off x="5914490" y="-4461"/>
              <a:ext cx="6277508" cy="6277510"/>
            </a:xfrm>
            <a:prstGeom prst="rect">
              <a:avLst/>
            </a:prstGeom>
            <a:solidFill>
              <a:srgbClr val="EBEBF3">
                <a:alpha val="86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TextBox 4">
            <a:extLst>
              <a:ext uri="{FF2B5EF4-FFF2-40B4-BE49-F238E27FC236}">
                <a16:creationId xmlns:a16="http://schemas.microsoft.com/office/drawing/2014/main" id="{A9AAB95C-47A0-AA5E-EFDB-C4D1588FE10C}"/>
              </a:ext>
            </a:extLst>
          </p:cNvPr>
          <p:cNvSpPr txBox="1"/>
          <p:nvPr/>
        </p:nvSpPr>
        <p:spPr>
          <a:xfrm>
            <a:off x="6260831" y="2556921"/>
            <a:ext cx="5584826" cy="1538883"/>
          </a:xfrm>
          <a:prstGeom prst="rect">
            <a:avLst/>
          </a:prstGeom>
          <a:noFill/>
        </p:spPr>
        <p:txBody>
          <a:bodyPr wrap="square">
            <a:spAutoFit/>
          </a:bodyPr>
          <a:lstStyle/>
          <a:p>
            <a:r>
              <a:rPr lang="en-US" sz="1600" b="1" dirty="0">
                <a:solidFill>
                  <a:schemeClr val="tx2">
                    <a:lumMod val="10000"/>
                  </a:schemeClr>
                </a:solidFill>
                <a:latin typeface="Open Sans" panose="020B0606030504020204" pitchFamily="34" charset="0"/>
              </a:rPr>
              <a:t>Why Should I Care?</a:t>
            </a:r>
            <a:endParaRPr lang="en-US" sz="1600" i="1" dirty="0">
              <a:solidFill>
                <a:schemeClr val="tx2">
                  <a:lumMod val="10000"/>
                </a:schemeClr>
              </a:solidFill>
              <a:latin typeface="Open Sans" panose="020B0606030504020204" pitchFamily="34" charset="0"/>
            </a:endParaRPr>
          </a:p>
          <a:p>
            <a:pPr marL="285750" indent="-285750">
              <a:buFont typeface="Arial" panose="020B0604020202020204" pitchFamily="34" charset="0"/>
              <a:buChar char="•"/>
            </a:pPr>
            <a:r>
              <a:rPr lang="en-US" sz="1600" dirty="0">
                <a:solidFill>
                  <a:schemeClr val="tx2">
                    <a:lumMod val="10000"/>
                  </a:schemeClr>
                </a:solidFill>
                <a:effectLst/>
                <a:latin typeface="Open Sans" panose="020B0606030504020204" pitchFamily="34" charset="0"/>
              </a:rPr>
              <a:t>We may be able to determine which nodes are providing attackers with the greatest mobility.</a:t>
            </a:r>
            <a:endParaRPr lang="en-US" sz="1600" dirty="0">
              <a:solidFill>
                <a:schemeClr val="tx2">
                  <a:lumMod val="10000"/>
                </a:schemeClr>
              </a:solidFill>
              <a:latin typeface="Open Sans" panose="020B0606030504020204" pitchFamily="34" charset="0"/>
            </a:endParaRPr>
          </a:p>
          <a:p>
            <a:pPr marL="285750" indent="-285750">
              <a:buFont typeface="Arial" panose="020B0604020202020204" pitchFamily="34" charset="0"/>
              <a:buChar char="•"/>
            </a:pPr>
            <a:r>
              <a:rPr lang="en-US" sz="1600" dirty="0">
                <a:solidFill>
                  <a:schemeClr val="tx2">
                    <a:lumMod val="10000"/>
                  </a:schemeClr>
                </a:solidFill>
                <a:latin typeface="Open Sans" panose="020B0606030504020204" pitchFamily="34" charset="0"/>
              </a:rPr>
              <a:t>P</a:t>
            </a:r>
            <a:r>
              <a:rPr lang="en-US" sz="1600" dirty="0">
                <a:solidFill>
                  <a:schemeClr val="tx2">
                    <a:lumMod val="10000"/>
                  </a:schemeClr>
                </a:solidFill>
                <a:effectLst/>
                <a:latin typeface="Open Sans" panose="020B0606030504020204" pitchFamily="34" charset="0"/>
              </a:rPr>
              <a:t>rioritizing their remediation may help reduce risk or the speed at which attackers can move.</a:t>
            </a:r>
            <a:endParaRPr lang="en-US" sz="1200" b="0" dirty="0">
              <a:solidFill>
                <a:schemeClr val="tx2">
                  <a:lumMod val="10000"/>
                </a:schemeClr>
              </a:solidFill>
              <a:effectLst/>
              <a:latin typeface="Open Sans" panose="020B0606030504020204" pitchFamily="34" charset="0"/>
            </a:endParaRPr>
          </a:p>
          <a:p>
            <a:pPr marL="285750" indent="-285750" algn="l" fontAlgn="base">
              <a:buFont typeface="Arial" panose="020B0604020202020204" pitchFamily="34" charset="0"/>
              <a:buChar char="•"/>
            </a:pPr>
            <a:endParaRPr lang="en-US" b="1" dirty="0">
              <a:solidFill>
                <a:schemeClr val="tx2">
                  <a:lumMod val="25000"/>
                </a:schemeClr>
              </a:solidFill>
            </a:endParaRPr>
          </a:p>
        </p:txBody>
      </p:sp>
      <p:sp>
        <p:nvSpPr>
          <p:cNvPr id="6" name="TextBox 5">
            <a:extLst>
              <a:ext uri="{FF2B5EF4-FFF2-40B4-BE49-F238E27FC236}">
                <a16:creationId xmlns:a16="http://schemas.microsoft.com/office/drawing/2014/main" id="{7E68461B-36EF-03E8-15C7-686E3EC64463}"/>
              </a:ext>
            </a:extLst>
          </p:cNvPr>
          <p:cNvSpPr txBox="1"/>
          <p:nvPr/>
        </p:nvSpPr>
        <p:spPr>
          <a:xfrm>
            <a:off x="6353174" y="662500"/>
            <a:ext cx="5136890" cy="646331"/>
          </a:xfrm>
          <a:prstGeom prst="rect">
            <a:avLst/>
          </a:prstGeom>
          <a:noFill/>
        </p:spPr>
        <p:txBody>
          <a:bodyPr wrap="square">
            <a:spAutoFit/>
          </a:bodyPr>
          <a:lstStyle/>
          <a:p>
            <a:r>
              <a:rPr lang="en-US" sz="3600" dirty="0">
                <a:solidFill>
                  <a:srgbClr val="09B36B"/>
                </a:solidFill>
              </a:rPr>
              <a:t>Betweenness Centrality</a:t>
            </a:r>
          </a:p>
        </p:txBody>
      </p:sp>
      <p:sp>
        <p:nvSpPr>
          <p:cNvPr id="11" name="TextBox 10">
            <a:extLst>
              <a:ext uri="{FF2B5EF4-FFF2-40B4-BE49-F238E27FC236}">
                <a16:creationId xmlns:a16="http://schemas.microsoft.com/office/drawing/2014/main" id="{95606539-8708-3B18-91C7-CB58D4F2A651}"/>
              </a:ext>
            </a:extLst>
          </p:cNvPr>
          <p:cNvSpPr txBox="1"/>
          <p:nvPr/>
        </p:nvSpPr>
        <p:spPr>
          <a:xfrm>
            <a:off x="6299865" y="1550618"/>
            <a:ext cx="5584826" cy="923330"/>
          </a:xfrm>
          <a:prstGeom prst="rect">
            <a:avLst/>
          </a:prstGeom>
          <a:noFill/>
        </p:spPr>
        <p:txBody>
          <a:bodyPr wrap="square">
            <a:spAutoFit/>
          </a:bodyPr>
          <a:lstStyle/>
          <a:p>
            <a:r>
              <a:rPr lang="en-US" sz="1800" i="1" dirty="0">
                <a:solidFill>
                  <a:srgbClr val="2B2576"/>
                </a:solidFill>
                <a:latin typeface="Open Sans" panose="020B0606030504020204" pitchFamily="34" charset="0"/>
              </a:rPr>
              <a:t>"Which nodes lie on the </a:t>
            </a:r>
            <a:r>
              <a:rPr lang="en-US" sz="1800" b="1" i="1" dirty="0">
                <a:solidFill>
                  <a:srgbClr val="2B2576"/>
                </a:solidFill>
                <a:latin typeface="Open Sans" panose="020B0606030504020204" pitchFamily="34" charset="0"/>
              </a:rPr>
              <a:t>shortest paths </a:t>
            </a:r>
            <a:r>
              <a:rPr lang="en-US" sz="1800" i="1" dirty="0">
                <a:solidFill>
                  <a:srgbClr val="2B2576"/>
                </a:solidFill>
                <a:latin typeface="Open Sans" panose="020B0606030504020204" pitchFamily="34" charset="0"/>
              </a:rPr>
              <a:t>between other nodes?“ aka they act like bridges between communities of nodes.</a:t>
            </a:r>
          </a:p>
        </p:txBody>
      </p:sp>
      <p:sp>
        <p:nvSpPr>
          <p:cNvPr id="13" name="Oval 12">
            <a:extLst>
              <a:ext uri="{FF2B5EF4-FFF2-40B4-BE49-F238E27FC236}">
                <a16:creationId xmlns:a16="http://schemas.microsoft.com/office/drawing/2014/main" id="{D9FA96DB-1127-CBDC-6B21-2E2D143E48CD}"/>
              </a:ext>
            </a:extLst>
          </p:cNvPr>
          <p:cNvSpPr/>
          <p:nvPr/>
        </p:nvSpPr>
        <p:spPr>
          <a:xfrm>
            <a:off x="6435593" y="4133900"/>
            <a:ext cx="457200" cy="457200"/>
          </a:xfrm>
          <a:prstGeom prst="ellipse">
            <a:avLst/>
          </a:prstGeom>
          <a:solidFill>
            <a:srgbClr val="2B2576"/>
          </a:solidFill>
          <a:ln>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A</a:t>
            </a:r>
          </a:p>
        </p:txBody>
      </p:sp>
      <p:sp>
        <p:nvSpPr>
          <p:cNvPr id="14" name="Oval 13">
            <a:extLst>
              <a:ext uri="{FF2B5EF4-FFF2-40B4-BE49-F238E27FC236}">
                <a16:creationId xmlns:a16="http://schemas.microsoft.com/office/drawing/2014/main" id="{9AC8D09C-3F80-28A2-EAB5-C988096294E2}"/>
              </a:ext>
            </a:extLst>
          </p:cNvPr>
          <p:cNvSpPr/>
          <p:nvPr/>
        </p:nvSpPr>
        <p:spPr>
          <a:xfrm>
            <a:off x="6435593" y="5465115"/>
            <a:ext cx="457200" cy="457200"/>
          </a:xfrm>
          <a:prstGeom prst="ellipse">
            <a:avLst/>
          </a:prstGeom>
          <a:solidFill>
            <a:srgbClr val="2B2576"/>
          </a:solidFill>
          <a:ln>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B</a:t>
            </a:r>
          </a:p>
        </p:txBody>
      </p:sp>
      <p:sp>
        <p:nvSpPr>
          <p:cNvPr id="15" name="Oval 14">
            <a:extLst>
              <a:ext uri="{FF2B5EF4-FFF2-40B4-BE49-F238E27FC236}">
                <a16:creationId xmlns:a16="http://schemas.microsoft.com/office/drawing/2014/main" id="{84F25E2E-7B2D-97EF-66CE-959BD3EC13CD}"/>
              </a:ext>
            </a:extLst>
          </p:cNvPr>
          <p:cNvSpPr/>
          <p:nvPr/>
        </p:nvSpPr>
        <p:spPr>
          <a:xfrm>
            <a:off x="8730601" y="4133900"/>
            <a:ext cx="457200" cy="457200"/>
          </a:xfrm>
          <a:prstGeom prst="ellipse">
            <a:avLst/>
          </a:prstGeom>
          <a:solidFill>
            <a:srgbClr val="2B2576"/>
          </a:solidFill>
          <a:ln>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D</a:t>
            </a:r>
          </a:p>
        </p:txBody>
      </p:sp>
      <p:sp>
        <p:nvSpPr>
          <p:cNvPr id="16" name="Oval 15">
            <a:extLst>
              <a:ext uri="{FF2B5EF4-FFF2-40B4-BE49-F238E27FC236}">
                <a16:creationId xmlns:a16="http://schemas.microsoft.com/office/drawing/2014/main" id="{9F7EE326-5714-DCFE-20F5-229B9B87F1C2}"/>
              </a:ext>
            </a:extLst>
          </p:cNvPr>
          <p:cNvSpPr/>
          <p:nvPr/>
        </p:nvSpPr>
        <p:spPr>
          <a:xfrm>
            <a:off x="8730601" y="5504652"/>
            <a:ext cx="457200" cy="457200"/>
          </a:xfrm>
          <a:prstGeom prst="ellipse">
            <a:avLst/>
          </a:prstGeom>
          <a:solidFill>
            <a:srgbClr val="2B2576"/>
          </a:solidFill>
          <a:ln>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E</a:t>
            </a:r>
          </a:p>
        </p:txBody>
      </p:sp>
      <p:sp>
        <p:nvSpPr>
          <p:cNvPr id="17" name="Oval 16">
            <a:extLst>
              <a:ext uri="{FF2B5EF4-FFF2-40B4-BE49-F238E27FC236}">
                <a16:creationId xmlns:a16="http://schemas.microsoft.com/office/drawing/2014/main" id="{239D0BDA-38E2-3CB7-C120-90BA3DBD4E10}"/>
              </a:ext>
            </a:extLst>
          </p:cNvPr>
          <p:cNvSpPr/>
          <p:nvPr/>
        </p:nvSpPr>
        <p:spPr>
          <a:xfrm>
            <a:off x="9866224" y="4810972"/>
            <a:ext cx="457200" cy="457200"/>
          </a:xfrm>
          <a:prstGeom prst="ellipse">
            <a:avLst/>
          </a:prstGeom>
          <a:solidFill>
            <a:srgbClr val="2B2576"/>
          </a:solidFill>
          <a:ln>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F</a:t>
            </a:r>
          </a:p>
        </p:txBody>
      </p:sp>
      <p:sp>
        <p:nvSpPr>
          <p:cNvPr id="18" name="Oval 17">
            <a:extLst>
              <a:ext uri="{FF2B5EF4-FFF2-40B4-BE49-F238E27FC236}">
                <a16:creationId xmlns:a16="http://schemas.microsoft.com/office/drawing/2014/main" id="{B9826D58-F41F-E5D0-5C56-C38563DCFAEB}"/>
              </a:ext>
            </a:extLst>
          </p:cNvPr>
          <p:cNvSpPr/>
          <p:nvPr/>
        </p:nvSpPr>
        <p:spPr>
          <a:xfrm>
            <a:off x="11177740" y="4810972"/>
            <a:ext cx="457200" cy="457200"/>
          </a:xfrm>
          <a:prstGeom prst="ellipse">
            <a:avLst/>
          </a:prstGeom>
          <a:solidFill>
            <a:srgbClr val="2B2576"/>
          </a:solidFill>
          <a:ln>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G</a:t>
            </a:r>
          </a:p>
        </p:txBody>
      </p:sp>
      <p:sp>
        <p:nvSpPr>
          <p:cNvPr id="21" name="Oval 20">
            <a:extLst>
              <a:ext uri="{FF2B5EF4-FFF2-40B4-BE49-F238E27FC236}">
                <a16:creationId xmlns:a16="http://schemas.microsoft.com/office/drawing/2014/main" id="{806B4D2F-8D5B-0C9C-EF7B-C4945239EB76}"/>
              </a:ext>
            </a:extLst>
          </p:cNvPr>
          <p:cNvSpPr/>
          <p:nvPr/>
        </p:nvSpPr>
        <p:spPr>
          <a:xfrm>
            <a:off x="7617736" y="4810972"/>
            <a:ext cx="457200" cy="457200"/>
          </a:xfrm>
          <a:prstGeom prst="ellipse">
            <a:avLst/>
          </a:prstGeom>
          <a:solidFill>
            <a:srgbClr val="09B36B"/>
          </a:solidFill>
          <a:ln>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C</a:t>
            </a:r>
          </a:p>
        </p:txBody>
      </p:sp>
      <p:cxnSp>
        <p:nvCxnSpPr>
          <p:cNvPr id="23" name="Straight Arrow Connector 22">
            <a:extLst>
              <a:ext uri="{FF2B5EF4-FFF2-40B4-BE49-F238E27FC236}">
                <a16:creationId xmlns:a16="http://schemas.microsoft.com/office/drawing/2014/main" id="{D37D9BFC-329D-AD51-A340-E93208C4B53B}"/>
              </a:ext>
            </a:extLst>
          </p:cNvPr>
          <p:cNvCxnSpPr>
            <a:cxnSpLocks/>
            <a:stCxn id="13" idx="6"/>
            <a:endCxn id="21" idx="1"/>
          </p:cNvCxnSpPr>
          <p:nvPr/>
        </p:nvCxnSpPr>
        <p:spPr>
          <a:xfrm>
            <a:off x="6892793" y="4362500"/>
            <a:ext cx="791898" cy="515427"/>
          </a:xfrm>
          <a:prstGeom prst="straightConnector1">
            <a:avLst/>
          </a:prstGeom>
          <a:ln w="19050">
            <a:headEnd w="lg" len="lg"/>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EDAA7E2F-AB7F-CEB5-F395-2E1CA2316938}"/>
              </a:ext>
            </a:extLst>
          </p:cNvPr>
          <p:cNvCxnSpPr>
            <a:cxnSpLocks/>
            <a:stCxn id="14" idx="6"/>
            <a:endCxn id="21" idx="3"/>
          </p:cNvCxnSpPr>
          <p:nvPr/>
        </p:nvCxnSpPr>
        <p:spPr>
          <a:xfrm flipV="1">
            <a:off x="6892793" y="5201217"/>
            <a:ext cx="791898" cy="492498"/>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49392D46-A2D1-C6CA-E261-2F37E6718C18}"/>
              </a:ext>
            </a:extLst>
          </p:cNvPr>
          <p:cNvCxnSpPr>
            <a:cxnSpLocks/>
            <a:stCxn id="21" idx="7"/>
            <a:endCxn id="15" idx="2"/>
          </p:cNvCxnSpPr>
          <p:nvPr/>
        </p:nvCxnSpPr>
        <p:spPr>
          <a:xfrm flipV="1">
            <a:off x="8007981" y="4362500"/>
            <a:ext cx="722620" cy="515427"/>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31F9DA1D-2158-EDCB-E8FA-39645C195E9C}"/>
              </a:ext>
            </a:extLst>
          </p:cNvPr>
          <p:cNvCxnSpPr>
            <a:cxnSpLocks/>
            <a:stCxn id="21" idx="5"/>
            <a:endCxn id="16" idx="2"/>
          </p:cNvCxnSpPr>
          <p:nvPr/>
        </p:nvCxnSpPr>
        <p:spPr>
          <a:xfrm>
            <a:off x="8007981" y="5201217"/>
            <a:ext cx="722620" cy="532035"/>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7C79D1B1-21A6-16F3-309A-D69DEF7C555C}"/>
              </a:ext>
            </a:extLst>
          </p:cNvPr>
          <p:cNvCxnSpPr>
            <a:cxnSpLocks/>
            <a:stCxn id="15" idx="6"/>
            <a:endCxn id="17" idx="1"/>
          </p:cNvCxnSpPr>
          <p:nvPr/>
        </p:nvCxnSpPr>
        <p:spPr>
          <a:xfrm>
            <a:off x="9187801" y="4362500"/>
            <a:ext cx="745378" cy="515427"/>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5B0AB19D-D327-5F6E-1838-424C2A15AC5E}"/>
              </a:ext>
            </a:extLst>
          </p:cNvPr>
          <p:cNvCxnSpPr>
            <a:cxnSpLocks/>
            <a:stCxn id="16" idx="6"/>
            <a:endCxn id="17" idx="3"/>
          </p:cNvCxnSpPr>
          <p:nvPr/>
        </p:nvCxnSpPr>
        <p:spPr>
          <a:xfrm flipV="1">
            <a:off x="9187801" y="5201217"/>
            <a:ext cx="745378" cy="532035"/>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8192" name="Straight Arrow Connector 8191">
            <a:extLst>
              <a:ext uri="{FF2B5EF4-FFF2-40B4-BE49-F238E27FC236}">
                <a16:creationId xmlns:a16="http://schemas.microsoft.com/office/drawing/2014/main" id="{7EF35F2B-8745-A0A7-5343-A7C8B9B408A2}"/>
              </a:ext>
            </a:extLst>
          </p:cNvPr>
          <p:cNvCxnSpPr>
            <a:cxnSpLocks/>
            <a:stCxn id="17" idx="6"/>
            <a:endCxn id="18" idx="2"/>
          </p:cNvCxnSpPr>
          <p:nvPr/>
        </p:nvCxnSpPr>
        <p:spPr>
          <a:xfrm>
            <a:off x="10323424" y="5039572"/>
            <a:ext cx="854316"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7" name="Google Shape;415;p43">
            <a:extLst>
              <a:ext uri="{FF2B5EF4-FFF2-40B4-BE49-F238E27FC236}">
                <a16:creationId xmlns:a16="http://schemas.microsoft.com/office/drawing/2014/main" id="{EF3F9460-F30A-7D30-8C5B-7722321650EB}"/>
              </a:ext>
            </a:extLst>
          </p:cNvPr>
          <p:cNvSpPr txBox="1">
            <a:spLocks/>
          </p:cNvSpPr>
          <p:nvPr/>
        </p:nvSpPr>
        <p:spPr>
          <a:xfrm>
            <a:off x="766479" y="1515649"/>
            <a:ext cx="4959925"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r>
              <a:rPr lang="en-US" b="0" dirty="0">
                <a:solidFill>
                  <a:schemeClr val="tx2">
                    <a:lumMod val="25000"/>
                  </a:schemeClr>
                </a:solidFill>
              </a:rPr>
              <a:t>Finding Nodes that Matter: PageRank</a:t>
            </a:r>
          </a:p>
          <a:p>
            <a:pPr marL="285750" indent="-285750">
              <a:buFont typeface="Arial" panose="020B0604020202020204" pitchFamily="34" charset="0"/>
              <a:buChar char="•"/>
            </a:pPr>
            <a:r>
              <a:rPr lang="en-US" dirty="0">
                <a:solidFill>
                  <a:schemeClr val="tx2">
                    <a:lumMod val="25000"/>
                  </a:schemeClr>
                </a:solidFill>
              </a:rPr>
              <a:t>Finding Nodes that Matter: Betweenness</a:t>
            </a:r>
          </a:p>
          <a:p>
            <a:pPr marL="285750" indent="-285750">
              <a:buFont typeface="Arial" panose="020B0604020202020204" pitchFamily="34" charset="0"/>
              <a:buChar char="•"/>
            </a:pPr>
            <a:endParaRPr lang="en-US" dirty="0">
              <a:solidFill>
                <a:schemeClr val="tx2">
                  <a:lumMod val="25000"/>
                </a:schemeClr>
              </a:solidFill>
            </a:endParaRPr>
          </a:p>
        </p:txBody>
      </p:sp>
      <p:sp>
        <p:nvSpPr>
          <p:cNvPr id="8" name="TextBox 7">
            <a:extLst>
              <a:ext uri="{FF2B5EF4-FFF2-40B4-BE49-F238E27FC236}">
                <a16:creationId xmlns:a16="http://schemas.microsoft.com/office/drawing/2014/main" id="{227F21B5-9D03-B7E5-4A5D-00E130261293}"/>
              </a:ext>
            </a:extLst>
          </p:cNvPr>
          <p:cNvSpPr txBox="1"/>
          <p:nvPr/>
        </p:nvSpPr>
        <p:spPr>
          <a:xfrm>
            <a:off x="1047936" y="2314993"/>
            <a:ext cx="4772511" cy="307777"/>
          </a:xfrm>
          <a:prstGeom prst="rect">
            <a:avLst/>
          </a:prstGeom>
          <a:noFill/>
        </p:spPr>
        <p:txBody>
          <a:bodyPr wrap="square">
            <a:spAutoFit/>
          </a:bodyPr>
          <a:lstStyle/>
          <a:p>
            <a:r>
              <a:rPr lang="en-US" dirty="0">
                <a:solidFill>
                  <a:srgbClr val="3D3935"/>
                </a:solidFill>
                <a:latin typeface="Open Sans" panose="020B0606030504020204" pitchFamily="34" charset="0"/>
              </a:rPr>
              <a:t>Supported by </a:t>
            </a:r>
            <a:r>
              <a:rPr lang="en-US" b="1" dirty="0">
                <a:solidFill>
                  <a:srgbClr val="2B2576"/>
                </a:solidFill>
                <a:latin typeface="Open Sans" panose="020B0606030504020204" pitchFamily="34" charset="0"/>
              </a:rPr>
              <a:t>Cytoscape.js </a:t>
            </a:r>
            <a:r>
              <a:rPr lang="en-US" dirty="0">
                <a:solidFill>
                  <a:srgbClr val="3D3935"/>
                </a:solidFill>
                <a:latin typeface="Open Sans" panose="020B0606030504020204" pitchFamily="34" charset="0"/>
              </a:rPr>
              <a:t>and </a:t>
            </a:r>
            <a:r>
              <a:rPr lang="en-US" b="1" dirty="0">
                <a:solidFill>
                  <a:srgbClr val="2B2576"/>
                </a:solidFill>
                <a:latin typeface="Open Sans" panose="020B0606030504020204" pitchFamily="34" charset="0"/>
              </a:rPr>
              <a:t>Neo4j</a:t>
            </a:r>
            <a:endParaRPr lang="en-US" dirty="0">
              <a:solidFill>
                <a:srgbClr val="3D3935"/>
              </a:solidFill>
              <a:latin typeface="Open Sans" panose="020B0606030504020204" pitchFamily="34" charset="0"/>
            </a:endParaRPr>
          </a:p>
        </p:txBody>
      </p:sp>
    </p:spTree>
    <p:extLst>
      <p:ext uri="{BB962C8B-B14F-4D97-AF65-F5344CB8AC3E}">
        <p14:creationId xmlns:p14="http://schemas.microsoft.com/office/powerpoint/2010/main" val="214512817"/>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64FF3335-FF97-5F81-D7F4-01DD6E06A031}"/>
            </a:ext>
          </a:extLst>
        </p:cNvPr>
        <p:cNvGrpSpPr/>
        <p:nvPr/>
      </p:nvGrpSpPr>
      <p:grpSpPr>
        <a:xfrm>
          <a:off x="0" y="0"/>
          <a:ext cx="0" cy="0"/>
          <a:chOff x="0" y="0"/>
          <a:chExt cx="0" cy="0"/>
        </a:xfrm>
      </p:grpSpPr>
      <p:sp>
        <p:nvSpPr>
          <p:cNvPr id="413" name="Google Shape;413;p43">
            <a:extLst>
              <a:ext uri="{FF2B5EF4-FFF2-40B4-BE49-F238E27FC236}">
                <a16:creationId xmlns:a16="http://schemas.microsoft.com/office/drawing/2014/main" id="{413D5398-0AAF-B0BF-88D0-602516705161}"/>
              </a:ext>
            </a:extLst>
          </p:cNvPr>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Finding Nodes</a:t>
            </a:r>
            <a:br>
              <a:rPr lang="en-US" dirty="0"/>
            </a:br>
            <a:r>
              <a:rPr lang="en-US" b="1" dirty="0"/>
              <a:t>That Matter</a:t>
            </a:r>
            <a:endParaRPr b="1" dirty="0"/>
          </a:p>
        </p:txBody>
      </p:sp>
      <p:sp>
        <p:nvSpPr>
          <p:cNvPr id="2" name="Google Shape;415;p43">
            <a:extLst>
              <a:ext uri="{FF2B5EF4-FFF2-40B4-BE49-F238E27FC236}">
                <a16:creationId xmlns:a16="http://schemas.microsoft.com/office/drawing/2014/main" id="{1AB4C82F-6402-2239-C7EF-AD7BC8CD6000}"/>
              </a:ext>
            </a:extLst>
          </p:cNvPr>
          <p:cNvSpPr txBox="1">
            <a:spLocks/>
          </p:cNvSpPr>
          <p:nvPr/>
        </p:nvSpPr>
        <p:spPr>
          <a:xfrm>
            <a:off x="766479" y="15156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r>
              <a:rPr lang="en-US" b="0" dirty="0">
                <a:solidFill>
                  <a:schemeClr val="tx2">
                    <a:lumMod val="25000"/>
                  </a:schemeClr>
                </a:solidFill>
              </a:rPr>
              <a:t>Telling Stories with Charts: ApexCharts.js</a:t>
            </a:r>
          </a:p>
          <a:p>
            <a:pPr marL="285750" indent="-285750">
              <a:buFont typeface="Arial" panose="020B0604020202020204" pitchFamily="34" charset="0"/>
              <a:buChar char="•"/>
            </a:pPr>
            <a:r>
              <a:rPr lang="en-US" b="0" dirty="0">
                <a:solidFill>
                  <a:schemeClr val="tx2">
                    <a:lumMod val="25000"/>
                  </a:schemeClr>
                </a:solidFill>
              </a:rPr>
              <a:t>Exploring Data with Graphs: Cytoscape.js</a:t>
            </a:r>
          </a:p>
          <a:p>
            <a:pPr marL="285750" indent="-285750">
              <a:buFont typeface="Arial" panose="020B0604020202020204" pitchFamily="34" charset="0"/>
              <a:buChar char="•"/>
            </a:pPr>
            <a:r>
              <a:rPr lang="en-US" b="0" dirty="0">
                <a:solidFill>
                  <a:schemeClr val="tx2">
                    <a:lumMod val="25000"/>
                  </a:schemeClr>
                </a:solidFill>
              </a:rPr>
              <a:t>Finding Nodes that Matter: PageRank</a:t>
            </a:r>
          </a:p>
          <a:p>
            <a:pPr marL="285750" indent="-285750">
              <a:buFont typeface="Arial" panose="020B0604020202020204" pitchFamily="34" charset="0"/>
              <a:buChar char="•"/>
            </a:pPr>
            <a:r>
              <a:rPr lang="en-US" dirty="0">
                <a:solidFill>
                  <a:schemeClr val="tx2">
                    <a:lumMod val="25000"/>
                  </a:schemeClr>
                </a:solidFill>
              </a:rPr>
              <a:t>Finding Nodes that Matter: Betweenness</a:t>
            </a:r>
          </a:p>
        </p:txBody>
      </p:sp>
      <p:grpSp>
        <p:nvGrpSpPr>
          <p:cNvPr id="4" name="Group 3">
            <a:extLst>
              <a:ext uri="{FF2B5EF4-FFF2-40B4-BE49-F238E27FC236}">
                <a16:creationId xmlns:a16="http://schemas.microsoft.com/office/drawing/2014/main" id="{84792B21-EADC-3BFF-C0CF-F56AA1CCC75A}"/>
              </a:ext>
            </a:extLst>
          </p:cNvPr>
          <p:cNvGrpSpPr/>
          <p:nvPr/>
        </p:nvGrpSpPr>
        <p:grpSpPr>
          <a:xfrm>
            <a:off x="5914490" y="-4461"/>
            <a:ext cx="6277510" cy="6277510"/>
            <a:chOff x="5914490" y="-4461"/>
            <a:chExt cx="6277510" cy="6277510"/>
          </a:xfrm>
        </p:grpSpPr>
        <p:pic>
          <p:nvPicPr>
            <p:cNvPr id="44" name="Picture 43" descr="A paper monkey made from paper&#10;&#10;AI-generated content may be incorrect.">
              <a:extLst>
                <a:ext uri="{FF2B5EF4-FFF2-40B4-BE49-F238E27FC236}">
                  <a16:creationId xmlns:a16="http://schemas.microsoft.com/office/drawing/2014/main" id="{DB0C8149-D332-4E4A-5038-10C0BE6AAC16}"/>
                </a:ext>
              </a:extLst>
            </p:cNvPr>
            <p:cNvPicPr>
              <a:picLocks noChangeAspect="1"/>
            </p:cNvPicPr>
            <p:nvPr/>
          </p:nvPicPr>
          <p:blipFill>
            <a:blip r:embed="rId3"/>
            <a:stretch>
              <a:fillRect/>
            </a:stretch>
          </p:blipFill>
          <p:spPr>
            <a:xfrm>
              <a:off x="5921829" y="0"/>
              <a:ext cx="6270171" cy="6270171"/>
            </a:xfrm>
            <a:prstGeom prst="rect">
              <a:avLst/>
            </a:prstGeom>
          </p:spPr>
        </p:pic>
        <p:pic>
          <p:nvPicPr>
            <p:cNvPr id="48" name="Picture 47" descr="A black and white symbol&#10;&#10;AI-generated content may be incorrect.">
              <a:extLst>
                <a:ext uri="{FF2B5EF4-FFF2-40B4-BE49-F238E27FC236}">
                  <a16:creationId xmlns:a16="http://schemas.microsoft.com/office/drawing/2014/main" id="{350A6C47-1A27-B23C-4421-6539448E6B4A}"/>
                </a:ext>
              </a:extLst>
            </p:cNvPr>
            <p:cNvPicPr>
              <a:picLocks noChangeAspect="1"/>
            </p:cNvPicPr>
            <p:nvPr/>
          </p:nvPicPr>
          <p:blipFill>
            <a:blip r:embed="rId4">
              <a:alphaModFix amt="76000"/>
            </a:blip>
            <a:stretch>
              <a:fillRect/>
            </a:stretch>
          </p:blipFill>
          <p:spPr>
            <a:xfrm>
              <a:off x="9321282" y="3223727"/>
              <a:ext cx="205273" cy="205273"/>
            </a:xfrm>
            <a:prstGeom prst="rect">
              <a:avLst/>
            </a:prstGeom>
          </p:spPr>
        </p:pic>
        <p:sp>
          <p:nvSpPr>
            <p:cNvPr id="3" name="Rectangle 2">
              <a:extLst>
                <a:ext uri="{FF2B5EF4-FFF2-40B4-BE49-F238E27FC236}">
                  <a16:creationId xmlns:a16="http://schemas.microsoft.com/office/drawing/2014/main" id="{F989EBD8-6ED3-D61D-EC23-5FECB64FE2DB}"/>
                </a:ext>
              </a:extLst>
            </p:cNvPr>
            <p:cNvSpPr/>
            <p:nvPr/>
          </p:nvSpPr>
          <p:spPr>
            <a:xfrm>
              <a:off x="5914490" y="-4461"/>
              <a:ext cx="6277508" cy="6277510"/>
            </a:xfrm>
            <a:prstGeom prst="rect">
              <a:avLst/>
            </a:prstGeom>
            <a:solidFill>
              <a:srgbClr val="EBEBF3">
                <a:alpha val="86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TextBox 4">
            <a:extLst>
              <a:ext uri="{FF2B5EF4-FFF2-40B4-BE49-F238E27FC236}">
                <a16:creationId xmlns:a16="http://schemas.microsoft.com/office/drawing/2014/main" id="{CBF037D2-3E48-513A-9E09-B22E1B210937}"/>
              </a:ext>
            </a:extLst>
          </p:cNvPr>
          <p:cNvSpPr txBox="1"/>
          <p:nvPr/>
        </p:nvSpPr>
        <p:spPr>
          <a:xfrm>
            <a:off x="6260831" y="2556921"/>
            <a:ext cx="5584826" cy="1538883"/>
          </a:xfrm>
          <a:prstGeom prst="rect">
            <a:avLst/>
          </a:prstGeom>
          <a:noFill/>
        </p:spPr>
        <p:txBody>
          <a:bodyPr wrap="square">
            <a:spAutoFit/>
          </a:bodyPr>
          <a:lstStyle/>
          <a:p>
            <a:r>
              <a:rPr lang="en-US" sz="1600" b="1" dirty="0">
                <a:solidFill>
                  <a:schemeClr val="tx2">
                    <a:lumMod val="10000"/>
                  </a:schemeClr>
                </a:solidFill>
                <a:latin typeface="Open Sans" panose="020B0606030504020204" pitchFamily="34" charset="0"/>
              </a:rPr>
              <a:t>Why Should I Care?</a:t>
            </a:r>
            <a:endParaRPr lang="en-US" sz="1600" i="1" dirty="0">
              <a:solidFill>
                <a:schemeClr val="tx2">
                  <a:lumMod val="10000"/>
                </a:schemeClr>
              </a:solidFill>
              <a:latin typeface="Open Sans" panose="020B0606030504020204" pitchFamily="34" charset="0"/>
            </a:endParaRPr>
          </a:p>
          <a:p>
            <a:pPr marL="285750" indent="-285750">
              <a:buFont typeface="Arial" panose="020B0604020202020204" pitchFamily="34" charset="0"/>
              <a:buChar char="•"/>
            </a:pPr>
            <a:r>
              <a:rPr lang="en-US" sz="1600" dirty="0">
                <a:solidFill>
                  <a:schemeClr val="tx2">
                    <a:lumMod val="10000"/>
                  </a:schemeClr>
                </a:solidFill>
                <a:effectLst/>
                <a:latin typeface="Open Sans" panose="020B0606030504020204" pitchFamily="34" charset="0"/>
              </a:rPr>
              <a:t>We may be able to determine which nodes are providing attackers with the greatest mobility.</a:t>
            </a:r>
            <a:endParaRPr lang="en-US" sz="1600" dirty="0">
              <a:solidFill>
                <a:schemeClr val="tx2">
                  <a:lumMod val="10000"/>
                </a:schemeClr>
              </a:solidFill>
              <a:latin typeface="Open Sans" panose="020B0606030504020204" pitchFamily="34" charset="0"/>
            </a:endParaRPr>
          </a:p>
          <a:p>
            <a:pPr marL="285750" indent="-285750">
              <a:buFont typeface="Arial" panose="020B0604020202020204" pitchFamily="34" charset="0"/>
              <a:buChar char="•"/>
            </a:pPr>
            <a:r>
              <a:rPr lang="en-US" sz="1600" dirty="0">
                <a:solidFill>
                  <a:schemeClr val="tx2">
                    <a:lumMod val="10000"/>
                  </a:schemeClr>
                </a:solidFill>
                <a:latin typeface="Open Sans" panose="020B0606030504020204" pitchFamily="34" charset="0"/>
              </a:rPr>
              <a:t>P</a:t>
            </a:r>
            <a:r>
              <a:rPr lang="en-US" sz="1600" dirty="0">
                <a:solidFill>
                  <a:schemeClr val="tx2">
                    <a:lumMod val="10000"/>
                  </a:schemeClr>
                </a:solidFill>
                <a:effectLst/>
                <a:latin typeface="Open Sans" panose="020B0606030504020204" pitchFamily="34" charset="0"/>
              </a:rPr>
              <a:t>rioritizing their remediation may help reduce risk or the speed at which attackers can move.</a:t>
            </a:r>
            <a:endParaRPr lang="en-US" sz="1200" b="0" dirty="0">
              <a:solidFill>
                <a:schemeClr val="tx2">
                  <a:lumMod val="10000"/>
                </a:schemeClr>
              </a:solidFill>
              <a:effectLst/>
              <a:latin typeface="Open Sans" panose="020B0606030504020204" pitchFamily="34" charset="0"/>
            </a:endParaRPr>
          </a:p>
          <a:p>
            <a:pPr marL="285750" indent="-285750" algn="l" fontAlgn="base">
              <a:buFont typeface="Arial" panose="020B0604020202020204" pitchFamily="34" charset="0"/>
              <a:buChar char="•"/>
            </a:pPr>
            <a:endParaRPr lang="en-US" b="1" dirty="0">
              <a:solidFill>
                <a:schemeClr val="tx2">
                  <a:lumMod val="25000"/>
                </a:schemeClr>
              </a:solidFill>
            </a:endParaRPr>
          </a:p>
        </p:txBody>
      </p:sp>
      <p:sp>
        <p:nvSpPr>
          <p:cNvPr id="6" name="TextBox 5">
            <a:extLst>
              <a:ext uri="{FF2B5EF4-FFF2-40B4-BE49-F238E27FC236}">
                <a16:creationId xmlns:a16="http://schemas.microsoft.com/office/drawing/2014/main" id="{DC233EB9-FC43-D60F-5440-8FAA2BA68D61}"/>
              </a:ext>
            </a:extLst>
          </p:cNvPr>
          <p:cNvSpPr txBox="1"/>
          <p:nvPr/>
        </p:nvSpPr>
        <p:spPr>
          <a:xfrm>
            <a:off x="6353174" y="662500"/>
            <a:ext cx="5136890" cy="646331"/>
          </a:xfrm>
          <a:prstGeom prst="rect">
            <a:avLst/>
          </a:prstGeom>
          <a:noFill/>
        </p:spPr>
        <p:txBody>
          <a:bodyPr wrap="square">
            <a:spAutoFit/>
          </a:bodyPr>
          <a:lstStyle/>
          <a:p>
            <a:r>
              <a:rPr lang="en-US" sz="3600" dirty="0">
                <a:solidFill>
                  <a:srgbClr val="09B36B"/>
                </a:solidFill>
              </a:rPr>
              <a:t>Betweenness Centrality</a:t>
            </a:r>
          </a:p>
        </p:txBody>
      </p:sp>
      <p:sp>
        <p:nvSpPr>
          <p:cNvPr id="9" name="TextBox 8">
            <a:extLst>
              <a:ext uri="{FF2B5EF4-FFF2-40B4-BE49-F238E27FC236}">
                <a16:creationId xmlns:a16="http://schemas.microsoft.com/office/drawing/2014/main" id="{85B67D15-E0C2-542D-1248-78710FBFCC8F}"/>
              </a:ext>
            </a:extLst>
          </p:cNvPr>
          <p:cNvSpPr txBox="1"/>
          <p:nvPr/>
        </p:nvSpPr>
        <p:spPr>
          <a:xfrm>
            <a:off x="1053077" y="3069838"/>
            <a:ext cx="4772511" cy="307777"/>
          </a:xfrm>
          <a:prstGeom prst="rect">
            <a:avLst/>
          </a:prstGeom>
          <a:noFill/>
        </p:spPr>
        <p:txBody>
          <a:bodyPr wrap="square">
            <a:spAutoFit/>
          </a:bodyPr>
          <a:lstStyle/>
          <a:p>
            <a:r>
              <a:rPr lang="en-US" dirty="0">
                <a:solidFill>
                  <a:srgbClr val="3D3935"/>
                </a:solidFill>
                <a:latin typeface="Open Sans" panose="020B0606030504020204" pitchFamily="34" charset="0"/>
              </a:rPr>
              <a:t>Supported by </a:t>
            </a:r>
            <a:r>
              <a:rPr lang="en-US" b="1" dirty="0">
                <a:solidFill>
                  <a:srgbClr val="2B2576"/>
                </a:solidFill>
                <a:latin typeface="Open Sans" panose="020B0606030504020204" pitchFamily="34" charset="0"/>
              </a:rPr>
              <a:t>Cytoscape.js </a:t>
            </a:r>
            <a:r>
              <a:rPr lang="en-US" dirty="0">
                <a:solidFill>
                  <a:srgbClr val="3D3935"/>
                </a:solidFill>
                <a:latin typeface="Open Sans" panose="020B0606030504020204" pitchFamily="34" charset="0"/>
              </a:rPr>
              <a:t>and </a:t>
            </a:r>
            <a:r>
              <a:rPr lang="en-US" b="1" dirty="0">
                <a:solidFill>
                  <a:srgbClr val="2B2576"/>
                </a:solidFill>
                <a:latin typeface="Open Sans" panose="020B0606030504020204" pitchFamily="34" charset="0"/>
              </a:rPr>
              <a:t>Neo4j</a:t>
            </a:r>
            <a:endParaRPr lang="en-US" dirty="0">
              <a:solidFill>
                <a:srgbClr val="3D3935"/>
              </a:solidFill>
              <a:latin typeface="Open Sans" panose="020B0606030504020204" pitchFamily="34" charset="0"/>
            </a:endParaRPr>
          </a:p>
        </p:txBody>
      </p:sp>
      <p:sp>
        <p:nvSpPr>
          <p:cNvPr id="11" name="TextBox 10">
            <a:extLst>
              <a:ext uri="{FF2B5EF4-FFF2-40B4-BE49-F238E27FC236}">
                <a16:creationId xmlns:a16="http://schemas.microsoft.com/office/drawing/2014/main" id="{8BD8EA3C-8F34-75F6-88CF-601757746ED6}"/>
              </a:ext>
            </a:extLst>
          </p:cNvPr>
          <p:cNvSpPr txBox="1"/>
          <p:nvPr/>
        </p:nvSpPr>
        <p:spPr>
          <a:xfrm>
            <a:off x="6299865" y="1550618"/>
            <a:ext cx="5584826" cy="923330"/>
          </a:xfrm>
          <a:prstGeom prst="rect">
            <a:avLst/>
          </a:prstGeom>
          <a:noFill/>
        </p:spPr>
        <p:txBody>
          <a:bodyPr wrap="square">
            <a:spAutoFit/>
          </a:bodyPr>
          <a:lstStyle/>
          <a:p>
            <a:r>
              <a:rPr lang="en-US" sz="1800" i="1" dirty="0">
                <a:solidFill>
                  <a:srgbClr val="2B2576"/>
                </a:solidFill>
                <a:latin typeface="Open Sans" panose="020B0606030504020204" pitchFamily="34" charset="0"/>
              </a:rPr>
              <a:t>"Which nodes lie on the </a:t>
            </a:r>
            <a:r>
              <a:rPr lang="en-US" sz="1800" b="1" i="1" dirty="0">
                <a:solidFill>
                  <a:srgbClr val="2B2576"/>
                </a:solidFill>
                <a:latin typeface="Open Sans" panose="020B0606030504020204" pitchFamily="34" charset="0"/>
              </a:rPr>
              <a:t>shortest paths </a:t>
            </a:r>
            <a:r>
              <a:rPr lang="en-US" sz="1800" i="1" dirty="0">
                <a:solidFill>
                  <a:srgbClr val="2B2576"/>
                </a:solidFill>
                <a:latin typeface="Open Sans" panose="020B0606030504020204" pitchFamily="34" charset="0"/>
              </a:rPr>
              <a:t>between other nodes?“ aka they act like bridges between communities of nodes.</a:t>
            </a:r>
          </a:p>
        </p:txBody>
      </p:sp>
      <p:sp>
        <p:nvSpPr>
          <p:cNvPr id="13" name="Oval 12">
            <a:extLst>
              <a:ext uri="{FF2B5EF4-FFF2-40B4-BE49-F238E27FC236}">
                <a16:creationId xmlns:a16="http://schemas.microsoft.com/office/drawing/2014/main" id="{88520EEB-AC91-7FA6-ED79-AAE127D99D51}"/>
              </a:ext>
            </a:extLst>
          </p:cNvPr>
          <p:cNvSpPr/>
          <p:nvPr/>
        </p:nvSpPr>
        <p:spPr>
          <a:xfrm>
            <a:off x="6435593" y="4133900"/>
            <a:ext cx="457200" cy="457200"/>
          </a:xfrm>
          <a:prstGeom prst="ellipse">
            <a:avLst/>
          </a:prstGeom>
          <a:solidFill>
            <a:srgbClr val="2B2576"/>
          </a:solidFill>
          <a:ln>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A</a:t>
            </a:r>
          </a:p>
        </p:txBody>
      </p:sp>
      <p:sp>
        <p:nvSpPr>
          <p:cNvPr id="14" name="Oval 13">
            <a:extLst>
              <a:ext uri="{FF2B5EF4-FFF2-40B4-BE49-F238E27FC236}">
                <a16:creationId xmlns:a16="http://schemas.microsoft.com/office/drawing/2014/main" id="{6F716094-ED47-8FC2-A592-8E949D5977DC}"/>
              </a:ext>
            </a:extLst>
          </p:cNvPr>
          <p:cNvSpPr/>
          <p:nvPr/>
        </p:nvSpPr>
        <p:spPr>
          <a:xfrm>
            <a:off x="6435593" y="5465115"/>
            <a:ext cx="457200" cy="457200"/>
          </a:xfrm>
          <a:prstGeom prst="ellipse">
            <a:avLst/>
          </a:prstGeom>
          <a:solidFill>
            <a:srgbClr val="2B2576"/>
          </a:solidFill>
          <a:ln>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B</a:t>
            </a:r>
          </a:p>
        </p:txBody>
      </p:sp>
      <p:sp>
        <p:nvSpPr>
          <p:cNvPr id="15" name="Oval 14">
            <a:extLst>
              <a:ext uri="{FF2B5EF4-FFF2-40B4-BE49-F238E27FC236}">
                <a16:creationId xmlns:a16="http://schemas.microsoft.com/office/drawing/2014/main" id="{C73D7A21-8A6A-1CC8-47E1-29F10EE2A8EB}"/>
              </a:ext>
            </a:extLst>
          </p:cNvPr>
          <p:cNvSpPr/>
          <p:nvPr/>
        </p:nvSpPr>
        <p:spPr>
          <a:xfrm>
            <a:off x="8730601" y="4133900"/>
            <a:ext cx="457200" cy="457200"/>
          </a:xfrm>
          <a:prstGeom prst="ellipse">
            <a:avLst/>
          </a:prstGeom>
          <a:solidFill>
            <a:srgbClr val="2B2576"/>
          </a:solidFill>
          <a:ln>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D</a:t>
            </a:r>
          </a:p>
        </p:txBody>
      </p:sp>
      <p:sp>
        <p:nvSpPr>
          <p:cNvPr id="16" name="Oval 15">
            <a:extLst>
              <a:ext uri="{FF2B5EF4-FFF2-40B4-BE49-F238E27FC236}">
                <a16:creationId xmlns:a16="http://schemas.microsoft.com/office/drawing/2014/main" id="{48587DC8-06E4-602D-5C35-BF5F300427F6}"/>
              </a:ext>
            </a:extLst>
          </p:cNvPr>
          <p:cNvSpPr/>
          <p:nvPr/>
        </p:nvSpPr>
        <p:spPr>
          <a:xfrm>
            <a:off x="8730601" y="5504652"/>
            <a:ext cx="457200" cy="457200"/>
          </a:xfrm>
          <a:prstGeom prst="ellipse">
            <a:avLst/>
          </a:prstGeom>
          <a:solidFill>
            <a:srgbClr val="2B2576"/>
          </a:solidFill>
          <a:ln>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E</a:t>
            </a:r>
          </a:p>
        </p:txBody>
      </p:sp>
      <p:sp>
        <p:nvSpPr>
          <p:cNvPr id="17" name="Oval 16">
            <a:extLst>
              <a:ext uri="{FF2B5EF4-FFF2-40B4-BE49-F238E27FC236}">
                <a16:creationId xmlns:a16="http://schemas.microsoft.com/office/drawing/2014/main" id="{2C3A8550-C885-FDA7-E5AA-169B197D4FE7}"/>
              </a:ext>
            </a:extLst>
          </p:cNvPr>
          <p:cNvSpPr/>
          <p:nvPr/>
        </p:nvSpPr>
        <p:spPr>
          <a:xfrm>
            <a:off x="9866224" y="4810972"/>
            <a:ext cx="457200" cy="457200"/>
          </a:xfrm>
          <a:prstGeom prst="ellipse">
            <a:avLst/>
          </a:prstGeom>
          <a:solidFill>
            <a:srgbClr val="2B2576"/>
          </a:solidFill>
          <a:ln>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F</a:t>
            </a:r>
          </a:p>
        </p:txBody>
      </p:sp>
      <p:sp>
        <p:nvSpPr>
          <p:cNvPr id="18" name="Oval 17">
            <a:extLst>
              <a:ext uri="{FF2B5EF4-FFF2-40B4-BE49-F238E27FC236}">
                <a16:creationId xmlns:a16="http://schemas.microsoft.com/office/drawing/2014/main" id="{9303A820-C526-4882-97B4-0E4DBA435EE2}"/>
              </a:ext>
            </a:extLst>
          </p:cNvPr>
          <p:cNvSpPr/>
          <p:nvPr/>
        </p:nvSpPr>
        <p:spPr>
          <a:xfrm>
            <a:off x="11177740" y="4810972"/>
            <a:ext cx="457200" cy="457200"/>
          </a:xfrm>
          <a:prstGeom prst="ellipse">
            <a:avLst/>
          </a:prstGeom>
          <a:solidFill>
            <a:srgbClr val="2B2576"/>
          </a:solidFill>
          <a:ln>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G</a:t>
            </a:r>
          </a:p>
        </p:txBody>
      </p:sp>
      <p:sp>
        <p:nvSpPr>
          <p:cNvPr id="21" name="Oval 20">
            <a:extLst>
              <a:ext uri="{FF2B5EF4-FFF2-40B4-BE49-F238E27FC236}">
                <a16:creationId xmlns:a16="http://schemas.microsoft.com/office/drawing/2014/main" id="{1EB8CBC0-A132-8A3E-0ED1-BD9EF8408AE8}"/>
              </a:ext>
            </a:extLst>
          </p:cNvPr>
          <p:cNvSpPr/>
          <p:nvPr/>
        </p:nvSpPr>
        <p:spPr>
          <a:xfrm>
            <a:off x="7617736" y="4810972"/>
            <a:ext cx="457200" cy="457200"/>
          </a:xfrm>
          <a:prstGeom prst="ellipse">
            <a:avLst/>
          </a:prstGeom>
          <a:solidFill>
            <a:srgbClr val="09B36B"/>
          </a:solidFill>
          <a:ln>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C</a:t>
            </a:r>
          </a:p>
        </p:txBody>
      </p:sp>
      <p:cxnSp>
        <p:nvCxnSpPr>
          <p:cNvPr id="23" name="Straight Arrow Connector 22">
            <a:extLst>
              <a:ext uri="{FF2B5EF4-FFF2-40B4-BE49-F238E27FC236}">
                <a16:creationId xmlns:a16="http://schemas.microsoft.com/office/drawing/2014/main" id="{84BAD813-1AF3-7ADE-2906-C2C65F33E0B7}"/>
              </a:ext>
            </a:extLst>
          </p:cNvPr>
          <p:cNvCxnSpPr>
            <a:cxnSpLocks/>
            <a:stCxn id="13" idx="6"/>
            <a:endCxn id="21" idx="1"/>
          </p:cNvCxnSpPr>
          <p:nvPr/>
        </p:nvCxnSpPr>
        <p:spPr>
          <a:xfrm>
            <a:off x="6892793" y="4362500"/>
            <a:ext cx="791898" cy="515427"/>
          </a:xfrm>
          <a:prstGeom prst="straightConnector1">
            <a:avLst/>
          </a:prstGeom>
          <a:ln w="19050">
            <a:headEnd w="lg" len="lg"/>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3FE84968-91DD-7FC4-C278-E4D06360AD0D}"/>
              </a:ext>
            </a:extLst>
          </p:cNvPr>
          <p:cNvCxnSpPr>
            <a:cxnSpLocks/>
            <a:stCxn id="14" idx="6"/>
            <a:endCxn id="21" idx="3"/>
          </p:cNvCxnSpPr>
          <p:nvPr/>
        </p:nvCxnSpPr>
        <p:spPr>
          <a:xfrm flipV="1">
            <a:off x="6892793" y="5201217"/>
            <a:ext cx="791898" cy="492498"/>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FBEB45B0-05D4-6BA0-5F27-1384CCBDFDB1}"/>
              </a:ext>
            </a:extLst>
          </p:cNvPr>
          <p:cNvCxnSpPr>
            <a:cxnSpLocks/>
            <a:stCxn id="21" idx="7"/>
            <a:endCxn id="15" idx="2"/>
          </p:cNvCxnSpPr>
          <p:nvPr/>
        </p:nvCxnSpPr>
        <p:spPr>
          <a:xfrm flipV="1">
            <a:off x="8007981" y="4362500"/>
            <a:ext cx="722620" cy="515427"/>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62CA94CB-72DE-3BD5-E058-BDF841FC20ED}"/>
              </a:ext>
            </a:extLst>
          </p:cNvPr>
          <p:cNvCxnSpPr>
            <a:cxnSpLocks/>
            <a:stCxn id="21" idx="5"/>
            <a:endCxn id="16" idx="2"/>
          </p:cNvCxnSpPr>
          <p:nvPr/>
        </p:nvCxnSpPr>
        <p:spPr>
          <a:xfrm>
            <a:off x="8007981" y="5201217"/>
            <a:ext cx="722620" cy="532035"/>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C3984015-D773-62B6-0729-2AB8DB9AAA73}"/>
              </a:ext>
            </a:extLst>
          </p:cNvPr>
          <p:cNvCxnSpPr>
            <a:cxnSpLocks/>
            <a:stCxn id="15" idx="6"/>
            <a:endCxn id="17" idx="1"/>
          </p:cNvCxnSpPr>
          <p:nvPr/>
        </p:nvCxnSpPr>
        <p:spPr>
          <a:xfrm>
            <a:off x="9187801" y="4362500"/>
            <a:ext cx="745378" cy="515427"/>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70A52B09-DC0E-6F3B-DF2C-E7A471CB6C93}"/>
              </a:ext>
            </a:extLst>
          </p:cNvPr>
          <p:cNvCxnSpPr>
            <a:cxnSpLocks/>
            <a:stCxn id="16" idx="6"/>
            <a:endCxn id="17" idx="3"/>
          </p:cNvCxnSpPr>
          <p:nvPr/>
        </p:nvCxnSpPr>
        <p:spPr>
          <a:xfrm flipV="1">
            <a:off x="9187801" y="5201217"/>
            <a:ext cx="745378" cy="532035"/>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8192" name="Straight Arrow Connector 8191">
            <a:extLst>
              <a:ext uri="{FF2B5EF4-FFF2-40B4-BE49-F238E27FC236}">
                <a16:creationId xmlns:a16="http://schemas.microsoft.com/office/drawing/2014/main" id="{47870307-4311-577C-3644-0F8875921C3A}"/>
              </a:ext>
            </a:extLst>
          </p:cNvPr>
          <p:cNvCxnSpPr>
            <a:cxnSpLocks/>
            <a:stCxn id="17" idx="6"/>
            <a:endCxn id="18" idx="2"/>
          </p:cNvCxnSpPr>
          <p:nvPr/>
        </p:nvCxnSpPr>
        <p:spPr>
          <a:xfrm>
            <a:off x="10323424" y="5039572"/>
            <a:ext cx="854316"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2731491"/>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0C341A8D-94EA-A3E1-6FB6-C838BCDC62D7}"/>
            </a:ext>
          </a:extLst>
        </p:cNvPr>
        <p:cNvGrpSpPr/>
        <p:nvPr/>
      </p:nvGrpSpPr>
      <p:grpSpPr>
        <a:xfrm>
          <a:off x="0" y="0"/>
          <a:ext cx="0" cy="0"/>
          <a:chOff x="0" y="0"/>
          <a:chExt cx="0" cy="0"/>
        </a:xfrm>
      </p:grpSpPr>
      <p:sp>
        <p:nvSpPr>
          <p:cNvPr id="413" name="Google Shape;413;p43">
            <a:extLst>
              <a:ext uri="{FF2B5EF4-FFF2-40B4-BE49-F238E27FC236}">
                <a16:creationId xmlns:a16="http://schemas.microsoft.com/office/drawing/2014/main" id="{52470F63-A1D4-84EC-1A92-61B0D52D0271}"/>
              </a:ext>
            </a:extLst>
          </p:cNvPr>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Finding Nodes</a:t>
            </a:r>
            <a:br>
              <a:rPr lang="en-US" dirty="0"/>
            </a:br>
            <a:r>
              <a:rPr lang="en-US" b="1" dirty="0"/>
              <a:t>That Matter</a:t>
            </a:r>
            <a:endParaRPr b="1" dirty="0"/>
          </a:p>
        </p:txBody>
      </p:sp>
      <p:sp>
        <p:nvSpPr>
          <p:cNvPr id="2" name="Google Shape;415;p43">
            <a:extLst>
              <a:ext uri="{FF2B5EF4-FFF2-40B4-BE49-F238E27FC236}">
                <a16:creationId xmlns:a16="http://schemas.microsoft.com/office/drawing/2014/main" id="{AFDBA35B-7B22-C7D5-F0B8-C19FFC1DD6D5}"/>
              </a:ext>
            </a:extLst>
          </p:cNvPr>
          <p:cNvSpPr txBox="1">
            <a:spLocks/>
          </p:cNvSpPr>
          <p:nvPr/>
        </p:nvSpPr>
        <p:spPr>
          <a:xfrm>
            <a:off x="766479" y="15156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r>
              <a:rPr lang="en-US" b="0" dirty="0">
                <a:solidFill>
                  <a:schemeClr val="tx2">
                    <a:lumMod val="25000"/>
                  </a:schemeClr>
                </a:solidFill>
              </a:rPr>
              <a:t>Telling Stories with Charts: ApexCharts.js</a:t>
            </a:r>
          </a:p>
          <a:p>
            <a:pPr marL="285750" indent="-285750">
              <a:buFont typeface="Arial" panose="020B0604020202020204" pitchFamily="34" charset="0"/>
              <a:buChar char="•"/>
            </a:pPr>
            <a:r>
              <a:rPr lang="en-US" b="0" dirty="0">
                <a:solidFill>
                  <a:schemeClr val="tx2">
                    <a:lumMod val="25000"/>
                  </a:schemeClr>
                </a:solidFill>
              </a:rPr>
              <a:t>Exploring Data with Graphs: Cytoscape.js</a:t>
            </a:r>
          </a:p>
          <a:p>
            <a:pPr marL="285750" indent="-285750">
              <a:buFont typeface="Arial" panose="020B0604020202020204" pitchFamily="34" charset="0"/>
              <a:buChar char="•"/>
            </a:pPr>
            <a:r>
              <a:rPr lang="en-US" b="0" dirty="0">
                <a:solidFill>
                  <a:schemeClr val="tx2">
                    <a:lumMod val="25000"/>
                  </a:schemeClr>
                </a:solidFill>
              </a:rPr>
              <a:t>Finding Nodes that Matter: PageRank</a:t>
            </a:r>
          </a:p>
          <a:p>
            <a:pPr marL="285750" indent="-285750">
              <a:buFont typeface="Arial" panose="020B0604020202020204" pitchFamily="34" charset="0"/>
              <a:buChar char="•"/>
            </a:pPr>
            <a:r>
              <a:rPr lang="en-US" dirty="0">
                <a:solidFill>
                  <a:schemeClr val="tx2">
                    <a:lumMod val="25000"/>
                  </a:schemeClr>
                </a:solidFill>
              </a:rPr>
              <a:t>Finding Nodes that Matter: Betweenness</a:t>
            </a:r>
          </a:p>
        </p:txBody>
      </p:sp>
      <p:grpSp>
        <p:nvGrpSpPr>
          <p:cNvPr id="4" name="Group 3">
            <a:extLst>
              <a:ext uri="{FF2B5EF4-FFF2-40B4-BE49-F238E27FC236}">
                <a16:creationId xmlns:a16="http://schemas.microsoft.com/office/drawing/2014/main" id="{3E12AE09-03DD-CA50-E8A1-FAC44115F856}"/>
              </a:ext>
            </a:extLst>
          </p:cNvPr>
          <p:cNvGrpSpPr/>
          <p:nvPr/>
        </p:nvGrpSpPr>
        <p:grpSpPr>
          <a:xfrm>
            <a:off x="5914490" y="-4461"/>
            <a:ext cx="6277510" cy="6277510"/>
            <a:chOff x="5914490" y="-4461"/>
            <a:chExt cx="6277510" cy="6277510"/>
          </a:xfrm>
        </p:grpSpPr>
        <p:pic>
          <p:nvPicPr>
            <p:cNvPr id="44" name="Picture 43" descr="A paper monkey made from paper&#10;&#10;AI-generated content may be incorrect.">
              <a:extLst>
                <a:ext uri="{FF2B5EF4-FFF2-40B4-BE49-F238E27FC236}">
                  <a16:creationId xmlns:a16="http://schemas.microsoft.com/office/drawing/2014/main" id="{B025F259-4B3D-E265-FB17-0F88F2136168}"/>
                </a:ext>
              </a:extLst>
            </p:cNvPr>
            <p:cNvPicPr>
              <a:picLocks noChangeAspect="1"/>
            </p:cNvPicPr>
            <p:nvPr/>
          </p:nvPicPr>
          <p:blipFill>
            <a:blip r:embed="rId3"/>
            <a:stretch>
              <a:fillRect/>
            </a:stretch>
          </p:blipFill>
          <p:spPr>
            <a:xfrm>
              <a:off x="5921829" y="0"/>
              <a:ext cx="6270171" cy="6270171"/>
            </a:xfrm>
            <a:prstGeom prst="rect">
              <a:avLst/>
            </a:prstGeom>
          </p:spPr>
        </p:pic>
        <p:pic>
          <p:nvPicPr>
            <p:cNvPr id="48" name="Picture 47" descr="A black and white symbol&#10;&#10;AI-generated content may be incorrect.">
              <a:extLst>
                <a:ext uri="{FF2B5EF4-FFF2-40B4-BE49-F238E27FC236}">
                  <a16:creationId xmlns:a16="http://schemas.microsoft.com/office/drawing/2014/main" id="{9218F3E4-D263-4058-EC8E-4059789D7FF7}"/>
                </a:ext>
              </a:extLst>
            </p:cNvPr>
            <p:cNvPicPr>
              <a:picLocks noChangeAspect="1"/>
            </p:cNvPicPr>
            <p:nvPr/>
          </p:nvPicPr>
          <p:blipFill>
            <a:blip r:embed="rId4">
              <a:alphaModFix amt="76000"/>
            </a:blip>
            <a:stretch>
              <a:fillRect/>
            </a:stretch>
          </p:blipFill>
          <p:spPr>
            <a:xfrm>
              <a:off x="9321282" y="3223727"/>
              <a:ext cx="205273" cy="205273"/>
            </a:xfrm>
            <a:prstGeom prst="rect">
              <a:avLst/>
            </a:prstGeom>
          </p:spPr>
        </p:pic>
        <p:sp>
          <p:nvSpPr>
            <p:cNvPr id="3" name="Rectangle 2">
              <a:extLst>
                <a:ext uri="{FF2B5EF4-FFF2-40B4-BE49-F238E27FC236}">
                  <a16:creationId xmlns:a16="http://schemas.microsoft.com/office/drawing/2014/main" id="{6174B96D-A2B3-D129-BF8D-8104667B34A0}"/>
                </a:ext>
              </a:extLst>
            </p:cNvPr>
            <p:cNvSpPr/>
            <p:nvPr/>
          </p:nvSpPr>
          <p:spPr>
            <a:xfrm>
              <a:off x="5914490" y="-4461"/>
              <a:ext cx="6277508" cy="6277510"/>
            </a:xfrm>
            <a:prstGeom prst="rect">
              <a:avLst/>
            </a:prstGeom>
            <a:solidFill>
              <a:srgbClr val="EBEBF3">
                <a:alpha val="86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TextBox 4">
            <a:extLst>
              <a:ext uri="{FF2B5EF4-FFF2-40B4-BE49-F238E27FC236}">
                <a16:creationId xmlns:a16="http://schemas.microsoft.com/office/drawing/2014/main" id="{A3B1B364-D8FC-CDFC-35ED-253424488388}"/>
              </a:ext>
            </a:extLst>
          </p:cNvPr>
          <p:cNvSpPr txBox="1"/>
          <p:nvPr/>
        </p:nvSpPr>
        <p:spPr>
          <a:xfrm>
            <a:off x="6260831" y="2556921"/>
            <a:ext cx="5584826" cy="1538883"/>
          </a:xfrm>
          <a:prstGeom prst="rect">
            <a:avLst/>
          </a:prstGeom>
          <a:noFill/>
        </p:spPr>
        <p:txBody>
          <a:bodyPr wrap="square">
            <a:spAutoFit/>
          </a:bodyPr>
          <a:lstStyle/>
          <a:p>
            <a:r>
              <a:rPr lang="en-US" sz="1600" b="1" dirty="0">
                <a:solidFill>
                  <a:schemeClr val="tx2">
                    <a:lumMod val="10000"/>
                  </a:schemeClr>
                </a:solidFill>
                <a:latin typeface="Open Sans" panose="020B0606030504020204" pitchFamily="34" charset="0"/>
              </a:rPr>
              <a:t>Why Should I Care?</a:t>
            </a:r>
            <a:endParaRPr lang="en-US" sz="1600" i="1" dirty="0">
              <a:solidFill>
                <a:schemeClr val="tx2">
                  <a:lumMod val="10000"/>
                </a:schemeClr>
              </a:solidFill>
              <a:latin typeface="Open Sans" panose="020B0606030504020204" pitchFamily="34" charset="0"/>
            </a:endParaRPr>
          </a:p>
          <a:p>
            <a:pPr marL="285750" indent="-285750">
              <a:buFont typeface="Arial" panose="020B0604020202020204" pitchFamily="34" charset="0"/>
              <a:buChar char="•"/>
            </a:pPr>
            <a:r>
              <a:rPr lang="en-US" sz="1600" dirty="0">
                <a:solidFill>
                  <a:schemeClr val="tx2">
                    <a:lumMod val="10000"/>
                  </a:schemeClr>
                </a:solidFill>
                <a:effectLst/>
                <a:latin typeface="Open Sans" panose="020B0606030504020204" pitchFamily="34" charset="0"/>
              </a:rPr>
              <a:t>We may be able to determine which nodes are providing attackers with the greatest mobility.</a:t>
            </a:r>
            <a:endParaRPr lang="en-US" sz="1600" dirty="0">
              <a:solidFill>
                <a:schemeClr val="tx2">
                  <a:lumMod val="10000"/>
                </a:schemeClr>
              </a:solidFill>
              <a:latin typeface="Open Sans" panose="020B0606030504020204" pitchFamily="34" charset="0"/>
            </a:endParaRPr>
          </a:p>
          <a:p>
            <a:pPr marL="285750" indent="-285750">
              <a:buFont typeface="Arial" panose="020B0604020202020204" pitchFamily="34" charset="0"/>
              <a:buChar char="•"/>
            </a:pPr>
            <a:r>
              <a:rPr lang="en-US" sz="1600" dirty="0">
                <a:solidFill>
                  <a:schemeClr val="tx2">
                    <a:lumMod val="10000"/>
                  </a:schemeClr>
                </a:solidFill>
                <a:latin typeface="Open Sans" panose="020B0606030504020204" pitchFamily="34" charset="0"/>
              </a:rPr>
              <a:t>P</a:t>
            </a:r>
            <a:r>
              <a:rPr lang="en-US" sz="1600" dirty="0">
                <a:solidFill>
                  <a:schemeClr val="tx2">
                    <a:lumMod val="10000"/>
                  </a:schemeClr>
                </a:solidFill>
                <a:effectLst/>
                <a:latin typeface="Open Sans" panose="020B0606030504020204" pitchFamily="34" charset="0"/>
              </a:rPr>
              <a:t>rioritizing their remediation may help reduce risk or the speed at which attackers can move.</a:t>
            </a:r>
            <a:endParaRPr lang="en-US" sz="1200" b="0" dirty="0">
              <a:solidFill>
                <a:schemeClr val="tx2">
                  <a:lumMod val="10000"/>
                </a:schemeClr>
              </a:solidFill>
              <a:effectLst/>
              <a:latin typeface="Open Sans" panose="020B0606030504020204" pitchFamily="34" charset="0"/>
            </a:endParaRPr>
          </a:p>
          <a:p>
            <a:pPr marL="285750" indent="-285750" algn="l" fontAlgn="base">
              <a:buFont typeface="Arial" panose="020B0604020202020204" pitchFamily="34" charset="0"/>
              <a:buChar char="•"/>
            </a:pPr>
            <a:endParaRPr lang="en-US" b="1" dirty="0">
              <a:solidFill>
                <a:schemeClr val="tx2">
                  <a:lumMod val="25000"/>
                </a:schemeClr>
              </a:solidFill>
            </a:endParaRPr>
          </a:p>
        </p:txBody>
      </p:sp>
      <p:sp>
        <p:nvSpPr>
          <p:cNvPr id="6" name="TextBox 5">
            <a:extLst>
              <a:ext uri="{FF2B5EF4-FFF2-40B4-BE49-F238E27FC236}">
                <a16:creationId xmlns:a16="http://schemas.microsoft.com/office/drawing/2014/main" id="{2BAEA11A-EB2A-B2A2-919D-7492F49A432A}"/>
              </a:ext>
            </a:extLst>
          </p:cNvPr>
          <p:cNvSpPr txBox="1"/>
          <p:nvPr/>
        </p:nvSpPr>
        <p:spPr>
          <a:xfrm>
            <a:off x="6353174" y="662500"/>
            <a:ext cx="5136890" cy="646331"/>
          </a:xfrm>
          <a:prstGeom prst="rect">
            <a:avLst/>
          </a:prstGeom>
          <a:noFill/>
        </p:spPr>
        <p:txBody>
          <a:bodyPr wrap="square">
            <a:spAutoFit/>
          </a:bodyPr>
          <a:lstStyle/>
          <a:p>
            <a:r>
              <a:rPr lang="en-US" sz="3600" dirty="0">
                <a:solidFill>
                  <a:srgbClr val="09B36B"/>
                </a:solidFill>
              </a:rPr>
              <a:t>Betweenness Centrality</a:t>
            </a:r>
          </a:p>
        </p:txBody>
      </p:sp>
      <p:sp>
        <p:nvSpPr>
          <p:cNvPr id="9" name="TextBox 8">
            <a:extLst>
              <a:ext uri="{FF2B5EF4-FFF2-40B4-BE49-F238E27FC236}">
                <a16:creationId xmlns:a16="http://schemas.microsoft.com/office/drawing/2014/main" id="{224569E6-6793-AA3B-3690-19A1C281478D}"/>
              </a:ext>
            </a:extLst>
          </p:cNvPr>
          <p:cNvSpPr txBox="1"/>
          <p:nvPr/>
        </p:nvSpPr>
        <p:spPr>
          <a:xfrm>
            <a:off x="1053077" y="3069838"/>
            <a:ext cx="4772511" cy="307777"/>
          </a:xfrm>
          <a:prstGeom prst="rect">
            <a:avLst/>
          </a:prstGeom>
          <a:noFill/>
        </p:spPr>
        <p:txBody>
          <a:bodyPr wrap="square">
            <a:spAutoFit/>
          </a:bodyPr>
          <a:lstStyle/>
          <a:p>
            <a:r>
              <a:rPr lang="en-US" dirty="0">
                <a:solidFill>
                  <a:srgbClr val="3D3935"/>
                </a:solidFill>
                <a:latin typeface="Open Sans" panose="020B0606030504020204" pitchFamily="34" charset="0"/>
              </a:rPr>
              <a:t>Supported by </a:t>
            </a:r>
            <a:r>
              <a:rPr lang="en-US" b="1" dirty="0">
                <a:solidFill>
                  <a:srgbClr val="2B2576"/>
                </a:solidFill>
                <a:latin typeface="Open Sans" panose="020B0606030504020204" pitchFamily="34" charset="0"/>
              </a:rPr>
              <a:t>Cytoscape.js </a:t>
            </a:r>
            <a:r>
              <a:rPr lang="en-US" dirty="0">
                <a:solidFill>
                  <a:srgbClr val="3D3935"/>
                </a:solidFill>
                <a:latin typeface="Open Sans" panose="020B0606030504020204" pitchFamily="34" charset="0"/>
              </a:rPr>
              <a:t>and </a:t>
            </a:r>
            <a:r>
              <a:rPr lang="en-US" b="1" dirty="0">
                <a:solidFill>
                  <a:srgbClr val="2B2576"/>
                </a:solidFill>
                <a:latin typeface="Open Sans" panose="020B0606030504020204" pitchFamily="34" charset="0"/>
              </a:rPr>
              <a:t>Neo4j</a:t>
            </a:r>
            <a:endParaRPr lang="en-US" dirty="0">
              <a:solidFill>
                <a:srgbClr val="3D3935"/>
              </a:solidFill>
              <a:latin typeface="Open Sans" panose="020B0606030504020204" pitchFamily="34" charset="0"/>
            </a:endParaRPr>
          </a:p>
        </p:txBody>
      </p:sp>
      <p:sp>
        <p:nvSpPr>
          <p:cNvPr id="11" name="TextBox 10">
            <a:extLst>
              <a:ext uri="{FF2B5EF4-FFF2-40B4-BE49-F238E27FC236}">
                <a16:creationId xmlns:a16="http://schemas.microsoft.com/office/drawing/2014/main" id="{041DEBB4-2D8B-7D63-DCF2-FB8D48B31547}"/>
              </a:ext>
            </a:extLst>
          </p:cNvPr>
          <p:cNvSpPr txBox="1"/>
          <p:nvPr/>
        </p:nvSpPr>
        <p:spPr>
          <a:xfrm>
            <a:off x="6299865" y="1550618"/>
            <a:ext cx="5584826" cy="923330"/>
          </a:xfrm>
          <a:prstGeom prst="rect">
            <a:avLst/>
          </a:prstGeom>
          <a:noFill/>
        </p:spPr>
        <p:txBody>
          <a:bodyPr wrap="square">
            <a:spAutoFit/>
          </a:bodyPr>
          <a:lstStyle/>
          <a:p>
            <a:r>
              <a:rPr lang="en-US" sz="1800" i="1" dirty="0">
                <a:solidFill>
                  <a:srgbClr val="2B2576"/>
                </a:solidFill>
                <a:latin typeface="Open Sans" panose="020B0606030504020204" pitchFamily="34" charset="0"/>
              </a:rPr>
              <a:t>"Which nodes lie on the </a:t>
            </a:r>
            <a:r>
              <a:rPr lang="en-US" sz="1800" b="1" i="1" dirty="0">
                <a:solidFill>
                  <a:srgbClr val="2B2576"/>
                </a:solidFill>
                <a:latin typeface="Open Sans" panose="020B0606030504020204" pitchFamily="34" charset="0"/>
              </a:rPr>
              <a:t>shortest paths </a:t>
            </a:r>
            <a:r>
              <a:rPr lang="en-US" sz="1800" i="1" dirty="0">
                <a:solidFill>
                  <a:srgbClr val="2B2576"/>
                </a:solidFill>
                <a:latin typeface="Open Sans" panose="020B0606030504020204" pitchFamily="34" charset="0"/>
              </a:rPr>
              <a:t>between other nodes?“ aka they act like bridges between communities of nodes.</a:t>
            </a:r>
          </a:p>
        </p:txBody>
      </p:sp>
      <p:sp>
        <p:nvSpPr>
          <p:cNvPr id="13" name="Oval 12">
            <a:extLst>
              <a:ext uri="{FF2B5EF4-FFF2-40B4-BE49-F238E27FC236}">
                <a16:creationId xmlns:a16="http://schemas.microsoft.com/office/drawing/2014/main" id="{3E94ADC8-08CF-026A-F6C8-E2D334979DE0}"/>
              </a:ext>
            </a:extLst>
          </p:cNvPr>
          <p:cNvSpPr/>
          <p:nvPr/>
        </p:nvSpPr>
        <p:spPr>
          <a:xfrm>
            <a:off x="6435593" y="4133900"/>
            <a:ext cx="457200" cy="457200"/>
          </a:xfrm>
          <a:prstGeom prst="ellipse">
            <a:avLst/>
          </a:prstGeom>
          <a:solidFill>
            <a:srgbClr val="2B2576"/>
          </a:solidFill>
          <a:ln>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A</a:t>
            </a:r>
          </a:p>
        </p:txBody>
      </p:sp>
      <p:sp>
        <p:nvSpPr>
          <p:cNvPr id="14" name="Oval 13">
            <a:extLst>
              <a:ext uri="{FF2B5EF4-FFF2-40B4-BE49-F238E27FC236}">
                <a16:creationId xmlns:a16="http://schemas.microsoft.com/office/drawing/2014/main" id="{D0FDA332-D519-975E-A6D4-F258EC1E0D3E}"/>
              </a:ext>
            </a:extLst>
          </p:cNvPr>
          <p:cNvSpPr/>
          <p:nvPr/>
        </p:nvSpPr>
        <p:spPr>
          <a:xfrm>
            <a:off x="6435593" y="5465115"/>
            <a:ext cx="457200" cy="457200"/>
          </a:xfrm>
          <a:prstGeom prst="ellipse">
            <a:avLst/>
          </a:prstGeom>
          <a:solidFill>
            <a:srgbClr val="2B2576"/>
          </a:solidFill>
          <a:ln>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B</a:t>
            </a:r>
          </a:p>
        </p:txBody>
      </p:sp>
      <p:sp>
        <p:nvSpPr>
          <p:cNvPr id="15" name="Oval 14">
            <a:extLst>
              <a:ext uri="{FF2B5EF4-FFF2-40B4-BE49-F238E27FC236}">
                <a16:creationId xmlns:a16="http://schemas.microsoft.com/office/drawing/2014/main" id="{5F44580C-E585-82C5-6E29-9197B022F71C}"/>
              </a:ext>
            </a:extLst>
          </p:cNvPr>
          <p:cNvSpPr/>
          <p:nvPr/>
        </p:nvSpPr>
        <p:spPr>
          <a:xfrm>
            <a:off x="8730601" y="4133900"/>
            <a:ext cx="457200" cy="457200"/>
          </a:xfrm>
          <a:prstGeom prst="ellipse">
            <a:avLst/>
          </a:prstGeom>
          <a:solidFill>
            <a:srgbClr val="2B2576"/>
          </a:solidFill>
          <a:ln>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D</a:t>
            </a:r>
          </a:p>
        </p:txBody>
      </p:sp>
      <p:sp>
        <p:nvSpPr>
          <p:cNvPr id="16" name="Oval 15">
            <a:extLst>
              <a:ext uri="{FF2B5EF4-FFF2-40B4-BE49-F238E27FC236}">
                <a16:creationId xmlns:a16="http://schemas.microsoft.com/office/drawing/2014/main" id="{4C4F029D-CA3B-0C57-53C7-D3EF72FC4D09}"/>
              </a:ext>
            </a:extLst>
          </p:cNvPr>
          <p:cNvSpPr/>
          <p:nvPr/>
        </p:nvSpPr>
        <p:spPr>
          <a:xfrm>
            <a:off x="8730601" y="5504652"/>
            <a:ext cx="457200" cy="457200"/>
          </a:xfrm>
          <a:prstGeom prst="ellipse">
            <a:avLst/>
          </a:prstGeom>
          <a:solidFill>
            <a:srgbClr val="2B2576"/>
          </a:solidFill>
          <a:ln>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E</a:t>
            </a:r>
          </a:p>
        </p:txBody>
      </p:sp>
      <p:sp>
        <p:nvSpPr>
          <p:cNvPr id="17" name="Oval 16">
            <a:extLst>
              <a:ext uri="{FF2B5EF4-FFF2-40B4-BE49-F238E27FC236}">
                <a16:creationId xmlns:a16="http://schemas.microsoft.com/office/drawing/2014/main" id="{66D6DE25-0BC2-5D91-52D1-D7A51329C73A}"/>
              </a:ext>
            </a:extLst>
          </p:cNvPr>
          <p:cNvSpPr/>
          <p:nvPr/>
        </p:nvSpPr>
        <p:spPr>
          <a:xfrm>
            <a:off x="9866224" y="4810972"/>
            <a:ext cx="457200" cy="457200"/>
          </a:xfrm>
          <a:prstGeom prst="ellipse">
            <a:avLst/>
          </a:prstGeom>
          <a:solidFill>
            <a:srgbClr val="2B2576"/>
          </a:solidFill>
          <a:ln>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F</a:t>
            </a:r>
          </a:p>
        </p:txBody>
      </p:sp>
      <p:sp>
        <p:nvSpPr>
          <p:cNvPr id="18" name="Oval 17">
            <a:extLst>
              <a:ext uri="{FF2B5EF4-FFF2-40B4-BE49-F238E27FC236}">
                <a16:creationId xmlns:a16="http://schemas.microsoft.com/office/drawing/2014/main" id="{4160B4AB-54E4-AB17-03E6-967303E5D8AB}"/>
              </a:ext>
            </a:extLst>
          </p:cNvPr>
          <p:cNvSpPr/>
          <p:nvPr/>
        </p:nvSpPr>
        <p:spPr>
          <a:xfrm>
            <a:off x="11177740" y="4810972"/>
            <a:ext cx="457200" cy="457200"/>
          </a:xfrm>
          <a:prstGeom prst="ellipse">
            <a:avLst/>
          </a:prstGeom>
          <a:solidFill>
            <a:srgbClr val="2B2576"/>
          </a:solidFill>
          <a:ln>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G</a:t>
            </a:r>
          </a:p>
        </p:txBody>
      </p:sp>
      <p:sp>
        <p:nvSpPr>
          <p:cNvPr id="21" name="Oval 20">
            <a:extLst>
              <a:ext uri="{FF2B5EF4-FFF2-40B4-BE49-F238E27FC236}">
                <a16:creationId xmlns:a16="http://schemas.microsoft.com/office/drawing/2014/main" id="{91FDF76F-B3F3-D996-272E-824F1193E332}"/>
              </a:ext>
            </a:extLst>
          </p:cNvPr>
          <p:cNvSpPr/>
          <p:nvPr/>
        </p:nvSpPr>
        <p:spPr>
          <a:xfrm>
            <a:off x="7617736" y="4810972"/>
            <a:ext cx="457200" cy="457200"/>
          </a:xfrm>
          <a:prstGeom prst="ellipse">
            <a:avLst/>
          </a:prstGeom>
          <a:solidFill>
            <a:srgbClr val="09B36B"/>
          </a:solidFill>
          <a:ln>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C</a:t>
            </a:r>
          </a:p>
        </p:txBody>
      </p:sp>
      <p:cxnSp>
        <p:nvCxnSpPr>
          <p:cNvPr id="23" name="Straight Arrow Connector 22">
            <a:extLst>
              <a:ext uri="{FF2B5EF4-FFF2-40B4-BE49-F238E27FC236}">
                <a16:creationId xmlns:a16="http://schemas.microsoft.com/office/drawing/2014/main" id="{9773C644-02CC-3229-3BBF-2756084C5ADF}"/>
              </a:ext>
            </a:extLst>
          </p:cNvPr>
          <p:cNvCxnSpPr>
            <a:cxnSpLocks/>
            <a:stCxn id="13" idx="6"/>
            <a:endCxn id="21" idx="1"/>
          </p:cNvCxnSpPr>
          <p:nvPr/>
        </p:nvCxnSpPr>
        <p:spPr>
          <a:xfrm>
            <a:off x="6892793" y="4362500"/>
            <a:ext cx="791898" cy="515427"/>
          </a:xfrm>
          <a:prstGeom prst="straightConnector1">
            <a:avLst/>
          </a:prstGeom>
          <a:ln w="19050">
            <a:headEnd w="lg" len="lg"/>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607271BD-D867-9720-A169-9810175B6385}"/>
              </a:ext>
            </a:extLst>
          </p:cNvPr>
          <p:cNvCxnSpPr>
            <a:cxnSpLocks/>
            <a:stCxn id="14" idx="6"/>
            <a:endCxn id="21" idx="3"/>
          </p:cNvCxnSpPr>
          <p:nvPr/>
        </p:nvCxnSpPr>
        <p:spPr>
          <a:xfrm flipV="1">
            <a:off x="6892793" y="5201217"/>
            <a:ext cx="791898" cy="492498"/>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00CD13FD-B71F-6D5E-F670-D89311CFC38E}"/>
              </a:ext>
            </a:extLst>
          </p:cNvPr>
          <p:cNvCxnSpPr>
            <a:cxnSpLocks/>
            <a:stCxn id="21" idx="7"/>
            <a:endCxn id="15" idx="2"/>
          </p:cNvCxnSpPr>
          <p:nvPr/>
        </p:nvCxnSpPr>
        <p:spPr>
          <a:xfrm flipV="1">
            <a:off x="8007981" y="4362500"/>
            <a:ext cx="722620" cy="515427"/>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63584159-8E38-716A-A02A-E59A42369B14}"/>
              </a:ext>
            </a:extLst>
          </p:cNvPr>
          <p:cNvCxnSpPr>
            <a:cxnSpLocks/>
            <a:stCxn id="21" idx="5"/>
            <a:endCxn id="16" idx="2"/>
          </p:cNvCxnSpPr>
          <p:nvPr/>
        </p:nvCxnSpPr>
        <p:spPr>
          <a:xfrm>
            <a:off x="8007981" y="5201217"/>
            <a:ext cx="722620" cy="532035"/>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38F32562-648D-0453-98F2-C7B16CE1B0AF}"/>
              </a:ext>
            </a:extLst>
          </p:cNvPr>
          <p:cNvCxnSpPr>
            <a:cxnSpLocks/>
            <a:stCxn id="15" idx="6"/>
            <a:endCxn id="17" idx="1"/>
          </p:cNvCxnSpPr>
          <p:nvPr/>
        </p:nvCxnSpPr>
        <p:spPr>
          <a:xfrm>
            <a:off x="9187801" y="4362500"/>
            <a:ext cx="745378" cy="515427"/>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E2CCF2B5-82FE-BA73-968D-F455D462E4C0}"/>
              </a:ext>
            </a:extLst>
          </p:cNvPr>
          <p:cNvCxnSpPr>
            <a:cxnSpLocks/>
            <a:stCxn id="16" idx="6"/>
            <a:endCxn id="17" idx="3"/>
          </p:cNvCxnSpPr>
          <p:nvPr/>
        </p:nvCxnSpPr>
        <p:spPr>
          <a:xfrm flipV="1">
            <a:off x="9187801" y="5201217"/>
            <a:ext cx="745378" cy="532035"/>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8192" name="Straight Arrow Connector 8191">
            <a:extLst>
              <a:ext uri="{FF2B5EF4-FFF2-40B4-BE49-F238E27FC236}">
                <a16:creationId xmlns:a16="http://schemas.microsoft.com/office/drawing/2014/main" id="{0AE5022B-2908-12B1-1967-9EF9723D892C}"/>
              </a:ext>
            </a:extLst>
          </p:cNvPr>
          <p:cNvCxnSpPr>
            <a:cxnSpLocks/>
            <a:stCxn id="17" idx="6"/>
            <a:endCxn id="18" idx="2"/>
          </p:cNvCxnSpPr>
          <p:nvPr/>
        </p:nvCxnSpPr>
        <p:spPr>
          <a:xfrm>
            <a:off x="10323424" y="5039572"/>
            <a:ext cx="854316"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pic>
        <p:nvPicPr>
          <p:cNvPr id="26" name="Picture 25">
            <a:extLst>
              <a:ext uri="{FF2B5EF4-FFF2-40B4-BE49-F238E27FC236}">
                <a16:creationId xmlns:a16="http://schemas.microsoft.com/office/drawing/2014/main" id="{A59EA121-F580-F14B-ACD8-A3A9BF8F8103}"/>
              </a:ext>
            </a:extLst>
          </p:cNvPr>
          <p:cNvPicPr>
            <a:picLocks noChangeAspect="1"/>
          </p:cNvPicPr>
          <p:nvPr/>
        </p:nvPicPr>
        <p:blipFill>
          <a:blip r:embed="rId5"/>
          <a:stretch>
            <a:fillRect/>
          </a:stretch>
        </p:blipFill>
        <p:spPr>
          <a:xfrm>
            <a:off x="0" y="1120900"/>
            <a:ext cx="12192000" cy="3884641"/>
          </a:xfrm>
          <a:prstGeom prst="rect">
            <a:avLst/>
          </a:prstGeom>
          <a:effectLst>
            <a:outerShdw blurRad="50800" dist="38100" dir="2700000" algn="tl" rotWithShape="0">
              <a:prstClr val="black">
                <a:alpha val="40000"/>
              </a:prstClr>
            </a:outerShdw>
          </a:effectLst>
        </p:spPr>
      </p:pic>
      <p:sp>
        <p:nvSpPr>
          <p:cNvPr id="27" name="Oval 26">
            <a:extLst>
              <a:ext uri="{FF2B5EF4-FFF2-40B4-BE49-F238E27FC236}">
                <a16:creationId xmlns:a16="http://schemas.microsoft.com/office/drawing/2014/main" id="{468C94C5-910E-DA6C-876F-336B771181E6}"/>
              </a:ext>
            </a:extLst>
          </p:cNvPr>
          <p:cNvSpPr/>
          <p:nvPr/>
        </p:nvSpPr>
        <p:spPr>
          <a:xfrm>
            <a:off x="3708400" y="1001348"/>
            <a:ext cx="1066800" cy="427036"/>
          </a:xfrm>
          <a:prstGeom prst="ellipse">
            <a:avLst/>
          </a:prstGeom>
          <a:noFill/>
          <a:ln>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8" name="Group 27">
            <a:extLst>
              <a:ext uri="{FF2B5EF4-FFF2-40B4-BE49-F238E27FC236}">
                <a16:creationId xmlns:a16="http://schemas.microsoft.com/office/drawing/2014/main" id="{6E8C7140-C34B-608C-4840-3C17E27F0CAE}"/>
              </a:ext>
            </a:extLst>
          </p:cNvPr>
          <p:cNvGrpSpPr/>
          <p:nvPr/>
        </p:nvGrpSpPr>
        <p:grpSpPr>
          <a:xfrm>
            <a:off x="627363" y="1428384"/>
            <a:ext cx="10775930" cy="2113370"/>
            <a:chOff x="627363" y="1428384"/>
            <a:chExt cx="10775930" cy="2113370"/>
          </a:xfrm>
        </p:grpSpPr>
        <p:sp>
          <p:nvSpPr>
            <p:cNvPr id="30" name="Rectangle 29">
              <a:extLst>
                <a:ext uri="{FF2B5EF4-FFF2-40B4-BE49-F238E27FC236}">
                  <a16:creationId xmlns:a16="http://schemas.microsoft.com/office/drawing/2014/main" id="{6D3E0296-6C1C-23B2-E244-68D2D87E788C}"/>
                </a:ext>
              </a:extLst>
            </p:cNvPr>
            <p:cNvSpPr/>
            <p:nvPr/>
          </p:nvSpPr>
          <p:spPr>
            <a:xfrm>
              <a:off x="627363" y="1586333"/>
              <a:ext cx="10775930" cy="427036"/>
            </a:xfrm>
            <a:prstGeom prst="rect">
              <a:avLst/>
            </a:prstGeom>
            <a:noFill/>
            <a:ln>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2F355079-470B-214A-C492-D8FF48DD19AC}"/>
                </a:ext>
              </a:extLst>
            </p:cNvPr>
            <p:cNvSpPr/>
            <p:nvPr/>
          </p:nvSpPr>
          <p:spPr>
            <a:xfrm>
              <a:off x="3757622" y="3091436"/>
              <a:ext cx="598478" cy="427036"/>
            </a:xfrm>
            <a:prstGeom prst="rect">
              <a:avLst/>
            </a:prstGeom>
            <a:noFill/>
            <a:ln>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FCACB65C-9DB6-818A-5A55-A1905C33423E}"/>
                </a:ext>
              </a:extLst>
            </p:cNvPr>
            <p:cNvSpPr/>
            <p:nvPr/>
          </p:nvSpPr>
          <p:spPr>
            <a:xfrm>
              <a:off x="6003996" y="3082002"/>
              <a:ext cx="598478" cy="427036"/>
            </a:xfrm>
            <a:prstGeom prst="rect">
              <a:avLst/>
            </a:prstGeom>
            <a:noFill/>
            <a:ln>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A0552AF2-D2DA-7C2A-22C8-615038CB8D7C}"/>
                </a:ext>
              </a:extLst>
            </p:cNvPr>
            <p:cNvSpPr/>
            <p:nvPr/>
          </p:nvSpPr>
          <p:spPr>
            <a:xfrm>
              <a:off x="9634549" y="3114718"/>
              <a:ext cx="598478" cy="427036"/>
            </a:xfrm>
            <a:prstGeom prst="rect">
              <a:avLst/>
            </a:prstGeom>
            <a:noFill/>
            <a:ln>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4" name="Straight Connector 33">
              <a:extLst>
                <a:ext uri="{FF2B5EF4-FFF2-40B4-BE49-F238E27FC236}">
                  <a16:creationId xmlns:a16="http://schemas.microsoft.com/office/drawing/2014/main" id="{8EAAA932-887B-89DE-1E8C-5AEB233DA830}"/>
                </a:ext>
              </a:extLst>
            </p:cNvPr>
            <p:cNvCxnSpPr>
              <a:cxnSpLocks/>
              <a:stCxn id="27" idx="4"/>
            </p:cNvCxnSpPr>
            <p:nvPr/>
          </p:nvCxnSpPr>
          <p:spPr>
            <a:xfrm flipH="1">
              <a:off x="4165600" y="1428384"/>
              <a:ext cx="76200" cy="260716"/>
            </a:xfrm>
            <a:prstGeom prst="line">
              <a:avLst/>
            </a:prstGeom>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22824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158C17A2-218D-F840-FBC7-894B2F15FBDC}"/>
            </a:ext>
          </a:extLst>
        </p:cNvPr>
        <p:cNvGrpSpPr/>
        <p:nvPr/>
      </p:nvGrpSpPr>
      <p:grpSpPr>
        <a:xfrm>
          <a:off x="0" y="0"/>
          <a:ext cx="0" cy="0"/>
          <a:chOff x="0" y="0"/>
          <a:chExt cx="0" cy="0"/>
        </a:xfrm>
      </p:grpSpPr>
      <p:sp>
        <p:nvSpPr>
          <p:cNvPr id="2" name="Google Shape;51;p9">
            <a:extLst>
              <a:ext uri="{FF2B5EF4-FFF2-40B4-BE49-F238E27FC236}">
                <a16:creationId xmlns:a16="http://schemas.microsoft.com/office/drawing/2014/main" id="{86A8DF13-E486-1985-5430-4C199113AB00}"/>
              </a:ext>
            </a:extLst>
          </p:cNvPr>
          <p:cNvSpPr/>
          <p:nvPr/>
        </p:nvSpPr>
        <p:spPr>
          <a:xfrm>
            <a:off x="1311800" y="1013850"/>
            <a:ext cx="9568400" cy="4258800"/>
          </a:xfrm>
          <a:prstGeom prst="rect">
            <a:avLst/>
          </a:prstGeom>
          <a:noFill/>
          <a:ln w="9525" cap="flat" cmpd="sng">
            <a:solidFill>
              <a:srgbClr val="2B2576"/>
            </a:solidFill>
            <a:prstDash val="solid"/>
            <a:round/>
            <a:headEnd type="none" w="sm" len="sm"/>
            <a:tailEnd type="none" w="sm" len="sm"/>
          </a:ln>
        </p:spPr>
        <p:txBody>
          <a:bodyPr spcFirstLastPara="1" wrap="square" lIns="121900" tIns="60933" rIns="121900" bIns="60933" anchor="ctr" anchorCtr="0">
            <a:noAutofit/>
          </a:bodyPr>
          <a:lstStyle/>
          <a:p>
            <a:pPr algn="ctr" defTabSz="1219170">
              <a:buClr>
                <a:srgbClr val="000000"/>
              </a:buClr>
            </a:pPr>
            <a:endParaRPr sz="2400" kern="0">
              <a:solidFill>
                <a:srgbClr val="FFFFFF"/>
              </a:solidFill>
              <a:latin typeface="Proxima Nova Rg" panose="02000506030000020004" pitchFamily="2" charset="77"/>
              <a:cs typeface="Arial"/>
              <a:sym typeface="Arial"/>
            </a:endParaRPr>
          </a:p>
        </p:txBody>
      </p:sp>
      <p:sp>
        <p:nvSpPr>
          <p:cNvPr id="3" name="TextBox 2">
            <a:extLst>
              <a:ext uri="{FF2B5EF4-FFF2-40B4-BE49-F238E27FC236}">
                <a16:creationId xmlns:a16="http://schemas.microsoft.com/office/drawing/2014/main" id="{0C004E4B-39C4-BF9C-F2CB-492EB248222B}"/>
              </a:ext>
            </a:extLst>
          </p:cNvPr>
          <p:cNvSpPr txBox="1"/>
          <p:nvPr/>
        </p:nvSpPr>
        <p:spPr>
          <a:xfrm>
            <a:off x="1445365" y="2004106"/>
            <a:ext cx="9568399" cy="523220"/>
          </a:xfrm>
          <a:prstGeom prst="rect">
            <a:avLst/>
          </a:prstGeom>
          <a:noFill/>
        </p:spPr>
        <p:txBody>
          <a:bodyPr wrap="square" rtlCol="0">
            <a:spAutoFit/>
          </a:bodyPr>
          <a:lstStyle/>
          <a:p>
            <a:pPr algn="ctr"/>
            <a:r>
              <a:rPr lang="en-US" sz="2800" b="1" dirty="0">
                <a:solidFill>
                  <a:srgbClr val="3737C5"/>
                </a:solidFill>
                <a:latin typeface="+mn-lt"/>
              </a:rPr>
              <a:t>What’s broken, why are we missing so much now?</a:t>
            </a:r>
          </a:p>
        </p:txBody>
      </p:sp>
      <p:sp>
        <p:nvSpPr>
          <p:cNvPr id="5" name="TextBox 4">
            <a:extLst>
              <a:ext uri="{FF2B5EF4-FFF2-40B4-BE49-F238E27FC236}">
                <a16:creationId xmlns:a16="http://schemas.microsoft.com/office/drawing/2014/main" id="{C19C6339-4DD9-A65D-E4C7-5E9B88390FBB}"/>
              </a:ext>
            </a:extLst>
          </p:cNvPr>
          <p:cNvSpPr txBox="1"/>
          <p:nvPr/>
        </p:nvSpPr>
        <p:spPr>
          <a:xfrm>
            <a:off x="1923407" y="2644170"/>
            <a:ext cx="8345185" cy="1631216"/>
          </a:xfrm>
          <a:prstGeom prst="rect">
            <a:avLst/>
          </a:prstGeom>
          <a:noFill/>
        </p:spPr>
        <p:txBody>
          <a:bodyPr wrap="square">
            <a:spAutoFit/>
          </a:bodyPr>
          <a:lstStyle/>
          <a:p>
            <a:pPr marL="457200" indent="-457200">
              <a:buFont typeface="Arial" panose="020B0604020202020204" pitchFamily="34" charset="0"/>
              <a:buChar char="•"/>
            </a:pPr>
            <a:r>
              <a:rPr lang="en-US" sz="2000" dirty="0">
                <a:solidFill>
                  <a:schemeClr val="tx2">
                    <a:lumMod val="25000"/>
                  </a:schemeClr>
                </a:solidFill>
                <a:latin typeface="+mn-lt"/>
              </a:rPr>
              <a:t>Incomplete inventory</a:t>
            </a:r>
          </a:p>
          <a:p>
            <a:pPr marL="457200" indent="-457200">
              <a:buFont typeface="Arial" panose="020B0604020202020204" pitchFamily="34" charset="0"/>
              <a:buChar char="•"/>
            </a:pPr>
            <a:r>
              <a:rPr lang="en-US" sz="2000" dirty="0">
                <a:solidFill>
                  <a:schemeClr val="tx2">
                    <a:lumMod val="25000"/>
                  </a:schemeClr>
                </a:solidFill>
                <a:latin typeface="+mn-lt"/>
              </a:rPr>
              <a:t>Insufficient vulnerability scanning </a:t>
            </a:r>
          </a:p>
          <a:p>
            <a:pPr marL="457200" indent="-457200">
              <a:buFont typeface="Arial" panose="020B0604020202020204" pitchFamily="34" charset="0"/>
              <a:buChar char="•"/>
            </a:pPr>
            <a:r>
              <a:rPr lang="en-US" sz="2000" dirty="0">
                <a:solidFill>
                  <a:schemeClr val="tx2">
                    <a:lumMod val="25000"/>
                  </a:schemeClr>
                </a:solidFill>
              </a:rPr>
              <a:t>Privilege inheritance and nested groups</a:t>
            </a:r>
          </a:p>
          <a:p>
            <a:pPr marL="457200" indent="-457200">
              <a:buFont typeface="Arial" panose="020B0604020202020204" pitchFamily="34" charset="0"/>
              <a:buChar char="•"/>
            </a:pPr>
            <a:r>
              <a:rPr lang="en-US" sz="2000" dirty="0">
                <a:solidFill>
                  <a:schemeClr val="tx2">
                    <a:lumMod val="25000"/>
                  </a:schemeClr>
                </a:solidFill>
              </a:rPr>
              <a:t>Generally understanding share context</a:t>
            </a:r>
          </a:p>
          <a:p>
            <a:pPr marL="457200" indent="-457200">
              <a:buFont typeface="Arial" panose="020B0604020202020204" pitchFamily="34" charset="0"/>
              <a:buChar char="•"/>
            </a:pPr>
            <a:r>
              <a:rPr lang="en-US" sz="2000" b="1" dirty="0">
                <a:solidFill>
                  <a:schemeClr val="tx2">
                    <a:lumMod val="25000"/>
                  </a:schemeClr>
                </a:solidFill>
                <a:latin typeface="+mn-lt"/>
              </a:rPr>
              <a:t>Managing permissions at scale is hard!</a:t>
            </a:r>
          </a:p>
        </p:txBody>
      </p:sp>
    </p:spTree>
    <p:extLst>
      <p:ext uri="{BB962C8B-B14F-4D97-AF65-F5344CB8AC3E}">
        <p14:creationId xmlns:p14="http://schemas.microsoft.com/office/powerpoint/2010/main" val="4160672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8DBCE0F3-BB3C-1982-F114-02BA4B0FCE88}"/>
            </a:ext>
          </a:extLst>
        </p:cNvPr>
        <p:cNvGrpSpPr/>
        <p:nvPr/>
      </p:nvGrpSpPr>
      <p:grpSpPr>
        <a:xfrm>
          <a:off x="0" y="0"/>
          <a:ext cx="0" cy="0"/>
          <a:chOff x="0" y="0"/>
          <a:chExt cx="0" cy="0"/>
        </a:xfrm>
      </p:grpSpPr>
      <p:sp>
        <p:nvSpPr>
          <p:cNvPr id="38" name="Rectangle 37">
            <a:extLst>
              <a:ext uri="{FF2B5EF4-FFF2-40B4-BE49-F238E27FC236}">
                <a16:creationId xmlns:a16="http://schemas.microsoft.com/office/drawing/2014/main" id="{D9AD3C73-5C89-8CA8-8001-A3949BF42155}"/>
              </a:ext>
            </a:extLst>
          </p:cNvPr>
          <p:cNvSpPr/>
          <p:nvPr/>
        </p:nvSpPr>
        <p:spPr>
          <a:xfrm>
            <a:off x="858010" y="3353002"/>
            <a:ext cx="1504190" cy="1930649"/>
          </a:xfrm>
          <a:prstGeom prst="rect">
            <a:avLst/>
          </a:prstGeom>
          <a:solidFill>
            <a:schemeClr val="accent1">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7B34EC4B-3610-85CA-198C-B6346E9B6F98}"/>
              </a:ext>
            </a:extLst>
          </p:cNvPr>
          <p:cNvSpPr/>
          <p:nvPr/>
        </p:nvSpPr>
        <p:spPr>
          <a:xfrm>
            <a:off x="2574918" y="3343274"/>
            <a:ext cx="9138545" cy="2771775"/>
          </a:xfrm>
          <a:prstGeom prst="rect">
            <a:avLst/>
          </a:prstGeom>
          <a:solidFill>
            <a:schemeClr val="accent1">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553F2C3B-D2E7-83AF-6443-53199F7CBCD4}"/>
              </a:ext>
            </a:extLst>
          </p:cNvPr>
          <p:cNvSpPr txBox="1"/>
          <p:nvPr/>
        </p:nvSpPr>
        <p:spPr>
          <a:xfrm>
            <a:off x="3047135" y="3650351"/>
            <a:ext cx="8345185" cy="2062103"/>
          </a:xfrm>
          <a:prstGeom prst="rect">
            <a:avLst/>
          </a:prstGeom>
          <a:noFill/>
        </p:spPr>
        <p:txBody>
          <a:bodyPr wrap="square">
            <a:spAutoFit/>
          </a:bodyPr>
          <a:lstStyle/>
          <a:p>
            <a:r>
              <a:rPr lang="en-US" sz="1600" b="1" dirty="0">
                <a:solidFill>
                  <a:srgbClr val="2B2576"/>
                </a:solidFill>
                <a:latin typeface="+mn-lt"/>
              </a:rPr>
              <a:t>Conclusions, Findings, &amp; Recommendations</a:t>
            </a:r>
          </a:p>
          <a:p>
            <a:endParaRPr lang="en-US" sz="1600" b="1" dirty="0">
              <a:solidFill>
                <a:srgbClr val="09B36B"/>
              </a:solidFill>
              <a:latin typeface="+mn-lt"/>
            </a:endParaRPr>
          </a:p>
          <a:p>
            <a:pPr marL="457200" indent="-457200">
              <a:buFont typeface="Arial" panose="020B0604020202020204" pitchFamily="34" charset="0"/>
              <a:buChar char="•"/>
            </a:pPr>
            <a:r>
              <a:rPr lang="en-US" sz="1600" dirty="0">
                <a:solidFill>
                  <a:schemeClr val="tx2">
                    <a:lumMod val="25000"/>
                  </a:schemeClr>
                </a:solidFill>
                <a:latin typeface="+mn-lt"/>
              </a:rPr>
              <a:t>How many shares are vulnerable?</a:t>
            </a:r>
          </a:p>
          <a:p>
            <a:pPr marL="457200" indent="-457200">
              <a:buFont typeface="Arial" panose="020B0604020202020204" pitchFamily="34" charset="0"/>
              <a:buChar char="•"/>
            </a:pPr>
            <a:r>
              <a:rPr lang="en-US" sz="1600" dirty="0">
                <a:solidFill>
                  <a:schemeClr val="tx2">
                    <a:lumMod val="25000"/>
                  </a:schemeClr>
                </a:solidFill>
                <a:latin typeface="+mn-lt"/>
              </a:rPr>
              <a:t>What shares are most vulnerable?</a:t>
            </a:r>
          </a:p>
          <a:p>
            <a:pPr marL="457200" indent="-457200">
              <a:buFont typeface="Arial" panose="020B0604020202020204" pitchFamily="34" charset="0"/>
              <a:buChar char="•"/>
            </a:pPr>
            <a:r>
              <a:rPr lang="en-US" sz="1600" dirty="0">
                <a:solidFill>
                  <a:schemeClr val="tx2">
                    <a:lumMod val="25000"/>
                  </a:schemeClr>
                </a:solidFill>
                <a:latin typeface="+mn-lt"/>
              </a:rPr>
              <a:t>When were the shares created?</a:t>
            </a:r>
          </a:p>
          <a:p>
            <a:pPr marL="457200" indent="-457200">
              <a:buFont typeface="Arial" panose="020B0604020202020204" pitchFamily="34" charset="0"/>
              <a:buChar char="•"/>
            </a:pPr>
            <a:r>
              <a:rPr lang="en-US" sz="1600" dirty="0">
                <a:solidFill>
                  <a:schemeClr val="tx2">
                    <a:lumMod val="25000"/>
                  </a:schemeClr>
                </a:solidFill>
                <a:latin typeface="+mn-lt"/>
              </a:rPr>
              <a:t>What application will be affected if we fix this?</a:t>
            </a:r>
          </a:p>
          <a:p>
            <a:pPr marL="457200" indent="-457200">
              <a:buFont typeface="Arial" panose="020B0604020202020204" pitchFamily="34" charset="0"/>
              <a:buChar char="•"/>
            </a:pPr>
            <a:r>
              <a:rPr lang="en-US" sz="1600" dirty="0">
                <a:solidFill>
                  <a:schemeClr val="tx2">
                    <a:lumMod val="25000"/>
                  </a:schemeClr>
                </a:solidFill>
                <a:latin typeface="+mn-lt"/>
              </a:rPr>
              <a:t>How can I remediate shares efficiently?</a:t>
            </a:r>
          </a:p>
          <a:p>
            <a:pPr marL="457200" indent="-457200">
              <a:buFont typeface="Arial" panose="020B0604020202020204" pitchFamily="34" charset="0"/>
              <a:buChar char="•"/>
            </a:pPr>
            <a:r>
              <a:rPr lang="en-US" sz="1600" dirty="0">
                <a:solidFill>
                  <a:schemeClr val="tx2">
                    <a:lumMod val="25000"/>
                  </a:schemeClr>
                </a:solidFill>
                <a:latin typeface="+mn-lt"/>
              </a:rPr>
              <a:t>How they should and do compare to peers? </a:t>
            </a:r>
          </a:p>
        </p:txBody>
      </p:sp>
      <p:sp>
        <p:nvSpPr>
          <p:cNvPr id="32" name="Google Shape;413;p43">
            <a:extLst>
              <a:ext uri="{FF2B5EF4-FFF2-40B4-BE49-F238E27FC236}">
                <a16:creationId xmlns:a16="http://schemas.microsoft.com/office/drawing/2014/main" id="{ACE9E04E-A908-475A-4D9B-E13DE36CE111}"/>
              </a:ext>
            </a:extLst>
          </p:cNvPr>
          <p:cNvSpPr txBox="1">
            <a:spLocks noGrp="1"/>
          </p:cNvSpPr>
          <p:nvPr>
            <p:ph type="title"/>
          </p:nvPr>
        </p:nvSpPr>
        <p:spPr>
          <a:xfrm>
            <a:off x="735107" y="662500"/>
            <a:ext cx="8617595" cy="4584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sz="3100" dirty="0"/>
              <a:t>  </a:t>
            </a:r>
            <a:br>
              <a:rPr lang="en-US" sz="3100" dirty="0"/>
            </a:br>
            <a:r>
              <a:rPr lang="en-US" b="1" dirty="0"/>
              <a:t>PowerHuntShares Process</a:t>
            </a:r>
            <a:endParaRPr dirty="0"/>
          </a:p>
        </p:txBody>
      </p:sp>
      <p:sp>
        <p:nvSpPr>
          <p:cNvPr id="4" name="TextBox 3">
            <a:extLst>
              <a:ext uri="{FF2B5EF4-FFF2-40B4-BE49-F238E27FC236}">
                <a16:creationId xmlns:a16="http://schemas.microsoft.com/office/drawing/2014/main" id="{856BDC86-526E-9025-E674-F2DB02DE3ED9}"/>
              </a:ext>
            </a:extLst>
          </p:cNvPr>
          <p:cNvSpPr txBox="1"/>
          <p:nvPr/>
        </p:nvSpPr>
        <p:spPr>
          <a:xfrm>
            <a:off x="0" y="6406376"/>
            <a:ext cx="12192000" cy="338554"/>
          </a:xfrm>
          <a:prstGeom prst="rect">
            <a:avLst/>
          </a:prstGeom>
          <a:noFill/>
        </p:spPr>
        <p:txBody>
          <a:bodyPr wrap="square">
            <a:spAutoFit/>
          </a:bodyPr>
          <a:lstStyle/>
          <a:p>
            <a:pPr algn="ctr"/>
            <a:r>
              <a:rPr lang="en-US" sz="1600" dirty="0">
                <a:solidFill>
                  <a:schemeClr val="bg1"/>
                </a:solidFill>
                <a:latin typeface="+mj-lt"/>
                <a:cs typeface="Arial" panose="020B0604020202020204" pitchFamily="34" charset="0"/>
              </a:rPr>
              <a:t>https://github.com/NetSPI/PowerHuntShares</a:t>
            </a:r>
          </a:p>
        </p:txBody>
      </p:sp>
      <p:sp>
        <p:nvSpPr>
          <p:cNvPr id="30" name="Rectangle 29">
            <a:extLst>
              <a:ext uri="{FF2B5EF4-FFF2-40B4-BE49-F238E27FC236}">
                <a16:creationId xmlns:a16="http://schemas.microsoft.com/office/drawing/2014/main" id="{862CBC2F-DA66-6959-A654-899045B9E146}"/>
              </a:ext>
            </a:extLst>
          </p:cNvPr>
          <p:cNvSpPr/>
          <p:nvPr/>
        </p:nvSpPr>
        <p:spPr>
          <a:xfrm>
            <a:off x="850392" y="1758404"/>
            <a:ext cx="10863072" cy="327628"/>
          </a:xfrm>
          <a:prstGeom prst="rect">
            <a:avLst/>
          </a:prstGeom>
          <a:solidFill>
            <a:srgbClr val="09B36B"/>
          </a:solidFill>
          <a:ln w="19050">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BD92A776-E188-29EF-35A3-C0FCE4FA9883}"/>
              </a:ext>
            </a:extLst>
          </p:cNvPr>
          <p:cNvSpPr/>
          <p:nvPr/>
        </p:nvSpPr>
        <p:spPr>
          <a:xfrm>
            <a:off x="858010" y="1757179"/>
            <a:ext cx="8426113" cy="313542"/>
          </a:xfrm>
          <a:prstGeom prst="rect">
            <a:avLst/>
          </a:prstGeom>
          <a:solidFill>
            <a:srgbClr val="2B2576"/>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a:extLst>
              <a:ext uri="{FF2B5EF4-FFF2-40B4-BE49-F238E27FC236}">
                <a16:creationId xmlns:a16="http://schemas.microsoft.com/office/drawing/2014/main" id="{E31E7834-87AF-615E-393A-2140E4B4AB09}"/>
              </a:ext>
            </a:extLst>
          </p:cNvPr>
          <p:cNvSpPr txBox="1"/>
          <p:nvPr/>
        </p:nvSpPr>
        <p:spPr>
          <a:xfrm>
            <a:off x="735108" y="2483043"/>
            <a:ext cx="1250442" cy="523220"/>
          </a:xfrm>
          <a:prstGeom prst="rect">
            <a:avLst/>
          </a:prstGeom>
          <a:noFill/>
        </p:spPr>
        <p:txBody>
          <a:bodyPr wrap="square">
            <a:spAutoFit/>
          </a:bodyPr>
          <a:lstStyle/>
          <a:p>
            <a:pPr algn="ctr"/>
            <a:r>
              <a:rPr lang="en-US" dirty="0">
                <a:solidFill>
                  <a:schemeClr val="tx2">
                    <a:lumMod val="25000"/>
                  </a:schemeClr>
                </a:solidFill>
              </a:rPr>
              <a:t>Define </a:t>
            </a:r>
          </a:p>
          <a:p>
            <a:pPr algn="ctr"/>
            <a:r>
              <a:rPr lang="en-US" dirty="0">
                <a:solidFill>
                  <a:schemeClr val="tx2">
                    <a:lumMod val="25000"/>
                  </a:schemeClr>
                </a:solidFill>
              </a:rPr>
              <a:t>Goals</a:t>
            </a:r>
          </a:p>
        </p:txBody>
      </p:sp>
      <p:sp>
        <p:nvSpPr>
          <p:cNvPr id="34" name="TextBox 33">
            <a:extLst>
              <a:ext uri="{FF2B5EF4-FFF2-40B4-BE49-F238E27FC236}">
                <a16:creationId xmlns:a16="http://schemas.microsoft.com/office/drawing/2014/main" id="{1E48FC63-EA9F-A77A-515A-DD9DB5D01EDB}"/>
              </a:ext>
            </a:extLst>
          </p:cNvPr>
          <p:cNvSpPr txBox="1"/>
          <p:nvPr/>
        </p:nvSpPr>
        <p:spPr>
          <a:xfrm>
            <a:off x="2020617" y="2484269"/>
            <a:ext cx="1250442" cy="523220"/>
          </a:xfrm>
          <a:prstGeom prst="rect">
            <a:avLst/>
          </a:prstGeom>
          <a:noFill/>
        </p:spPr>
        <p:txBody>
          <a:bodyPr wrap="square">
            <a:spAutoFit/>
          </a:bodyPr>
          <a:lstStyle/>
          <a:p>
            <a:pPr algn="ctr"/>
            <a:r>
              <a:rPr lang="en-US" dirty="0">
                <a:solidFill>
                  <a:schemeClr val="tx2">
                    <a:lumMod val="25000"/>
                  </a:schemeClr>
                </a:solidFill>
              </a:rPr>
              <a:t>Collect </a:t>
            </a:r>
          </a:p>
          <a:p>
            <a:pPr algn="ctr"/>
            <a:r>
              <a:rPr lang="en-US" dirty="0">
                <a:solidFill>
                  <a:schemeClr val="tx2">
                    <a:lumMod val="25000"/>
                  </a:schemeClr>
                </a:solidFill>
              </a:rPr>
              <a:t>Data</a:t>
            </a:r>
          </a:p>
        </p:txBody>
      </p:sp>
      <p:sp>
        <p:nvSpPr>
          <p:cNvPr id="35" name="TextBox 34">
            <a:extLst>
              <a:ext uri="{FF2B5EF4-FFF2-40B4-BE49-F238E27FC236}">
                <a16:creationId xmlns:a16="http://schemas.microsoft.com/office/drawing/2014/main" id="{EC513EC5-4094-271B-67CD-F8B3009B15B7}"/>
              </a:ext>
            </a:extLst>
          </p:cNvPr>
          <p:cNvSpPr txBox="1"/>
          <p:nvPr/>
        </p:nvSpPr>
        <p:spPr>
          <a:xfrm>
            <a:off x="3047135" y="2483043"/>
            <a:ext cx="1250442" cy="523220"/>
          </a:xfrm>
          <a:prstGeom prst="rect">
            <a:avLst/>
          </a:prstGeom>
          <a:noFill/>
        </p:spPr>
        <p:txBody>
          <a:bodyPr wrap="square">
            <a:spAutoFit/>
          </a:bodyPr>
          <a:lstStyle/>
          <a:p>
            <a:pPr algn="ctr"/>
            <a:r>
              <a:rPr lang="en-US" dirty="0">
                <a:solidFill>
                  <a:schemeClr val="tx2">
                    <a:lumMod val="25000"/>
                  </a:schemeClr>
                </a:solidFill>
              </a:rPr>
              <a:t>Clean</a:t>
            </a:r>
          </a:p>
          <a:p>
            <a:pPr algn="ctr"/>
            <a:r>
              <a:rPr lang="en-US" dirty="0">
                <a:solidFill>
                  <a:schemeClr val="tx2">
                    <a:lumMod val="25000"/>
                  </a:schemeClr>
                </a:solidFill>
              </a:rPr>
              <a:t>Data</a:t>
            </a:r>
          </a:p>
        </p:txBody>
      </p:sp>
      <p:sp>
        <p:nvSpPr>
          <p:cNvPr id="36" name="TextBox 35">
            <a:extLst>
              <a:ext uri="{FF2B5EF4-FFF2-40B4-BE49-F238E27FC236}">
                <a16:creationId xmlns:a16="http://schemas.microsoft.com/office/drawing/2014/main" id="{2CA1DC5D-99DE-36F9-493B-2FD2B29E62AC}"/>
              </a:ext>
            </a:extLst>
          </p:cNvPr>
          <p:cNvSpPr txBox="1"/>
          <p:nvPr/>
        </p:nvSpPr>
        <p:spPr>
          <a:xfrm>
            <a:off x="4316546" y="2486015"/>
            <a:ext cx="1250442" cy="523220"/>
          </a:xfrm>
          <a:prstGeom prst="rect">
            <a:avLst/>
          </a:prstGeom>
          <a:noFill/>
        </p:spPr>
        <p:txBody>
          <a:bodyPr wrap="square">
            <a:spAutoFit/>
          </a:bodyPr>
          <a:lstStyle/>
          <a:p>
            <a:pPr algn="ctr"/>
            <a:r>
              <a:rPr lang="en-US" dirty="0">
                <a:solidFill>
                  <a:schemeClr val="tx2">
                    <a:lumMod val="25000"/>
                  </a:schemeClr>
                </a:solidFill>
              </a:rPr>
              <a:t>Transform</a:t>
            </a:r>
          </a:p>
          <a:p>
            <a:pPr algn="ctr"/>
            <a:r>
              <a:rPr lang="en-US" dirty="0">
                <a:solidFill>
                  <a:schemeClr val="tx2">
                    <a:lumMod val="25000"/>
                  </a:schemeClr>
                </a:solidFill>
              </a:rPr>
              <a:t>Data</a:t>
            </a:r>
          </a:p>
        </p:txBody>
      </p:sp>
      <p:sp>
        <p:nvSpPr>
          <p:cNvPr id="37" name="TextBox 36">
            <a:extLst>
              <a:ext uri="{FF2B5EF4-FFF2-40B4-BE49-F238E27FC236}">
                <a16:creationId xmlns:a16="http://schemas.microsoft.com/office/drawing/2014/main" id="{74886293-1235-5004-8A1B-DA5EC32461DC}"/>
              </a:ext>
            </a:extLst>
          </p:cNvPr>
          <p:cNvSpPr txBox="1"/>
          <p:nvPr/>
        </p:nvSpPr>
        <p:spPr>
          <a:xfrm>
            <a:off x="5513585" y="2473315"/>
            <a:ext cx="1250442" cy="523220"/>
          </a:xfrm>
          <a:prstGeom prst="rect">
            <a:avLst/>
          </a:prstGeom>
          <a:noFill/>
        </p:spPr>
        <p:txBody>
          <a:bodyPr wrap="square">
            <a:spAutoFit/>
          </a:bodyPr>
          <a:lstStyle/>
          <a:p>
            <a:pPr algn="ctr"/>
            <a:r>
              <a:rPr lang="en-US" dirty="0">
                <a:solidFill>
                  <a:schemeClr val="tx2">
                    <a:lumMod val="25000"/>
                  </a:schemeClr>
                </a:solidFill>
              </a:rPr>
              <a:t>Analyze</a:t>
            </a:r>
          </a:p>
          <a:p>
            <a:pPr algn="ctr"/>
            <a:r>
              <a:rPr lang="en-US" dirty="0">
                <a:solidFill>
                  <a:schemeClr val="tx2">
                    <a:lumMod val="25000"/>
                  </a:schemeClr>
                </a:solidFill>
              </a:rPr>
              <a:t>Data</a:t>
            </a:r>
          </a:p>
        </p:txBody>
      </p:sp>
      <p:sp>
        <p:nvSpPr>
          <p:cNvPr id="42" name="TextBox 41">
            <a:extLst>
              <a:ext uri="{FF2B5EF4-FFF2-40B4-BE49-F238E27FC236}">
                <a16:creationId xmlns:a16="http://schemas.microsoft.com/office/drawing/2014/main" id="{8092B5EF-B925-C624-A317-428E99B1AD45}"/>
              </a:ext>
            </a:extLst>
          </p:cNvPr>
          <p:cNvSpPr txBox="1"/>
          <p:nvPr/>
        </p:nvSpPr>
        <p:spPr>
          <a:xfrm>
            <a:off x="6823984" y="2473315"/>
            <a:ext cx="1449569" cy="523220"/>
          </a:xfrm>
          <a:prstGeom prst="rect">
            <a:avLst/>
          </a:prstGeom>
          <a:noFill/>
        </p:spPr>
        <p:txBody>
          <a:bodyPr wrap="square">
            <a:spAutoFit/>
          </a:bodyPr>
          <a:lstStyle/>
          <a:p>
            <a:pPr algn="ctr"/>
            <a:r>
              <a:rPr lang="en-US" dirty="0">
                <a:solidFill>
                  <a:schemeClr val="tx2">
                    <a:lumMod val="25000"/>
                  </a:schemeClr>
                </a:solidFill>
              </a:rPr>
              <a:t>Extract Insights &amp; Predictions</a:t>
            </a:r>
          </a:p>
        </p:txBody>
      </p:sp>
      <p:sp>
        <p:nvSpPr>
          <p:cNvPr id="43" name="TextBox 42">
            <a:extLst>
              <a:ext uri="{FF2B5EF4-FFF2-40B4-BE49-F238E27FC236}">
                <a16:creationId xmlns:a16="http://schemas.microsoft.com/office/drawing/2014/main" id="{33B47875-3257-ED38-A7DD-AAF42989EE04}"/>
              </a:ext>
            </a:extLst>
          </p:cNvPr>
          <p:cNvSpPr txBox="1"/>
          <p:nvPr/>
        </p:nvSpPr>
        <p:spPr>
          <a:xfrm>
            <a:off x="8274306" y="2473315"/>
            <a:ext cx="2029206" cy="523220"/>
          </a:xfrm>
          <a:prstGeom prst="rect">
            <a:avLst/>
          </a:prstGeom>
          <a:noFill/>
        </p:spPr>
        <p:txBody>
          <a:bodyPr wrap="square">
            <a:spAutoFit/>
          </a:bodyPr>
          <a:lstStyle/>
          <a:p>
            <a:pPr algn="ctr"/>
            <a:r>
              <a:rPr lang="en-US" dirty="0">
                <a:solidFill>
                  <a:schemeClr val="tx2">
                    <a:lumMod val="25000"/>
                  </a:schemeClr>
                </a:solidFill>
              </a:rPr>
              <a:t>Conclusions, Findings </a:t>
            </a:r>
          </a:p>
          <a:p>
            <a:pPr algn="ctr"/>
            <a:r>
              <a:rPr lang="en-US" dirty="0">
                <a:solidFill>
                  <a:schemeClr val="tx2">
                    <a:lumMod val="25000"/>
                  </a:schemeClr>
                </a:solidFill>
              </a:rPr>
              <a:t>&amp; Recommendations</a:t>
            </a:r>
          </a:p>
        </p:txBody>
      </p:sp>
      <p:sp>
        <p:nvSpPr>
          <p:cNvPr id="44" name="TextBox 43">
            <a:extLst>
              <a:ext uri="{FF2B5EF4-FFF2-40B4-BE49-F238E27FC236}">
                <a16:creationId xmlns:a16="http://schemas.microsoft.com/office/drawing/2014/main" id="{C26133AC-ACBB-CC72-5E80-DD9C509BC5EC}"/>
              </a:ext>
            </a:extLst>
          </p:cNvPr>
          <p:cNvSpPr txBox="1"/>
          <p:nvPr/>
        </p:nvSpPr>
        <p:spPr>
          <a:xfrm>
            <a:off x="10303512" y="2483043"/>
            <a:ext cx="1250442" cy="523220"/>
          </a:xfrm>
          <a:prstGeom prst="rect">
            <a:avLst/>
          </a:prstGeom>
          <a:noFill/>
        </p:spPr>
        <p:txBody>
          <a:bodyPr wrap="square">
            <a:spAutoFit/>
          </a:bodyPr>
          <a:lstStyle/>
          <a:p>
            <a:pPr algn="ctr"/>
            <a:r>
              <a:rPr lang="en-US" dirty="0">
                <a:solidFill>
                  <a:schemeClr val="tx2">
                    <a:lumMod val="25000"/>
                  </a:schemeClr>
                </a:solidFill>
              </a:rPr>
              <a:t>Take </a:t>
            </a:r>
          </a:p>
          <a:p>
            <a:pPr algn="ctr"/>
            <a:r>
              <a:rPr lang="en-US" dirty="0">
                <a:solidFill>
                  <a:schemeClr val="tx2">
                    <a:lumMod val="25000"/>
                  </a:schemeClr>
                </a:solidFill>
              </a:rPr>
              <a:t>Actions</a:t>
            </a:r>
          </a:p>
        </p:txBody>
      </p:sp>
      <p:cxnSp>
        <p:nvCxnSpPr>
          <p:cNvPr id="45" name="Straight Connector 44">
            <a:extLst>
              <a:ext uri="{FF2B5EF4-FFF2-40B4-BE49-F238E27FC236}">
                <a16:creationId xmlns:a16="http://schemas.microsoft.com/office/drawing/2014/main" id="{75EADCAF-0868-13E1-B37D-55D6FA93613E}"/>
              </a:ext>
            </a:extLst>
          </p:cNvPr>
          <p:cNvCxnSpPr>
            <a:cxnSpLocks/>
          </p:cNvCxnSpPr>
          <p:nvPr/>
        </p:nvCxnSpPr>
        <p:spPr>
          <a:xfrm>
            <a:off x="1360329" y="1760512"/>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A21A6BE7-1BFE-DE17-B564-2C4E6571BFB9}"/>
              </a:ext>
            </a:extLst>
          </p:cNvPr>
          <p:cNvCxnSpPr/>
          <p:nvPr/>
        </p:nvCxnSpPr>
        <p:spPr>
          <a:xfrm>
            <a:off x="2645838"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8FCEF16D-8C02-DAF5-07B9-72F74E4B329F}"/>
              </a:ext>
            </a:extLst>
          </p:cNvPr>
          <p:cNvCxnSpPr/>
          <p:nvPr/>
        </p:nvCxnSpPr>
        <p:spPr>
          <a:xfrm>
            <a:off x="3667570"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A2066965-6FBE-07DA-0A0E-2AE9EBEF9342}"/>
              </a:ext>
            </a:extLst>
          </p:cNvPr>
          <p:cNvCxnSpPr/>
          <p:nvPr/>
        </p:nvCxnSpPr>
        <p:spPr>
          <a:xfrm>
            <a:off x="4941767"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97C76F06-77F4-C59E-6D37-01ED294627FF}"/>
              </a:ext>
            </a:extLst>
          </p:cNvPr>
          <p:cNvCxnSpPr/>
          <p:nvPr/>
        </p:nvCxnSpPr>
        <p:spPr>
          <a:xfrm>
            <a:off x="6138806"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A3900C0D-0481-4084-4248-416ED4F518FD}"/>
              </a:ext>
            </a:extLst>
          </p:cNvPr>
          <p:cNvCxnSpPr/>
          <p:nvPr/>
        </p:nvCxnSpPr>
        <p:spPr>
          <a:xfrm>
            <a:off x="7482674"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A34F6CB8-561B-E43E-FF4E-F4EAC1CEEF6B}"/>
              </a:ext>
            </a:extLst>
          </p:cNvPr>
          <p:cNvCxnSpPr/>
          <p:nvPr/>
        </p:nvCxnSpPr>
        <p:spPr>
          <a:xfrm>
            <a:off x="9284123" y="175735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C9117AA0-15ED-04D5-A048-0E83DBCE0B3E}"/>
              </a:ext>
            </a:extLst>
          </p:cNvPr>
          <p:cNvCxnSpPr/>
          <p:nvPr/>
        </p:nvCxnSpPr>
        <p:spPr>
          <a:xfrm>
            <a:off x="10923947" y="1757353"/>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sp>
        <p:nvSpPr>
          <p:cNvPr id="53" name="Oval 52">
            <a:extLst>
              <a:ext uri="{FF2B5EF4-FFF2-40B4-BE49-F238E27FC236}">
                <a16:creationId xmlns:a16="http://schemas.microsoft.com/office/drawing/2014/main" id="{F8FFD18A-6E8A-F1F1-461A-CE6A695C3FEC}"/>
              </a:ext>
            </a:extLst>
          </p:cNvPr>
          <p:cNvSpPr/>
          <p:nvPr/>
        </p:nvSpPr>
        <p:spPr>
          <a:xfrm>
            <a:off x="1294923" y="2316493"/>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a:extLst>
              <a:ext uri="{FF2B5EF4-FFF2-40B4-BE49-F238E27FC236}">
                <a16:creationId xmlns:a16="http://schemas.microsoft.com/office/drawing/2014/main" id="{15AC308E-8548-8E35-9F93-BF045BD8D895}"/>
              </a:ext>
            </a:extLst>
          </p:cNvPr>
          <p:cNvSpPr/>
          <p:nvPr/>
        </p:nvSpPr>
        <p:spPr>
          <a:xfrm>
            <a:off x="2574919" y="2319120"/>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54">
            <a:extLst>
              <a:ext uri="{FF2B5EF4-FFF2-40B4-BE49-F238E27FC236}">
                <a16:creationId xmlns:a16="http://schemas.microsoft.com/office/drawing/2014/main" id="{1747F02B-E1E2-B6F8-C11B-9788591F793B}"/>
              </a:ext>
            </a:extLst>
          </p:cNvPr>
          <p:cNvSpPr/>
          <p:nvPr/>
        </p:nvSpPr>
        <p:spPr>
          <a:xfrm>
            <a:off x="3603220" y="2316493"/>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a:extLst>
              <a:ext uri="{FF2B5EF4-FFF2-40B4-BE49-F238E27FC236}">
                <a16:creationId xmlns:a16="http://schemas.microsoft.com/office/drawing/2014/main" id="{DB1FF088-F552-55AC-2F50-824743B5023C}"/>
              </a:ext>
            </a:extLst>
          </p:cNvPr>
          <p:cNvSpPr/>
          <p:nvPr/>
        </p:nvSpPr>
        <p:spPr>
          <a:xfrm>
            <a:off x="4868231"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a:extLst>
              <a:ext uri="{FF2B5EF4-FFF2-40B4-BE49-F238E27FC236}">
                <a16:creationId xmlns:a16="http://schemas.microsoft.com/office/drawing/2014/main" id="{4F3E1D83-2D63-D67F-DFD3-41342C79083E}"/>
              </a:ext>
            </a:extLst>
          </p:cNvPr>
          <p:cNvSpPr/>
          <p:nvPr/>
        </p:nvSpPr>
        <p:spPr>
          <a:xfrm>
            <a:off x="6069089"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5CF90359-3963-0A44-5E6F-AD83CA546C60}"/>
              </a:ext>
            </a:extLst>
          </p:cNvPr>
          <p:cNvSpPr/>
          <p:nvPr/>
        </p:nvSpPr>
        <p:spPr>
          <a:xfrm>
            <a:off x="7421576" y="2319120"/>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id="{9F8201FB-5647-882A-B62E-CC3DB5ECBE7D}"/>
              </a:ext>
            </a:extLst>
          </p:cNvPr>
          <p:cNvSpPr/>
          <p:nvPr/>
        </p:nvSpPr>
        <p:spPr>
          <a:xfrm>
            <a:off x="9215543"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a:extLst>
              <a:ext uri="{FF2B5EF4-FFF2-40B4-BE49-F238E27FC236}">
                <a16:creationId xmlns:a16="http://schemas.microsoft.com/office/drawing/2014/main" id="{D8B80C73-12E4-BD18-ECB1-21042F90C7A0}"/>
              </a:ext>
            </a:extLst>
          </p:cNvPr>
          <p:cNvSpPr/>
          <p:nvPr/>
        </p:nvSpPr>
        <p:spPr>
          <a:xfrm>
            <a:off x="10855367"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2" name="Graphic 61" descr="Lights On with solid fill">
            <a:extLst>
              <a:ext uri="{FF2B5EF4-FFF2-40B4-BE49-F238E27FC236}">
                <a16:creationId xmlns:a16="http://schemas.microsoft.com/office/drawing/2014/main" id="{0D48D91A-4E98-6F1B-B12A-AE293695E26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49448" y="3585547"/>
            <a:ext cx="1321314" cy="1321314"/>
          </a:xfrm>
          <a:prstGeom prst="rect">
            <a:avLst/>
          </a:prstGeom>
        </p:spPr>
      </p:pic>
    </p:spTree>
    <p:extLst>
      <p:ext uri="{BB962C8B-B14F-4D97-AF65-F5344CB8AC3E}">
        <p14:creationId xmlns:p14="http://schemas.microsoft.com/office/powerpoint/2010/main" val="1584483487"/>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ED9DFBCE-5B9A-D891-9B92-3F211ACA74F7}"/>
            </a:ext>
          </a:extLst>
        </p:cNvPr>
        <p:cNvGrpSpPr/>
        <p:nvPr/>
      </p:nvGrpSpPr>
      <p:grpSpPr>
        <a:xfrm>
          <a:off x="0" y="0"/>
          <a:ext cx="0" cy="0"/>
          <a:chOff x="0" y="0"/>
          <a:chExt cx="0" cy="0"/>
        </a:xfrm>
      </p:grpSpPr>
      <p:sp>
        <p:nvSpPr>
          <p:cNvPr id="37" name="Rectangle 36">
            <a:extLst>
              <a:ext uri="{FF2B5EF4-FFF2-40B4-BE49-F238E27FC236}">
                <a16:creationId xmlns:a16="http://schemas.microsoft.com/office/drawing/2014/main" id="{6E766D15-3654-4BCE-168E-9ED207E61B73}"/>
              </a:ext>
            </a:extLst>
          </p:cNvPr>
          <p:cNvSpPr/>
          <p:nvPr/>
        </p:nvSpPr>
        <p:spPr>
          <a:xfrm>
            <a:off x="858010" y="3353002"/>
            <a:ext cx="1504190" cy="1930649"/>
          </a:xfrm>
          <a:prstGeom prst="rect">
            <a:avLst/>
          </a:prstGeom>
          <a:solidFill>
            <a:schemeClr val="accent1">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Google Shape;413;p43">
            <a:extLst>
              <a:ext uri="{FF2B5EF4-FFF2-40B4-BE49-F238E27FC236}">
                <a16:creationId xmlns:a16="http://schemas.microsoft.com/office/drawing/2014/main" id="{F84607F3-B3A9-7422-46B8-7F3A84AFD4B6}"/>
              </a:ext>
            </a:extLst>
          </p:cNvPr>
          <p:cNvSpPr txBox="1">
            <a:spLocks noGrp="1"/>
          </p:cNvSpPr>
          <p:nvPr>
            <p:ph type="title"/>
          </p:nvPr>
        </p:nvSpPr>
        <p:spPr>
          <a:xfrm>
            <a:off x="735107" y="662500"/>
            <a:ext cx="8617595" cy="4584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sz="3100" dirty="0"/>
              <a:t>  </a:t>
            </a:r>
            <a:br>
              <a:rPr lang="en-US" sz="3100" dirty="0"/>
            </a:br>
            <a:r>
              <a:rPr lang="en-US" b="1" dirty="0"/>
              <a:t>PowerHuntShares Process</a:t>
            </a:r>
            <a:endParaRPr dirty="0"/>
          </a:p>
        </p:txBody>
      </p:sp>
      <p:sp>
        <p:nvSpPr>
          <p:cNvPr id="4" name="TextBox 3">
            <a:extLst>
              <a:ext uri="{FF2B5EF4-FFF2-40B4-BE49-F238E27FC236}">
                <a16:creationId xmlns:a16="http://schemas.microsoft.com/office/drawing/2014/main" id="{451EAD78-BED6-9F87-6066-B40C96DE8507}"/>
              </a:ext>
            </a:extLst>
          </p:cNvPr>
          <p:cNvSpPr txBox="1"/>
          <p:nvPr/>
        </p:nvSpPr>
        <p:spPr>
          <a:xfrm>
            <a:off x="0" y="6406376"/>
            <a:ext cx="12192000" cy="338554"/>
          </a:xfrm>
          <a:prstGeom prst="rect">
            <a:avLst/>
          </a:prstGeom>
          <a:noFill/>
        </p:spPr>
        <p:txBody>
          <a:bodyPr wrap="square">
            <a:spAutoFit/>
          </a:bodyPr>
          <a:lstStyle/>
          <a:p>
            <a:pPr algn="ctr"/>
            <a:r>
              <a:rPr lang="en-US" sz="1600" dirty="0">
                <a:solidFill>
                  <a:schemeClr val="bg1"/>
                </a:solidFill>
                <a:latin typeface="+mj-lt"/>
                <a:cs typeface="Arial" panose="020B0604020202020204" pitchFamily="34" charset="0"/>
              </a:rPr>
              <a:t>https://github.com/NetSPI/PowerHuntShares</a:t>
            </a:r>
          </a:p>
        </p:txBody>
      </p:sp>
      <p:sp>
        <p:nvSpPr>
          <p:cNvPr id="29" name="Rectangle 28">
            <a:extLst>
              <a:ext uri="{FF2B5EF4-FFF2-40B4-BE49-F238E27FC236}">
                <a16:creationId xmlns:a16="http://schemas.microsoft.com/office/drawing/2014/main" id="{1E0A1073-1593-ADE2-5FBD-FA5CD79B99BB}"/>
              </a:ext>
            </a:extLst>
          </p:cNvPr>
          <p:cNvSpPr/>
          <p:nvPr/>
        </p:nvSpPr>
        <p:spPr>
          <a:xfrm>
            <a:off x="2574918" y="3343274"/>
            <a:ext cx="9138545" cy="2771775"/>
          </a:xfrm>
          <a:prstGeom prst="rect">
            <a:avLst/>
          </a:prstGeom>
          <a:solidFill>
            <a:schemeClr val="accent1">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88D38B53-69D5-BCCB-9FDD-02269C2A788A}"/>
              </a:ext>
            </a:extLst>
          </p:cNvPr>
          <p:cNvSpPr txBox="1"/>
          <p:nvPr/>
        </p:nvSpPr>
        <p:spPr>
          <a:xfrm>
            <a:off x="3047135" y="3650351"/>
            <a:ext cx="8345185" cy="1323439"/>
          </a:xfrm>
          <a:prstGeom prst="rect">
            <a:avLst/>
          </a:prstGeom>
          <a:noFill/>
        </p:spPr>
        <p:txBody>
          <a:bodyPr wrap="square">
            <a:spAutoFit/>
          </a:bodyPr>
          <a:lstStyle/>
          <a:p>
            <a:r>
              <a:rPr lang="en-US" sz="1600" b="1" dirty="0">
                <a:solidFill>
                  <a:srgbClr val="2B2576"/>
                </a:solidFill>
                <a:latin typeface="+mn-lt"/>
              </a:rPr>
              <a:t>Take Actions</a:t>
            </a:r>
          </a:p>
          <a:p>
            <a:endParaRPr lang="en-US" sz="1600" b="1" dirty="0">
              <a:solidFill>
                <a:srgbClr val="09B36B"/>
              </a:solidFill>
              <a:latin typeface="+mn-lt"/>
            </a:endParaRPr>
          </a:p>
          <a:p>
            <a:pPr marL="285750" indent="-285750">
              <a:buFont typeface="Arial" panose="020B0604020202020204" pitchFamily="34" charset="0"/>
              <a:buChar char="•"/>
            </a:pPr>
            <a:r>
              <a:rPr lang="en-US" sz="1600" dirty="0">
                <a:solidFill>
                  <a:schemeClr val="tx2">
                    <a:lumMod val="25000"/>
                  </a:schemeClr>
                </a:solidFill>
                <a:latin typeface="+mn-lt"/>
              </a:rPr>
              <a:t>Exploit</a:t>
            </a:r>
          </a:p>
          <a:p>
            <a:pPr marL="285750" indent="-285750">
              <a:buFont typeface="Arial" panose="020B0604020202020204" pitchFamily="34" charset="0"/>
              <a:buChar char="•"/>
            </a:pPr>
            <a:r>
              <a:rPr lang="en-US" sz="1600" dirty="0">
                <a:solidFill>
                  <a:schemeClr val="tx2">
                    <a:lumMod val="25000"/>
                  </a:schemeClr>
                </a:solidFill>
                <a:latin typeface="+mn-lt"/>
              </a:rPr>
              <a:t>Remediate</a:t>
            </a:r>
          </a:p>
          <a:p>
            <a:pPr marL="285750" indent="-285750">
              <a:buFont typeface="Arial" panose="020B0604020202020204" pitchFamily="34" charset="0"/>
              <a:buChar char="•"/>
            </a:pPr>
            <a:r>
              <a:rPr lang="en-US" sz="1600" dirty="0">
                <a:solidFill>
                  <a:schemeClr val="tx2">
                    <a:lumMod val="25000"/>
                  </a:schemeClr>
                </a:solidFill>
                <a:latin typeface="+mn-lt"/>
              </a:rPr>
              <a:t>Detect</a:t>
            </a:r>
          </a:p>
        </p:txBody>
      </p:sp>
      <p:sp>
        <p:nvSpPr>
          <p:cNvPr id="34" name="Rectangle 33">
            <a:extLst>
              <a:ext uri="{FF2B5EF4-FFF2-40B4-BE49-F238E27FC236}">
                <a16:creationId xmlns:a16="http://schemas.microsoft.com/office/drawing/2014/main" id="{AB13C1CD-8CA7-3C0D-3B03-92F742023D77}"/>
              </a:ext>
            </a:extLst>
          </p:cNvPr>
          <p:cNvSpPr/>
          <p:nvPr/>
        </p:nvSpPr>
        <p:spPr>
          <a:xfrm>
            <a:off x="850392" y="1758404"/>
            <a:ext cx="10863072" cy="327628"/>
          </a:xfrm>
          <a:prstGeom prst="rect">
            <a:avLst/>
          </a:prstGeom>
          <a:solidFill>
            <a:srgbClr val="09B36B"/>
          </a:solidFill>
          <a:ln w="19050">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79D24926-6981-B23B-802A-2A6A7A2BF027}"/>
              </a:ext>
            </a:extLst>
          </p:cNvPr>
          <p:cNvSpPr/>
          <p:nvPr/>
        </p:nvSpPr>
        <p:spPr>
          <a:xfrm>
            <a:off x="858010" y="1765163"/>
            <a:ext cx="10855449" cy="320040"/>
          </a:xfrm>
          <a:prstGeom prst="rect">
            <a:avLst/>
          </a:prstGeom>
          <a:solidFill>
            <a:srgbClr val="2B2576"/>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a16="http://schemas.microsoft.com/office/drawing/2014/main" id="{38FB3BA7-F545-3EAD-3EB3-4B9C861B309A}"/>
              </a:ext>
            </a:extLst>
          </p:cNvPr>
          <p:cNvSpPr txBox="1"/>
          <p:nvPr/>
        </p:nvSpPr>
        <p:spPr>
          <a:xfrm>
            <a:off x="735108" y="2483043"/>
            <a:ext cx="1250442" cy="523220"/>
          </a:xfrm>
          <a:prstGeom prst="rect">
            <a:avLst/>
          </a:prstGeom>
          <a:noFill/>
        </p:spPr>
        <p:txBody>
          <a:bodyPr wrap="square">
            <a:spAutoFit/>
          </a:bodyPr>
          <a:lstStyle/>
          <a:p>
            <a:pPr algn="ctr"/>
            <a:r>
              <a:rPr lang="en-US" dirty="0">
                <a:solidFill>
                  <a:schemeClr val="tx2">
                    <a:lumMod val="25000"/>
                  </a:schemeClr>
                </a:solidFill>
              </a:rPr>
              <a:t>Define </a:t>
            </a:r>
          </a:p>
          <a:p>
            <a:pPr algn="ctr"/>
            <a:r>
              <a:rPr lang="en-US" dirty="0">
                <a:solidFill>
                  <a:schemeClr val="tx2">
                    <a:lumMod val="25000"/>
                  </a:schemeClr>
                </a:solidFill>
              </a:rPr>
              <a:t>Goals</a:t>
            </a:r>
          </a:p>
        </p:txBody>
      </p:sp>
      <p:sp>
        <p:nvSpPr>
          <p:cNvPr id="39" name="TextBox 38">
            <a:extLst>
              <a:ext uri="{FF2B5EF4-FFF2-40B4-BE49-F238E27FC236}">
                <a16:creationId xmlns:a16="http://schemas.microsoft.com/office/drawing/2014/main" id="{187EE463-47C5-BA47-26F6-173BC98EF745}"/>
              </a:ext>
            </a:extLst>
          </p:cNvPr>
          <p:cNvSpPr txBox="1"/>
          <p:nvPr/>
        </p:nvSpPr>
        <p:spPr>
          <a:xfrm>
            <a:off x="2020617" y="2484269"/>
            <a:ext cx="1250442" cy="523220"/>
          </a:xfrm>
          <a:prstGeom prst="rect">
            <a:avLst/>
          </a:prstGeom>
          <a:noFill/>
        </p:spPr>
        <p:txBody>
          <a:bodyPr wrap="square">
            <a:spAutoFit/>
          </a:bodyPr>
          <a:lstStyle/>
          <a:p>
            <a:pPr algn="ctr"/>
            <a:r>
              <a:rPr lang="en-US" dirty="0">
                <a:solidFill>
                  <a:schemeClr val="tx2">
                    <a:lumMod val="25000"/>
                  </a:schemeClr>
                </a:solidFill>
              </a:rPr>
              <a:t>Collect </a:t>
            </a:r>
          </a:p>
          <a:p>
            <a:pPr algn="ctr"/>
            <a:r>
              <a:rPr lang="en-US" dirty="0">
                <a:solidFill>
                  <a:schemeClr val="tx2">
                    <a:lumMod val="25000"/>
                  </a:schemeClr>
                </a:solidFill>
              </a:rPr>
              <a:t>Data</a:t>
            </a:r>
          </a:p>
        </p:txBody>
      </p:sp>
      <p:sp>
        <p:nvSpPr>
          <p:cNvPr id="40" name="TextBox 39">
            <a:extLst>
              <a:ext uri="{FF2B5EF4-FFF2-40B4-BE49-F238E27FC236}">
                <a16:creationId xmlns:a16="http://schemas.microsoft.com/office/drawing/2014/main" id="{BA4C4CA6-40DB-C624-249A-197634704F68}"/>
              </a:ext>
            </a:extLst>
          </p:cNvPr>
          <p:cNvSpPr txBox="1"/>
          <p:nvPr/>
        </p:nvSpPr>
        <p:spPr>
          <a:xfrm>
            <a:off x="3047135" y="2483043"/>
            <a:ext cx="1250442" cy="523220"/>
          </a:xfrm>
          <a:prstGeom prst="rect">
            <a:avLst/>
          </a:prstGeom>
          <a:noFill/>
        </p:spPr>
        <p:txBody>
          <a:bodyPr wrap="square">
            <a:spAutoFit/>
          </a:bodyPr>
          <a:lstStyle/>
          <a:p>
            <a:pPr algn="ctr"/>
            <a:r>
              <a:rPr lang="en-US" dirty="0">
                <a:solidFill>
                  <a:schemeClr val="tx2">
                    <a:lumMod val="25000"/>
                  </a:schemeClr>
                </a:solidFill>
              </a:rPr>
              <a:t>Clean</a:t>
            </a:r>
          </a:p>
          <a:p>
            <a:pPr algn="ctr"/>
            <a:r>
              <a:rPr lang="en-US" dirty="0">
                <a:solidFill>
                  <a:schemeClr val="tx2">
                    <a:lumMod val="25000"/>
                  </a:schemeClr>
                </a:solidFill>
              </a:rPr>
              <a:t>Data</a:t>
            </a:r>
          </a:p>
        </p:txBody>
      </p:sp>
      <p:sp>
        <p:nvSpPr>
          <p:cNvPr id="41" name="TextBox 40">
            <a:extLst>
              <a:ext uri="{FF2B5EF4-FFF2-40B4-BE49-F238E27FC236}">
                <a16:creationId xmlns:a16="http://schemas.microsoft.com/office/drawing/2014/main" id="{8D639831-D3FD-022C-097D-7BEBABE2E2B6}"/>
              </a:ext>
            </a:extLst>
          </p:cNvPr>
          <p:cNvSpPr txBox="1"/>
          <p:nvPr/>
        </p:nvSpPr>
        <p:spPr>
          <a:xfrm>
            <a:off x="4316546" y="2486015"/>
            <a:ext cx="1250442" cy="523220"/>
          </a:xfrm>
          <a:prstGeom prst="rect">
            <a:avLst/>
          </a:prstGeom>
          <a:noFill/>
        </p:spPr>
        <p:txBody>
          <a:bodyPr wrap="square">
            <a:spAutoFit/>
          </a:bodyPr>
          <a:lstStyle/>
          <a:p>
            <a:pPr algn="ctr"/>
            <a:r>
              <a:rPr lang="en-US" dirty="0">
                <a:solidFill>
                  <a:schemeClr val="tx2">
                    <a:lumMod val="25000"/>
                  </a:schemeClr>
                </a:solidFill>
              </a:rPr>
              <a:t>Transform</a:t>
            </a:r>
          </a:p>
          <a:p>
            <a:pPr algn="ctr"/>
            <a:r>
              <a:rPr lang="en-US" dirty="0">
                <a:solidFill>
                  <a:schemeClr val="tx2">
                    <a:lumMod val="25000"/>
                  </a:schemeClr>
                </a:solidFill>
              </a:rPr>
              <a:t>Data</a:t>
            </a:r>
          </a:p>
        </p:txBody>
      </p:sp>
      <p:sp>
        <p:nvSpPr>
          <p:cNvPr id="42" name="TextBox 41">
            <a:extLst>
              <a:ext uri="{FF2B5EF4-FFF2-40B4-BE49-F238E27FC236}">
                <a16:creationId xmlns:a16="http://schemas.microsoft.com/office/drawing/2014/main" id="{32D01B3C-B96C-1D10-3A81-953EE6FE162D}"/>
              </a:ext>
            </a:extLst>
          </p:cNvPr>
          <p:cNvSpPr txBox="1"/>
          <p:nvPr/>
        </p:nvSpPr>
        <p:spPr>
          <a:xfrm>
            <a:off x="5513585" y="2473315"/>
            <a:ext cx="1250442" cy="523220"/>
          </a:xfrm>
          <a:prstGeom prst="rect">
            <a:avLst/>
          </a:prstGeom>
          <a:noFill/>
        </p:spPr>
        <p:txBody>
          <a:bodyPr wrap="square">
            <a:spAutoFit/>
          </a:bodyPr>
          <a:lstStyle/>
          <a:p>
            <a:pPr algn="ctr"/>
            <a:r>
              <a:rPr lang="en-US" dirty="0">
                <a:solidFill>
                  <a:schemeClr val="tx2">
                    <a:lumMod val="25000"/>
                  </a:schemeClr>
                </a:solidFill>
              </a:rPr>
              <a:t>Analyze</a:t>
            </a:r>
          </a:p>
          <a:p>
            <a:pPr algn="ctr"/>
            <a:r>
              <a:rPr lang="en-US" dirty="0">
                <a:solidFill>
                  <a:schemeClr val="tx2">
                    <a:lumMod val="25000"/>
                  </a:schemeClr>
                </a:solidFill>
              </a:rPr>
              <a:t>Data</a:t>
            </a:r>
          </a:p>
        </p:txBody>
      </p:sp>
      <p:sp>
        <p:nvSpPr>
          <p:cNvPr id="43" name="TextBox 42">
            <a:extLst>
              <a:ext uri="{FF2B5EF4-FFF2-40B4-BE49-F238E27FC236}">
                <a16:creationId xmlns:a16="http://schemas.microsoft.com/office/drawing/2014/main" id="{C0C3FA7C-F7E9-D96E-03EE-06217D0ED267}"/>
              </a:ext>
            </a:extLst>
          </p:cNvPr>
          <p:cNvSpPr txBox="1"/>
          <p:nvPr/>
        </p:nvSpPr>
        <p:spPr>
          <a:xfrm>
            <a:off x="6823984" y="2473315"/>
            <a:ext cx="1449569" cy="523220"/>
          </a:xfrm>
          <a:prstGeom prst="rect">
            <a:avLst/>
          </a:prstGeom>
          <a:noFill/>
        </p:spPr>
        <p:txBody>
          <a:bodyPr wrap="square">
            <a:spAutoFit/>
          </a:bodyPr>
          <a:lstStyle/>
          <a:p>
            <a:pPr algn="ctr"/>
            <a:r>
              <a:rPr lang="en-US" dirty="0">
                <a:solidFill>
                  <a:schemeClr val="tx2">
                    <a:lumMod val="25000"/>
                  </a:schemeClr>
                </a:solidFill>
              </a:rPr>
              <a:t>Extract Insights &amp; Predictions</a:t>
            </a:r>
          </a:p>
        </p:txBody>
      </p:sp>
      <p:sp>
        <p:nvSpPr>
          <p:cNvPr id="44" name="TextBox 43">
            <a:extLst>
              <a:ext uri="{FF2B5EF4-FFF2-40B4-BE49-F238E27FC236}">
                <a16:creationId xmlns:a16="http://schemas.microsoft.com/office/drawing/2014/main" id="{35411D82-9252-BE68-31FC-A0CAD6734620}"/>
              </a:ext>
            </a:extLst>
          </p:cNvPr>
          <p:cNvSpPr txBox="1"/>
          <p:nvPr/>
        </p:nvSpPr>
        <p:spPr>
          <a:xfrm>
            <a:off x="8274306" y="2473315"/>
            <a:ext cx="2029206" cy="523220"/>
          </a:xfrm>
          <a:prstGeom prst="rect">
            <a:avLst/>
          </a:prstGeom>
          <a:noFill/>
        </p:spPr>
        <p:txBody>
          <a:bodyPr wrap="square">
            <a:spAutoFit/>
          </a:bodyPr>
          <a:lstStyle/>
          <a:p>
            <a:pPr algn="ctr"/>
            <a:r>
              <a:rPr lang="en-US" dirty="0">
                <a:solidFill>
                  <a:schemeClr val="tx2">
                    <a:lumMod val="25000"/>
                  </a:schemeClr>
                </a:solidFill>
              </a:rPr>
              <a:t>Conclusions, Findings </a:t>
            </a:r>
          </a:p>
          <a:p>
            <a:pPr algn="ctr"/>
            <a:r>
              <a:rPr lang="en-US" dirty="0">
                <a:solidFill>
                  <a:schemeClr val="tx2">
                    <a:lumMod val="25000"/>
                  </a:schemeClr>
                </a:solidFill>
              </a:rPr>
              <a:t>&amp; Recommendations</a:t>
            </a:r>
          </a:p>
        </p:txBody>
      </p:sp>
      <p:sp>
        <p:nvSpPr>
          <p:cNvPr id="45" name="TextBox 44">
            <a:extLst>
              <a:ext uri="{FF2B5EF4-FFF2-40B4-BE49-F238E27FC236}">
                <a16:creationId xmlns:a16="http://schemas.microsoft.com/office/drawing/2014/main" id="{65964857-BD15-B6BA-93EE-823AAC76E8D6}"/>
              </a:ext>
            </a:extLst>
          </p:cNvPr>
          <p:cNvSpPr txBox="1"/>
          <p:nvPr/>
        </p:nvSpPr>
        <p:spPr>
          <a:xfrm>
            <a:off x="10303512" y="2483043"/>
            <a:ext cx="1250442" cy="523220"/>
          </a:xfrm>
          <a:prstGeom prst="rect">
            <a:avLst/>
          </a:prstGeom>
          <a:noFill/>
        </p:spPr>
        <p:txBody>
          <a:bodyPr wrap="square">
            <a:spAutoFit/>
          </a:bodyPr>
          <a:lstStyle/>
          <a:p>
            <a:pPr algn="ctr"/>
            <a:r>
              <a:rPr lang="en-US" dirty="0">
                <a:solidFill>
                  <a:schemeClr val="tx2">
                    <a:lumMod val="25000"/>
                  </a:schemeClr>
                </a:solidFill>
              </a:rPr>
              <a:t>Take </a:t>
            </a:r>
          </a:p>
          <a:p>
            <a:pPr algn="ctr"/>
            <a:r>
              <a:rPr lang="en-US" dirty="0">
                <a:solidFill>
                  <a:schemeClr val="tx2">
                    <a:lumMod val="25000"/>
                  </a:schemeClr>
                </a:solidFill>
              </a:rPr>
              <a:t>Actions</a:t>
            </a:r>
          </a:p>
        </p:txBody>
      </p:sp>
      <p:cxnSp>
        <p:nvCxnSpPr>
          <p:cNvPr id="46" name="Straight Connector 45">
            <a:extLst>
              <a:ext uri="{FF2B5EF4-FFF2-40B4-BE49-F238E27FC236}">
                <a16:creationId xmlns:a16="http://schemas.microsoft.com/office/drawing/2014/main" id="{211A0C3D-D15E-AA6E-D4FE-3F855D1718B6}"/>
              </a:ext>
            </a:extLst>
          </p:cNvPr>
          <p:cNvCxnSpPr>
            <a:cxnSpLocks/>
          </p:cNvCxnSpPr>
          <p:nvPr/>
        </p:nvCxnSpPr>
        <p:spPr>
          <a:xfrm>
            <a:off x="1360329" y="1760512"/>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04F421B0-DC43-A300-EED8-A825C9665F8B}"/>
              </a:ext>
            </a:extLst>
          </p:cNvPr>
          <p:cNvCxnSpPr/>
          <p:nvPr/>
        </p:nvCxnSpPr>
        <p:spPr>
          <a:xfrm>
            <a:off x="2645838"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FAD200C7-47BE-8199-F1E5-8BD298643396}"/>
              </a:ext>
            </a:extLst>
          </p:cNvPr>
          <p:cNvCxnSpPr/>
          <p:nvPr/>
        </p:nvCxnSpPr>
        <p:spPr>
          <a:xfrm>
            <a:off x="3667570"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DD1FBFBF-73E2-82C1-766F-9F307626DC17}"/>
              </a:ext>
            </a:extLst>
          </p:cNvPr>
          <p:cNvCxnSpPr/>
          <p:nvPr/>
        </p:nvCxnSpPr>
        <p:spPr>
          <a:xfrm>
            <a:off x="4941767"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93FE5BEA-4F7A-773F-7192-0FE1E160CF5E}"/>
              </a:ext>
            </a:extLst>
          </p:cNvPr>
          <p:cNvCxnSpPr/>
          <p:nvPr/>
        </p:nvCxnSpPr>
        <p:spPr>
          <a:xfrm>
            <a:off x="6138806"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8DB512B1-F893-B919-D2C2-EC4E81D43B12}"/>
              </a:ext>
            </a:extLst>
          </p:cNvPr>
          <p:cNvCxnSpPr/>
          <p:nvPr/>
        </p:nvCxnSpPr>
        <p:spPr>
          <a:xfrm>
            <a:off x="7482674"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AA8EE7F0-7C99-D1FA-4A07-4FFFAD97193F}"/>
              </a:ext>
            </a:extLst>
          </p:cNvPr>
          <p:cNvCxnSpPr/>
          <p:nvPr/>
        </p:nvCxnSpPr>
        <p:spPr>
          <a:xfrm>
            <a:off x="9284123" y="175735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C1669934-5737-21BC-AA01-9BDB0C112FEF}"/>
              </a:ext>
            </a:extLst>
          </p:cNvPr>
          <p:cNvCxnSpPr/>
          <p:nvPr/>
        </p:nvCxnSpPr>
        <p:spPr>
          <a:xfrm>
            <a:off x="10923947" y="1757353"/>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sp>
        <p:nvSpPr>
          <p:cNvPr id="54" name="Oval 53">
            <a:extLst>
              <a:ext uri="{FF2B5EF4-FFF2-40B4-BE49-F238E27FC236}">
                <a16:creationId xmlns:a16="http://schemas.microsoft.com/office/drawing/2014/main" id="{C09C66FE-CEC0-B945-450F-C0BC7644B539}"/>
              </a:ext>
            </a:extLst>
          </p:cNvPr>
          <p:cNvSpPr/>
          <p:nvPr/>
        </p:nvSpPr>
        <p:spPr>
          <a:xfrm>
            <a:off x="1294923" y="2316493"/>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54">
            <a:extLst>
              <a:ext uri="{FF2B5EF4-FFF2-40B4-BE49-F238E27FC236}">
                <a16:creationId xmlns:a16="http://schemas.microsoft.com/office/drawing/2014/main" id="{F5270E91-78D1-6331-FDC4-D471BBF77B0D}"/>
              </a:ext>
            </a:extLst>
          </p:cNvPr>
          <p:cNvSpPr/>
          <p:nvPr/>
        </p:nvSpPr>
        <p:spPr>
          <a:xfrm>
            <a:off x="2574919" y="2319120"/>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a:extLst>
              <a:ext uri="{FF2B5EF4-FFF2-40B4-BE49-F238E27FC236}">
                <a16:creationId xmlns:a16="http://schemas.microsoft.com/office/drawing/2014/main" id="{E94393FA-BE3D-5731-F91F-627CB9144930}"/>
              </a:ext>
            </a:extLst>
          </p:cNvPr>
          <p:cNvSpPr/>
          <p:nvPr/>
        </p:nvSpPr>
        <p:spPr>
          <a:xfrm>
            <a:off x="3603220" y="2316493"/>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a:extLst>
              <a:ext uri="{FF2B5EF4-FFF2-40B4-BE49-F238E27FC236}">
                <a16:creationId xmlns:a16="http://schemas.microsoft.com/office/drawing/2014/main" id="{313E1E6F-3846-A0C1-222F-D10634123F9D}"/>
              </a:ext>
            </a:extLst>
          </p:cNvPr>
          <p:cNvSpPr/>
          <p:nvPr/>
        </p:nvSpPr>
        <p:spPr>
          <a:xfrm>
            <a:off x="4868231"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1BDCC4D3-6177-B267-8051-23B25AD06F4F}"/>
              </a:ext>
            </a:extLst>
          </p:cNvPr>
          <p:cNvSpPr/>
          <p:nvPr/>
        </p:nvSpPr>
        <p:spPr>
          <a:xfrm>
            <a:off x="6069089"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id="{D93930FA-40B3-DBB9-3221-FE525B265554}"/>
              </a:ext>
            </a:extLst>
          </p:cNvPr>
          <p:cNvSpPr/>
          <p:nvPr/>
        </p:nvSpPr>
        <p:spPr>
          <a:xfrm>
            <a:off x="7421576" y="2319120"/>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60">
            <a:extLst>
              <a:ext uri="{FF2B5EF4-FFF2-40B4-BE49-F238E27FC236}">
                <a16:creationId xmlns:a16="http://schemas.microsoft.com/office/drawing/2014/main" id="{5C13EBB9-2C25-381C-34FC-AB56F2D9FC2E}"/>
              </a:ext>
            </a:extLst>
          </p:cNvPr>
          <p:cNvSpPr/>
          <p:nvPr/>
        </p:nvSpPr>
        <p:spPr>
          <a:xfrm>
            <a:off x="9215543"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1">
            <a:extLst>
              <a:ext uri="{FF2B5EF4-FFF2-40B4-BE49-F238E27FC236}">
                <a16:creationId xmlns:a16="http://schemas.microsoft.com/office/drawing/2014/main" id="{C989B057-BD48-59CC-96CC-2C12EBDCB318}"/>
              </a:ext>
            </a:extLst>
          </p:cNvPr>
          <p:cNvSpPr/>
          <p:nvPr/>
        </p:nvSpPr>
        <p:spPr>
          <a:xfrm>
            <a:off x="10855367"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4" name="Graphic 63" descr="Group brainstorm with solid fill">
            <a:extLst>
              <a:ext uri="{FF2B5EF4-FFF2-40B4-BE49-F238E27FC236}">
                <a16:creationId xmlns:a16="http://schemas.microsoft.com/office/drawing/2014/main" id="{A0FA12CF-A5B5-90CE-E376-00644D214F9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36674" y="3607663"/>
            <a:ext cx="1317101" cy="1317101"/>
          </a:xfrm>
          <a:prstGeom prst="rect">
            <a:avLst/>
          </a:prstGeom>
        </p:spPr>
      </p:pic>
    </p:spTree>
    <p:extLst>
      <p:ext uri="{BB962C8B-B14F-4D97-AF65-F5344CB8AC3E}">
        <p14:creationId xmlns:p14="http://schemas.microsoft.com/office/powerpoint/2010/main" val="3457179323"/>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Shape 345">
          <a:extLst>
            <a:ext uri="{FF2B5EF4-FFF2-40B4-BE49-F238E27FC236}">
              <a16:creationId xmlns:a16="http://schemas.microsoft.com/office/drawing/2014/main" id="{DEB16CF6-DFC2-2047-1E4C-8842B0D1F870}"/>
            </a:ext>
          </a:extLst>
        </p:cNvPr>
        <p:cNvGrpSpPr/>
        <p:nvPr/>
      </p:nvGrpSpPr>
      <p:grpSpPr>
        <a:xfrm>
          <a:off x="0" y="0"/>
          <a:ext cx="0" cy="0"/>
          <a:chOff x="0" y="0"/>
          <a:chExt cx="0" cy="0"/>
        </a:xfrm>
      </p:grpSpPr>
      <p:sp>
        <p:nvSpPr>
          <p:cNvPr id="348" name="Google Shape;348;p37">
            <a:extLst>
              <a:ext uri="{FF2B5EF4-FFF2-40B4-BE49-F238E27FC236}">
                <a16:creationId xmlns:a16="http://schemas.microsoft.com/office/drawing/2014/main" id="{FD503582-8A0F-D034-C035-95D7B428EE9B}"/>
              </a:ext>
            </a:extLst>
          </p:cNvPr>
          <p:cNvSpPr txBox="1">
            <a:spLocks noGrp="1"/>
          </p:cNvSpPr>
          <p:nvPr>
            <p:ph type="title"/>
          </p:nvPr>
        </p:nvSpPr>
        <p:spPr>
          <a:xfrm>
            <a:off x="838200" y="1860831"/>
            <a:ext cx="4521200" cy="8820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PowerHuntShares</a:t>
            </a:r>
            <a:br>
              <a:rPr lang="en-US" dirty="0"/>
            </a:br>
            <a:br>
              <a:rPr lang="en-US" dirty="0"/>
            </a:br>
            <a:r>
              <a:rPr lang="en-US" dirty="0"/>
              <a:t>Demo</a:t>
            </a:r>
            <a:endParaRPr dirty="0"/>
          </a:p>
        </p:txBody>
      </p:sp>
      <p:sp>
        <p:nvSpPr>
          <p:cNvPr id="2" name="Slide Number Placeholder 2">
            <a:extLst>
              <a:ext uri="{FF2B5EF4-FFF2-40B4-BE49-F238E27FC236}">
                <a16:creationId xmlns:a16="http://schemas.microsoft.com/office/drawing/2014/main" id="{E7AD06BC-61B6-6882-E030-42D26F92959F}"/>
              </a:ext>
            </a:extLst>
          </p:cNvPr>
          <p:cNvSpPr>
            <a:spLocks noGrp="1"/>
          </p:cNvSpPr>
          <p:nvPr>
            <p:ph type="sldNum" idx="10"/>
          </p:nvPr>
        </p:nvSpPr>
        <p:spPr>
          <a:xfrm>
            <a:off x="9255136" y="6492875"/>
            <a:ext cx="2743200" cy="228600"/>
          </a:xfrm>
        </p:spPr>
        <p:txBody>
          <a:bodyPr/>
          <a:lstStyle/>
          <a:p>
            <a:fld id="{00000000-1234-1234-1234-123412341234}" type="slidenum">
              <a:rPr lang="en-US" smtClean="0"/>
              <a:pPr/>
              <a:t>152</a:t>
            </a:fld>
            <a:endParaRPr lang="en-US" dirty="0"/>
          </a:p>
        </p:txBody>
      </p:sp>
      <p:pic>
        <p:nvPicPr>
          <p:cNvPr id="4" name="Picture 3">
            <a:extLst>
              <a:ext uri="{FF2B5EF4-FFF2-40B4-BE49-F238E27FC236}">
                <a16:creationId xmlns:a16="http://schemas.microsoft.com/office/drawing/2014/main" id="{B2DC9288-2585-91F5-0461-D7ECA0C10C4B}"/>
              </a:ext>
            </a:extLst>
          </p:cNvPr>
          <p:cNvPicPr>
            <a:picLocks noChangeAspect="1"/>
          </p:cNvPicPr>
          <p:nvPr/>
        </p:nvPicPr>
        <p:blipFill>
          <a:blip r:embed="rId3"/>
          <a:stretch>
            <a:fillRect/>
          </a:stretch>
        </p:blipFill>
        <p:spPr>
          <a:xfrm>
            <a:off x="4353072" y="1592033"/>
            <a:ext cx="7445228" cy="4064661"/>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198838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48"/>
                                        </p:tgtEl>
                                        <p:attrNameLst>
                                          <p:attrName>style.visibility</p:attrName>
                                        </p:attrNameLst>
                                      </p:cBhvr>
                                      <p:to>
                                        <p:strVal val="visible"/>
                                      </p:to>
                                    </p:set>
                                    <p:animEffect transition="in" filter="fade">
                                      <p:cBhvr>
                                        <p:cTn id="7" dur="400"/>
                                        <p:tgtEl>
                                          <p:spTgt spid="3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Shape 469">
          <a:extLst>
            <a:ext uri="{FF2B5EF4-FFF2-40B4-BE49-F238E27FC236}">
              <a16:creationId xmlns:a16="http://schemas.microsoft.com/office/drawing/2014/main" id="{523499D0-BD93-17C6-C5C1-CB03F2EAEC5D}"/>
            </a:ext>
          </a:extLst>
        </p:cNvPr>
        <p:cNvGrpSpPr/>
        <p:nvPr/>
      </p:nvGrpSpPr>
      <p:grpSpPr>
        <a:xfrm>
          <a:off x="0" y="0"/>
          <a:ext cx="0" cy="0"/>
          <a:chOff x="0" y="0"/>
          <a:chExt cx="0" cy="0"/>
        </a:xfrm>
      </p:grpSpPr>
      <p:sp>
        <p:nvSpPr>
          <p:cNvPr id="471" name="Google Shape;471;p46">
            <a:extLst>
              <a:ext uri="{FF2B5EF4-FFF2-40B4-BE49-F238E27FC236}">
                <a16:creationId xmlns:a16="http://schemas.microsoft.com/office/drawing/2014/main" id="{1695E45B-37C2-7725-300F-9B54E1172AC3}"/>
              </a:ext>
            </a:extLst>
          </p:cNvPr>
          <p:cNvSpPr txBox="1">
            <a:spLocks noGrp="1"/>
          </p:cNvSpPr>
          <p:nvPr>
            <p:ph type="sldNum" idx="10"/>
          </p:nvPr>
        </p:nvSpPr>
        <p:spPr>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US"/>
              <a:t>153</a:t>
            </a:fld>
            <a:endParaRPr/>
          </a:p>
        </p:txBody>
      </p:sp>
      <p:sp>
        <p:nvSpPr>
          <p:cNvPr id="470" name="Google Shape;470;p46">
            <a:extLst>
              <a:ext uri="{FF2B5EF4-FFF2-40B4-BE49-F238E27FC236}">
                <a16:creationId xmlns:a16="http://schemas.microsoft.com/office/drawing/2014/main" id="{C9B82F8A-734B-7D92-CCD6-CD91BA4B3B02}"/>
              </a:ext>
            </a:extLst>
          </p:cNvPr>
          <p:cNvSpPr txBox="1">
            <a:spLocks noGrp="1"/>
          </p:cNvSpPr>
          <p:nvPr>
            <p:ph type="ctrTitle"/>
          </p:nvPr>
        </p:nvSpPr>
        <p:spPr>
          <a:prstGeom prst="rect">
            <a:avLst/>
          </a:prstGeom>
        </p:spPr>
        <p:txBody>
          <a:bodyPr spcFirstLastPara="1" wrap="square" lIns="91425" tIns="45700" rIns="91425" bIns="45700" anchor="b" anchorCtr="0">
            <a:normAutofit/>
          </a:bodyPr>
          <a:lstStyle/>
          <a:p>
            <a:r>
              <a:rPr lang="en-US" b="0" dirty="0">
                <a:solidFill>
                  <a:schemeClr val="bg1"/>
                </a:solidFill>
              </a:rPr>
              <a:t>Take Aways</a:t>
            </a:r>
            <a:endParaRPr lang="en-US" dirty="0">
              <a:solidFill>
                <a:schemeClr val="bg1"/>
              </a:solidFill>
            </a:endParaRPr>
          </a:p>
        </p:txBody>
      </p:sp>
    </p:spTree>
    <p:extLst>
      <p:ext uri="{BB962C8B-B14F-4D97-AF65-F5344CB8AC3E}">
        <p14:creationId xmlns:p14="http://schemas.microsoft.com/office/powerpoint/2010/main" val="37861278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23CA41C8-DEFE-07A0-5AB0-BB4ED94C590E}"/>
            </a:ext>
          </a:extLst>
        </p:cNvPr>
        <p:cNvGrpSpPr/>
        <p:nvPr/>
      </p:nvGrpSpPr>
      <p:grpSpPr>
        <a:xfrm>
          <a:off x="0" y="0"/>
          <a:ext cx="0" cy="0"/>
          <a:chOff x="0" y="0"/>
          <a:chExt cx="0" cy="0"/>
        </a:xfrm>
      </p:grpSpPr>
      <p:sp>
        <p:nvSpPr>
          <p:cNvPr id="413" name="Google Shape;413;p43">
            <a:extLst>
              <a:ext uri="{FF2B5EF4-FFF2-40B4-BE49-F238E27FC236}">
                <a16:creationId xmlns:a16="http://schemas.microsoft.com/office/drawing/2014/main" id="{1DCD0F98-B4A0-ABD3-744A-ACA221F59D37}"/>
              </a:ext>
            </a:extLst>
          </p:cNvPr>
          <p:cNvSpPr txBox="1">
            <a:spLocks noGrp="1"/>
          </p:cNvSpPr>
          <p:nvPr>
            <p:ph type="title"/>
          </p:nvPr>
        </p:nvSpPr>
        <p:spPr>
          <a:xfrm>
            <a:off x="838199" y="662500"/>
            <a:ext cx="4457701" cy="4584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Take Aways</a:t>
            </a:r>
            <a:endParaRPr dirty="0"/>
          </a:p>
        </p:txBody>
      </p:sp>
      <p:sp>
        <p:nvSpPr>
          <p:cNvPr id="49" name="Google Shape;415;p43">
            <a:extLst>
              <a:ext uri="{FF2B5EF4-FFF2-40B4-BE49-F238E27FC236}">
                <a16:creationId xmlns:a16="http://schemas.microsoft.com/office/drawing/2014/main" id="{89CD1326-BE9D-A811-172B-39A3E36A6CAD}"/>
              </a:ext>
            </a:extLst>
          </p:cNvPr>
          <p:cNvSpPr txBox="1">
            <a:spLocks/>
          </p:cNvSpPr>
          <p:nvPr/>
        </p:nvSpPr>
        <p:spPr>
          <a:xfrm>
            <a:off x="766479" y="15156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endParaRPr lang="en-US" dirty="0"/>
          </a:p>
        </p:txBody>
      </p:sp>
      <p:sp>
        <p:nvSpPr>
          <p:cNvPr id="5" name="TextBox 4">
            <a:extLst>
              <a:ext uri="{FF2B5EF4-FFF2-40B4-BE49-F238E27FC236}">
                <a16:creationId xmlns:a16="http://schemas.microsoft.com/office/drawing/2014/main" id="{795DD12B-620A-58B9-64C4-7DEE16914816}"/>
              </a:ext>
            </a:extLst>
          </p:cNvPr>
          <p:cNvSpPr txBox="1"/>
          <p:nvPr/>
        </p:nvSpPr>
        <p:spPr>
          <a:xfrm>
            <a:off x="838199" y="1761596"/>
            <a:ext cx="11171521" cy="3785652"/>
          </a:xfrm>
          <a:prstGeom prst="rect">
            <a:avLst/>
          </a:prstGeom>
          <a:noFill/>
        </p:spPr>
        <p:txBody>
          <a:bodyPr wrap="square">
            <a:spAutoFit/>
          </a:bodyPr>
          <a:lstStyle/>
          <a:p>
            <a:pPr marL="342900" indent="-342900">
              <a:buFont typeface="Arial" panose="020B0604020202020204" pitchFamily="34" charset="0"/>
              <a:buChar char="•"/>
            </a:pPr>
            <a:r>
              <a:rPr lang="en-US" sz="2400" dirty="0">
                <a:solidFill>
                  <a:srgbClr val="2B2576"/>
                </a:solidFill>
                <a:latin typeface="Open Sans" panose="020B0606030504020204" pitchFamily="34" charset="0"/>
              </a:rPr>
              <a:t>Play with your data! </a:t>
            </a:r>
            <a:br>
              <a:rPr lang="en-US" sz="2400" dirty="0">
                <a:solidFill>
                  <a:srgbClr val="2B2576"/>
                </a:solidFill>
                <a:latin typeface="Open Sans" panose="020B0606030504020204" pitchFamily="34" charset="0"/>
              </a:rPr>
            </a:br>
            <a:endParaRPr lang="en-US" sz="2400" dirty="0">
              <a:solidFill>
                <a:srgbClr val="2B2576"/>
              </a:solidFill>
              <a:latin typeface="Open Sans" panose="020B0606030504020204" pitchFamily="34" charset="0"/>
            </a:endParaRPr>
          </a:p>
          <a:p>
            <a:pPr marL="342900" indent="-342900">
              <a:buFont typeface="Arial" panose="020B0604020202020204" pitchFamily="34" charset="0"/>
              <a:buChar char="•"/>
            </a:pPr>
            <a:r>
              <a:rPr lang="en-US" sz="2400" dirty="0">
                <a:solidFill>
                  <a:srgbClr val="2B2576"/>
                </a:solidFill>
                <a:latin typeface="Open Sans" panose="020B0606030504020204" pitchFamily="34" charset="0"/>
              </a:rPr>
              <a:t>Use data analysis tools to help improve your quality of life as a defender or tester.</a:t>
            </a:r>
          </a:p>
          <a:p>
            <a:pPr marL="457200" indent="-457200">
              <a:buFont typeface="Arial" panose="020B0604020202020204" pitchFamily="34" charset="0"/>
              <a:buChar char="•"/>
            </a:pPr>
            <a:endParaRPr lang="en-US" sz="2400" dirty="0">
              <a:solidFill>
                <a:srgbClr val="2B2576"/>
              </a:solidFill>
              <a:latin typeface="Open Sans" panose="020B0606030504020204" pitchFamily="34" charset="0"/>
            </a:endParaRPr>
          </a:p>
          <a:p>
            <a:pPr marL="342900" indent="-342900">
              <a:buFont typeface="Arial" panose="020B0604020202020204" pitchFamily="34" charset="0"/>
              <a:buChar char="•"/>
            </a:pPr>
            <a:r>
              <a:rPr lang="en-US" sz="2400" dirty="0">
                <a:solidFill>
                  <a:srgbClr val="2B2576"/>
                </a:solidFill>
                <a:latin typeface="Open Sans" panose="020B0606030504020204" pitchFamily="34" charset="0"/>
              </a:rPr>
              <a:t>Not all solutions require LLMs, but they can help save time!</a:t>
            </a:r>
          </a:p>
          <a:p>
            <a:pPr marL="342900" indent="-342900">
              <a:buFont typeface="Arial" panose="020B0604020202020204" pitchFamily="34" charset="0"/>
              <a:buChar char="•"/>
            </a:pPr>
            <a:endParaRPr lang="en-US" sz="2400" dirty="0">
              <a:solidFill>
                <a:srgbClr val="2B2576"/>
              </a:solidFill>
              <a:latin typeface="Open Sans" panose="020B0606030504020204" pitchFamily="34" charset="0"/>
            </a:endParaRPr>
          </a:p>
          <a:p>
            <a:pPr marL="342900" indent="-342900">
              <a:buFont typeface="Arial" panose="020B0604020202020204" pitchFamily="34" charset="0"/>
              <a:buChar char="•"/>
            </a:pPr>
            <a:r>
              <a:rPr lang="en-US" sz="2400" dirty="0">
                <a:solidFill>
                  <a:srgbClr val="2B2576"/>
                </a:solidFill>
                <a:latin typeface="Open Sans" panose="020B0606030504020204" pitchFamily="34" charset="0"/>
              </a:rPr>
              <a:t>PowerHuntShares can be another tool in the box </a:t>
            </a:r>
          </a:p>
          <a:p>
            <a:pPr marL="342900" indent="-342900">
              <a:buFont typeface="Arial" panose="020B0604020202020204" pitchFamily="34" charset="0"/>
              <a:buChar char="•"/>
            </a:pPr>
            <a:endParaRPr lang="en-US" sz="2400" b="1" dirty="0">
              <a:solidFill>
                <a:srgbClr val="2B2576"/>
              </a:solidFill>
              <a:latin typeface="Open Sans" panose="020B0606030504020204" pitchFamily="34" charset="0"/>
            </a:endParaRPr>
          </a:p>
          <a:p>
            <a:pPr marL="342900" indent="-342900">
              <a:buFont typeface="Arial" panose="020B0604020202020204" pitchFamily="34" charset="0"/>
              <a:buChar char="•"/>
            </a:pPr>
            <a:endParaRPr lang="en-US" sz="2400" b="1" dirty="0">
              <a:solidFill>
                <a:srgbClr val="2B2576"/>
              </a:solidFill>
              <a:latin typeface="Open Sans" panose="020B0606030504020204" pitchFamily="34" charset="0"/>
            </a:endParaRPr>
          </a:p>
        </p:txBody>
      </p:sp>
      <p:pic>
        <p:nvPicPr>
          <p:cNvPr id="3" name="Graphic 2" descr="Fireworks with solid fill">
            <a:extLst>
              <a:ext uri="{FF2B5EF4-FFF2-40B4-BE49-F238E27FC236}">
                <a16:creationId xmlns:a16="http://schemas.microsoft.com/office/drawing/2014/main" id="{302CFE7C-0445-58E1-1792-9154516ED3A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007236" y="5671131"/>
            <a:ext cx="914400" cy="914400"/>
          </a:xfrm>
          <a:prstGeom prst="rect">
            <a:avLst/>
          </a:prstGeom>
        </p:spPr>
      </p:pic>
      <p:pic>
        <p:nvPicPr>
          <p:cNvPr id="7" name="Graphic 6" descr="Fireworks outline">
            <a:extLst>
              <a:ext uri="{FF2B5EF4-FFF2-40B4-BE49-F238E27FC236}">
                <a16:creationId xmlns:a16="http://schemas.microsoft.com/office/drawing/2014/main" id="{CF248FE2-6C84-8927-B57E-1A5417A9401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906133" y="5330870"/>
            <a:ext cx="535800" cy="535800"/>
          </a:xfrm>
          <a:prstGeom prst="rect">
            <a:avLst/>
          </a:prstGeom>
        </p:spPr>
      </p:pic>
      <p:pic>
        <p:nvPicPr>
          <p:cNvPr id="8" name="Graphic 7" descr="Fireworks with solid fill">
            <a:extLst>
              <a:ext uri="{FF2B5EF4-FFF2-40B4-BE49-F238E27FC236}">
                <a16:creationId xmlns:a16="http://schemas.microsoft.com/office/drawing/2014/main" id="{BC4F944B-BC85-774C-772E-6C6BECA7502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0611722" y="4708180"/>
            <a:ext cx="694023" cy="694023"/>
          </a:xfrm>
          <a:prstGeom prst="rect">
            <a:avLst/>
          </a:prstGeom>
        </p:spPr>
      </p:pic>
      <p:pic>
        <p:nvPicPr>
          <p:cNvPr id="9" name="Graphic 8" descr="Fireworks outline">
            <a:extLst>
              <a:ext uri="{FF2B5EF4-FFF2-40B4-BE49-F238E27FC236}">
                <a16:creationId xmlns:a16="http://schemas.microsoft.com/office/drawing/2014/main" id="{2D5DD091-74EA-9C5F-9E1B-18F1AE9B3266}"/>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0566278" y="5674261"/>
            <a:ext cx="535800" cy="535800"/>
          </a:xfrm>
          <a:prstGeom prst="rect">
            <a:avLst/>
          </a:prstGeom>
        </p:spPr>
      </p:pic>
      <p:pic>
        <p:nvPicPr>
          <p:cNvPr id="10" name="Graphic 9" descr="Fireworks outline">
            <a:extLst>
              <a:ext uri="{FF2B5EF4-FFF2-40B4-BE49-F238E27FC236}">
                <a16:creationId xmlns:a16="http://schemas.microsoft.com/office/drawing/2014/main" id="{5D89F545-DC6B-67B2-1457-6880BED7498D}"/>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9822127" y="4314321"/>
            <a:ext cx="703811" cy="703811"/>
          </a:xfrm>
          <a:prstGeom prst="rect">
            <a:avLst/>
          </a:prstGeom>
        </p:spPr>
      </p:pic>
      <p:pic>
        <p:nvPicPr>
          <p:cNvPr id="15" name="Graphic 14" descr="Thumbs up sign with solid fill">
            <a:extLst>
              <a:ext uri="{FF2B5EF4-FFF2-40B4-BE49-F238E27FC236}">
                <a16:creationId xmlns:a16="http://schemas.microsoft.com/office/drawing/2014/main" id="{D8FBCB30-F0C8-4A6C-AD59-B97B3A957C76}"/>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8111782" y="4010979"/>
            <a:ext cx="1948055" cy="1948055"/>
          </a:xfrm>
          <a:prstGeom prst="rect">
            <a:avLst/>
          </a:prstGeom>
        </p:spPr>
      </p:pic>
    </p:spTree>
    <p:extLst>
      <p:ext uri="{BB962C8B-B14F-4D97-AF65-F5344CB8AC3E}">
        <p14:creationId xmlns:p14="http://schemas.microsoft.com/office/powerpoint/2010/main" val="391962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32"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circle(out)">
                                      <p:cBhvr>
                                        <p:cTn id="13" dur="2000"/>
                                        <p:tgtEl>
                                          <p:spTgt spid="3"/>
                                        </p:tgtEl>
                                      </p:cBhvr>
                                    </p:animEffect>
                                  </p:childTnLst>
                                </p:cTn>
                              </p:par>
                              <p:par>
                                <p:cTn id="14" presetID="6" presetClass="entr" presetSubtype="32"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circle(out)">
                                      <p:cBhvr>
                                        <p:cTn id="16" dur="2000"/>
                                        <p:tgtEl>
                                          <p:spTgt spid="9"/>
                                        </p:tgtEl>
                                      </p:cBhvr>
                                    </p:animEffect>
                                  </p:childTnLst>
                                </p:cTn>
                              </p:par>
                              <p:par>
                                <p:cTn id="17" presetID="6" presetClass="entr" presetSubtype="32"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circle(out)">
                                      <p:cBhvr>
                                        <p:cTn id="19" dur="2000"/>
                                        <p:tgtEl>
                                          <p:spTgt spid="7"/>
                                        </p:tgtEl>
                                      </p:cBhvr>
                                    </p:animEffect>
                                  </p:childTnLst>
                                </p:cTn>
                              </p:par>
                              <p:par>
                                <p:cTn id="20" presetID="6" presetClass="entr" presetSubtype="32"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circle(out)">
                                      <p:cBhvr>
                                        <p:cTn id="22" dur="2000"/>
                                        <p:tgtEl>
                                          <p:spTgt spid="8"/>
                                        </p:tgtEl>
                                      </p:cBhvr>
                                    </p:animEffect>
                                  </p:childTnLst>
                                </p:cTn>
                              </p:par>
                              <p:par>
                                <p:cTn id="23" presetID="6" presetClass="entr" presetSubtype="32"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circle(out)">
                                      <p:cBhvr>
                                        <p:cTn id="25"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Shape 505"/>
        <p:cNvGrpSpPr/>
        <p:nvPr/>
      </p:nvGrpSpPr>
      <p:grpSpPr>
        <a:xfrm>
          <a:off x="0" y="0"/>
          <a:ext cx="0" cy="0"/>
          <a:chOff x="0" y="0"/>
          <a:chExt cx="0" cy="0"/>
        </a:xfrm>
      </p:grpSpPr>
      <p:sp>
        <p:nvSpPr>
          <p:cNvPr id="5" name="Title 4">
            <a:extLst>
              <a:ext uri="{FF2B5EF4-FFF2-40B4-BE49-F238E27FC236}">
                <a16:creationId xmlns:a16="http://schemas.microsoft.com/office/drawing/2014/main" id="{617893EC-9FB5-7F28-2E5D-484275E7BAF9}"/>
              </a:ext>
            </a:extLst>
          </p:cNvPr>
          <p:cNvSpPr>
            <a:spLocks noGrp="1"/>
          </p:cNvSpPr>
          <p:nvPr>
            <p:ph type="ctrTitle"/>
          </p:nvPr>
        </p:nvSpPr>
        <p:spPr>
          <a:xfrm>
            <a:off x="685788" y="2602223"/>
            <a:ext cx="10840200" cy="666000"/>
          </a:xfrm>
        </p:spPr>
        <p:txBody>
          <a:bodyPr>
            <a:normAutofit fontScale="90000"/>
          </a:bodyPr>
          <a:lstStyle/>
          <a:p>
            <a:r>
              <a:rPr lang="en-MX" dirty="0"/>
              <a:t>Thank you</a:t>
            </a:r>
          </a:p>
        </p:txBody>
      </p:sp>
      <p:sp>
        <p:nvSpPr>
          <p:cNvPr id="8" name="Google Shape;238;p28">
            <a:extLst>
              <a:ext uri="{FF2B5EF4-FFF2-40B4-BE49-F238E27FC236}">
                <a16:creationId xmlns:a16="http://schemas.microsoft.com/office/drawing/2014/main" id="{C371E8A9-ED8C-DC7C-A19E-B9BBAF373F33}"/>
              </a:ext>
            </a:extLst>
          </p:cNvPr>
          <p:cNvSpPr txBox="1">
            <a:spLocks noGrp="1"/>
          </p:cNvSpPr>
          <p:nvPr>
            <p:ph type="subTitle" idx="1"/>
          </p:nvPr>
        </p:nvSpPr>
        <p:spPr>
          <a:xfrm>
            <a:off x="685788" y="3212869"/>
            <a:ext cx="5673435" cy="858900"/>
          </a:xfrm>
          <a:prstGeom prst="rect">
            <a:avLst/>
          </a:prstGeom>
        </p:spPr>
        <p:txBody>
          <a:bodyPr spcFirstLastPara="1" wrap="square" lIns="91425" tIns="45700" rIns="91425" bIns="45700" anchor="t" anchorCtr="0">
            <a:normAutofit/>
          </a:bodyPr>
          <a:lstStyle/>
          <a:p>
            <a:pPr marL="0" lvl="0" indent="0" algn="l" rtl="0">
              <a:spcBef>
                <a:spcPts val="1000"/>
              </a:spcBef>
              <a:spcAft>
                <a:spcPts val="0"/>
              </a:spcAft>
              <a:buNone/>
            </a:pPr>
            <a:r>
              <a:rPr lang="en-US" dirty="0"/>
              <a:t>Good luck and hack responsibly.</a:t>
            </a:r>
            <a:endParaRPr dirty="0"/>
          </a:p>
        </p:txBody>
      </p:sp>
      <p:sp>
        <p:nvSpPr>
          <p:cNvPr id="508" name="Google Shape;508;p50"/>
          <p:cNvSpPr txBox="1">
            <a:spLocks noGrp="1"/>
          </p:cNvSpPr>
          <p:nvPr>
            <p:ph type="subTitle" idx="2"/>
          </p:nvPr>
        </p:nvSpPr>
        <p:spPr>
          <a:xfrm>
            <a:off x="2404153" y="4473778"/>
            <a:ext cx="3813918" cy="2280937"/>
          </a:xfrm>
          <a:prstGeom prst="rect">
            <a:avLst/>
          </a:prstGeom>
        </p:spPr>
        <p:txBody>
          <a:bodyPr spcFirstLastPara="1" wrap="square" lIns="91425" tIns="45700" rIns="91425" bIns="45700" anchor="t" anchorCtr="0">
            <a:normAutofit/>
          </a:bodyPr>
          <a:lstStyle/>
          <a:p>
            <a:pPr marL="0" lvl="0" indent="0" algn="l" rtl="0">
              <a:spcBef>
                <a:spcPts val="1000"/>
              </a:spcBef>
              <a:spcAft>
                <a:spcPts val="0"/>
              </a:spcAft>
              <a:buNone/>
            </a:pPr>
            <a:r>
              <a:rPr lang="en-US" sz="1800" dirty="0"/>
              <a:t>Scott Sutherland</a:t>
            </a:r>
            <a:br>
              <a:rPr lang="en-US" dirty="0">
                <a:solidFill>
                  <a:srgbClr val="00B36B"/>
                </a:solidFill>
              </a:rPr>
            </a:br>
            <a:r>
              <a:rPr lang="en-US" dirty="0"/>
              <a:t>BlueSky: </a:t>
            </a:r>
            <a:r>
              <a:rPr lang="en-US" dirty="0">
                <a:solidFill>
                  <a:srgbClr val="00B36B"/>
                </a:solidFill>
              </a:rPr>
              <a:t>@nullbind.bsky.social</a:t>
            </a:r>
            <a:br>
              <a:rPr lang="en-US" dirty="0">
                <a:solidFill>
                  <a:srgbClr val="00B36B"/>
                </a:solidFill>
              </a:rPr>
            </a:br>
            <a:r>
              <a:rPr lang="en-US" dirty="0"/>
              <a:t>x:            </a:t>
            </a:r>
            <a:r>
              <a:rPr lang="en-US" dirty="0">
                <a:solidFill>
                  <a:srgbClr val="00B36B"/>
                </a:solidFill>
              </a:rPr>
              <a:t>@_nullbind</a:t>
            </a:r>
            <a:br>
              <a:rPr lang="en-US" dirty="0">
                <a:solidFill>
                  <a:srgbClr val="00B36B"/>
                </a:solidFill>
              </a:rPr>
            </a:br>
            <a:r>
              <a:rPr lang="en-US" dirty="0"/>
              <a:t>GitHub:  </a:t>
            </a:r>
            <a:r>
              <a:rPr lang="en-US" dirty="0">
                <a:solidFill>
                  <a:srgbClr val="00B36B"/>
                </a:solidFill>
              </a:rPr>
              <a:t> nullbind</a:t>
            </a:r>
          </a:p>
        </p:txBody>
      </p:sp>
      <p:pic>
        <p:nvPicPr>
          <p:cNvPr id="2" name="Picture 1" descr="A monkey wearing a space suit&#10;&#10;AI-generated content may be incorrect.">
            <a:extLst>
              <a:ext uri="{FF2B5EF4-FFF2-40B4-BE49-F238E27FC236}">
                <a16:creationId xmlns:a16="http://schemas.microsoft.com/office/drawing/2014/main" id="{79D5D4F5-5CCE-993F-179A-71F2FAE08B5D}"/>
              </a:ext>
            </a:extLst>
          </p:cNvPr>
          <p:cNvPicPr>
            <a:picLocks noChangeAspect="1"/>
          </p:cNvPicPr>
          <p:nvPr/>
        </p:nvPicPr>
        <p:blipFill>
          <a:blip r:embed="rId3"/>
          <a:stretch>
            <a:fillRect/>
          </a:stretch>
        </p:blipFill>
        <p:spPr>
          <a:xfrm>
            <a:off x="685788" y="4349556"/>
            <a:ext cx="1594026" cy="159402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6D64A791-F80B-7847-C851-1945FEEBE438}"/>
            </a:ext>
          </a:extLst>
        </p:cNvPr>
        <p:cNvGrpSpPr/>
        <p:nvPr/>
      </p:nvGrpSpPr>
      <p:grpSpPr>
        <a:xfrm>
          <a:off x="0" y="0"/>
          <a:ext cx="0" cy="0"/>
          <a:chOff x="0" y="0"/>
          <a:chExt cx="0" cy="0"/>
        </a:xfrm>
      </p:grpSpPr>
      <p:sp>
        <p:nvSpPr>
          <p:cNvPr id="2" name="Google Shape;51;p9">
            <a:extLst>
              <a:ext uri="{FF2B5EF4-FFF2-40B4-BE49-F238E27FC236}">
                <a16:creationId xmlns:a16="http://schemas.microsoft.com/office/drawing/2014/main" id="{158F9818-20D7-8202-3446-1FF9FEB19C3B}"/>
              </a:ext>
            </a:extLst>
          </p:cNvPr>
          <p:cNvSpPr/>
          <p:nvPr/>
        </p:nvSpPr>
        <p:spPr>
          <a:xfrm>
            <a:off x="1311800" y="1013850"/>
            <a:ext cx="9568400" cy="4258800"/>
          </a:xfrm>
          <a:prstGeom prst="rect">
            <a:avLst/>
          </a:prstGeom>
          <a:noFill/>
          <a:ln w="9525" cap="flat" cmpd="sng">
            <a:solidFill>
              <a:srgbClr val="3737C5"/>
            </a:solidFill>
            <a:prstDash val="solid"/>
            <a:round/>
            <a:headEnd type="none" w="sm" len="sm"/>
            <a:tailEnd type="none" w="sm" len="sm"/>
          </a:ln>
        </p:spPr>
        <p:txBody>
          <a:bodyPr spcFirstLastPara="1" wrap="square" lIns="121900" tIns="60933" rIns="121900" bIns="60933" anchor="ctr" anchorCtr="0">
            <a:noAutofit/>
          </a:bodyPr>
          <a:lstStyle/>
          <a:p>
            <a:pPr algn="ctr" defTabSz="1219170">
              <a:buClr>
                <a:srgbClr val="000000"/>
              </a:buClr>
            </a:pPr>
            <a:endParaRPr sz="2400" kern="0">
              <a:solidFill>
                <a:srgbClr val="FFFFFF"/>
              </a:solidFill>
              <a:latin typeface="Proxima Nova Rg" panose="02000506030000020004" pitchFamily="2" charset="77"/>
              <a:cs typeface="Arial"/>
              <a:sym typeface="Arial"/>
            </a:endParaRPr>
          </a:p>
        </p:txBody>
      </p:sp>
      <p:sp>
        <p:nvSpPr>
          <p:cNvPr id="3" name="TextBox 2">
            <a:extLst>
              <a:ext uri="{FF2B5EF4-FFF2-40B4-BE49-F238E27FC236}">
                <a16:creationId xmlns:a16="http://schemas.microsoft.com/office/drawing/2014/main" id="{3417425F-7111-E0EF-1D1F-DBC80937258E}"/>
              </a:ext>
            </a:extLst>
          </p:cNvPr>
          <p:cNvSpPr txBox="1"/>
          <p:nvPr/>
        </p:nvSpPr>
        <p:spPr>
          <a:xfrm>
            <a:off x="1311800" y="2207306"/>
            <a:ext cx="9568400" cy="523220"/>
          </a:xfrm>
          <a:prstGeom prst="rect">
            <a:avLst/>
          </a:prstGeom>
          <a:noFill/>
        </p:spPr>
        <p:txBody>
          <a:bodyPr wrap="square" rtlCol="0">
            <a:spAutoFit/>
          </a:bodyPr>
          <a:lstStyle/>
          <a:p>
            <a:pPr algn="ctr"/>
            <a:r>
              <a:rPr lang="en-US" sz="2800" b="1" dirty="0">
                <a:solidFill>
                  <a:srgbClr val="3737C5"/>
                </a:solidFill>
                <a:latin typeface="+mn-lt"/>
              </a:rPr>
              <a:t>So How do SMB Share Permissions Work?</a:t>
            </a:r>
          </a:p>
        </p:txBody>
      </p:sp>
    </p:spTree>
    <p:extLst>
      <p:ext uri="{BB962C8B-B14F-4D97-AF65-F5344CB8AC3E}">
        <p14:creationId xmlns:p14="http://schemas.microsoft.com/office/powerpoint/2010/main" val="34893125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DC2248CD-35A9-B3AE-01A2-1A4542328537}"/>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65A97F97-1C75-4F8F-7535-299AEF40310B}"/>
              </a:ext>
            </a:extLst>
          </p:cNvPr>
          <p:cNvSpPr txBox="1"/>
          <p:nvPr/>
        </p:nvSpPr>
        <p:spPr>
          <a:xfrm>
            <a:off x="304798" y="309709"/>
            <a:ext cx="6553202" cy="1200329"/>
          </a:xfrm>
          <a:prstGeom prst="rect">
            <a:avLst/>
          </a:prstGeom>
          <a:noFill/>
        </p:spPr>
        <p:txBody>
          <a:bodyPr wrap="square">
            <a:spAutoFit/>
          </a:bodyPr>
          <a:lstStyle/>
          <a:p>
            <a:r>
              <a:rPr lang="en-US" sz="3600" dirty="0">
                <a:solidFill>
                  <a:srgbClr val="2B2576"/>
                </a:solidFill>
              </a:rPr>
              <a:t>NTFS &amp; Share Permission</a:t>
            </a:r>
            <a:br>
              <a:rPr lang="en-US" sz="3600" dirty="0">
                <a:solidFill>
                  <a:srgbClr val="09B36B"/>
                </a:solidFill>
              </a:rPr>
            </a:br>
            <a:r>
              <a:rPr lang="en-US" sz="3600" dirty="0">
                <a:solidFill>
                  <a:srgbClr val="5465FF"/>
                </a:solidFill>
              </a:rPr>
              <a:t>Most Restrictive Wins</a:t>
            </a:r>
          </a:p>
        </p:txBody>
      </p:sp>
      <p:grpSp>
        <p:nvGrpSpPr>
          <p:cNvPr id="180" name="Group 179">
            <a:extLst>
              <a:ext uri="{FF2B5EF4-FFF2-40B4-BE49-F238E27FC236}">
                <a16:creationId xmlns:a16="http://schemas.microsoft.com/office/drawing/2014/main" id="{4B3B7385-F989-98F0-C608-9031C0EE9AE6}"/>
              </a:ext>
            </a:extLst>
          </p:cNvPr>
          <p:cNvGrpSpPr/>
          <p:nvPr/>
        </p:nvGrpSpPr>
        <p:grpSpPr>
          <a:xfrm>
            <a:off x="2734652" y="1925778"/>
            <a:ext cx="1693493" cy="2239918"/>
            <a:chOff x="2734652" y="1925778"/>
            <a:chExt cx="1693493" cy="2239918"/>
          </a:xfrm>
        </p:grpSpPr>
        <p:pic>
          <p:nvPicPr>
            <p:cNvPr id="165" name="Graphic 164" descr="Programmer male with solid fill">
              <a:extLst>
                <a:ext uri="{FF2B5EF4-FFF2-40B4-BE49-F238E27FC236}">
                  <a16:creationId xmlns:a16="http://schemas.microsoft.com/office/drawing/2014/main" id="{C85E6A1F-FE6C-9E0B-88F8-E723A9EE9A0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734652" y="1925778"/>
              <a:ext cx="1693493" cy="1824178"/>
            </a:xfrm>
            <a:prstGeom prst="rect">
              <a:avLst/>
            </a:prstGeom>
          </p:spPr>
        </p:pic>
        <p:sp>
          <p:nvSpPr>
            <p:cNvPr id="172" name="TextBox 171">
              <a:extLst>
                <a:ext uri="{FF2B5EF4-FFF2-40B4-BE49-F238E27FC236}">
                  <a16:creationId xmlns:a16="http://schemas.microsoft.com/office/drawing/2014/main" id="{6366E83F-D7A2-9A09-EB59-93956E407B5F}"/>
                </a:ext>
              </a:extLst>
            </p:cNvPr>
            <p:cNvSpPr txBox="1"/>
            <p:nvPr/>
          </p:nvSpPr>
          <p:spPr>
            <a:xfrm>
              <a:off x="3295101" y="3857919"/>
              <a:ext cx="572593" cy="307777"/>
            </a:xfrm>
            <a:prstGeom prst="rect">
              <a:avLst/>
            </a:prstGeom>
            <a:noFill/>
          </p:spPr>
          <p:txBody>
            <a:bodyPr wrap="none" rtlCol="0">
              <a:spAutoFit/>
            </a:bodyPr>
            <a:lstStyle/>
            <a:p>
              <a:r>
                <a:rPr lang="en-US" dirty="0">
                  <a:solidFill>
                    <a:srgbClr val="2B2576"/>
                  </a:solidFill>
                </a:rPr>
                <a:t>John</a:t>
              </a:r>
            </a:p>
          </p:txBody>
        </p:sp>
      </p:grpSp>
      <p:grpSp>
        <p:nvGrpSpPr>
          <p:cNvPr id="183" name="Group 182">
            <a:extLst>
              <a:ext uri="{FF2B5EF4-FFF2-40B4-BE49-F238E27FC236}">
                <a16:creationId xmlns:a16="http://schemas.microsoft.com/office/drawing/2014/main" id="{258F38EC-341F-8CD0-01D9-49729B5C6CB3}"/>
              </a:ext>
            </a:extLst>
          </p:cNvPr>
          <p:cNvGrpSpPr/>
          <p:nvPr/>
        </p:nvGrpSpPr>
        <p:grpSpPr>
          <a:xfrm>
            <a:off x="6821865" y="1935269"/>
            <a:ext cx="2873974" cy="3364532"/>
            <a:chOff x="6821865" y="1935269"/>
            <a:chExt cx="2873974" cy="3364532"/>
          </a:xfrm>
        </p:grpSpPr>
        <p:sp>
          <p:nvSpPr>
            <p:cNvPr id="153" name="TextBox 152">
              <a:extLst>
                <a:ext uri="{FF2B5EF4-FFF2-40B4-BE49-F238E27FC236}">
                  <a16:creationId xmlns:a16="http://schemas.microsoft.com/office/drawing/2014/main" id="{9B1A39D6-5C8C-0FD8-0441-916B07B80066}"/>
                </a:ext>
              </a:extLst>
            </p:cNvPr>
            <p:cNvSpPr txBox="1"/>
            <p:nvPr/>
          </p:nvSpPr>
          <p:spPr>
            <a:xfrm>
              <a:off x="7725883" y="4284138"/>
              <a:ext cx="1558440" cy="1015663"/>
            </a:xfrm>
            <a:prstGeom prst="rect">
              <a:avLst/>
            </a:prstGeom>
            <a:solidFill>
              <a:schemeClr val="bg1">
                <a:lumMod val="95000"/>
              </a:schemeClr>
            </a:solidFill>
            <a:ln>
              <a:solidFill>
                <a:schemeClr val="accent1">
                  <a:shade val="50000"/>
                </a:schemeClr>
              </a:solidFill>
            </a:ln>
          </p:spPr>
          <p:txBody>
            <a:bodyPr wrap="none" rtlCol="0">
              <a:spAutoFit/>
            </a:bodyPr>
            <a:lstStyle/>
            <a:p>
              <a:r>
                <a:rPr lang="en-US" sz="1200" b="1" dirty="0">
                  <a:solidFill>
                    <a:srgbClr val="2B2576"/>
                  </a:solidFill>
                </a:rPr>
                <a:t>NTFS Permissions</a:t>
              </a:r>
            </a:p>
            <a:p>
              <a:br>
                <a:rPr lang="en-US" sz="1200" b="1" dirty="0">
                  <a:solidFill>
                    <a:srgbClr val="2B2576"/>
                  </a:solidFill>
                </a:rPr>
              </a:br>
              <a:r>
                <a:rPr lang="en-US" sz="1200" b="1" dirty="0">
                  <a:solidFill>
                    <a:srgbClr val="2B2576"/>
                  </a:solidFill>
                </a:rPr>
                <a:t>John:  Full Control</a:t>
              </a:r>
              <a:br>
                <a:rPr lang="en-US" sz="1200" b="1" dirty="0">
                  <a:solidFill>
                    <a:srgbClr val="2B2576"/>
                  </a:solidFill>
                </a:rPr>
              </a:br>
              <a:r>
                <a:rPr lang="en-US" sz="1200" dirty="0">
                  <a:solidFill>
                    <a:srgbClr val="2B2576"/>
                  </a:solidFill>
                </a:rPr>
                <a:t>Sue:   Change</a:t>
              </a:r>
              <a:br>
                <a:rPr lang="en-US" sz="1200" dirty="0">
                  <a:solidFill>
                    <a:srgbClr val="2B2576"/>
                  </a:solidFill>
                </a:rPr>
              </a:br>
              <a:r>
                <a:rPr lang="en-US" sz="1200" dirty="0">
                  <a:solidFill>
                    <a:srgbClr val="2B2576"/>
                  </a:solidFill>
                </a:rPr>
                <a:t>Kevin: Read</a:t>
              </a:r>
            </a:p>
          </p:txBody>
        </p:sp>
        <p:grpSp>
          <p:nvGrpSpPr>
            <p:cNvPr id="154" name="Group 153">
              <a:extLst>
                <a:ext uri="{FF2B5EF4-FFF2-40B4-BE49-F238E27FC236}">
                  <a16:creationId xmlns:a16="http://schemas.microsoft.com/office/drawing/2014/main" id="{E174DBD1-4238-CBAB-3B66-B42FCB922579}"/>
                </a:ext>
              </a:extLst>
            </p:cNvPr>
            <p:cNvGrpSpPr/>
            <p:nvPr/>
          </p:nvGrpSpPr>
          <p:grpSpPr>
            <a:xfrm>
              <a:off x="7280677" y="1935269"/>
              <a:ext cx="2415162" cy="2583348"/>
              <a:chOff x="1517652" y="1635900"/>
              <a:chExt cx="2415162" cy="2583348"/>
            </a:xfrm>
          </p:grpSpPr>
          <p:pic>
            <p:nvPicPr>
              <p:cNvPr id="155" name="Graphic 154" descr="Monitor with solid fill">
                <a:extLst>
                  <a:ext uri="{FF2B5EF4-FFF2-40B4-BE49-F238E27FC236}">
                    <a16:creationId xmlns:a16="http://schemas.microsoft.com/office/drawing/2014/main" id="{647A5DDD-2F71-CAF7-7A7D-C8EC483F49B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517652" y="1635900"/>
                <a:ext cx="2415162" cy="2583348"/>
              </a:xfrm>
              <a:prstGeom prst="rect">
                <a:avLst/>
              </a:prstGeom>
            </p:spPr>
          </p:pic>
          <p:grpSp>
            <p:nvGrpSpPr>
              <p:cNvPr id="156" name="Group 155">
                <a:extLst>
                  <a:ext uri="{FF2B5EF4-FFF2-40B4-BE49-F238E27FC236}">
                    <a16:creationId xmlns:a16="http://schemas.microsoft.com/office/drawing/2014/main" id="{7346EF59-5776-1567-6CB2-26AE001862C6}"/>
                  </a:ext>
                </a:extLst>
              </p:cNvPr>
              <p:cNvGrpSpPr/>
              <p:nvPr/>
            </p:nvGrpSpPr>
            <p:grpSpPr>
              <a:xfrm>
                <a:off x="2031359" y="1999922"/>
                <a:ext cx="1489939" cy="1593694"/>
                <a:chOff x="2488559" y="1999922"/>
                <a:chExt cx="1489939" cy="1593694"/>
              </a:xfrm>
            </p:grpSpPr>
            <p:pic>
              <p:nvPicPr>
                <p:cNvPr id="157" name="Graphic 156" descr="Open folder with solid fill">
                  <a:extLst>
                    <a:ext uri="{FF2B5EF4-FFF2-40B4-BE49-F238E27FC236}">
                      <a16:creationId xmlns:a16="http://schemas.microsoft.com/office/drawing/2014/main" id="{BE03A59A-068B-4E65-E97F-EE34E8440740}"/>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488559" y="1999922"/>
                  <a:ext cx="1489939" cy="1593694"/>
                </a:xfrm>
                <a:prstGeom prst="rect">
                  <a:avLst/>
                </a:prstGeom>
              </p:spPr>
            </p:pic>
            <p:sp>
              <p:nvSpPr>
                <p:cNvPr id="158" name="TextBox 157">
                  <a:extLst>
                    <a:ext uri="{FF2B5EF4-FFF2-40B4-BE49-F238E27FC236}">
                      <a16:creationId xmlns:a16="http://schemas.microsoft.com/office/drawing/2014/main" id="{7EF468BE-02B7-DEAA-0C03-357B21C85876}"/>
                    </a:ext>
                  </a:extLst>
                </p:cNvPr>
                <p:cNvSpPr txBox="1"/>
                <p:nvPr/>
              </p:nvSpPr>
              <p:spPr>
                <a:xfrm>
                  <a:off x="2618420" y="2319073"/>
                  <a:ext cx="486030" cy="230832"/>
                </a:xfrm>
                <a:prstGeom prst="rect">
                  <a:avLst/>
                </a:prstGeom>
                <a:noFill/>
              </p:spPr>
              <p:txBody>
                <a:bodyPr wrap="none" rtlCol="0">
                  <a:spAutoFit/>
                </a:bodyPr>
                <a:lstStyle/>
                <a:p>
                  <a:r>
                    <a:rPr lang="en-US" sz="900" b="1" dirty="0">
                      <a:solidFill>
                        <a:srgbClr val="2B2576"/>
                      </a:solidFill>
                    </a:rPr>
                    <a:t>NTFS</a:t>
                  </a:r>
                </a:p>
              </p:txBody>
            </p:sp>
          </p:grpSp>
        </p:grpSp>
        <p:cxnSp>
          <p:nvCxnSpPr>
            <p:cNvPr id="176" name="Straight Connector 175">
              <a:extLst>
                <a:ext uri="{FF2B5EF4-FFF2-40B4-BE49-F238E27FC236}">
                  <a16:creationId xmlns:a16="http://schemas.microsoft.com/office/drawing/2014/main" id="{F4B86F08-DB5B-6475-8F12-C437A51CDF43}"/>
                </a:ext>
              </a:extLst>
            </p:cNvPr>
            <p:cNvCxnSpPr>
              <a:cxnSpLocks/>
            </p:cNvCxnSpPr>
            <p:nvPr/>
          </p:nvCxnSpPr>
          <p:spPr>
            <a:xfrm flipH="1">
              <a:off x="6821865" y="3109703"/>
              <a:ext cx="1144758" cy="0"/>
            </a:xfrm>
            <a:prstGeom prst="line">
              <a:avLst/>
            </a:prstGeom>
            <a:ln w="38100">
              <a:solidFill>
                <a:srgbClr val="00B050"/>
              </a:solidFill>
              <a:headEnd type="triangle"/>
            </a:ln>
          </p:spPr>
          <p:style>
            <a:lnRef idx="1">
              <a:schemeClr val="accent1"/>
            </a:lnRef>
            <a:fillRef idx="0">
              <a:schemeClr val="accent1"/>
            </a:fillRef>
            <a:effectRef idx="0">
              <a:schemeClr val="accent1"/>
            </a:effectRef>
            <a:fontRef idx="minor">
              <a:schemeClr val="tx1"/>
            </a:fontRef>
          </p:style>
        </p:cxnSp>
      </p:grpSp>
      <p:grpSp>
        <p:nvGrpSpPr>
          <p:cNvPr id="182" name="Group 181">
            <a:extLst>
              <a:ext uri="{FF2B5EF4-FFF2-40B4-BE49-F238E27FC236}">
                <a16:creationId xmlns:a16="http://schemas.microsoft.com/office/drawing/2014/main" id="{2825547E-DD5F-9C4D-8D4D-8313E02A6DFA}"/>
              </a:ext>
            </a:extLst>
          </p:cNvPr>
          <p:cNvGrpSpPr/>
          <p:nvPr/>
        </p:nvGrpSpPr>
        <p:grpSpPr>
          <a:xfrm>
            <a:off x="4120998" y="2182051"/>
            <a:ext cx="2925381" cy="3105447"/>
            <a:chOff x="4120998" y="2182051"/>
            <a:chExt cx="2925381" cy="3105447"/>
          </a:xfrm>
        </p:grpSpPr>
        <p:sp>
          <p:nvSpPr>
            <p:cNvPr id="152" name="TextBox 151">
              <a:extLst>
                <a:ext uri="{FF2B5EF4-FFF2-40B4-BE49-F238E27FC236}">
                  <a16:creationId xmlns:a16="http://schemas.microsoft.com/office/drawing/2014/main" id="{A6EB4D38-868C-5C62-A93F-9879EFC6F1A2}"/>
                </a:ext>
              </a:extLst>
            </p:cNvPr>
            <p:cNvSpPr txBox="1"/>
            <p:nvPr/>
          </p:nvSpPr>
          <p:spPr>
            <a:xfrm>
              <a:off x="5174551" y="4271835"/>
              <a:ext cx="1568058" cy="1015663"/>
            </a:xfrm>
            <a:prstGeom prst="rect">
              <a:avLst/>
            </a:prstGeom>
            <a:solidFill>
              <a:schemeClr val="bg1">
                <a:lumMod val="95000"/>
              </a:schemeClr>
            </a:solidFill>
            <a:ln>
              <a:solidFill>
                <a:schemeClr val="accent1">
                  <a:shade val="50000"/>
                </a:schemeClr>
              </a:solidFill>
            </a:ln>
          </p:spPr>
          <p:txBody>
            <a:bodyPr wrap="none" rtlCol="0">
              <a:spAutoFit/>
            </a:bodyPr>
            <a:lstStyle/>
            <a:p>
              <a:r>
                <a:rPr lang="en-US" sz="1200" b="1" dirty="0">
                  <a:solidFill>
                    <a:srgbClr val="2B2576"/>
                  </a:solidFill>
                </a:rPr>
                <a:t>Share Permissions</a:t>
              </a:r>
            </a:p>
            <a:p>
              <a:endParaRPr lang="en-US" sz="1200" b="1" dirty="0">
                <a:solidFill>
                  <a:srgbClr val="2B2576"/>
                </a:solidFill>
              </a:endParaRPr>
            </a:p>
            <a:p>
              <a:r>
                <a:rPr lang="en-US" sz="1200" b="1" dirty="0">
                  <a:solidFill>
                    <a:srgbClr val="2B2576"/>
                  </a:solidFill>
                </a:rPr>
                <a:t>John:  Read</a:t>
              </a:r>
              <a:br>
                <a:rPr lang="en-US" sz="1200" dirty="0">
                  <a:solidFill>
                    <a:srgbClr val="2B2576"/>
                  </a:solidFill>
                </a:rPr>
              </a:br>
              <a:r>
                <a:rPr lang="en-US" sz="1200" dirty="0">
                  <a:solidFill>
                    <a:srgbClr val="2B2576"/>
                  </a:solidFill>
                </a:rPr>
                <a:t>Sue:   Write</a:t>
              </a:r>
              <a:br>
                <a:rPr lang="en-US" sz="1200" dirty="0">
                  <a:solidFill>
                    <a:srgbClr val="2B2576"/>
                  </a:solidFill>
                </a:rPr>
              </a:br>
              <a:r>
                <a:rPr lang="en-US" sz="1200" dirty="0">
                  <a:solidFill>
                    <a:srgbClr val="2B2576"/>
                  </a:solidFill>
                </a:rPr>
                <a:t>Kevin: Full Control</a:t>
              </a:r>
            </a:p>
          </p:txBody>
        </p:sp>
        <p:grpSp>
          <p:nvGrpSpPr>
            <p:cNvPr id="181" name="Group 180">
              <a:extLst>
                <a:ext uri="{FF2B5EF4-FFF2-40B4-BE49-F238E27FC236}">
                  <a16:creationId xmlns:a16="http://schemas.microsoft.com/office/drawing/2014/main" id="{8573BC93-5A59-D45C-19DA-5942CBF1E2FE}"/>
                </a:ext>
              </a:extLst>
            </p:cNvPr>
            <p:cNvGrpSpPr/>
            <p:nvPr/>
          </p:nvGrpSpPr>
          <p:grpSpPr>
            <a:xfrm>
              <a:off x="4120998" y="2182051"/>
              <a:ext cx="2925381" cy="2089784"/>
              <a:chOff x="4120998" y="2182051"/>
              <a:chExt cx="2925381" cy="2089784"/>
            </a:xfrm>
          </p:grpSpPr>
          <p:cxnSp>
            <p:nvCxnSpPr>
              <p:cNvPr id="164" name="Straight Connector 163">
                <a:extLst>
                  <a:ext uri="{FF2B5EF4-FFF2-40B4-BE49-F238E27FC236}">
                    <a16:creationId xmlns:a16="http://schemas.microsoft.com/office/drawing/2014/main" id="{ADD992BB-54EF-C9ED-147F-63F6DFE18C88}"/>
                  </a:ext>
                </a:extLst>
              </p:cNvPr>
              <p:cNvCxnSpPr>
                <a:cxnSpLocks/>
              </p:cNvCxnSpPr>
              <p:nvPr/>
            </p:nvCxnSpPr>
            <p:spPr>
              <a:xfrm flipH="1">
                <a:off x="4120998" y="3138396"/>
                <a:ext cx="1144758" cy="0"/>
              </a:xfrm>
              <a:prstGeom prst="line">
                <a:avLst/>
              </a:prstGeom>
              <a:ln w="38100">
                <a:solidFill>
                  <a:srgbClr val="00B050"/>
                </a:solidFill>
                <a:headEnd type="triangle"/>
              </a:ln>
            </p:spPr>
            <p:style>
              <a:lnRef idx="1">
                <a:schemeClr val="accent1"/>
              </a:lnRef>
              <a:fillRef idx="0">
                <a:schemeClr val="accent1"/>
              </a:fillRef>
              <a:effectRef idx="0">
                <a:schemeClr val="accent1"/>
              </a:effectRef>
              <a:fontRef idx="minor">
                <a:schemeClr val="tx1"/>
              </a:fontRef>
            </p:style>
          </p:cxnSp>
          <p:grpSp>
            <p:nvGrpSpPr>
              <p:cNvPr id="177" name="Group 176">
                <a:extLst>
                  <a:ext uri="{FF2B5EF4-FFF2-40B4-BE49-F238E27FC236}">
                    <a16:creationId xmlns:a16="http://schemas.microsoft.com/office/drawing/2014/main" id="{E33F9EE4-A0F9-168E-68BC-8C8F894F49BE}"/>
                  </a:ext>
                </a:extLst>
              </p:cNvPr>
              <p:cNvGrpSpPr/>
              <p:nvPr/>
            </p:nvGrpSpPr>
            <p:grpSpPr>
              <a:xfrm>
                <a:off x="5092649" y="2182051"/>
                <a:ext cx="1953730" cy="2089784"/>
                <a:chOff x="3649602" y="1705902"/>
                <a:chExt cx="1953730" cy="2089784"/>
              </a:xfrm>
            </p:grpSpPr>
            <p:pic>
              <p:nvPicPr>
                <p:cNvPr id="178" name="Graphic 177" descr="Open folder outline">
                  <a:extLst>
                    <a:ext uri="{FF2B5EF4-FFF2-40B4-BE49-F238E27FC236}">
                      <a16:creationId xmlns:a16="http://schemas.microsoft.com/office/drawing/2014/main" id="{6E8B1D78-7EB6-CF7E-4F46-2A1CE0C7F80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649602" y="1705902"/>
                  <a:ext cx="1953730" cy="2089784"/>
                </a:xfrm>
                <a:prstGeom prst="rect">
                  <a:avLst/>
                </a:prstGeom>
              </p:spPr>
            </p:pic>
            <p:sp>
              <p:nvSpPr>
                <p:cNvPr id="179" name="TextBox 178">
                  <a:extLst>
                    <a:ext uri="{FF2B5EF4-FFF2-40B4-BE49-F238E27FC236}">
                      <a16:creationId xmlns:a16="http://schemas.microsoft.com/office/drawing/2014/main" id="{C5652EE4-4EE7-049A-75F1-779D89C082CB}"/>
                    </a:ext>
                  </a:extLst>
                </p:cNvPr>
                <p:cNvSpPr txBox="1"/>
                <p:nvPr/>
              </p:nvSpPr>
              <p:spPr>
                <a:xfrm>
                  <a:off x="3839643" y="2175870"/>
                  <a:ext cx="577402" cy="261610"/>
                </a:xfrm>
                <a:prstGeom prst="rect">
                  <a:avLst/>
                </a:prstGeom>
                <a:noFill/>
              </p:spPr>
              <p:txBody>
                <a:bodyPr wrap="none" rtlCol="0">
                  <a:spAutoFit/>
                </a:bodyPr>
                <a:lstStyle/>
                <a:p>
                  <a:r>
                    <a:rPr lang="en-US" sz="1100" b="1" dirty="0">
                      <a:solidFill>
                        <a:srgbClr val="2B2576"/>
                      </a:solidFill>
                    </a:rPr>
                    <a:t>Share</a:t>
                  </a:r>
                </a:p>
              </p:txBody>
            </p:sp>
          </p:grpSp>
        </p:grpSp>
      </p:grpSp>
      <p:sp>
        <p:nvSpPr>
          <p:cNvPr id="184" name="Oval 183">
            <a:extLst>
              <a:ext uri="{FF2B5EF4-FFF2-40B4-BE49-F238E27FC236}">
                <a16:creationId xmlns:a16="http://schemas.microsoft.com/office/drawing/2014/main" id="{21D0BAB0-F109-F093-3C84-EBD4AAF6ABD5}"/>
              </a:ext>
            </a:extLst>
          </p:cNvPr>
          <p:cNvSpPr/>
          <p:nvPr/>
        </p:nvSpPr>
        <p:spPr>
          <a:xfrm>
            <a:off x="5621356" y="4440244"/>
            <a:ext cx="717094" cy="678843"/>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C00000"/>
              </a:solidFill>
            </a:endParaRPr>
          </a:p>
        </p:txBody>
      </p:sp>
    </p:spTree>
    <p:extLst>
      <p:ext uri="{BB962C8B-B14F-4D97-AF65-F5344CB8AC3E}">
        <p14:creationId xmlns:p14="http://schemas.microsoft.com/office/powerpoint/2010/main" val="614171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6F845180-95A9-2AD0-3553-C2D957AFB4C4}"/>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1DA2AB66-CCA4-E1BC-864F-7D2792F9648D}"/>
              </a:ext>
            </a:extLst>
          </p:cNvPr>
          <p:cNvSpPr txBox="1"/>
          <p:nvPr/>
        </p:nvSpPr>
        <p:spPr>
          <a:xfrm>
            <a:off x="304798" y="309709"/>
            <a:ext cx="6553202" cy="1200329"/>
          </a:xfrm>
          <a:prstGeom prst="rect">
            <a:avLst/>
          </a:prstGeom>
          <a:noFill/>
        </p:spPr>
        <p:txBody>
          <a:bodyPr wrap="square">
            <a:spAutoFit/>
          </a:bodyPr>
          <a:lstStyle/>
          <a:p>
            <a:r>
              <a:rPr lang="en-US" sz="3600" dirty="0">
                <a:solidFill>
                  <a:srgbClr val="2B2576"/>
                </a:solidFill>
              </a:rPr>
              <a:t>NTFS &amp; Share Permission</a:t>
            </a:r>
            <a:br>
              <a:rPr lang="en-US" sz="3600" dirty="0">
                <a:solidFill>
                  <a:srgbClr val="09B36B"/>
                </a:solidFill>
              </a:rPr>
            </a:br>
            <a:r>
              <a:rPr lang="en-US" sz="3600" dirty="0">
                <a:solidFill>
                  <a:srgbClr val="5465FF"/>
                </a:solidFill>
              </a:rPr>
              <a:t>Most Restrictive Wins</a:t>
            </a:r>
          </a:p>
        </p:txBody>
      </p:sp>
      <p:grpSp>
        <p:nvGrpSpPr>
          <p:cNvPr id="23" name="Group 22">
            <a:extLst>
              <a:ext uri="{FF2B5EF4-FFF2-40B4-BE49-F238E27FC236}">
                <a16:creationId xmlns:a16="http://schemas.microsoft.com/office/drawing/2014/main" id="{68C583DF-D96C-2520-4B26-321FE4952566}"/>
              </a:ext>
            </a:extLst>
          </p:cNvPr>
          <p:cNvGrpSpPr/>
          <p:nvPr/>
        </p:nvGrpSpPr>
        <p:grpSpPr>
          <a:xfrm>
            <a:off x="6821865" y="1935269"/>
            <a:ext cx="2873974" cy="3364532"/>
            <a:chOff x="6821865" y="1935269"/>
            <a:chExt cx="2873974" cy="3364532"/>
          </a:xfrm>
        </p:grpSpPr>
        <p:sp>
          <p:nvSpPr>
            <p:cNvPr id="6" name="TextBox 5">
              <a:extLst>
                <a:ext uri="{FF2B5EF4-FFF2-40B4-BE49-F238E27FC236}">
                  <a16:creationId xmlns:a16="http://schemas.microsoft.com/office/drawing/2014/main" id="{2C2E64C2-F01A-4B13-E525-0028EAD30C01}"/>
                </a:ext>
              </a:extLst>
            </p:cNvPr>
            <p:cNvSpPr txBox="1"/>
            <p:nvPr/>
          </p:nvSpPr>
          <p:spPr>
            <a:xfrm>
              <a:off x="7725883" y="4284138"/>
              <a:ext cx="1558440" cy="1015663"/>
            </a:xfrm>
            <a:prstGeom prst="rect">
              <a:avLst/>
            </a:prstGeom>
            <a:solidFill>
              <a:schemeClr val="bg1">
                <a:lumMod val="95000"/>
              </a:schemeClr>
            </a:solidFill>
            <a:ln>
              <a:solidFill>
                <a:schemeClr val="accent1">
                  <a:shade val="50000"/>
                </a:schemeClr>
              </a:solidFill>
            </a:ln>
          </p:spPr>
          <p:txBody>
            <a:bodyPr wrap="none" rtlCol="0">
              <a:spAutoFit/>
            </a:bodyPr>
            <a:lstStyle/>
            <a:p>
              <a:r>
                <a:rPr lang="en-US" sz="1200" b="1" dirty="0">
                  <a:solidFill>
                    <a:srgbClr val="2B2576"/>
                  </a:solidFill>
                </a:rPr>
                <a:t>NTFS Permissions</a:t>
              </a:r>
            </a:p>
            <a:p>
              <a:br>
                <a:rPr lang="en-US" sz="1200" b="1" dirty="0">
                  <a:solidFill>
                    <a:srgbClr val="2B2576"/>
                  </a:solidFill>
                </a:rPr>
              </a:br>
              <a:r>
                <a:rPr lang="en-US" sz="1200" dirty="0">
                  <a:solidFill>
                    <a:srgbClr val="2B2576"/>
                  </a:solidFill>
                </a:rPr>
                <a:t>John:  Full Control</a:t>
              </a:r>
              <a:br>
                <a:rPr lang="en-US" sz="1200" b="1" dirty="0">
                  <a:solidFill>
                    <a:srgbClr val="2B2576"/>
                  </a:solidFill>
                </a:rPr>
              </a:br>
              <a:r>
                <a:rPr lang="en-US" sz="1200" dirty="0">
                  <a:solidFill>
                    <a:srgbClr val="2B2576"/>
                  </a:solidFill>
                </a:rPr>
                <a:t>Sue:   Change</a:t>
              </a:r>
              <a:br>
                <a:rPr lang="en-US" sz="1200" dirty="0">
                  <a:solidFill>
                    <a:srgbClr val="2B2576"/>
                  </a:solidFill>
                </a:rPr>
              </a:br>
              <a:r>
                <a:rPr lang="en-US" sz="1200" b="1" dirty="0">
                  <a:solidFill>
                    <a:srgbClr val="2B2576"/>
                  </a:solidFill>
                </a:rPr>
                <a:t>Kevin: Read</a:t>
              </a:r>
            </a:p>
          </p:txBody>
        </p:sp>
        <p:grpSp>
          <p:nvGrpSpPr>
            <p:cNvPr id="7" name="Group 6">
              <a:extLst>
                <a:ext uri="{FF2B5EF4-FFF2-40B4-BE49-F238E27FC236}">
                  <a16:creationId xmlns:a16="http://schemas.microsoft.com/office/drawing/2014/main" id="{64F7D3EE-E73C-DE1D-8C36-85F9C0CC9004}"/>
                </a:ext>
              </a:extLst>
            </p:cNvPr>
            <p:cNvGrpSpPr/>
            <p:nvPr/>
          </p:nvGrpSpPr>
          <p:grpSpPr>
            <a:xfrm>
              <a:off x="7280677" y="1935269"/>
              <a:ext cx="2415162" cy="2583348"/>
              <a:chOff x="1517652" y="1635900"/>
              <a:chExt cx="2415162" cy="2583348"/>
            </a:xfrm>
          </p:grpSpPr>
          <p:pic>
            <p:nvPicPr>
              <p:cNvPr id="8" name="Graphic 7" descr="Monitor with solid fill">
                <a:extLst>
                  <a:ext uri="{FF2B5EF4-FFF2-40B4-BE49-F238E27FC236}">
                    <a16:creationId xmlns:a16="http://schemas.microsoft.com/office/drawing/2014/main" id="{1F72B2EE-FDD2-B5DC-813E-D64218B1E3B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517652" y="1635900"/>
                <a:ext cx="2415162" cy="2583348"/>
              </a:xfrm>
              <a:prstGeom prst="rect">
                <a:avLst/>
              </a:prstGeom>
            </p:spPr>
          </p:pic>
          <p:grpSp>
            <p:nvGrpSpPr>
              <p:cNvPr id="9" name="Group 8">
                <a:extLst>
                  <a:ext uri="{FF2B5EF4-FFF2-40B4-BE49-F238E27FC236}">
                    <a16:creationId xmlns:a16="http://schemas.microsoft.com/office/drawing/2014/main" id="{38F45829-A058-452D-A4D5-DBC0BBD369E3}"/>
                  </a:ext>
                </a:extLst>
              </p:cNvPr>
              <p:cNvGrpSpPr/>
              <p:nvPr/>
            </p:nvGrpSpPr>
            <p:grpSpPr>
              <a:xfrm>
                <a:off x="2031359" y="1999922"/>
                <a:ext cx="1489939" cy="1593694"/>
                <a:chOff x="2488559" y="1999922"/>
                <a:chExt cx="1489939" cy="1593694"/>
              </a:xfrm>
            </p:grpSpPr>
            <p:pic>
              <p:nvPicPr>
                <p:cNvPr id="10" name="Graphic 9" descr="Open folder with solid fill">
                  <a:extLst>
                    <a:ext uri="{FF2B5EF4-FFF2-40B4-BE49-F238E27FC236}">
                      <a16:creationId xmlns:a16="http://schemas.microsoft.com/office/drawing/2014/main" id="{1A88AC2E-1C10-3FBE-88B9-C6105655E80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488559" y="1999922"/>
                  <a:ext cx="1489939" cy="1593694"/>
                </a:xfrm>
                <a:prstGeom prst="rect">
                  <a:avLst/>
                </a:prstGeom>
              </p:spPr>
            </p:pic>
            <p:sp>
              <p:nvSpPr>
                <p:cNvPr id="11" name="TextBox 10">
                  <a:extLst>
                    <a:ext uri="{FF2B5EF4-FFF2-40B4-BE49-F238E27FC236}">
                      <a16:creationId xmlns:a16="http://schemas.microsoft.com/office/drawing/2014/main" id="{37797B71-3255-A2A1-32A2-D1EBC00ADC77}"/>
                    </a:ext>
                  </a:extLst>
                </p:cNvPr>
                <p:cNvSpPr txBox="1"/>
                <p:nvPr/>
              </p:nvSpPr>
              <p:spPr>
                <a:xfrm>
                  <a:off x="2618420" y="2319073"/>
                  <a:ext cx="486030" cy="230832"/>
                </a:xfrm>
                <a:prstGeom prst="rect">
                  <a:avLst/>
                </a:prstGeom>
                <a:noFill/>
              </p:spPr>
              <p:txBody>
                <a:bodyPr wrap="none" rtlCol="0">
                  <a:spAutoFit/>
                </a:bodyPr>
                <a:lstStyle/>
                <a:p>
                  <a:r>
                    <a:rPr lang="en-US" sz="900" b="1" dirty="0">
                      <a:solidFill>
                        <a:srgbClr val="2B2576"/>
                      </a:solidFill>
                    </a:rPr>
                    <a:t>NTFS</a:t>
                  </a:r>
                </a:p>
              </p:txBody>
            </p:sp>
          </p:grpSp>
        </p:grpSp>
        <p:cxnSp>
          <p:nvCxnSpPr>
            <p:cNvPr id="16" name="Straight Connector 15">
              <a:extLst>
                <a:ext uri="{FF2B5EF4-FFF2-40B4-BE49-F238E27FC236}">
                  <a16:creationId xmlns:a16="http://schemas.microsoft.com/office/drawing/2014/main" id="{E7E9A7DF-D98C-B4A2-66DB-EEDE1EEF6CAC}"/>
                </a:ext>
              </a:extLst>
            </p:cNvPr>
            <p:cNvCxnSpPr>
              <a:cxnSpLocks/>
            </p:cNvCxnSpPr>
            <p:nvPr/>
          </p:nvCxnSpPr>
          <p:spPr>
            <a:xfrm flipH="1">
              <a:off x="6821865" y="3109703"/>
              <a:ext cx="1144758" cy="0"/>
            </a:xfrm>
            <a:prstGeom prst="line">
              <a:avLst/>
            </a:prstGeom>
            <a:ln w="38100">
              <a:solidFill>
                <a:srgbClr val="00B050"/>
              </a:solidFill>
              <a:headEnd type="triangle"/>
            </a:ln>
          </p:spPr>
          <p:style>
            <a:lnRef idx="1">
              <a:schemeClr val="accent1"/>
            </a:lnRef>
            <a:fillRef idx="0">
              <a:schemeClr val="accent1"/>
            </a:fillRef>
            <a:effectRef idx="0">
              <a:schemeClr val="accent1"/>
            </a:effectRef>
            <a:fontRef idx="minor">
              <a:schemeClr val="tx1"/>
            </a:fontRef>
          </p:style>
        </p:cxnSp>
      </p:grpSp>
      <p:grpSp>
        <p:nvGrpSpPr>
          <p:cNvPr id="25" name="Group 24">
            <a:extLst>
              <a:ext uri="{FF2B5EF4-FFF2-40B4-BE49-F238E27FC236}">
                <a16:creationId xmlns:a16="http://schemas.microsoft.com/office/drawing/2014/main" id="{1E804581-5C64-220D-6F0B-4DBA271EC5C2}"/>
              </a:ext>
            </a:extLst>
          </p:cNvPr>
          <p:cNvGrpSpPr/>
          <p:nvPr/>
        </p:nvGrpSpPr>
        <p:grpSpPr>
          <a:xfrm>
            <a:off x="4120998" y="2182051"/>
            <a:ext cx="2925381" cy="3105447"/>
            <a:chOff x="4120998" y="2182051"/>
            <a:chExt cx="2925381" cy="3105447"/>
          </a:xfrm>
        </p:grpSpPr>
        <p:sp>
          <p:nvSpPr>
            <p:cNvPr id="5" name="TextBox 4">
              <a:extLst>
                <a:ext uri="{FF2B5EF4-FFF2-40B4-BE49-F238E27FC236}">
                  <a16:creationId xmlns:a16="http://schemas.microsoft.com/office/drawing/2014/main" id="{B3394104-D870-610D-FB2B-C55255EE8CFE}"/>
                </a:ext>
              </a:extLst>
            </p:cNvPr>
            <p:cNvSpPr txBox="1"/>
            <p:nvPr/>
          </p:nvSpPr>
          <p:spPr>
            <a:xfrm>
              <a:off x="5174551" y="4271835"/>
              <a:ext cx="1568058" cy="1015663"/>
            </a:xfrm>
            <a:prstGeom prst="rect">
              <a:avLst/>
            </a:prstGeom>
            <a:solidFill>
              <a:schemeClr val="bg1">
                <a:lumMod val="95000"/>
              </a:schemeClr>
            </a:solidFill>
            <a:ln>
              <a:solidFill>
                <a:schemeClr val="accent1">
                  <a:shade val="50000"/>
                </a:schemeClr>
              </a:solidFill>
            </a:ln>
          </p:spPr>
          <p:txBody>
            <a:bodyPr wrap="none" rtlCol="0">
              <a:spAutoFit/>
            </a:bodyPr>
            <a:lstStyle/>
            <a:p>
              <a:r>
                <a:rPr lang="en-US" sz="1200" b="1" dirty="0">
                  <a:solidFill>
                    <a:srgbClr val="2B2576"/>
                  </a:solidFill>
                </a:rPr>
                <a:t>Share Permissions</a:t>
              </a:r>
            </a:p>
            <a:p>
              <a:endParaRPr lang="en-US" sz="1200" dirty="0">
                <a:solidFill>
                  <a:srgbClr val="2B2576"/>
                </a:solidFill>
              </a:endParaRPr>
            </a:p>
            <a:p>
              <a:r>
                <a:rPr lang="en-US" sz="1200" dirty="0">
                  <a:solidFill>
                    <a:srgbClr val="2B2576"/>
                  </a:solidFill>
                </a:rPr>
                <a:t>John:  Read</a:t>
              </a:r>
              <a:br>
                <a:rPr lang="en-US" sz="1200" dirty="0">
                  <a:solidFill>
                    <a:srgbClr val="2B2576"/>
                  </a:solidFill>
                </a:rPr>
              </a:br>
              <a:r>
                <a:rPr lang="en-US" sz="1200" dirty="0">
                  <a:solidFill>
                    <a:srgbClr val="2B2576"/>
                  </a:solidFill>
                </a:rPr>
                <a:t>Sue:   Write</a:t>
              </a:r>
              <a:br>
                <a:rPr lang="en-US" sz="1200" dirty="0">
                  <a:solidFill>
                    <a:srgbClr val="2B2576"/>
                  </a:solidFill>
                </a:rPr>
              </a:br>
              <a:r>
                <a:rPr lang="en-US" sz="1200" b="1" dirty="0">
                  <a:solidFill>
                    <a:srgbClr val="2B2576"/>
                  </a:solidFill>
                </a:rPr>
                <a:t>Kevin: Full Control</a:t>
              </a:r>
            </a:p>
          </p:txBody>
        </p:sp>
        <p:grpSp>
          <p:nvGrpSpPr>
            <p:cNvPr id="22" name="Group 21">
              <a:extLst>
                <a:ext uri="{FF2B5EF4-FFF2-40B4-BE49-F238E27FC236}">
                  <a16:creationId xmlns:a16="http://schemas.microsoft.com/office/drawing/2014/main" id="{38D05EAB-01AE-C64B-748C-D161A44EBB9A}"/>
                </a:ext>
              </a:extLst>
            </p:cNvPr>
            <p:cNvGrpSpPr/>
            <p:nvPr/>
          </p:nvGrpSpPr>
          <p:grpSpPr>
            <a:xfrm>
              <a:off x="4120998" y="2182051"/>
              <a:ext cx="2925381" cy="2089784"/>
              <a:chOff x="4120998" y="2182051"/>
              <a:chExt cx="2925381" cy="2089784"/>
            </a:xfrm>
          </p:grpSpPr>
          <p:cxnSp>
            <p:nvCxnSpPr>
              <p:cNvPr id="13" name="Straight Connector 12">
                <a:extLst>
                  <a:ext uri="{FF2B5EF4-FFF2-40B4-BE49-F238E27FC236}">
                    <a16:creationId xmlns:a16="http://schemas.microsoft.com/office/drawing/2014/main" id="{28080256-0525-1BCD-403A-8C48DBC4B969}"/>
                  </a:ext>
                </a:extLst>
              </p:cNvPr>
              <p:cNvCxnSpPr>
                <a:cxnSpLocks/>
              </p:cNvCxnSpPr>
              <p:nvPr/>
            </p:nvCxnSpPr>
            <p:spPr>
              <a:xfrm flipH="1">
                <a:off x="4120998" y="3138396"/>
                <a:ext cx="1144758" cy="0"/>
              </a:xfrm>
              <a:prstGeom prst="line">
                <a:avLst/>
              </a:prstGeom>
              <a:ln w="38100">
                <a:solidFill>
                  <a:srgbClr val="00B050"/>
                </a:solidFill>
                <a:headEnd type="triangl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A9A4EE27-807D-B2F9-C718-72EBF4D9C877}"/>
                  </a:ext>
                </a:extLst>
              </p:cNvPr>
              <p:cNvGrpSpPr/>
              <p:nvPr/>
            </p:nvGrpSpPr>
            <p:grpSpPr>
              <a:xfrm>
                <a:off x="5092649" y="2182051"/>
                <a:ext cx="1953730" cy="2089784"/>
                <a:chOff x="3649602" y="1705902"/>
                <a:chExt cx="1953730" cy="2089784"/>
              </a:xfrm>
            </p:grpSpPr>
            <p:pic>
              <p:nvPicPr>
                <p:cNvPr id="18" name="Graphic 17" descr="Open folder outline">
                  <a:extLst>
                    <a:ext uri="{FF2B5EF4-FFF2-40B4-BE49-F238E27FC236}">
                      <a16:creationId xmlns:a16="http://schemas.microsoft.com/office/drawing/2014/main" id="{692F2939-128F-4E42-8716-6CCE562961C2}"/>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649602" y="1705902"/>
                  <a:ext cx="1953730" cy="2089784"/>
                </a:xfrm>
                <a:prstGeom prst="rect">
                  <a:avLst/>
                </a:prstGeom>
              </p:spPr>
            </p:pic>
            <p:sp>
              <p:nvSpPr>
                <p:cNvPr id="19" name="TextBox 18">
                  <a:extLst>
                    <a:ext uri="{FF2B5EF4-FFF2-40B4-BE49-F238E27FC236}">
                      <a16:creationId xmlns:a16="http://schemas.microsoft.com/office/drawing/2014/main" id="{DBBC166E-545C-AB39-72E9-522D97924B23}"/>
                    </a:ext>
                  </a:extLst>
                </p:cNvPr>
                <p:cNvSpPr txBox="1"/>
                <p:nvPr/>
              </p:nvSpPr>
              <p:spPr>
                <a:xfrm>
                  <a:off x="3839643" y="2175870"/>
                  <a:ext cx="577402" cy="261610"/>
                </a:xfrm>
                <a:prstGeom prst="rect">
                  <a:avLst/>
                </a:prstGeom>
                <a:noFill/>
              </p:spPr>
              <p:txBody>
                <a:bodyPr wrap="none" rtlCol="0">
                  <a:spAutoFit/>
                </a:bodyPr>
                <a:lstStyle/>
                <a:p>
                  <a:r>
                    <a:rPr lang="en-US" sz="1100" b="1" dirty="0">
                      <a:solidFill>
                        <a:srgbClr val="2B2576"/>
                      </a:solidFill>
                    </a:rPr>
                    <a:t>Share</a:t>
                  </a:r>
                </a:p>
              </p:txBody>
            </p:sp>
          </p:grpSp>
        </p:grpSp>
      </p:grpSp>
      <p:grpSp>
        <p:nvGrpSpPr>
          <p:cNvPr id="21" name="Group 20">
            <a:extLst>
              <a:ext uri="{FF2B5EF4-FFF2-40B4-BE49-F238E27FC236}">
                <a16:creationId xmlns:a16="http://schemas.microsoft.com/office/drawing/2014/main" id="{DA1EA63F-5C27-4D9F-BD32-14A798C72227}"/>
              </a:ext>
            </a:extLst>
          </p:cNvPr>
          <p:cNvGrpSpPr/>
          <p:nvPr/>
        </p:nvGrpSpPr>
        <p:grpSpPr>
          <a:xfrm>
            <a:off x="2734652" y="1925778"/>
            <a:ext cx="1693493" cy="2239918"/>
            <a:chOff x="2734652" y="1925778"/>
            <a:chExt cx="1693493" cy="2239918"/>
          </a:xfrm>
        </p:grpSpPr>
        <p:pic>
          <p:nvPicPr>
            <p:cNvPr id="14" name="Graphic 13" descr="Programmer male with solid fill">
              <a:extLst>
                <a:ext uri="{FF2B5EF4-FFF2-40B4-BE49-F238E27FC236}">
                  <a16:creationId xmlns:a16="http://schemas.microsoft.com/office/drawing/2014/main" id="{1536F039-B9B9-503C-4051-ED902D123BBE}"/>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734652" y="1925778"/>
              <a:ext cx="1693493" cy="1824178"/>
            </a:xfrm>
            <a:prstGeom prst="rect">
              <a:avLst/>
            </a:prstGeom>
          </p:spPr>
        </p:pic>
        <p:sp>
          <p:nvSpPr>
            <p:cNvPr id="20" name="TextBox 19">
              <a:extLst>
                <a:ext uri="{FF2B5EF4-FFF2-40B4-BE49-F238E27FC236}">
                  <a16:creationId xmlns:a16="http://schemas.microsoft.com/office/drawing/2014/main" id="{BCAAF494-E2AF-CB0A-CECA-CE0A9E39CA63}"/>
                </a:ext>
              </a:extLst>
            </p:cNvPr>
            <p:cNvSpPr txBox="1"/>
            <p:nvPr/>
          </p:nvSpPr>
          <p:spPr>
            <a:xfrm>
              <a:off x="3295101" y="3857919"/>
              <a:ext cx="633507" cy="307777"/>
            </a:xfrm>
            <a:prstGeom prst="rect">
              <a:avLst/>
            </a:prstGeom>
            <a:noFill/>
          </p:spPr>
          <p:txBody>
            <a:bodyPr wrap="none" rtlCol="0">
              <a:spAutoFit/>
            </a:bodyPr>
            <a:lstStyle/>
            <a:p>
              <a:r>
                <a:rPr lang="en-US" dirty="0">
                  <a:solidFill>
                    <a:srgbClr val="2B2576"/>
                  </a:solidFill>
                </a:rPr>
                <a:t>Kevin</a:t>
              </a:r>
            </a:p>
          </p:txBody>
        </p:sp>
      </p:grpSp>
      <p:sp>
        <p:nvSpPr>
          <p:cNvPr id="24" name="Oval 23">
            <a:extLst>
              <a:ext uri="{FF2B5EF4-FFF2-40B4-BE49-F238E27FC236}">
                <a16:creationId xmlns:a16="http://schemas.microsoft.com/office/drawing/2014/main" id="{20B608EF-97C5-CAE0-C15E-D4B779ED253C}"/>
              </a:ext>
            </a:extLst>
          </p:cNvPr>
          <p:cNvSpPr/>
          <p:nvPr/>
        </p:nvSpPr>
        <p:spPr>
          <a:xfrm>
            <a:off x="8146556" y="4852118"/>
            <a:ext cx="717094" cy="678843"/>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C00000"/>
              </a:solidFill>
            </a:endParaRPr>
          </a:p>
        </p:txBody>
      </p:sp>
    </p:spTree>
    <p:extLst>
      <p:ext uri="{BB962C8B-B14F-4D97-AF65-F5344CB8AC3E}">
        <p14:creationId xmlns:p14="http://schemas.microsoft.com/office/powerpoint/2010/main" val="307563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19FDAB88-F0D3-95AE-B241-E2829251BC34}"/>
            </a:ext>
          </a:extLst>
        </p:cNvPr>
        <p:cNvGrpSpPr/>
        <p:nvPr/>
      </p:nvGrpSpPr>
      <p:grpSpPr>
        <a:xfrm>
          <a:off x="0" y="0"/>
          <a:ext cx="0" cy="0"/>
          <a:chOff x="0" y="0"/>
          <a:chExt cx="0" cy="0"/>
        </a:xfrm>
      </p:grpSpPr>
      <p:sp>
        <p:nvSpPr>
          <p:cNvPr id="18" name="TextBox 17">
            <a:extLst>
              <a:ext uri="{FF2B5EF4-FFF2-40B4-BE49-F238E27FC236}">
                <a16:creationId xmlns:a16="http://schemas.microsoft.com/office/drawing/2014/main" id="{92ED5037-95DA-C1E7-D3BC-110807948E1F}"/>
              </a:ext>
            </a:extLst>
          </p:cNvPr>
          <p:cNvSpPr txBox="1"/>
          <p:nvPr/>
        </p:nvSpPr>
        <p:spPr>
          <a:xfrm>
            <a:off x="4330838" y="3600854"/>
            <a:ext cx="1707687" cy="461665"/>
          </a:xfrm>
          <a:prstGeom prst="rect">
            <a:avLst/>
          </a:prstGeom>
          <a:solidFill>
            <a:schemeClr val="bg1">
              <a:lumMod val="95000"/>
            </a:schemeClr>
          </a:solidFill>
          <a:ln w="15875">
            <a:solidFill>
              <a:schemeClr val="accent1">
                <a:shade val="50000"/>
              </a:schemeClr>
            </a:solidFill>
          </a:ln>
        </p:spPr>
        <p:txBody>
          <a:bodyPr wrap="square" rtlCol="0">
            <a:spAutoFit/>
          </a:bodyPr>
          <a:lstStyle/>
          <a:p>
            <a:pPr algn="ctr"/>
            <a:r>
              <a:rPr lang="en-US" sz="1200" b="1" dirty="0">
                <a:solidFill>
                  <a:srgbClr val="2B2576"/>
                </a:solidFill>
              </a:rPr>
              <a:t>Everyone: Read</a:t>
            </a:r>
          </a:p>
          <a:p>
            <a:pPr algn="ctr"/>
            <a:r>
              <a:rPr lang="en-US" sz="1200" b="1" dirty="0">
                <a:solidFill>
                  <a:srgbClr val="2B2576"/>
                </a:solidFill>
              </a:rPr>
              <a:t>Builtin\User: write</a:t>
            </a:r>
          </a:p>
        </p:txBody>
      </p:sp>
      <p:grpSp>
        <p:nvGrpSpPr>
          <p:cNvPr id="66" name="Group 65">
            <a:extLst>
              <a:ext uri="{FF2B5EF4-FFF2-40B4-BE49-F238E27FC236}">
                <a16:creationId xmlns:a16="http://schemas.microsoft.com/office/drawing/2014/main" id="{F692CEC1-BE52-EBB0-9BEC-22853925660B}"/>
              </a:ext>
            </a:extLst>
          </p:cNvPr>
          <p:cNvGrpSpPr/>
          <p:nvPr/>
        </p:nvGrpSpPr>
        <p:grpSpPr>
          <a:xfrm>
            <a:off x="1517652" y="1635900"/>
            <a:ext cx="2415162" cy="2583348"/>
            <a:chOff x="1517652" y="1635900"/>
            <a:chExt cx="2415162" cy="2583348"/>
          </a:xfrm>
        </p:grpSpPr>
        <p:pic>
          <p:nvPicPr>
            <p:cNvPr id="7" name="Graphic 6" descr="Monitor with solid fill">
              <a:extLst>
                <a:ext uri="{FF2B5EF4-FFF2-40B4-BE49-F238E27FC236}">
                  <a16:creationId xmlns:a16="http://schemas.microsoft.com/office/drawing/2014/main" id="{A20A9244-4D0F-4C7D-5105-F9AB10AECD8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517652" y="1635900"/>
              <a:ext cx="2415162" cy="2583348"/>
            </a:xfrm>
            <a:prstGeom prst="rect">
              <a:avLst/>
            </a:prstGeom>
          </p:spPr>
        </p:pic>
        <p:grpSp>
          <p:nvGrpSpPr>
            <p:cNvPr id="58" name="Group 57">
              <a:extLst>
                <a:ext uri="{FF2B5EF4-FFF2-40B4-BE49-F238E27FC236}">
                  <a16:creationId xmlns:a16="http://schemas.microsoft.com/office/drawing/2014/main" id="{3C8EDC59-4A0E-28FF-C95D-0D235646729A}"/>
                </a:ext>
              </a:extLst>
            </p:cNvPr>
            <p:cNvGrpSpPr/>
            <p:nvPr/>
          </p:nvGrpSpPr>
          <p:grpSpPr>
            <a:xfrm>
              <a:off x="2031359" y="1999922"/>
              <a:ext cx="1489939" cy="1593694"/>
              <a:chOff x="2488559" y="1999922"/>
              <a:chExt cx="1489939" cy="1593694"/>
            </a:xfrm>
          </p:grpSpPr>
          <p:pic>
            <p:nvPicPr>
              <p:cNvPr id="8" name="Graphic 7" descr="Open folder with solid fill">
                <a:extLst>
                  <a:ext uri="{FF2B5EF4-FFF2-40B4-BE49-F238E27FC236}">
                    <a16:creationId xmlns:a16="http://schemas.microsoft.com/office/drawing/2014/main" id="{E56B13A5-621D-7FBA-0777-BAE2A693337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488559" y="1999922"/>
                <a:ext cx="1489939" cy="1593694"/>
              </a:xfrm>
              <a:prstGeom prst="rect">
                <a:avLst/>
              </a:prstGeom>
            </p:spPr>
          </p:pic>
          <p:sp>
            <p:nvSpPr>
              <p:cNvPr id="13" name="TextBox 12">
                <a:extLst>
                  <a:ext uri="{FF2B5EF4-FFF2-40B4-BE49-F238E27FC236}">
                    <a16:creationId xmlns:a16="http://schemas.microsoft.com/office/drawing/2014/main" id="{A56A8757-B6C4-E96E-32E6-5DF2D5D7E564}"/>
                  </a:ext>
                </a:extLst>
              </p:cNvPr>
              <p:cNvSpPr txBox="1"/>
              <p:nvPr/>
            </p:nvSpPr>
            <p:spPr>
              <a:xfrm>
                <a:off x="2618420" y="2319073"/>
                <a:ext cx="486030" cy="230832"/>
              </a:xfrm>
              <a:prstGeom prst="rect">
                <a:avLst/>
              </a:prstGeom>
              <a:noFill/>
            </p:spPr>
            <p:txBody>
              <a:bodyPr wrap="none" rtlCol="0">
                <a:spAutoFit/>
              </a:bodyPr>
              <a:lstStyle/>
              <a:p>
                <a:r>
                  <a:rPr lang="en-US" sz="900" b="1" dirty="0">
                    <a:solidFill>
                      <a:srgbClr val="2B2576"/>
                    </a:solidFill>
                  </a:rPr>
                  <a:t>NTFS</a:t>
                </a:r>
              </a:p>
            </p:txBody>
          </p:sp>
        </p:grpSp>
      </p:grpSp>
      <p:grpSp>
        <p:nvGrpSpPr>
          <p:cNvPr id="80" name="Group 79">
            <a:extLst>
              <a:ext uri="{FF2B5EF4-FFF2-40B4-BE49-F238E27FC236}">
                <a16:creationId xmlns:a16="http://schemas.microsoft.com/office/drawing/2014/main" id="{ACB692D6-C6CB-E715-7373-63AB82DF3203}"/>
              </a:ext>
            </a:extLst>
          </p:cNvPr>
          <p:cNvGrpSpPr/>
          <p:nvPr/>
        </p:nvGrpSpPr>
        <p:grpSpPr>
          <a:xfrm>
            <a:off x="1961640" y="2475002"/>
            <a:ext cx="6057749" cy="1742278"/>
            <a:chOff x="1961640" y="2475002"/>
            <a:chExt cx="6057749" cy="1742278"/>
          </a:xfrm>
        </p:grpSpPr>
        <p:sp>
          <p:nvSpPr>
            <p:cNvPr id="15" name="TextBox 14">
              <a:extLst>
                <a:ext uri="{FF2B5EF4-FFF2-40B4-BE49-F238E27FC236}">
                  <a16:creationId xmlns:a16="http://schemas.microsoft.com/office/drawing/2014/main" id="{C2AD8A83-102E-DD46-0DC9-7C75060C6DAD}"/>
                </a:ext>
              </a:extLst>
            </p:cNvPr>
            <p:cNvSpPr txBox="1"/>
            <p:nvPr/>
          </p:nvSpPr>
          <p:spPr>
            <a:xfrm>
              <a:off x="1961640" y="3940281"/>
              <a:ext cx="1674734" cy="276999"/>
            </a:xfrm>
            <a:prstGeom prst="rect">
              <a:avLst/>
            </a:prstGeom>
            <a:solidFill>
              <a:schemeClr val="bg1">
                <a:lumMod val="95000"/>
              </a:schemeClr>
            </a:solidFill>
            <a:ln w="15875">
              <a:solidFill>
                <a:schemeClr val="accent1">
                  <a:shade val="50000"/>
                </a:schemeClr>
              </a:solidFill>
            </a:ln>
          </p:spPr>
          <p:txBody>
            <a:bodyPr wrap="square" rtlCol="0">
              <a:spAutoFit/>
            </a:bodyPr>
            <a:lstStyle/>
            <a:p>
              <a:pPr algn="ctr"/>
              <a:r>
                <a:rPr lang="en-US" sz="1200" b="1" dirty="0">
                  <a:solidFill>
                    <a:srgbClr val="2B2576"/>
                  </a:solidFill>
                </a:rPr>
                <a:t>Builtin\Users: Write</a:t>
              </a:r>
            </a:p>
          </p:txBody>
        </p:sp>
        <p:grpSp>
          <p:nvGrpSpPr>
            <p:cNvPr id="57" name="Group 56">
              <a:extLst>
                <a:ext uri="{FF2B5EF4-FFF2-40B4-BE49-F238E27FC236}">
                  <a16:creationId xmlns:a16="http://schemas.microsoft.com/office/drawing/2014/main" id="{D6440496-09B6-9641-A5DA-75F8524D14C4}"/>
                </a:ext>
              </a:extLst>
            </p:cNvPr>
            <p:cNvGrpSpPr/>
            <p:nvPr/>
          </p:nvGrpSpPr>
          <p:grpSpPr>
            <a:xfrm>
              <a:off x="6065659" y="2475002"/>
              <a:ext cx="1953730" cy="972828"/>
              <a:chOff x="6522859" y="2475002"/>
              <a:chExt cx="1953730" cy="972828"/>
            </a:xfrm>
          </p:grpSpPr>
          <p:cxnSp>
            <p:nvCxnSpPr>
              <p:cNvPr id="11" name="Straight Connector 10">
                <a:extLst>
                  <a:ext uri="{FF2B5EF4-FFF2-40B4-BE49-F238E27FC236}">
                    <a16:creationId xmlns:a16="http://schemas.microsoft.com/office/drawing/2014/main" id="{BDDE1B91-C392-812D-4ED9-51733431789C}"/>
                  </a:ext>
                </a:extLst>
              </p:cNvPr>
              <p:cNvCxnSpPr>
                <a:cxnSpLocks/>
              </p:cNvCxnSpPr>
              <p:nvPr/>
            </p:nvCxnSpPr>
            <p:spPr>
              <a:xfrm>
                <a:off x="6522859" y="2969716"/>
                <a:ext cx="1145372" cy="2170"/>
              </a:xfrm>
              <a:prstGeom prst="line">
                <a:avLst/>
              </a:prstGeom>
              <a:ln w="25400">
                <a:solidFill>
                  <a:srgbClr val="00B050"/>
                </a:solidFill>
                <a:headEnd type="triangle"/>
              </a:ln>
            </p:spPr>
            <p:style>
              <a:lnRef idx="1">
                <a:schemeClr val="accent1"/>
              </a:lnRef>
              <a:fillRef idx="0">
                <a:schemeClr val="accent1"/>
              </a:fillRef>
              <a:effectRef idx="0">
                <a:schemeClr val="accent1"/>
              </a:effectRef>
              <a:fontRef idx="minor">
                <a:schemeClr val="tx1"/>
              </a:fontRef>
            </p:style>
          </p:cxnSp>
          <p:grpSp>
            <p:nvGrpSpPr>
              <p:cNvPr id="50" name="Group 49">
                <a:extLst>
                  <a:ext uri="{FF2B5EF4-FFF2-40B4-BE49-F238E27FC236}">
                    <a16:creationId xmlns:a16="http://schemas.microsoft.com/office/drawing/2014/main" id="{B1B312A1-153D-113C-2719-457C56797480}"/>
                  </a:ext>
                </a:extLst>
              </p:cNvPr>
              <p:cNvGrpSpPr/>
              <p:nvPr/>
            </p:nvGrpSpPr>
            <p:grpSpPr>
              <a:xfrm>
                <a:off x="7535225" y="2475002"/>
                <a:ext cx="941364" cy="972828"/>
                <a:chOff x="5937344" y="3012032"/>
                <a:chExt cx="941364" cy="972828"/>
              </a:xfrm>
            </p:grpSpPr>
            <p:pic>
              <p:nvPicPr>
                <p:cNvPr id="6" name="Graphic 5" descr="Programmer male with solid fill">
                  <a:extLst>
                    <a:ext uri="{FF2B5EF4-FFF2-40B4-BE49-F238E27FC236}">
                      <a16:creationId xmlns:a16="http://schemas.microsoft.com/office/drawing/2014/main" id="{13981BD3-330D-3ECC-F3F2-470C0E8959DF}"/>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022357" y="3012032"/>
                  <a:ext cx="679002" cy="731400"/>
                </a:xfrm>
                <a:prstGeom prst="rect">
                  <a:avLst/>
                </a:prstGeom>
              </p:spPr>
            </p:pic>
            <p:sp>
              <p:nvSpPr>
                <p:cNvPr id="21" name="TextBox 20">
                  <a:extLst>
                    <a:ext uri="{FF2B5EF4-FFF2-40B4-BE49-F238E27FC236}">
                      <a16:creationId xmlns:a16="http://schemas.microsoft.com/office/drawing/2014/main" id="{C9CFCD43-C976-EAF9-05A4-A1CAE6D89847}"/>
                    </a:ext>
                  </a:extLst>
                </p:cNvPr>
                <p:cNvSpPr txBox="1"/>
                <p:nvPr/>
              </p:nvSpPr>
              <p:spPr>
                <a:xfrm>
                  <a:off x="5937344" y="3730944"/>
                  <a:ext cx="941364" cy="253916"/>
                </a:xfrm>
                <a:prstGeom prst="rect">
                  <a:avLst/>
                </a:prstGeom>
                <a:noFill/>
              </p:spPr>
              <p:txBody>
                <a:bodyPr wrap="square">
                  <a:spAutoFit/>
                </a:bodyPr>
                <a:lstStyle/>
                <a:p>
                  <a:r>
                    <a:rPr lang="en-US" sz="1050" b="1" dirty="0">
                      <a:solidFill>
                        <a:srgbClr val="2B2576"/>
                      </a:solidFill>
                    </a:rPr>
                    <a:t>Local Users</a:t>
                  </a:r>
                </a:p>
              </p:txBody>
            </p:sp>
          </p:grpSp>
        </p:grpSp>
      </p:grpSp>
      <p:grpSp>
        <p:nvGrpSpPr>
          <p:cNvPr id="76" name="Group 75">
            <a:extLst>
              <a:ext uri="{FF2B5EF4-FFF2-40B4-BE49-F238E27FC236}">
                <a16:creationId xmlns:a16="http://schemas.microsoft.com/office/drawing/2014/main" id="{BA302B6A-4940-2208-B5A7-9BE5908FF760}"/>
              </a:ext>
            </a:extLst>
          </p:cNvPr>
          <p:cNvGrpSpPr/>
          <p:nvPr/>
        </p:nvGrpSpPr>
        <p:grpSpPr>
          <a:xfrm>
            <a:off x="2216141" y="4239499"/>
            <a:ext cx="2080898" cy="359582"/>
            <a:chOff x="2153964" y="4255709"/>
            <a:chExt cx="2080898" cy="359582"/>
          </a:xfrm>
        </p:grpSpPr>
        <p:cxnSp>
          <p:nvCxnSpPr>
            <p:cNvPr id="23" name="Straight Connector 22">
              <a:extLst>
                <a:ext uri="{FF2B5EF4-FFF2-40B4-BE49-F238E27FC236}">
                  <a16:creationId xmlns:a16="http://schemas.microsoft.com/office/drawing/2014/main" id="{EFF88EC0-AB68-0CAD-53D3-08E55A5901B2}"/>
                </a:ext>
              </a:extLst>
            </p:cNvPr>
            <p:cNvCxnSpPr>
              <a:cxnSpLocks/>
            </p:cNvCxnSpPr>
            <p:nvPr/>
          </p:nvCxnSpPr>
          <p:spPr>
            <a:xfrm>
              <a:off x="2153964" y="4255709"/>
              <a:ext cx="0" cy="257744"/>
            </a:xfrm>
            <a:prstGeom prst="line">
              <a:avLst/>
            </a:prstGeom>
            <a:ln w="15875"/>
          </p:spPr>
          <p:style>
            <a:lnRef idx="1">
              <a:schemeClr val="accent1"/>
            </a:lnRef>
            <a:fillRef idx="0">
              <a:schemeClr val="accent1"/>
            </a:fillRef>
            <a:effectRef idx="0">
              <a:schemeClr val="accent1"/>
            </a:effectRef>
            <a:fontRef idx="minor">
              <a:schemeClr val="tx1"/>
            </a:fontRef>
          </p:style>
        </p:cxnSp>
        <p:grpSp>
          <p:nvGrpSpPr>
            <p:cNvPr id="62" name="Group 61">
              <a:extLst>
                <a:ext uri="{FF2B5EF4-FFF2-40B4-BE49-F238E27FC236}">
                  <a16:creationId xmlns:a16="http://schemas.microsoft.com/office/drawing/2014/main" id="{B7DDB76E-9AF6-5E41-3052-71C5B496F34F}"/>
                </a:ext>
              </a:extLst>
            </p:cNvPr>
            <p:cNvGrpSpPr/>
            <p:nvPr/>
          </p:nvGrpSpPr>
          <p:grpSpPr>
            <a:xfrm>
              <a:off x="2154944" y="4338292"/>
              <a:ext cx="2079918" cy="276999"/>
              <a:chOff x="2612144" y="4338292"/>
              <a:chExt cx="2079918" cy="276999"/>
            </a:xfrm>
          </p:grpSpPr>
          <p:sp>
            <p:nvSpPr>
              <p:cNvPr id="22" name="TextBox 21">
                <a:extLst>
                  <a:ext uri="{FF2B5EF4-FFF2-40B4-BE49-F238E27FC236}">
                    <a16:creationId xmlns:a16="http://schemas.microsoft.com/office/drawing/2014/main" id="{5098C3FF-B891-4D28-1144-0EB128ED5417}"/>
                  </a:ext>
                </a:extLst>
              </p:cNvPr>
              <p:cNvSpPr txBox="1"/>
              <p:nvPr/>
            </p:nvSpPr>
            <p:spPr>
              <a:xfrm>
                <a:off x="2843658" y="4338292"/>
                <a:ext cx="1848404" cy="276999"/>
              </a:xfrm>
              <a:prstGeom prst="rect">
                <a:avLst/>
              </a:prstGeom>
              <a:solidFill>
                <a:schemeClr val="bg1">
                  <a:lumMod val="95000"/>
                </a:schemeClr>
              </a:solidFill>
              <a:ln w="15875">
                <a:solidFill>
                  <a:schemeClr val="accent1">
                    <a:shade val="50000"/>
                  </a:schemeClr>
                </a:solidFill>
              </a:ln>
            </p:spPr>
            <p:txBody>
              <a:bodyPr wrap="square" rtlCol="0">
                <a:spAutoFit/>
              </a:bodyPr>
              <a:lstStyle/>
              <a:p>
                <a:pPr algn="ctr"/>
                <a:r>
                  <a:rPr lang="en-US" sz="1200" b="1" dirty="0">
                    <a:solidFill>
                      <a:srgbClr val="C00000"/>
                    </a:solidFill>
                  </a:rPr>
                  <a:t>Authenticated Users</a:t>
                </a:r>
              </a:p>
            </p:txBody>
          </p:sp>
          <p:cxnSp>
            <p:nvCxnSpPr>
              <p:cNvPr id="26" name="Straight Connector 25">
                <a:extLst>
                  <a:ext uri="{FF2B5EF4-FFF2-40B4-BE49-F238E27FC236}">
                    <a16:creationId xmlns:a16="http://schemas.microsoft.com/office/drawing/2014/main" id="{EB5F5591-8666-B8AC-72A1-3C5B82D46F7F}"/>
                  </a:ext>
                </a:extLst>
              </p:cNvPr>
              <p:cNvCxnSpPr>
                <a:cxnSpLocks/>
              </p:cNvCxnSpPr>
              <p:nvPr/>
            </p:nvCxnSpPr>
            <p:spPr>
              <a:xfrm>
                <a:off x="2612144" y="4507103"/>
                <a:ext cx="231513" cy="0"/>
              </a:xfrm>
              <a:prstGeom prst="line">
                <a:avLst/>
              </a:prstGeom>
              <a:ln w="15875"/>
            </p:spPr>
            <p:style>
              <a:lnRef idx="1">
                <a:schemeClr val="accent1"/>
              </a:lnRef>
              <a:fillRef idx="0">
                <a:schemeClr val="accent1"/>
              </a:fillRef>
              <a:effectRef idx="0">
                <a:schemeClr val="accent1"/>
              </a:effectRef>
              <a:fontRef idx="minor">
                <a:schemeClr val="tx1"/>
              </a:fontRef>
            </p:style>
          </p:cxnSp>
        </p:grpSp>
      </p:grpSp>
      <p:sp>
        <p:nvSpPr>
          <p:cNvPr id="2" name="TextBox 1">
            <a:extLst>
              <a:ext uri="{FF2B5EF4-FFF2-40B4-BE49-F238E27FC236}">
                <a16:creationId xmlns:a16="http://schemas.microsoft.com/office/drawing/2014/main" id="{1D1A3A81-CDB9-3858-E2D9-E5AD15745096}"/>
              </a:ext>
            </a:extLst>
          </p:cNvPr>
          <p:cNvSpPr txBox="1"/>
          <p:nvPr/>
        </p:nvSpPr>
        <p:spPr>
          <a:xfrm>
            <a:off x="304798" y="309709"/>
            <a:ext cx="7035802" cy="1200329"/>
          </a:xfrm>
          <a:prstGeom prst="rect">
            <a:avLst/>
          </a:prstGeom>
          <a:noFill/>
        </p:spPr>
        <p:txBody>
          <a:bodyPr wrap="square">
            <a:spAutoFit/>
          </a:bodyPr>
          <a:lstStyle/>
          <a:p>
            <a:r>
              <a:rPr lang="en-US" sz="3600" dirty="0">
                <a:solidFill>
                  <a:srgbClr val="2B2576"/>
                </a:solidFill>
              </a:rPr>
              <a:t>Default Inherited Permissions</a:t>
            </a:r>
            <a:br>
              <a:rPr lang="en-US" sz="3600" dirty="0">
                <a:solidFill>
                  <a:srgbClr val="09B36B"/>
                </a:solidFill>
              </a:rPr>
            </a:br>
            <a:r>
              <a:rPr lang="en-US" sz="3600" dirty="0">
                <a:solidFill>
                  <a:srgbClr val="5465FF"/>
                </a:solidFill>
              </a:rPr>
              <a:t>Are. The. Worst. …Best?</a:t>
            </a:r>
          </a:p>
        </p:txBody>
      </p:sp>
      <p:grpSp>
        <p:nvGrpSpPr>
          <p:cNvPr id="78" name="Group 77">
            <a:extLst>
              <a:ext uri="{FF2B5EF4-FFF2-40B4-BE49-F238E27FC236}">
                <a16:creationId xmlns:a16="http://schemas.microsoft.com/office/drawing/2014/main" id="{9739054E-E95C-F203-053D-4903FFF86B9A}"/>
              </a:ext>
            </a:extLst>
          </p:cNvPr>
          <p:cNvGrpSpPr/>
          <p:nvPr/>
        </p:nvGrpSpPr>
        <p:grpSpPr>
          <a:xfrm>
            <a:off x="2785853" y="3465999"/>
            <a:ext cx="6373650" cy="1504657"/>
            <a:chOff x="2780672" y="3506371"/>
            <a:chExt cx="6373650" cy="1504657"/>
          </a:xfrm>
        </p:grpSpPr>
        <p:grpSp>
          <p:nvGrpSpPr>
            <p:cNvPr id="77" name="Group 76">
              <a:extLst>
                <a:ext uri="{FF2B5EF4-FFF2-40B4-BE49-F238E27FC236}">
                  <a16:creationId xmlns:a16="http://schemas.microsoft.com/office/drawing/2014/main" id="{6F6C323B-14F9-9237-43C8-7FB985366E1E}"/>
                </a:ext>
              </a:extLst>
            </p:cNvPr>
            <p:cNvGrpSpPr/>
            <p:nvPr/>
          </p:nvGrpSpPr>
          <p:grpSpPr>
            <a:xfrm>
              <a:off x="2780672" y="4655759"/>
              <a:ext cx="1975808" cy="355269"/>
              <a:chOff x="2780672" y="4655759"/>
              <a:chExt cx="1975808" cy="355269"/>
            </a:xfrm>
          </p:grpSpPr>
          <p:sp>
            <p:nvSpPr>
              <p:cNvPr id="25" name="TextBox 24">
                <a:extLst>
                  <a:ext uri="{FF2B5EF4-FFF2-40B4-BE49-F238E27FC236}">
                    <a16:creationId xmlns:a16="http://schemas.microsoft.com/office/drawing/2014/main" id="{27B65EFF-F3B6-CD51-D988-744B3DD33F1A}"/>
                  </a:ext>
                </a:extLst>
              </p:cNvPr>
              <p:cNvSpPr txBox="1"/>
              <p:nvPr/>
            </p:nvSpPr>
            <p:spPr>
              <a:xfrm>
                <a:off x="3048792" y="4734029"/>
                <a:ext cx="1707688" cy="276999"/>
              </a:xfrm>
              <a:prstGeom prst="rect">
                <a:avLst/>
              </a:prstGeom>
              <a:solidFill>
                <a:schemeClr val="bg1">
                  <a:lumMod val="95000"/>
                </a:schemeClr>
              </a:solidFill>
              <a:ln w="15875">
                <a:solidFill>
                  <a:schemeClr val="accent1">
                    <a:shade val="50000"/>
                  </a:schemeClr>
                </a:solidFill>
              </a:ln>
            </p:spPr>
            <p:txBody>
              <a:bodyPr wrap="square" rtlCol="0">
                <a:spAutoFit/>
              </a:bodyPr>
              <a:lstStyle/>
              <a:p>
                <a:r>
                  <a:rPr lang="en-US" sz="1200" b="1" dirty="0">
                    <a:solidFill>
                      <a:srgbClr val="C00000"/>
                    </a:solidFill>
                  </a:rPr>
                  <a:t>Domain Users</a:t>
                </a:r>
              </a:p>
            </p:txBody>
          </p:sp>
          <p:cxnSp>
            <p:nvCxnSpPr>
              <p:cNvPr id="27" name="Straight Connector 26">
                <a:extLst>
                  <a:ext uri="{FF2B5EF4-FFF2-40B4-BE49-F238E27FC236}">
                    <a16:creationId xmlns:a16="http://schemas.microsoft.com/office/drawing/2014/main" id="{25C60658-EB5A-272D-EB26-972AA676B866}"/>
                  </a:ext>
                </a:extLst>
              </p:cNvPr>
              <p:cNvCxnSpPr>
                <a:cxnSpLocks/>
              </p:cNvCxnSpPr>
              <p:nvPr/>
            </p:nvCxnSpPr>
            <p:spPr>
              <a:xfrm>
                <a:off x="2780672" y="4655759"/>
                <a:ext cx="0" cy="257744"/>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C08ADAC6-C9F2-4A6A-6061-E1AD0E5CEEDF}"/>
                  </a:ext>
                </a:extLst>
              </p:cNvPr>
              <p:cNvCxnSpPr>
                <a:cxnSpLocks/>
              </p:cNvCxnSpPr>
              <p:nvPr/>
            </p:nvCxnSpPr>
            <p:spPr>
              <a:xfrm>
                <a:off x="2781652" y="4907153"/>
                <a:ext cx="231513" cy="0"/>
              </a:xfrm>
              <a:prstGeom prst="line">
                <a:avLst/>
              </a:prstGeom>
              <a:ln w="15875"/>
            </p:spPr>
            <p:style>
              <a:lnRef idx="1">
                <a:schemeClr val="accent1"/>
              </a:lnRef>
              <a:fillRef idx="0">
                <a:schemeClr val="accent1"/>
              </a:fillRef>
              <a:effectRef idx="0">
                <a:schemeClr val="accent1"/>
              </a:effectRef>
              <a:fontRef idx="minor">
                <a:schemeClr val="tx1"/>
              </a:fontRef>
            </p:style>
          </p:cxnSp>
        </p:grpSp>
        <p:grpSp>
          <p:nvGrpSpPr>
            <p:cNvPr id="56" name="Group 55">
              <a:extLst>
                <a:ext uri="{FF2B5EF4-FFF2-40B4-BE49-F238E27FC236}">
                  <a16:creationId xmlns:a16="http://schemas.microsoft.com/office/drawing/2014/main" id="{8E89249E-9E0F-2286-AD34-EAEFE54E931D}"/>
                </a:ext>
              </a:extLst>
            </p:cNvPr>
            <p:cNvGrpSpPr/>
            <p:nvPr/>
          </p:nvGrpSpPr>
          <p:grpSpPr>
            <a:xfrm>
              <a:off x="4890571" y="3506371"/>
              <a:ext cx="4263751" cy="1498675"/>
              <a:chOff x="5347771" y="3506371"/>
              <a:chExt cx="4263751" cy="1498675"/>
            </a:xfrm>
          </p:grpSpPr>
          <p:grpSp>
            <p:nvGrpSpPr>
              <p:cNvPr id="49" name="Group 48">
                <a:extLst>
                  <a:ext uri="{FF2B5EF4-FFF2-40B4-BE49-F238E27FC236}">
                    <a16:creationId xmlns:a16="http://schemas.microsoft.com/office/drawing/2014/main" id="{758B1DD8-4CE5-7D93-A106-8B03CC745EDE}"/>
                  </a:ext>
                </a:extLst>
              </p:cNvPr>
              <p:cNvGrpSpPr/>
              <p:nvPr/>
            </p:nvGrpSpPr>
            <p:grpSpPr>
              <a:xfrm>
                <a:off x="8284575" y="3506371"/>
                <a:ext cx="1326947" cy="1498675"/>
                <a:chOff x="6770645" y="4146331"/>
                <a:chExt cx="1326947" cy="1498675"/>
              </a:xfrm>
              <a:solidFill>
                <a:srgbClr val="2B2576"/>
              </a:solidFill>
            </p:grpSpPr>
            <p:pic>
              <p:nvPicPr>
                <p:cNvPr id="29" name="Graphic 28" descr="Programmer male with solid fill">
                  <a:extLst>
                    <a:ext uri="{FF2B5EF4-FFF2-40B4-BE49-F238E27FC236}">
                      <a16:creationId xmlns:a16="http://schemas.microsoft.com/office/drawing/2014/main" id="{55640085-7CE2-E9F0-0665-AE6E7071958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770645" y="4146331"/>
                  <a:ext cx="611096" cy="611096"/>
                </a:xfrm>
                <a:prstGeom prst="rect">
                  <a:avLst/>
                </a:prstGeom>
              </p:spPr>
            </p:pic>
            <p:sp>
              <p:nvSpPr>
                <p:cNvPr id="32" name="TextBox 31">
                  <a:extLst>
                    <a:ext uri="{FF2B5EF4-FFF2-40B4-BE49-F238E27FC236}">
                      <a16:creationId xmlns:a16="http://schemas.microsoft.com/office/drawing/2014/main" id="{77D9FA7B-3294-9367-DCB4-D43EA7CC616E}"/>
                    </a:ext>
                  </a:extLst>
                </p:cNvPr>
                <p:cNvSpPr txBox="1"/>
                <p:nvPr/>
              </p:nvSpPr>
              <p:spPr>
                <a:xfrm>
                  <a:off x="6844283" y="5391090"/>
                  <a:ext cx="1253309" cy="253916"/>
                </a:xfrm>
                <a:prstGeom prst="rect">
                  <a:avLst/>
                </a:prstGeom>
                <a:noFill/>
                <a:ln>
                  <a:noFill/>
                </a:ln>
              </p:spPr>
              <p:txBody>
                <a:bodyPr wrap="square">
                  <a:spAutoFit/>
                </a:bodyPr>
                <a:lstStyle/>
                <a:p>
                  <a:r>
                    <a:rPr lang="en-US" sz="1050" b="1" dirty="0">
                      <a:solidFill>
                        <a:srgbClr val="2B2576"/>
                      </a:solidFill>
                    </a:rPr>
                    <a:t>Domain Users</a:t>
                  </a:r>
                </a:p>
              </p:txBody>
            </p:sp>
            <p:pic>
              <p:nvPicPr>
                <p:cNvPr id="33" name="Graphic 32" descr="Programmer female with solid fill">
                  <a:extLst>
                    <a:ext uri="{FF2B5EF4-FFF2-40B4-BE49-F238E27FC236}">
                      <a16:creationId xmlns:a16="http://schemas.microsoft.com/office/drawing/2014/main" id="{2E7EA3D7-C2D9-3AC8-9473-33BD7B213A8F}"/>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302770" y="4162717"/>
                  <a:ext cx="599014" cy="599014"/>
                </a:xfrm>
                <a:prstGeom prst="rect">
                  <a:avLst/>
                </a:prstGeom>
              </p:spPr>
            </p:pic>
            <p:pic>
              <p:nvPicPr>
                <p:cNvPr id="34" name="Graphic 33" descr="Programmer male with solid fill">
                  <a:extLst>
                    <a:ext uri="{FF2B5EF4-FFF2-40B4-BE49-F238E27FC236}">
                      <a16:creationId xmlns:a16="http://schemas.microsoft.com/office/drawing/2014/main" id="{0ACFA34A-3AA6-D58C-7BFF-7291E9DF3B96}"/>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286897" y="4747211"/>
                  <a:ext cx="611096" cy="611096"/>
                </a:xfrm>
                <a:prstGeom prst="rect">
                  <a:avLst/>
                </a:prstGeom>
              </p:spPr>
            </p:pic>
            <p:pic>
              <p:nvPicPr>
                <p:cNvPr id="35" name="Graphic 34" descr="Programmer female with solid fill">
                  <a:extLst>
                    <a:ext uri="{FF2B5EF4-FFF2-40B4-BE49-F238E27FC236}">
                      <a16:creationId xmlns:a16="http://schemas.microsoft.com/office/drawing/2014/main" id="{EE08EC43-0213-8B28-745A-CBEF264F5775}"/>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777422" y="4767643"/>
                  <a:ext cx="599014" cy="599014"/>
                </a:xfrm>
                <a:prstGeom prst="rect">
                  <a:avLst/>
                </a:prstGeom>
              </p:spPr>
            </p:pic>
          </p:grpSp>
          <p:cxnSp>
            <p:nvCxnSpPr>
              <p:cNvPr id="48" name="Straight Connector 47">
                <a:extLst>
                  <a:ext uri="{FF2B5EF4-FFF2-40B4-BE49-F238E27FC236}">
                    <a16:creationId xmlns:a16="http://schemas.microsoft.com/office/drawing/2014/main" id="{0732C142-4DD7-B938-DE6A-7C53310E7B34}"/>
                  </a:ext>
                </a:extLst>
              </p:cNvPr>
              <p:cNvCxnSpPr>
                <a:cxnSpLocks/>
              </p:cNvCxnSpPr>
              <p:nvPr/>
            </p:nvCxnSpPr>
            <p:spPr>
              <a:xfrm>
                <a:off x="5347771" y="4889993"/>
                <a:ext cx="2864166" cy="0"/>
              </a:xfrm>
              <a:prstGeom prst="line">
                <a:avLst/>
              </a:prstGeom>
              <a:ln w="25400">
                <a:solidFill>
                  <a:srgbClr val="00B050"/>
                </a:solidFill>
                <a:headEnd type="triangle"/>
              </a:ln>
            </p:spPr>
            <p:style>
              <a:lnRef idx="1">
                <a:schemeClr val="accent1"/>
              </a:lnRef>
              <a:fillRef idx="0">
                <a:schemeClr val="accent1"/>
              </a:fillRef>
              <a:effectRef idx="0">
                <a:schemeClr val="accent1"/>
              </a:effectRef>
              <a:fontRef idx="minor">
                <a:schemeClr val="tx1"/>
              </a:fontRef>
            </p:style>
          </p:cxnSp>
        </p:grpSp>
      </p:grpSp>
      <p:grpSp>
        <p:nvGrpSpPr>
          <p:cNvPr id="79" name="Group 78">
            <a:extLst>
              <a:ext uri="{FF2B5EF4-FFF2-40B4-BE49-F238E27FC236}">
                <a16:creationId xmlns:a16="http://schemas.microsoft.com/office/drawing/2014/main" id="{D013437B-0BA1-0B62-53B9-A339F7BEE073}"/>
              </a:ext>
            </a:extLst>
          </p:cNvPr>
          <p:cNvGrpSpPr/>
          <p:nvPr/>
        </p:nvGrpSpPr>
        <p:grpSpPr>
          <a:xfrm>
            <a:off x="2784547" y="4589084"/>
            <a:ext cx="8488562" cy="1291521"/>
            <a:chOff x="2784547" y="4655759"/>
            <a:chExt cx="8488562" cy="1291521"/>
          </a:xfrm>
        </p:grpSpPr>
        <p:sp>
          <p:nvSpPr>
            <p:cNvPr id="38" name="TextBox 37">
              <a:extLst>
                <a:ext uri="{FF2B5EF4-FFF2-40B4-BE49-F238E27FC236}">
                  <a16:creationId xmlns:a16="http://schemas.microsoft.com/office/drawing/2014/main" id="{7F5AAC34-64E4-34D5-990B-254DB4230A86}"/>
                </a:ext>
              </a:extLst>
            </p:cNvPr>
            <p:cNvSpPr txBox="1"/>
            <p:nvPr/>
          </p:nvSpPr>
          <p:spPr>
            <a:xfrm>
              <a:off x="3048790" y="5162485"/>
              <a:ext cx="1707689" cy="276999"/>
            </a:xfrm>
            <a:prstGeom prst="rect">
              <a:avLst/>
            </a:prstGeom>
            <a:solidFill>
              <a:schemeClr val="bg1">
                <a:lumMod val="95000"/>
              </a:schemeClr>
            </a:solidFill>
            <a:ln w="15875">
              <a:solidFill>
                <a:schemeClr val="accent1">
                  <a:shade val="50000"/>
                </a:schemeClr>
              </a:solidFill>
            </a:ln>
          </p:spPr>
          <p:txBody>
            <a:bodyPr wrap="square" rtlCol="0">
              <a:spAutoFit/>
            </a:bodyPr>
            <a:lstStyle/>
            <a:p>
              <a:r>
                <a:rPr lang="en-US" sz="1200" b="1" dirty="0">
                  <a:solidFill>
                    <a:srgbClr val="C00000"/>
                  </a:solidFill>
                </a:rPr>
                <a:t>Domain Computers</a:t>
              </a:r>
            </a:p>
          </p:txBody>
        </p:sp>
        <p:cxnSp>
          <p:nvCxnSpPr>
            <p:cNvPr id="39" name="Straight Connector 38">
              <a:extLst>
                <a:ext uri="{FF2B5EF4-FFF2-40B4-BE49-F238E27FC236}">
                  <a16:creationId xmlns:a16="http://schemas.microsoft.com/office/drawing/2014/main" id="{0F3D2548-B4D7-EB22-27AB-A033BB1C173D}"/>
                </a:ext>
              </a:extLst>
            </p:cNvPr>
            <p:cNvCxnSpPr>
              <a:cxnSpLocks/>
            </p:cNvCxnSpPr>
            <p:nvPr/>
          </p:nvCxnSpPr>
          <p:spPr>
            <a:xfrm>
              <a:off x="2784547" y="4913503"/>
              <a:ext cx="0" cy="419100"/>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3F424DA8-0C97-C85A-E498-780BF1F2E322}"/>
                </a:ext>
              </a:extLst>
            </p:cNvPr>
            <p:cNvCxnSpPr>
              <a:cxnSpLocks/>
            </p:cNvCxnSpPr>
            <p:nvPr/>
          </p:nvCxnSpPr>
          <p:spPr>
            <a:xfrm>
              <a:off x="2785527" y="5326253"/>
              <a:ext cx="231513" cy="0"/>
            </a:xfrm>
            <a:prstGeom prst="line">
              <a:avLst/>
            </a:prstGeom>
            <a:ln w="15875"/>
          </p:spPr>
          <p:style>
            <a:lnRef idx="1">
              <a:schemeClr val="accent1"/>
            </a:lnRef>
            <a:fillRef idx="0">
              <a:schemeClr val="accent1"/>
            </a:fillRef>
            <a:effectRef idx="0">
              <a:schemeClr val="accent1"/>
            </a:effectRef>
            <a:fontRef idx="minor">
              <a:schemeClr val="tx1"/>
            </a:fontRef>
          </p:style>
        </p:cxnSp>
        <p:grpSp>
          <p:nvGrpSpPr>
            <p:cNvPr id="54" name="Group 53">
              <a:extLst>
                <a:ext uri="{FF2B5EF4-FFF2-40B4-BE49-F238E27FC236}">
                  <a16:creationId xmlns:a16="http://schemas.microsoft.com/office/drawing/2014/main" id="{E3801E0D-2429-EA9B-2F99-7C0E88B98771}"/>
                </a:ext>
              </a:extLst>
            </p:cNvPr>
            <p:cNvGrpSpPr/>
            <p:nvPr/>
          </p:nvGrpSpPr>
          <p:grpSpPr>
            <a:xfrm>
              <a:off x="4890571" y="4655759"/>
              <a:ext cx="6382538" cy="1291521"/>
              <a:chOff x="5347771" y="4655759"/>
              <a:chExt cx="6382538" cy="1291521"/>
            </a:xfrm>
          </p:grpSpPr>
          <p:grpSp>
            <p:nvGrpSpPr>
              <p:cNvPr id="41" name="Group 40">
                <a:extLst>
                  <a:ext uri="{FF2B5EF4-FFF2-40B4-BE49-F238E27FC236}">
                    <a16:creationId xmlns:a16="http://schemas.microsoft.com/office/drawing/2014/main" id="{EEC49A82-1C76-286D-FCED-6D4C39BCE9F7}"/>
                  </a:ext>
                </a:extLst>
              </p:cNvPr>
              <p:cNvGrpSpPr/>
              <p:nvPr/>
            </p:nvGrpSpPr>
            <p:grpSpPr>
              <a:xfrm>
                <a:off x="9833201" y="4655759"/>
                <a:ext cx="1194785" cy="1131201"/>
                <a:chOff x="9678190" y="3910056"/>
                <a:chExt cx="1900117" cy="1657211"/>
              </a:xfrm>
              <a:solidFill>
                <a:srgbClr val="2B2576"/>
              </a:solidFill>
            </p:grpSpPr>
            <p:pic>
              <p:nvPicPr>
                <p:cNvPr id="42" name="Graphic 41" descr="Laptop outline">
                  <a:extLst>
                    <a:ext uri="{FF2B5EF4-FFF2-40B4-BE49-F238E27FC236}">
                      <a16:creationId xmlns:a16="http://schemas.microsoft.com/office/drawing/2014/main" id="{12A21673-C633-36A0-380D-876BC03D047B}"/>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0438237" y="3910056"/>
                  <a:ext cx="760047" cy="760047"/>
                </a:xfrm>
                <a:prstGeom prst="rect">
                  <a:avLst/>
                </a:prstGeom>
              </p:spPr>
            </p:pic>
            <p:pic>
              <p:nvPicPr>
                <p:cNvPr id="43" name="Graphic 42" descr="Laptop outline">
                  <a:extLst>
                    <a:ext uri="{FF2B5EF4-FFF2-40B4-BE49-F238E27FC236}">
                      <a16:creationId xmlns:a16="http://schemas.microsoft.com/office/drawing/2014/main" id="{4A5A26B2-03BC-CC81-0DAE-8F3B8C2864C6}"/>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9678190" y="4290079"/>
                  <a:ext cx="760047" cy="760047"/>
                </a:xfrm>
                <a:prstGeom prst="rect">
                  <a:avLst/>
                </a:prstGeom>
              </p:spPr>
            </p:pic>
            <p:pic>
              <p:nvPicPr>
                <p:cNvPr id="44" name="Graphic 43" descr="Laptop outline">
                  <a:extLst>
                    <a:ext uri="{FF2B5EF4-FFF2-40B4-BE49-F238E27FC236}">
                      <a16:creationId xmlns:a16="http://schemas.microsoft.com/office/drawing/2014/main" id="{F31D792F-E6ED-86AB-FE34-DAE18F7A70B4}"/>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0818260" y="4427197"/>
                  <a:ext cx="760047" cy="760047"/>
                </a:xfrm>
                <a:prstGeom prst="rect">
                  <a:avLst/>
                </a:prstGeom>
              </p:spPr>
            </p:pic>
            <p:pic>
              <p:nvPicPr>
                <p:cNvPr id="45" name="Graphic 44" descr="Laptop outline">
                  <a:extLst>
                    <a:ext uri="{FF2B5EF4-FFF2-40B4-BE49-F238E27FC236}">
                      <a16:creationId xmlns:a16="http://schemas.microsoft.com/office/drawing/2014/main" id="{BF002B6A-ACF2-51FE-935C-143A26FB2231}"/>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0058213" y="4807220"/>
                  <a:ext cx="760047" cy="760047"/>
                </a:xfrm>
                <a:prstGeom prst="rect">
                  <a:avLst/>
                </a:prstGeom>
              </p:spPr>
            </p:pic>
          </p:grpSp>
          <p:cxnSp>
            <p:nvCxnSpPr>
              <p:cNvPr id="51" name="Straight Connector 50">
                <a:extLst>
                  <a:ext uri="{FF2B5EF4-FFF2-40B4-BE49-F238E27FC236}">
                    <a16:creationId xmlns:a16="http://schemas.microsoft.com/office/drawing/2014/main" id="{C11CDAAC-0E0B-8754-900C-F9583F03F906}"/>
                  </a:ext>
                </a:extLst>
              </p:cNvPr>
              <p:cNvCxnSpPr>
                <a:cxnSpLocks/>
              </p:cNvCxnSpPr>
              <p:nvPr/>
            </p:nvCxnSpPr>
            <p:spPr>
              <a:xfrm>
                <a:off x="5347771" y="5303434"/>
                <a:ext cx="4339154" cy="0"/>
              </a:xfrm>
              <a:prstGeom prst="line">
                <a:avLst/>
              </a:prstGeom>
              <a:ln w="25400">
                <a:solidFill>
                  <a:srgbClr val="09B36B"/>
                </a:solidFill>
                <a:headEnd type="triangle"/>
              </a:ln>
            </p:spPr>
            <p:style>
              <a:lnRef idx="1">
                <a:schemeClr val="accent1"/>
              </a:lnRef>
              <a:fillRef idx="0">
                <a:schemeClr val="accent1"/>
              </a:fillRef>
              <a:effectRef idx="0">
                <a:schemeClr val="accent1"/>
              </a:effectRef>
              <a:fontRef idx="minor">
                <a:schemeClr val="tx1"/>
              </a:fontRef>
            </p:style>
          </p:cxnSp>
          <p:sp>
            <p:nvSpPr>
              <p:cNvPr id="53" name="TextBox 52">
                <a:extLst>
                  <a:ext uri="{FF2B5EF4-FFF2-40B4-BE49-F238E27FC236}">
                    <a16:creationId xmlns:a16="http://schemas.microsoft.com/office/drawing/2014/main" id="{97B4756B-4020-2832-64A3-40F1AEDD676C}"/>
                  </a:ext>
                </a:extLst>
              </p:cNvPr>
              <p:cNvSpPr txBox="1"/>
              <p:nvPr/>
            </p:nvSpPr>
            <p:spPr>
              <a:xfrm>
                <a:off x="9833201" y="5693364"/>
                <a:ext cx="1897108" cy="253916"/>
              </a:xfrm>
              <a:prstGeom prst="rect">
                <a:avLst/>
              </a:prstGeom>
              <a:noFill/>
              <a:ln>
                <a:noFill/>
              </a:ln>
            </p:spPr>
            <p:txBody>
              <a:bodyPr wrap="square">
                <a:spAutoFit/>
              </a:bodyPr>
              <a:lstStyle/>
              <a:p>
                <a:r>
                  <a:rPr lang="en-US" sz="1050" b="1" dirty="0">
                    <a:solidFill>
                      <a:srgbClr val="2B2576"/>
                    </a:solidFill>
                  </a:rPr>
                  <a:t>Domain Computers</a:t>
                </a:r>
              </a:p>
            </p:txBody>
          </p:sp>
        </p:grpSp>
      </p:grpSp>
      <p:grpSp>
        <p:nvGrpSpPr>
          <p:cNvPr id="67" name="Group 66">
            <a:extLst>
              <a:ext uri="{FF2B5EF4-FFF2-40B4-BE49-F238E27FC236}">
                <a16:creationId xmlns:a16="http://schemas.microsoft.com/office/drawing/2014/main" id="{D9E65ECF-8120-08EA-F68F-F7E93880DD7E}"/>
              </a:ext>
            </a:extLst>
          </p:cNvPr>
          <p:cNvGrpSpPr/>
          <p:nvPr/>
        </p:nvGrpSpPr>
        <p:grpSpPr>
          <a:xfrm>
            <a:off x="3303620" y="1865626"/>
            <a:ext cx="2925257" cy="2089784"/>
            <a:chOff x="3303620" y="1865626"/>
            <a:chExt cx="2925257" cy="2089784"/>
          </a:xfrm>
        </p:grpSpPr>
        <p:pic>
          <p:nvPicPr>
            <p:cNvPr id="68" name="Graphic 67" descr="Open folder outline">
              <a:extLst>
                <a:ext uri="{FF2B5EF4-FFF2-40B4-BE49-F238E27FC236}">
                  <a16:creationId xmlns:a16="http://schemas.microsoft.com/office/drawing/2014/main" id="{23B632DE-0181-6EF8-B650-553AB394EE93}"/>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4275147" y="1865626"/>
              <a:ext cx="1953730" cy="2089784"/>
            </a:xfrm>
            <a:prstGeom prst="rect">
              <a:avLst/>
            </a:prstGeom>
          </p:spPr>
        </p:pic>
        <p:sp>
          <p:nvSpPr>
            <p:cNvPr id="69" name="TextBox 68">
              <a:extLst>
                <a:ext uri="{FF2B5EF4-FFF2-40B4-BE49-F238E27FC236}">
                  <a16:creationId xmlns:a16="http://schemas.microsoft.com/office/drawing/2014/main" id="{E71DA86E-608C-5820-A346-A334B170A402}"/>
                </a:ext>
              </a:extLst>
            </p:cNvPr>
            <p:cNvSpPr txBox="1"/>
            <p:nvPr/>
          </p:nvSpPr>
          <p:spPr>
            <a:xfrm>
              <a:off x="4461796" y="2333625"/>
              <a:ext cx="577402" cy="261610"/>
            </a:xfrm>
            <a:prstGeom prst="rect">
              <a:avLst/>
            </a:prstGeom>
            <a:noFill/>
          </p:spPr>
          <p:txBody>
            <a:bodyPr wrap="none" rtlCol="0">
              <a:spAutoFit/>
            </a:bodyPr>
            <a:lstStyle/>
            <a:p>
              <a:r>
                <a:rPr lang="en-US" sz="1100" b="1" dirty="0">
                  <a:solidFill>
                    <a:srgbClr val="2B2576"/>
                  </a:solidFill>
                </a:rPr>
                <a:t>Share</a:t>
              </a:r>
            </a:p>
          </p:txBody>
        </p:sp>
        <p:cxnSp>
          <p:nvCxnSpPr>
            <p:cNvPr id="70" name="Straight Connector 69">
              <a:extLst>
                <a:ext uri="{FF2B5EF4-FFF2-40B4-BE49-F238E27FC236}">
                  <a16:creationId xmlns:a16="http://schemas.microsoft.com/office/drawing/2014/main" id="{337317BF-C2C3-8F1C-B26B-8A6F257895F2}"/>
                </a:ext>
              </a:extLst>
            </p:cNvPr>
            <p:cNvCxnSpPr>
              <a:cxnSpLocks/>
            </p:cNvCxnSpPr>
            <p:nvPr/>
          </p:nvCxnSpPr>
          <p:spPr>
            <a:xfrm flipV="1">
              <a:off x="3303620" y="2972203"/>
              <a:ext cx="1158176" cy="3187"/>
            </a:xfrm>
            <a:prstGeom prst="line">
              <a:avLst/>
            </a:prstGeom>
            <a:ln w="25400">
              <a:solidFill>
                <a:srgbClr val="00B050"/>
              </a:solidFill>
              <a:headEnd type="triangle"/>
            </a:ln>
          </p:spPr>
          <p:style>
            <a:lnRef idx="1">
              <a:schemeClr val="accent1"/>
            </a:lnRef>
            <a:fillRef idx="0">
              <a:schemeClr val="accent1"/>
            </a:fillRef>
            <a:effectRef idx="0">
              <a:schemeClr val="accent1"/>
            </a:effectRef>
            <a:fontRef idx="minor">
              <a:schemeClr val="tx1"/>
            </a:fontRef>
          </p:style>
        </p:cxnSp>
      </p:grpSp>
      <p:grpSp>
        <p:nvGrpSpPr>
          <p:cNvPr id="75" name="Group 74">
            <a:extLst>
              <a:ext uri="{FF2B5EF4-FFF2-40B4-BE49-F238E27FC236}">
                <a16:creationId xmlns:a16="http://schemas.microsoft.com/office/drawing/2014/main" id="{48673006-8470-2193-1E73-5C5CCC7A1A2A}"/>
              </a:ext>
            </a:extLst>
          </p:cNvPr>
          <p:cNvGrpSpPr/>
          <p:nvPr/>
        </p:nvGrpSpPr>
        <p:grpSpPr>
          <a:xfrm>
            <a:off x="2332877" y="2718727"/>
            <a:ext cx="867545" cy="547458"/>
            <a:chOff x="4815583" y="2919464"/>
            <a:chExt cx="867545" cy="547458"/>
          </a:xfrm>
        </p:grpSpPr>
        <p:pic>
          <p:nvPicPr>
            <p:cNvPr id="73" name="Graphic 72" descr="Paper with solid fill">
              <a:extLst>
                <a:ext uri="{FF2B5EF4-FFF2-40B4-BE49-F238E27FC236}">
                  <a16:creationId xmlns:a16="http://schemas.microsoft.com/office/drawing/2014/main" id="{C8E5C515-27BB-F6FA-AEB8-255520A72893}"/>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5110644" y="2919464"/>
              <a:ext cx="331883" cy="331883"/>
            </a:xfrm>
            <a:prstGeom prst="rect">
              <a:avLst/>
            </a:prstGeom>
          </p:spPr>
        </p:pic>
        <p:sp>
          <p:nvSpPr>
            <p:cNvPr id="74" name="TextBox 73">
              <a:extLst>
                <a:ext uri="{FF2B5EF4-FFF2-40B4-BE49-F238E27FC236}">
                  <a16:creationId xmlns:a16="http://schemas.microsoft.com/office/drawing/2014/main" id="{26B144C2-7D8E-B001-E4A9-872949ACB762}"/>
                </a:ext>
              </a:extLst>
            </p:cNvPr>
            <p:cNvSpPr txBox="1"/>
            <p:nvPr/>
          </p:nvSpPr>
          <p:spPr>
            <a:xfrm>
              <a:off x="4815583" y="3205312"/>
              <a:ext cx="867545" cy="261610"/>
            </a:xfrm>
            <a:prstGeom prst="rect">
              <a:avLst/>
            </a:prstGeom>
            <a:noFill/>
          </p:spPr>
          <p:txBody>
            <a:bodyPr wrap="none" rtlCol="0">
              <a:spAutoFit/>
            </a:bodyPr>
            <a:lstStyle/>
            <a:p>
              <a:r>
                <a:rPr lang="en-US" sz="1100" b="1" dirty="0">
                  <a:solidFill>
                    <a:srgbClr val="2B2576"/>
                  </a:solidFill>
                </a:rPr>
                <a:t>Logon.bat</a:t>
              </a:r>
            </a:p>
          </p:txBody>
        </p:sp>
      </p:grpSp>
      <p:sp>
        <p:nvSpPr>
          <p:cNvPr id="82" name="Oval 81">
            <a:extLst>
              <a:ext uri="{FF2B5EF4-FFF2-40B4-BE49-F238E27FC236}">
                <a16:creationId xmlns:a16="http://schemas.microsoft.com/office/drawing/2014/main" id="{FD27B471-C60B-DA70-7238-A3AF6C551AF7}"/>
              </a:ext>
            </a:extLst>
          </p:cNvPr>
          <p:cNvSpPr/>
          <p:nvPr/>
        </p:nvSpPr>
        <p:spPr>
          <a:xfrm>
            <a:off x="2984792" y="3730384"/>
            <a:ext cx="717094" cy="678843"/>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C00000"/>
              </a:solidFill>
            </a:endParaRPr>
          </a:p>
        </p:txBody>
      </p:sp>
    </p:spTree>
    <p:extLst>
      <p:ext uri="{BB962C8B-B14F-4D97-AF65-F5344CB8AC3E}">
        <p14:creationId xmlns:p14="http://schemas.microsoft.com/office/powerpoint/2010/main" val="3097530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7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8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F500FF-CAA3-00E5-3894-F6DF2F558ABE}"/>
              </a:ext>
            </a:extLst>
          </p:cNvPr>
          <p:cNvSpPr>
            <a:spLocks noGrp="1"/>
          </p:cNvSpPr>
          <p:nvPr>
            <p:ph type="ctrTitle"/>
          </p:nvPr>
        </p:nvSpPr>
        <p:spPr>
          <a:xfrm>
            <a:off x="618055" y="625726"/>
            <a:ext cx="6476014" cy="666000"/>
          </a:xfrm>
        </p:spPr>
        <p:txBody>
          <a:bodyPr/>
          <a:lstStyle/>
          <a:p>
            <a:r>
              <a:rPr lang="en-US" dirty="0"/>
              <a:t>Scott Sutherland</a:t>
            </a:r>
          </a:p>
        </p:txBody>
      </p:sp>
      <p:sp>
        <p:nvSpPr>
          <p:cNvPr id="3" name="Subtitle 2">
            <a:extLst>
              <a:ext uri="{FF2B5EF4-FFF2-40B4-BE49-F238E27FC236}">
                <a16:creationId xmlns:a16="http://schemas.microsoft.com/office/drawing/2014/main" id="{027B9851-8071-50FF-75AD-98EE7ECD74B9}"/>
              </a:ext>
            </a:extLst>
          </p:cNvPr>
          <p:cNvSpPr>
            <a:spLocks noGrp="1"/>
          </p:cNvSpPr>
          <p:nvPr>
            <p:ph type="subTitle" idx="4294967295"/>
          </p:nvPr>
        </p:nvSpPr>
        <p:spPr>
          <a:xfrm>
            <a:off x="618055" y="1557062"/>
            <a:ext cx="6189145" cy="3498038"/>
          </a:xfrm>
          <a:prstGeom prst="rect">
            <a:avLst/>
          </a:prstGeom>
        </p:spPr>
        <p:txBody>
          <a:bodyPr>
            <a:noAutofit/>
          </a:bodyPr>
          <a:lstStyle/>
          <a:p>
            <a:r>
              <a:rPr lang="en-US" sz="1600" b="1" dirty="0">
                <a:solidFill>
                  <a:schemeClr val="bg1"/>
                </a:solidFill>
              </a:rPr>
              <a:t>VP of Research at NetSPI</a:t>
            </a:r>
            <a:endParaRPr lang="en-US" sz="1600" dirty="0">
              <a:solidFill>
                <a:schemeClr val="bg1"/>
              </a:solidFill>
            </a:endParaRPr>
          </a:p>
          <a:p>
            <a:r>
              <a:rPr lang="en-US" sz="1600" dirty="0">
                <a:solidFill>
                  <a:srgbClr val="00B36B"/>
                </a:solidFill>
              </a:rPr>
              <a:t>Service &amp; Product Development</a:t>
            </a:r>
          </a:p>
          <a:p>
            <a:r>
              <a:rPr lang="en-US" sz="1600" dirty="0">
                <a:solidFill>
                  <a:srgbClr val="00B36B"/>
                </a:solidFill>
              </a:rPr>
              <a:t>Find, exploit, and detect things that go boom on your network</a:t>
            </a:r>
          </a:p>
          <a:p>
            <a:endParaRPr lang="en-US" sz="1600" dirty="0">
              <a:solidFill>
                <a:srgbClr val="00B36B"/>
              </a:solidFill>
            </a:endParaRPr>
          </a:p>
          <a:p>
            <a:r>
              <a:rPr lang="en-US" sz="1600" b="1" dirty="0">
                <a:solidFill>
                  <a:schemeClr val="bg1"/>
                </a:solidFill>
              </a:rPr>
              <a:t>GitHub Projects</a:t>
            </a:r>
            <a:br>
              <a:rPr lang="en-US" sz="1600" b="1" dirty="0">
                <a:solidFill>
                  <a:schemeClr val="bg1"/>
                </a:solidFill>
              </a:rPr>
            </a:br>
            <a:r>
              <a:rPr lang="en-US" sz="1600" b="1" dirty="0">
                <a:solidFill>
                  <a:srgbClr val="00B36B"/>
                </a:solidFill>
              </a:rPr>
              <a:t>github.com/netspi/</a:t>
            </a:r>
            <a:r>
              <a:rPr lang="en-US" sz="1600" dirty="0">
                <a:solidFill>
                  <a:srgbClr val="00B36B"/>
                </a:solidFill>
              </a:rPr>
              <a:t>PowerHuntShares</a:t>
            </a:r>
          </a:p>
          <a:p>
            <a:r>
              <a:rPr lang="en-US" sz="1600" dirty="0">
                <a:solidFill>
                  <a:srgbClr val="00B36B"/>
                </a:solidFill>
              </a:rPr>
              <a:t>                               /PowerUpSQL </a:t>
            </a:r>
          </a:p>
          <a:p>
            <a:r>
              <a:rPr lang="en-US" sz="1600" dirty="0">
                <a:solidFill>
                  <a:srgbClr val="00B36B"/>
                </a:solidFill>
              </a:rPr>
              <a:t>                               /DAFT</a:t>
            </a:r>
          </a:p>
          <a:p>
            <a:r>
              <a:rPr lang="en-US" sz="1600" dirty="0">
                <a:solidFill>
                  <a:srgbClr val="00B36B"/>
                </a:solidFill>
              </a:rPr>
              <a:t>                               /SQLC2</a:t>
            </a:r>
          </a:p>
          <a:p>
            <a:r>
              <a:rPr lang="en-US" sz="1600" dirty="0">
                <a:solidFill>
                  <a:srgbClr val="00B36B"/>
                </a:solidFill>
              </a:rPr>
              <a:t>                               /PowerHunt</a:t>
            </a:r>
          </a:p>
          <a:p>
            <a:r>
              <a:rPr lang="en-US" sz="1600" dirty="0">
                <a:solidFill>
                  <a:srgbClr val="00B36B"/>
                </a:solidFill>
              </a:rPr>
              <a:t>                               /PowerShell/Crypt-It</a:t>
            </a:r>
            <a:endParaRPr lang="en-US" sz="1600" b="1" dirty="0">
              <a:solidFill>
                <a:schemeClr val="bg1"/>
              </a:solidFill>
            </a:endParaRPr>
          </a:p>
          <a:p>
            <a:r>
              <a:rPr lang="en-US" sz="1600" b="1" dirty="0">
                <a:solidFill>
                  <a:schemeClr val="bg1"/>
                </a:solidFill>
              </a:rPr>
              <a:t>Blogs</a:t>
            </a:r>
          </a:p>
          <a:p>
            <a:r>
              <a:rPr lang="en-US" sz="1600" dirty="0">
                <a:solidFill>
                  <a:srgbClr val="00B36B"/>
                </a:solidFill>
              </a:rPr>
              <a:t>https://www.netspi.com/authors/scott-sutherland/</a:t>
            </a:r>
          </a:p>
          <a:p>
            <a:endParaRPr lang="en-US" sz="1200" dirty="0">
              <a:solidFill>
                <a:srgbClr val="00B36B"/>
              </a:solidFill>
            </a:endParaRPr>
          </a:p>
          <a:p>
            <a:endParaRPr lang="en-US" sz="1200" dirty="0">
              <a:solidFill>
                <a:srgbClr val="00B36B"/>
              </a:solidFill>
            </a:endParaRPr>
          </a:p>
        </p:txBody>
      </p:sp>
      <p:pic>
        <p:nvPicPr>
          <p:cNvPr id="16" name="Picture 15" descr="A monkey wearing a space suit&#10;&#10;AI-generated content may be incorrect.">
            <a:extLst>
              <a:ext uri="{FF2B5EF4-FFF2-40B4-BE49-F238E27FC236}">
                <a16:creationId xmlns:a16="http://schemas.microsoft.com/office/drawing/2014/main" id="{80D44891-A16D-8572-6D39-05E19314DF24}"/>
              </a:ext>
            </a:extLst>
          </p:cNvPr>
          <p:cNvPicPr>
            <a:picLocks noChangeAspect="1"/>
          </p:cNvPicPr>
          <p:nvPr/>
        </p:nvPicPr>
        <p:blipFill>
          <a:blip r:embed="rId3"/>
          <a:stretch>
            <a:fillRect/>
          </a:stretch>
        </p:blipFill>
        <p:spPr>
          <a:xfrm>
            <a:off x="4827483" y="0"/>
            <a:ext cx="6858000" cy="6858000"/>
          </a:xfrm>
          <a:prstGeom prst="rect">
            <a:avLst/>
          </a:prstGeom>
        </p:spPr>
      </p:pic>
      <p:pic>
        <p:nvPicPr>
          <p:cNvPr id="23" name="Picture 22" descr="A monkey wearing a space suit&#10;&#10;AI-generated content may be incorrect.">
            <a:extLst>
              <a:ext uri="{FF2B5EF4-FFF2-40B4-BE49-F238E27FC236}">
                <a16:creationId xmlns:a16="http://schemas.microsoft.com/office/drawing/2014/main" id="{9ACC41F0-00D0-49B3-3DFB-64542C3B6613}"/>
              </a:ext>
            </a:extLst>
          </p:cNvPr>
          <p:cNvPicPr>
            <a:picLocks noChangeAspect="1"/>
          </p:cNvPicPr>
          <p:nvPr/>
        </p:nvPicPr>
        <p:blipFill>
          <a:blip r:embed="rId4"/>
          <a:stretch>
            <a:fillRect/>
          </a:stretch>
        </p:blipFill>
        <p:spPr>
          <a:xfrm>
            <a:off x="10815602" y="1541647"/>
            <a:ext cx="1066800" cy="1066800"/>
          </a:xfrm>
          <a:prstGeom prst="rect">
            <a:avLst/>
          </a:prstGeom>
        </p:spPr>
      </p:pic>
      <p:pic>
        <p:nvPicPr>
          <p:cNvPr id="24" name="Picture 23" descr="A grey and black smiley face&#10;&#10;AI-generated content may be incorrect.">
            <a:extLst>
              <a:ext uri="{FF2B5EF4-FFF2-40B4-BE49-F238E27FC236}">
                <a16:creationId xmlns:a16="http://schemas.microsoft.com/office/drawing/2014/main" id="{59C364BE-E46C-2439-E28C-C670A328C1CF}"/>
              </a:ext>
            </a:extLst>
          </p:cNvPr>
          <p:cNvPicPr>
            <a:picLocks noChangeAspect="1"/>
          </p:cNvPicPr>
          <p:nvPr/>
        </p:nvPicPr>
        <p:blipFill>
          <a:blip r:embed="rId5"/>
          <a:stretch>
            <a:fillRect/>
          </a:stretch>
        </p:blipFill>
        <p:spPr>
          <a:xfrm>
            <a:off x="10839379" y="2772681"/>
            <a:ext cx="1066800" cy="1066800"/>
          </a:xfrm>
          <a:prstGeom prst="rect">
            <a:avLst/>
          </a:prstGeom>
        </p:spPr>
      </p:pic>
      <p:pic>
        <p:nvPicPr>
          <p:cNvPr id="5" name="Picture 4" descr="A black and white symbol&#10;&#10;AI-generated content may be incorrect.">
            <a:extLst>
              <a:ext uri="{FF2B5EF4-FFF2-40B4-BE49-F238E27FC236}">
                <a16:creationId xmlns:a16="http://schemas.microsoft.com/office/drawing/2014/main" id="{6E84FB05-FDBA-8A65-29F1-244181A1AFA9}"/>
              </a:ext>
            </a:extLst>
          </p:cNvPr>
          <p:cNvPicPr>
            <a:picLocks noChangeAspect="1"/>
          </p:cNvPicPr>
          <p:nvPr/>
        </p:nvPicPr>
        <p:blipFill>
          <a:blip r:embed="rId6">
            <a:alphaModFix amt="47000"/>
          </a:blip>
          <a:stretch>
            <a:fillRect/>
          </a:stretch>
        </p:blipFill>
        <p:spPr>
          <a:xfrm rot="20629908">
            <a:off x="8301142" y="3968076"/>
            <a:ext cx="201834" cy="201834"/>
          </a:xfrm>
          <a:prstGeom prst="rect">
            <a:avLst/>
          </a:prstGeom>
        </p:spPr>
      </p:pic>
      <p:pic>
        <p:nvPicPr>
          <p:cNvPr id="9" name="Picture 8" descr="A close-up of blue letters&#10;&#10;AI-generated content may be incorrect.">
            <a:extLst>
              <a:ext uri="{FF2B5EF4-FFF2-40B4-BE49-F238E27FC236}">
                <a16:creationId xmlns:a16="http://schemas.microsoft.com/office/drawing/2014/main" id="{C818B7B8-4756-87E2-51E3-5834BCA6F1CE}"/>
              </a:ext>
            </a:extLst>
          </p:cNvPr>
          <p:cNvPicPr>
            <a:picLocks noChangeAspect="1"/>
          </p:cNvPicPr>
          <p:nvPr/>
        </p:nvPicPr>
        <p:blipFill>
          <a:blip r:embed="rId7">
            <a:alphaModFix amt="36000"/>
          </a:blip>
          <a:stretch>
            <a:fillRect/>
          </a:stretch>
        </p:blipFill>
        <p:spPr>
          <a:xfrm rot="15111402">
            <a:off x="7250195" y="2201346"/>
            <a:ext cx="522605" cy="198590"/>
          </a:xfrm>
          <a:prstGeom prst="rect">
            <a:avLst/>
          </a:prstGeom>
        </p:spPr>
      </p:pic>
      <p:sp>
        <p:nvSpPr>
          <p:cNvPr id="10" name="Oval 9">
            <a:extLst>
              <a:ext uri="{FF2B5EF4-FFF2-40B4-BE49-F238E27FC236}">
                <a16:creationId xmlns:a16="http://schemas.microsoft.com/office/drawing/2014/main" id="{8E71BA1C-6D83-6BD4-E62A-CDFE31D4AB6A}"/>
              </a:ext>
            </a:extLst>
          </p:cNvPr>
          <p:cNvSpPr/>
          <p:nvPr/>
        </p:nvSpPr>
        <p:spPr>
          <a:xfrm>
            <a:off x="10799117" y="250415"/>
            <a:ext cx="1069848" cy="1069848"/>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C02C028C-2692-7DCC-882B-78B3B0BB0FCF}"/>
              </a:ext>
            </a:extLst>
          </p:cNvPr>
          <p:cNvPicPr>
            <a:picLocks noChangeAspect="1"/>
          </p:cNvPicPr>
          <p:nvPr/>
        </p:nvPicPr>
        <p:blipFill>
          <a:blip r:embed="rId8"/>
          <a:stretch>
            <a:fillRect/>
          </a:stretch>
        </p:blipFill>
        <p:spPr>
          <a:xfrm>
            <a:off x="10838564" y="274494"/>
            <a:ext cx="1020876" cy="1036244"/>
          </a:xfrm>
          <a:prstGeom prst="rect">
            <a:avLst/>
          </a:prstGeom>
        </p:spPr>
      </p:pic>
      <p:sp>
        <p:nvSpPr>
          <p:cNvPr id="13" name="TextBox 12">
            <a:extLst>
              <a:ext uri="{FF2B5EF4-FFF2-40B4-BE49-F238E27FC236}">
                <a16:creationId xmlns:a16="http://schemas.microsoft.com/office/drawing/2014/main" id="{FBE45193-E641-C355-79A3-B73658002113}"/>
              </a:ext>
            </a:extLst>
          </p:cNvPr>
          <p:cNvSpPr txBox="1"/>
          <p:nvPr/>
        </p:nvSpPr>
        <p:spPr>
          <a:xfrm>
            <a:off x="3614360" y="1137838"/>
            <a:ext cx="1033636" cy="307777"/>
          </a:xfrm>
          <a:prstGeom prst="rect">
            <a:avLst/>
          </a:prstGeom>
          <a:noFill/>
        </p:spPr>
        <p:txBody>
          <a:bodyPr wrap="square">
            <a:spAutoFit/>
          </a:bodyPr>
          <a:lstStyle/>
          <a:p>
            <a:r>
              <a:rPr lang="en-US" dirty="0">
                <a:solidFill>
                  <a:srgbClr val="09B36B"/>
                </a:solidFill>
              </a:rPr>
              <a:t>(nullbind)</a:t>
            </a:r>
          </a:p>
        </p:txBody>
      </p:sp>
      <p:sp>
        <p:nvSpPr>
          <p:cNvPr id="4" name="TextBox 3">
            <a:extLst>
              <a:ext uri="{FF2B5EF4-FFF2-40B4-BE49-F238E27FC236}">
                <a16:creationId xmlns:a16="http://schemas.microsoft.com/office/drawing/2014/main" id="{4DC36A96-5A8E-6818-74D4-C8F70647EC52}"/>
              </a:ext>
            </a:extLst>
          </p:cNvPr>
          <p:cNvSpPr txBox="1"/>
          <p:nvPr/>
        </p:nvSpPr>
        <p:spPr>
          <a:xfrm>
            <a:off x="1234925" y="5755220"/>
            <a:ext cx="3371862" cy="954107"/>
          </a:xfrm>
          <a:prstGeom prst="rect">
            <a:avLst/>
          </a:prstGeom>
          <a:noFill/>
        </p:spPr>
        <p:txBody>
          <a:bodyPr wrap="square">
            <a:spAutoFit/>
          </a:bodyPr>
          <a:lstStyle/>
          <a:p>
            <a:r>
              <a:rPr lang="en-US" b="1" dirty="0">
                <a:solidFill>
                  <a:schemeClr val="bg1">
                    <a:lumMod val="95000"/>
                  </a:schemeClr>
                </a:solidFill>
              </a:rPr>
              <a:t>GitHub: </a:t>
            </a:r>
            <a:r>
              <a:rPr lang="en-US" dirty="0">
                <a:solidFill>
                  <a:schemeClr val="bg1">
                    <a:lumMod val="95000"/>
                  </a:schemeClr>
                </a:solidFill>
              </a:rPr>
              <a:t>nullbind </a:t>
            </a:r>
          </a:p>
          <a:p>
            <a:r>
              <a:rPr lang="en-US" b="1" dirty="0">
                <a:solidFill>
                  <a:schemeClr val="bg1">
                    <a:lumMod val="95000"/>
                  </a:schemeClr>
                </a:solidFill>
              </a:rPr>
              <a:t>X:  </a:t>
            </a:r>
            <a:r>
              <a:rPr lang="en-US" dirty="0">
                <a:solidFill>
                  <a:schemeClr val="bg1">
                    <a:lumMod val="95000"/>
                  </a:schemeClr>
                </a:solidFill>
              </a:rPr>
              <a:t>@_nullbind</a:t>
            </a:r>
          </a:p>
          <a:p>
            <a:r>
              <a:rPr lang="en-US" b="1" i="0" u="none" strike="noStrike" dirty="0">
                <a:solidFill>
                  <a:schemeClr val="bg1">
                    <a:lumMod val="95000"/>
                  </a:schemeClr>
                </a:solidFill>
                <a:effectLst/>
                <a:latin typeface="Arial" panose="020B0604020202020204" pitchFamily="34" charset="0"/>
              </a:rPr>
              <a:t>Bsky:  </a:t>
            </a:r>
            <a:r>
              <a:rPr lang="en-US" i="0" u="none" strike="noStrike" dirty="0">
                <a:solidFill>
                  <a:schemeClr val="bg1">
                    <a:lumMod val="95000"/>
                  </a:schemeClr>
                </a:solidFill>
                <a:effectLst/>
                <a:latin typeface="Arial" panose="020B0604020202020204" pitchFamily="34" charset="0"/>
              </a:rPr>
              <a:t>@nullbind.bsky.social</a:t>
            </a:r>
            <a:endParaRPr lang="en-US" dirty="0">
              <a:solidFill>
                <a:schemeClr val="bg1">
                  <a:lumMod val="95000"/>
                </a:schemeClr>
              </a:solidFill>
            </a:endParaRPr>
          </a:p>
          <a:p>
            <a:endParaRPr lang="en-US" b="1" dirty="0">
              <a:solidFill>
                <a:schemeClr val="bg1"/>
              </a:solidFill>
            </a:endParaRPr>
          </a:p>
        </p:txBody>
      </p:sp>
    </p:spTree>
    <p:extLst>
      <p:ext uri="{BB962C8B-B14F-4D97-AF65-F5344CB8AC3E}">
        <p14:creationId xmlns:p14="http://schemas.microsoft.com/office/powerpoint/2010/main" val="29878040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0356248A-5107-37DA-14A8-A746F75B654C}"/>
            </a:ext>
          </a:extLst>
        </p:cNvPr>
        <p:cNvGrpSpPr/>
        <p:nvPr/>
      </p:nvGrpSpPr>
      <p:grpSpPr>
        <a:xfrm>
          <a:off x="0" y="0"/>
          <a:ext cx="0" cy="0"/>
          <a:chOff x="0" y="0"/>
          <a:chExt cx="0" cy="0"/>
        </a:xfrm>
      </p:grpSpPr>
      <p:sp>
        <p:nvSpPr>
          <p:cNvPr id="2" name="Google Shape;51;p9">
            <a:extLst>
              <a:ext uri="{FF2B5EF4-FFF2-40B4-BE49-F238E27FC236}">
                <a16:creationId xmlns:a16="http://schemas.microsoft.com/office/drawing/2014/main" id="{74160633-883A-3C82-C158-1E9758BF2FA5}"/>
              </a:ext>
            </a:extLst>
          </p:cNvPr>
          <p:cNvSpPr/>
          <p:nvPr/>
        </p:nvSpPr>
        <p:spPr>
          <a:xfrm>
            <a:off x="1311800" y="1013850"/>
            <a:ext cx="9568400" cy="4258800"/>
          </a:xfrm>
          <a:prstGeom prst="rect">
            <a:avLst/>
          </a:prstGeom>
          <a:noFill/>
          <a:ln w="9525" cap="flat" cmpd="sng">
            <a:solidFill>
              <a:srgbClr val="2B2576"/>
            </a:solidFill>
            <a:prstDash val="solid"/>
            <a:round/>
            <a:headEnd type="none" w="sm" len="sm"/>
            <a:tailEnd type="none" w="sm" len="sm"/>
          </a:ln>
        </p:spPr>
        <p:txBody>
          <a:bodyPr spcFirstLastPara="1" wrap="square" lIns="121900" tIns="60933" rIns="121900" bIns="60933" anchor="ctr" anchorCtr="0">
            <a:noAutofit/>
          </a:bodyPr>
          <a:lstStyle/>
          <a:p>
            <a:pPr algn="ctr" defTabSz="1219170">
              <a:buClr>
                <a:srgbClr val="000000"/>
              </a:buClr>
            </a:pPr>
            <a:endParaRPr sz="2400" kern="0">
              <a:solidFill>
                <a:srgbClr val="FFFFFF"/>
              </a:solidFill>
              <a:latin typeface="Proxima Nova Rg" panose="02000506030000020004" pitchFamily="2" charset="77"/>
              <a:cs typeface="Arial"/>
              <a:sym typeface="Arial"/>
            </a:endParaRPr>
          </a:p>
        </p:txBody>
      </p:sp>
      <p:sp>
        <p:nvSpPr>
          <p:cNvPr id="3" name="TextBox 2">
            <a:extLst>
              <a:ext uri="{FF2B5EF4-FFF2-40B4-BE49-F238E27FC236}">
                <a16:creationId xmlns:a16="http://schemas.microsoft.com/office/drawing/2014/main" id="{99D06295-5D49-8461-2912-80AFBCBC54CD}"/>
              </a:ext>
            </a:extLst>
          </p:cNvPr>
          <p:cNvSpPr txBox="1"/>
          <p:nvPr/>
        </p:nvSpPr>
        <p:spPr>
          <a:xfrm>
            <a:off x="1049514" y="1510946"/>
            <a:ext cx="9568399" cy="523220"/>
          </a:xfrm>
          <a:prstGeom prst="rect">
            <a:avLst/>
          </a:prstGeom>
          <a:noFill/>
        </p:spPr>
        <p:txBody>
          <a:bodyPr wrap="square" rtlCol="0">
            <a:spAutoFit/>
          </a:bodyPr>
          <a:lstStyle/>
          <a:p>
            <a:pPr algn="ctr"/>
            <a:r>
              <a:rPr lang="en-US" sz="2800" b="1" dirty="0">
                <a:solidFill>
                  <a:srgbClr val="2B2576"/>
                </a:solidFill>
                <a:latin typeface="+mn-lt"/>
              </a:rPr>
              <a:t>What’s the impact, what can attackers do?</a:t>
            </a:r>
          </a:p>
        </p:txBody>
      </p:sp>
      <p:sp>
        <p:nvSpPr>
          <p:cNvPr id="5" name="TextBox 4">
            <a:extLst>
              <a:ext uri="{FF2B5EF4-FFF2-40B4-BE49-F238E27FC236}">
                <a16:creationId xmlns:a16="http://schemas.microsoft.com/office/drawing/2014/main" id="{2BAAB245-4762-F770-54F2-805FF7F9B11A}"/>
              </a:ext>
            </a:extLst>
          </p:cNvPr>
          <p:cNvSpPr txBox="1"/>
          <p:nvPr/>
        </p:nvSpPr>
        <p:spPr>
          <a:xfrm>
            <a:off x="2241906" y="2151010"/>
            <a:ext cx="8345185" cy="1846659"/>
          </a:xfrm>
          <a:prstGeom prst="rect">
            <a:avLst/>
          </a:prstGeom>
          <a:noFill/>
        </p:spPr>
        <p:txBody>
          <a:bodyPr wrap="square">
            <a:spAutoFit/>
          </a:bodyPr>
          <a:lstStyle/>
          <a:p>
            <a:pPr marL="457200" indent="-457200">
              <a:buFont typeface="Arial" panose="020B0604020202020204" pitchFamily="34" charset="0"/>
              <a:buChar char="•"/>
            </a:pPr>
            <a:r>
              <a:rPr lang="en-US" sz="2000" b="1" dirty="0">
                <a:solidFill>
                  <a:srgbClr val="2B2576"/>
                </a:solidFill>
                <a:latin typeface="+mn-lt"/>
              </a:rPr>
              <a:t>Read </a:t>
            </a:r>
            <a:r>
              <a:rPr lang="en-US" sz="2000" dirty="0">
                <a:solidFill>
                  <a:srgbClr val="2B2576"/>
                </a:solidFill>
                <a:latin typeface="+mn-lt"/>
              </a:rPr>
              <a:t>data they shouldn’t be able to</a:t>
            </a:r>
            <a:endParaRPr lang="en-US" sz="2000" dirty="0">
              <a:solidFill>
                <a:schemeClr val="tx2">
                  <a:lumMod val="25000"/>
                </a:schemeClr>
              </a:solidFill>
              <a:latin typeface="+mn-lt"/>
            </a:endParaRPr>
          </a:p>
          <a:p>
            <a:pPr marL="461963"/>
            <a:endParaRPr lang="en-US" sz="1800" dirty="0">
              <a:solidFill>
                <a:schemeClr val="tx2">
                  <a:lumMod val="25000"/>
                </a:schemeClr>
              </a:solidFill>
              <a:latin typeface="+mn-lt"/>
            </a:endParaRPr>
          </a:p>
          <a:p>
            <a:pPr marL="457200" indent="-457200">
              <a:buFont typeface="Arial" panose="020B0604020202020204" pitchFamily="34" charset="0"/>
              <a:buChar char="•"/>
            </a:pPr>
            <a:r>
              <a:rPr lang="en-US" sz="2000" b="1" dirty="0">
                <a:solidFill>
                  <a:srgbClr val="2B2576"/>
                </a:solidFill>
                <a:latin typeface="+mn-lt"/>
              </a:rPr>
              <a:t>Write, Modify, Delete </a:t>
            </a:r>
            <a:r>
              <a:rPr lang="en-US" sz="2000" dirty="0">
                <a:solidFill>
                  <a:srgbClr val="2B2576"/>
                </a:solidFill>
                <a:latin typeface="+mn-lt"/>
              </a:rPr>
              <a:t>data they shouldn’t be able to</a:t>
            </a:r>
            <a:br>
              <a:rPr lang="en-US" sz="2000" dirty="0">
                <a:solidFill>
                  <a:schemeClr val="tx2">
                    <a:lumMod val="25000"/>
                  </a:schemeClr>
                </a:solidFill>
                <a:latin typeface="+mn-lt"/>
              </a:rPr>
            </a:br>
            <a:endParaRPr lang="en-US" sz="1800" dirty="0">
              <a:solidFill>
                <a:schemeClr val="tx2">
                  <a:lumMod val="25000"/>
                </a:schemeClr>
              </a:solidFill>
              <a:latin typeface="+mn-lt"/>
            </a:endParaRPr>
          </a:p>
          <a:p>
            <a:pPr marL="285750" indent="-285750">
              <a:buFont typeface="Arial" panose="020B0604020202020204" pitchFamily="34" charset="0"/>
              <a:buChar char="•"/>
            </a:pPr>
            <a:r>
              <a:rPr lang="en-US" sz="2000" b="1" dirty="0">
                <a:solidFill>
                  <a:srgbClr val="2B2576"/>
                </a:solidFill>
                <a:latin typeface="+mn-lt"/>
              </a:rPr>
              <a:t>   Execute Code Remotely</a:t>
            </a:r>
            <a:r>
              <a:rPr lang="en-US" sz="2000" dirty="0">
                <a:solidFill>
                  <a:srgbClr val="2B2576"/>
                </a:solidFill>
                <a:latin typeface="+mn-lt"/>
              </a:rPr>
              <a:t>…</a:t>
            </a:r>
            <a:endParaRPr lang="en-US" sz="2000" b="1" dirty="0">
              <a:solidFill>
                <a:srgbClr val="2B2576"/>
              </a:solidFill>
              <a:latin typeface="+mn-lt"/>
            </a:endParaRPr>
          </a:p>
          <a:p>
            <a:pPr marL="400050"/>
            <a:endParaRPr lang="en-US" sz="1800" dirty="0">
              <a:solidFill>
                <a:schemeClr val="tx2">
                  <a:lumMod val="25000"/>
                </a:schemeClr>
              </a:solidFill>
              <a:latin typeface="+mn-lt"/>
            </a:endParaRPr>
          </a:p>
        </p:txBody>
      </p:sp>
    </p:spTree>
    <p:extLst>
      <p:ext uri="{BB962C8B-B14F-4D97-AF65-F5344CB8AC3E}">
        <p14:creationId xmlns:p14="http://schemas.microsoft.com/office/powerpoint/2010/main" val="3219578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B65DCF6E-D333-4C82-8831-FA756189F7B4}"/>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585E99A2-DB2A-4D52-EAEE-89310737DD37}"/>
              </a:ext>
            </a:extLst>
          </p:cNvPr>
          <p:cNvSpPr txBox="1"/>
          <p:nvPr/>
        </p:nvSpPr>
        <p:spPr>
          <a:xfrm>
            <a:off x="304799" y="309709"/>
            <a:ext cx="4731448" cy="1200329"/>
          </a:xfrm>
          <a:prstGeom prst="rect">
            <a:avLst/>
          </a:prstGeom>
          <a:noFill/>
        </p:spPr>
        <p:txBody>
          <a:bodyPr wrap="square">
            <a:spAutoFit/>
          </a:bodyPr>
          <a:lstStyle/>
          <a:p>
            <a:r>
              <a:rPr lang="en-US" sz="3600" dirty="0">
                <a:solidFill>
                  <a:srgbClr val="2B2576"/>
                </a:solidFill>
              </a:rPr>
              <a:t>Attacking Shares</a:t>
            </a:r>
            <a:br>
              <a:rPr lang="en-US" sz="3600" dirty="0">
                <a:solidFill>
                  <a:srgbClr val="09B36B"/>
                </a:solidFill>
              </a:rPr>
            </a:br>
            <a:r>
              <a:rPr lang="en-US" sz="3600" dirty="0">
                <a:solidFill>
                  <a:srgbClr val="5465FF"/>
                </a:solidFill>
              </a:rPr>
              <a:t>Read Access.</a:t>
            </a:r>
          </a:p>
        </p:txBody>
      </p:sp>
      <p:grpSp>
        <p:nvGrpSpPr>
          <p:cNvPr id="42" name="Group 41">
            <a:extLst>
              <a:ext uri="{FF2B5EF4-FFF2-40B4-BE49-F238E27FC236}">
                <a16:creationId xmlns:a16="http://schemas.microsoft.com/office/drawing/2014/main" id="{138AF95D-5BAB-9F9E-F1D0-1C98FD4E0C84}"/>
              </a:ext>
            </a:extLst>
          </p:cNvPr>
          <p:cNvGrpSpPr/>
          <p:nvPr/>
        </p:nvGrpSpPr>
        <p:grpSpPr>
          <a:xfrm>
            <a:off x="5313810" y="2450215"/>
            <a:ext cx="4695739" cy="3353314"/>
            <a:chOff x="5313810" y="2450215"/>
            <a:chExt cx="4695739" cy="3353314"/>
          </a:xfrm>
        </p:grpSpPr>
        <p:grpSp>
          <p:nvGrpSpPr>
            <p:cNvPr id="51" name="Group 50">
              <a:extLst>
                <a:ext uri="{FF2B5EF4-FFF2-40B4-BE49-F238E27FC236}">
                  <a16:creationId xmlns:a16="http://schemas.microsoft.com/office/drawing/2014/main" id="{99183E59-DEF0-D479-2145-A6421826F17D}"/>
                </a:ext>
              </a:extLst>
            </p:cNvPr>
            <p:cNvGrpSpPr/>
            <p:nvPr/>
          </p:nvGrpSpPr>
          <p:grpSpPr>
            <a:xfrm>
              <a:off x="7878407" y="3672387"/>
              <a:ext cx="2131142" cy="2131142"/>
              <a:chOff x="5629354" y="3079915"/>
              <a:chExt cx="2131142" cy="2131142"/>
            </a:xfrm>
            <a:solidFill>
              <a:srgbClr val="2B2576"/>
            </a:solidFill>
          </p:grpSpPr>
          <p:pic>
            <p:nvPicPr>
              <p:cNvPr id="52" name="Graphic 51" descr="Computer outline">
                <a:extLst>
                  <a:ext uri="{FF2B5EF4-FFF2-40B4-BE49-F238E27FC236}">
                    <a16:creationId xmlns:a16="http://schemas.microsoft.com/office/drawing/2014/main" id="{BDE05085-A343-965A-3285-DBB81E13D36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629354" y="3079915"/>
                <a:ext cx="2131142" cy="2131142"/>
              </a:xfrm>
              <a:prstGeom prst="rect">
                <a:avLst/>
              </a:prstGeom>
            </p:spPr>
          </p:pic>
          <p:pic>
            <p:nvPicPr>
              <p:cNvPr id="56" name="Graphic 55" descr="Database with solid fill">
                <a:extLst>
                  <a:ext uri="{FF2B5EF4-FFF2-40B4-BE49-F238E27FC236}">
                    <a16:creationId xmlns:a16="http://schemas.microsoft.com/office/drawing/2014/main" id="{08AB4DFD-4AC3-A223-19F1-B0C14C77462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117723" y="4005016"/>
                <a:ext cx="610782" cy="610782"/>
              </a:xfrm>
              <a:prstGeom prst="rect">
                <a:avLst/>
              </a:prstGeom>
            </p:spPr>
          </p:pic>
          <p:sp>
            <p:nvSpPr>
              <p:cNvPr id="54" name="TextBox 53">
                <a:extLst>
                  <a:ext uri="{FF2B5EF4-FFF2-40B4-BE49-F238E27FC236}">
                    <a16:creationId xmlns:a16="http://schemas.microsoft.com/office/drawing/2014/main" id="{5669256B-56C8-2A20-FE98-A96B76F1160A}"/>
                  </a:ext>
                </a:extLst>
              </p:cNvPr>
              <p:cNvSpPr txBox="1"/>
              <p:nvPr/>
            </p:nvSpPr>
            <p:spPr>
              <a:xfrm>
                <a:off x="5712844" y="4744906"/>
                <a:ext cx="1290738" cy="261610"/>
              </a:xfrm>
              <a:prstGeom prst="rect">
                <a:avLst/>
              </a:prstGeom>
              <a:noFill/>
            </p:spPr>
            <p:txBody>
              <a:bodyPr wrap="none" rtlCol="0">
                <a:spAutoFit/>
              </a:bodyPr>
              <a:lstStyle/>
              <a:p>
                <a:r>
                  <a:rPr lang="en-US" sz="1050" b="1" dirty="0">
                    <a:solidFill>
                      <a:srgbClr val="2B2576"/>
                    </a:solidFill>
                  </a:rPr>
                  <a:t>Database Server</a:t>
                </a:r>
              </a:p>
            </p:txBody>
          </p:sp>
        </p:grpSp>
        <p:pic>
          <p:nvPicPr>
            <p:cNvPr id="74" name="Graphic 73" descr="Skull with solid fill">
              <a:extLst>
                <a:ext uri="{FF2B5EF4-FFF2-40B4-BE49-F238E27FC236}">
                  <a16:creationId xmlns:a16="http://schemas.microsoft.com/office/drawing/2014/main" id="{E4D3DC86-199C-20A7-2FCF-37FF9753A182}"/>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240369" y="4298768"/>
              <a:ext cx="610782" cy="610782"/>
            </a:xfrm>
            <a:prstGeom prst="rect">
              <a:avLst/>
            </a:prstGeom>
          </p:spPr>
        </p:pic>
        <p:sp>
          <p:nvSpPr>
            <p:cNvPr id="77" name="TextBox 76">
              <a:extLst>
                <a:ext uri="{FF2B5EF4-FFF2-40B4-BE49-F238E27FC236}">
                  <a16:creationId xmlns:a16="http://schemas.microsoft.com/office/drawing/2014/main" id="{63C504BD-7ECF-9962-69DE-9864BCA59786}"/>
                </a:ext>
              </a:extLst>
            </p:cNvPr>
            <p:cNvSpPr txBox="1"/>
            <p:nvPr/>
          </p:nvSpPr>
          <p:spPr>
            <a:xfrm>
              <a:off x="5994995" y="4597488"/>
              <a:ext cx="1005404" cy="253916"/>
            </a:xfrm>
            <a:prstGeom prst="rect">
              <a:avLst/>
            </a:prstGeom>
            <a:noFill/>
          </p:spPr>
          <p:txBody>
            <a:bodyPr wrap="none" rtlCol="0">
              <a:spAutoFit/>
            </a:bodyPr>
            <a:lstStyle/>
            <a:p>
              <a:pPr algn="ctr"/>
              <a:r>
                <a:rPr lang="en-US" sz="1050" b="1" dirty="0">
                  <a:solidFill>
                    <a:srgbClr val="2B2576"/>
                  </a:solidFill>
                </a:rPr>
                <a:t>Login &amp; RCE</a:t>
              </a:r>
            </a:p>
          </p:txBody>
        </p:sp>
        <p:sp>
          <p:nvSpPr>
            <p:cNvPr id="18" name="Arc 17">
              <a:extLst>
                <a:ext uri="{FF2B5EF4-FFF2-40B4-BE49-F238E27FC236}">
                  <a16:creationId xmlns:a16="http://schemas.microsoft.com/office/drawing/2014/main" id="{20F4AE00-C18C-EA75-5A72-F7F4C90E5F9D}"/>
                </a:ext>
              </a:extLst>
            </p:cNvPr>
            <p:cNvSpPr/>
            <p:nvPr/>
          </p:nvSpPr>
          <p:spPr>
            <a:xfrm rot="7827391">
              <a:off x="5183826" y="2580199"/>
              <a:ext cx="2809488" cy="2549520"/>
            </a:xfrm>
            <a:prstGeom prst="arc">
              <a:avLst>
                <a:gd name="adj1" fmla="val 16200000"/>
                <a:gd name="adj2" fmla="val 2535526"/>
              </a:avLst>
            </a:prstGeom>
            <a:ln w="22225">
              <a:solidFill>
                <a:srgbClr val="09B36B"/>
              </a:solidFill>
              <a:prstDash val="dash"/>
              <a:headEnd type="triangl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25" name="Group 24">
            <a:extLst>
              <a:ext uri="{FF2B5EF4-FFF2-40B4-BE49-F238E27FC236}">
                <a16:creationId xmlns:a16="http://schemas.microsoft.com/office/drawing/2014/main" id="{745FB7CC-793E-8EBE-E7F8-E172E7405549}"/>
              </a:ext>
            </a:extLst>
          </p:cNvPr>
          <p:cNvGrpSpPr/>
          <p:nvPr/>
        </p:nvGrpSpPr>
        <p:grpSpPr>
          <a:xfrm>
            <a:off x="1964477" y="2069945"/>
            <a:ext cx="1499012" cy="1499012"/>
            <a:chOff x="1964477" y="2069945"/>
            <a:chExt cx="1499012" cy="1499012"/>
          </a:xfrm>
        </p:grpSpPr>
        <p:grpSp>
          <p:nvGrpSpPr>
            <p:cNvPr id="68" name="Group 67">
              <a:extLst>
                <a:ext uri="{FF2B5EF4-FFF2-40B4-BE49-F238E27FC236}">
                  <a16:creationId xmlns:a16="http://schemas.microsoft.com/office/drawing/2014/main" id="{25025F94-AF82-0915-BCE1-837AE12A6E64}"/>
                </a:ext>
              </a:extLst>
            </p:cNvPr>
            <p:cNvGrpSpPr/>
            <p:nvPr/>
          </p:nvGrpSpPr>
          <p:grpSpPr>
            <a:xfrm>
              <a:off x="1964477" y="2069945"/>
              <a:ext cx="1499012" cy="1499012"/>
              <a:chOff x="5575833" y="2891518"/>
              <a:chExt cx="1499012" cy="1499012"/>
            </a:xfrm>
            <a:solidFill>
              <a:srgbClr val="2B2576"/>
            </a:solidFill>
          </p:grpSpPr>
          <p:pic>
            <p:nvPicPr>
              <p:cNvPr id="69" name="Graphic 68" descr="Skull with solid fill">
                <a:extLst>
                  <a:ext uri="{FF2B5EF4-FFF2-40B4-BE49-F238E27FC236}">
                    <a16:creationId xmlns:a16="http://schemas.microsoft.com/office/drawing/2014/main" id="{1B0C9C22-EF6B-7060-84F9-F2C535CE377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087856" y="3351031"/>
                <a:ext cx="435148" cy="435148"/>
              </a:xfrm>
              <a:prstGeom prst="rect">
                <a:avLst/>
              </a:prstGeom>
            </p:spPr>
          </p:pic>
          <p:pic>
            <p:nvPicPr>
              <p:cNvPr id="70" name="Graphic 69" descr="Laptop with solid fill">
                <a:extLst>
                  <a:ext uri="{FF2B5EF4-FFF2-40B4-BE49-F238E27FC236}">
                    <a16:creationId xmlns:a16="http://schemas.microsoft.com/office/drawing/2014/main" id="{66DCC6C7-2CCD-AF92-AB68-45C451C4855F}"/>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5575833" y="2891518"/>
                <a:ext cx="1499012" cy="1499012"/>
              </a:xfrm>
              <a:prstGeom prst="rect">
                <a:avLst/>
              </a:prstGeom>
            </p:spPr>
          </p:pic>
        </p:grpSp>
        <p:sp>
          <p:nvSpPr>
            <p:cNvPr id="21" name="TextBox 20">
              <a:extLst>
                <a:ext uri="{FF2B5EF4-FFF2-40B4-BE49-F238E27FC236}">
                  <a16:creationId xmlns:a16="http://schemas.microsoft.com/office/drawing/2014/main" id="{4029C019-2744-53E2-F757-EE7F8F1A71FA}"/>
                </a:ext>
              </a:extLst>
            </p:cNvPr>
            <p:cNvSpPr txBox="1"/>
            <p:nvPr/>
          </p:nvSpPr>
          <p:spPr>
            <a:xfrm>
              <a:off x="2317518" y="3276935"/>
              <a:ext cx="748924" cy="261610"/>
            </a:xfrm>
            <a:prstGeom prst="rect">
              <a:avLst/>
            </a:prstGeom>
            <a:noFill/>
          </p:spPr>
          <p:txBody>
            <a:bodyPr wrap="none" rtlCol="0">
              <a:spAutoFit/>
            </a:bodyPr>
            <a:lstStyle/>
            <a:p>
              <a:pPr algn="ctr"/>
              <a:r>
                <a:rPr lang="en-US" sz="1100" b="1" dirty="0">
                  <a:solidFill>
                    <a:srgbClr val="2B2576"/>
                  </a:solidFill>
                </a:rPr>
                <a:t>Attacker</a:t>
              </a:r>
            </a:p>
          </p:txBody>
        </p:sp>
      </p:grpSp>
      <p:grpSp>
        <p:nvGrpSpPr>
          <p:cNvPr id="33" name="Group 32">
            <a:extLst>
              <a:ext uri="{FF2B5EF4-FFF2-40B4-BE49-F238E27FC236}">
                <a16:creationId xmlns:a16="http://schemas.microsoft.com/office/drawing/2014/main" id="{8597D0DF-C5E1-39B2-F53B-214B5275774E}"/>
              </a:ext>
            </a:extLst>
          </p:cNvPr>
          <p:cNvGrpSpPr/>
          <p:nvPr/>
        </p:nvGrpSpPr>
        <p:grpSpPr>
          <a:xfrm>
            <a:off x="5651761" y="1884429"/>
            <a:ext cx="4417661" cy="2131142"/>
            <a:chOff x="5651761" y="1884429"/>
            <a:chExt cx="4417661" cy="2131142"/>
          </a:xfrm>
        </p:grpSpPr>
        <p:cxnSp>
          <p:nvCxnSpPr>
            <p:cNvPr id="10" name="Straight Connector 9">
              <a:extLst>
                <a:ext uri="{FF2B5EF4-FFF2-40B4-BE49-F238E27FC236}">
                  <a16:creationId xmlns:a16="http://schemas.microsoft.com/office/drawing/2014/main" id="{AD538DB1-7636-6B6C-B521-1B533FFEE310}"/>
                </a:ext>
              </a:extLst>
            </p:cNvPr>
            <p:cNvCxnSpPr>
              <a:cxnSpLocks/>
            </p:cNvCxnSpPr>
            <p:nvPr/>
          </p:nvCxnSpPr>
          <p:spPr>
            <a:xfrm>
              <a:off x="5651761" y="2809977"/>
              <a:ext cx="2141594" cy="9474"/>
            </a:xfrm>
            <a:prstGeom prst="line">
              <a:avLst/>
            </a:prstGeom>
            <a:ln w="38100">
              <a:solidFill>
                <a:srgbClr val="2B2576"/>
              </a:solidFill>
            </a:ln>
          </p:spPr>
          <p:style>
            <a:lnRef idx="1">
              <a:schemeClr val="accent1"/>
            </a:lnRef>
            <a:fillRef idx="0">
              <a:schemeClr val="accent1"/>
            </a:fillRef>
            <a:effectRef idx="0">
              <a:schemeClr val="accent1"/>
            </a:effectRef>
            <a:fontRef idx="minor">
              <a:schemeClr val="tx1"/>
            </a:fontRef>
          </p:style>
        </p:cxnSp>
        <p:grpSp>
          <p:nvGrpSpPr>
            <p:cNvPr id="2" name="Group 1">
              <a:extLst>
                <a:ext uri="{FF2B5EF4-FFF2-40B4-BE49-F238E27FC236}">
                  <a16:creationId xmlns:a16="http://schemas.microsoft.com/office/drawing/2014/main" id="{E451D8F9-0E00-5C90-BCAD-F08909BFCA7C}"/>
                </a:ext>
              </a:extLst>
            </p:cNvPr>
            <p:cNvGrpSpPr/>
            <p:nvPr/>
          </p:nvGrpSpPr>
          <p:grpSpPr>
            <a:xfrm>
              <a:off x="7854036" y="1884429"/>
              <a:ext cx="2131142" cy="2131142"/>
              <a:chOff x="6812594" y="1030757"/>
              <a:chExt cx="2131142" cy="2131142"/>
            </a:xfrm>
          </p:grpSpPr>
          <p:pic>
            <p:nvPicPr>
              <p:cNvPr id="3" name="Graphic 2" descr="Computer outline">
                <a:extLst>
                  <a:ext uri="{FF2B5EF4-FFF2-40B4-BE49-F238E27FC236}">
                    <a16:creationId xmlns:a16="http://schemas.microsoft.com/office/drawing/2014/main" id="{17F88073-66D6-E5A1-1AAE-53141E38E77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812594" y="1030757"/>
                <a:ext cx="2131142" cy="2131142"/>
              </a:xfrm>
              <a:prstGeom prst="rect">
                <a:avLst/>
              </a:prstGeom>
            </p:spPr>
          </p:pic>
          <p:pic>
            <p:nvPicPr>
              <p:cNvPr id="4" name="Graphic 3" descr="Folder with solid fill">
                <a:extLst>
                  <a:ext uri="{FF2B5EF4-FFF2-40B4-BE49-F238E27FC236}">
                    <a16:creationId xmlns:a16="http://schemas.microsoft.com/office/drawing/2014/main" id="{F0A441B5-1BDD-9871-D5A0-941BB01232CB}"/>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7035758" y="1508863"/>
                <a:ext cx="914400" cy="914400"/>
              </a:xfrm>
              <a:prstGeom prst="rect">
                <a:avLst/>
              </a:prstGeom>
            </p:spPr>
          </p:pic>
          <p:sp>
            <p:nvSpPr>
              <p:cNvPr id="47" name="TextBox 46">
                <a:extLst>
                  <a:ext uri="{FF2B5EF4-FFF2-40B4-BE49-F238E27FC236}">
                    <a16:creationId xmlns:a16="http://schemas.microsoft.com/office/drawing/2014/main" id="{4355D852-8770-3713-DC90-A2869AF4376C}"/>
                  </a:ext>
                </a:extLst>
              </p:cNvPr>
              <p:cNvSpPr txBox="1"/>
              <p:nvPr/>
            </p:nvSpPr>
            <p:spPr>
              <a:xfrm>
                <a:off x="7223423" y="1841592"/>
                <a:ext cx="574196" cy="307777"/>
              </a:xfrm>
              <a:prstGeom prst="rect">
                <a:avLst/>
              </a:prstGeom>
              <a:noFill/>
            </p:spPr>
            <p:txBody>
              <a:bodyPr wrap="none" rtlCol="0">
                <a:spAutoFit/>
              </a:bodyPr>
              <a:lstStyle/>
              <a:p>
                <a:r>
                  <a:rPr lang="en-US" dirty="0">
                    <a:solidFill>
                      <a:srgbClr val="09B36B"/>
                    </a:solidFill>
                  </a:rPr>
                  <a:t>www</a:t>
                </a:r>
              </a:p>
            </p:txBody>
          </p:sp>
        </p:grpSp>
        <p:sp>
          <p:nvSpPr>
            <p:cNvPr id="50" name="TextBox 49">
              <a:extLst>
                <a:ext uri="{FF2B5EF4-FFF2-40B4-BE49-F238E27FC236}">
                  <a16:creationId xmlns:a16="http://schemas.microsoft.com/office/drawing/2014/main" id="{0AF09922-BDD0-0C62-733F-5C08D25E4A26}"/>
                </a:ext>
              </a:extLst>
            </p:cNvPr>
            <p:cNvSpPr txBox="1"/>
            <p:nvPr/>
          </p:nvSpPr>
          <p:spPr>
            <a:xfrm>
              <a:off x="8110259" y="3513763"/>
              <a:ext cx="960519" cy="261610"/>
            </a:xfrm>
            <a:prstGeom prst="rect">
              <a:avLst/>
            </a:prstGeom>
            <a:noFill/>
          </p:spPr>
          <p:txBody>
            <a:bodyPr wrap="none" rtlCol="0">
              <a:spAutoFit/>
            </a:bodyPr>
            <a:lstStyle/>
            <a:p>
              <a:r>
                <a:rPr lang="en-US" sz="1050" b="1" dirty="0">
                  <a:solidFill>
                    <a:srgbClr val="2B2576"/>
                  </a:solidFill>
                </a:rPr>
                <a:t>Web Server</a:t>
              </a:r>
            </a:p>
          </p:txBody>
        </p:sp>
        <p:grpSp>
          <p:nvGrpSpPr>
            <p:cNvPr id="24" name="Group 23">
              <a:extLst>
                <a:ext uri="{FF2B5EF4-FFF2-40B4-BE49-F238E27FC236}">
                  <a16:creationId xmlns:a16="http://schemas.microsoft.com/office/drawing/2014/main" id="{EB8CA755-1B81-C4A8-290E-0FC75A7BCB47}"/>
                </a:ext>
              </a:extLst>
            </p:cNvPr>
            <p:cNvGrpSpPr/>
            <p:nvPr/>
          </p:nvGrpSpPr>
          <p:grpSpPr>
            <a:xfrm>
              <a:off x="9409860" y="2879930"/>
              <a:ext cx="659562" cy="613418"/>
              <a:chOff x="8042283" y="3229758"/>
              <a:chExt cx="914400" cy="914400"/>
            </a:xfrm>
          </p:grpSpPr>
          <p:sp>
            <p:nvSpPr>
              <p:cNvPr id="22" name="Oval 21">
                <a:extLst>
                  <a:ext uri="{FF2B5EF4-FFF2-40B4-BE49-F238E27FC236}">
                    <a16:creationId xmlns:a16="http://schemas.microsoft.com/office/drawing/2014/main" id="{FEECB6DB-7B12-F554-8D9F-66639A580BD6}"/>
                  </a:ext>
                </a:extLst>
              </p:cNvPr>
              <p:cNvSpPr/>
              <p:nvPr/>
            </p:nvSpPr>
            <p:spPr>
              <a:xfrm>
                <a:off x="8130773" y="3337470"/>
                <a:ext cx="737420" cy="705352"/>
              </a:xfrm>
              <a:prstGeom prst="ellipse">
                <a:avLst/>
              </a:prstGeom>
              <a:solidFill>
                <a:srgbClr val="09B3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Earth globe: Asia and Australia with solid fill">
                <a:extLst>
                  <a:ext uri="{FF2B5EF4-FFF2-40B4-BE49-F238E27FC236}">
                    <a16:creationId xmlns:a16="http://schemas.microsoft.com/office/drawing/2014/main" id="{EC013437-EFF4-4BBB-0DAB-A7698BEB87B0}"/>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042283" y="3229758"/>
                <a:ext cx="914400" cy="914400"/>
              </a:xfrm>
              <a:prstGeom prst="rect">
                <a:avLst/>
              </a:prstGeom>
            </p:spPr>
          </p:pic>
        </p:grpSp>
      </p:grpSp>
      <p:grpSp>
        <p:nvGrpSpPr>
          <p:cNvPr id="27" name="Group 26">
            <a:extLst>
              <a:ext uri="{FF2B5EF4-FFF2-40B4-BE49-F238E27FC236}">
                <a16:creationId xmlns:a16="http://schemas.microsoft.com/office/drawing/2014/main" id="{4BC62B7E-8016-122A-4D83-EEC22058DE73}"/>
              </a:ext>
            </a:extLst>
          </p:cNvPr>
          <p:cNvGrpSpPr/>
          <p:nvPr/>
        </p:nvGrpSpPr>
        <p:grpSpPr>
          <a:xfrm>
            <a:off x="3463489" y="1680923"/>
            <a:ext cx="2304850" cy="2098231"/>
            <a:chOff x="3463489" y="1680923"/>
            <a:chExt cx="2304850" cy="2098231"/>
          </a:xfrm>
        </p:grpSpPr>
        <p:pic>
          <p:nvPicPr>
            <p:cNvPr id="28" name="Graphic 27" descr="Programmer male with solid fill">
              <a:extLst>
                <a:ext uri="{FF2B5EF4-FFF2-40B4-BE49-F238E27FC236}">
                  <a16:creationId xmlns:a16="http://schemas.microsoft.com/office/drawing/2014/main" id="{7FA4D43B-3816-9B68-144D-827692928757}"/>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4047104" y="1680923"/>
              <a:ext cx="1721235" cy="1721235"/>
            </a:xfrm>
            <a:prstGeom prst="rect">
              <a:avLst/>
            </a:prstGeom>
          </p:spPr>
        </p:pic>
        <p:sp>
          <p:nvSpPr>
            <p:cNvPr id="29" name="TextBox 28">
              <a:extLst>
                <a:ext uri="{FF2B5EF4-FFF2-40B4-BE49-F238E27FC236}">
                  <a16:creationId xmlns:a16="http://schemas.microsoft.com/office/drawing/2014/main" id="{42827063-9BC8-280B-2E96-033E8DBD6E08}"/>
                </a:ext>
              </a:extLst>
            </p:cNvPr>
            <p:cNvSpPr txBox="1"/>
            <p:nvPr/>
          </p:nvSpPr>
          <p:spPr>
            <a:xfrm>
              <a:off x="4355581" y="3348267"/>
              <a:ext cx="1133644" cy="430887"/>
            </a:xfrm>
            <a:prstGeom prst="rect">
              <a:avLst/>
            </a:prstGeom>
            <a:noFill/>
          </p:spPr>
          <p:txBody>
            <a:bodyPr wrap="none" rtlCol="0">
              <a:spAutoFit/>
            </a:bodyPr>
            <a:lstStyle/>
            <a:p>
              <a:pPr algn="ctr"/>
              <a:r>
                <a:rPr lang="en-US" sz="1100" b="1" dirty="0">
                  <a:solidFill>
                    <a:srgbClr val="2B2576"/>
                  </a:solidFill>
                </a:rPr>
                <a:t>Compromised</a:t>
              </a:r>
            </a:p>
            <a:p>
              <a:pPr algn="ctr"/>
              <a:r>
                <a:rPr lang="en-US" sz="1100" b="1" dirty="0">
                  <a:solidFill>
                    <a:srgbClr val="2B2576"/>
                  </a:solidFill>
                </a:rPr>
                <a:t>Domain User</a:t>
              </a:r>
            </a:p>
          </p:txBody>
        </p:sp>
        <p:cxnSp>
          <p:nvCxnSpPr>
            <p:cNvPr id="30" name="Straight Connector 29">
              <a:extLst>
                <a:ext uri="{FF2B5EF4-FFF2-40B4-BE49-F238E27FC236}">
                  <a16:creationId xmlns:a16="http://schemas.microsoft.com/office/drawing/2014/main" id="{2927B21D-D868-772B-64A9-E1C65DD5BD5D}"/>
                </a:ext>
              </a:extLst>
            </p:cNvPr>
            <p:cNvCxnSpPr>
              <a:cxnSpLocks/>
            </p:cNvCxnSpPr>
            <p:nvPr/>
          </p:nvCxnSpPr>
          <p:spPr>
            <a:xfrm>
              <a:off x="3463489" y="2819451"/>
              <a:ext cx="708461" cy="0"/>
            </a:xfrm>
            <a:prstGeom prst="line">
              <a:avLst/>
            </a:prstGeom>
            <a:ln w="38100">
              <a:solidFill>
                <a:srgbClr val="2B2576"/>
              </a:solidFill>
            </a:ln>
          </p:spPr>
          <p:style>
            <a:lnRef idx="1">
              <a:schemeClr val="accent1"/>
            </a:lnRef>
            <a:fillRef idx="0">
              <a:schemeClr val="accent1"/>
            </a:fillRef>
            <a:effectRef idx="0">
              <a:schemeClr val="accent1"/>
            </a:effectRef>
            <a:fontRef idx="minor">
              <a:schemeClr val="tx1"/>
            </a:fontRef>
          </p:style>
        </p:cxnSp>
        <p:sp>
          <p:nvSpPr>
            <p:cNvPr id="31" name="Rectangle 30">
              <a:extLst>
                <a:ext uri="{FF2B5EF4-FFF2-40B4-BE49-F238E27FC236}">
                  <a16:creationId xmlns:a16="http://schemas.microsoft.com/office/drawing/2014/main" id="{0767F427-8EB2-1932-9063-ECB787BA6911}"/>
                </a:ext>
              </a:extLst>
            </p:cNvPr>
            <p:cNvSpPr/>
            <p:nvPr/>
          </p:nvSpPr>
          <p:spPr>
            <a:xfrm>
              <a:off x="4547667" y="2862589"/>
              <a:ext cx="667820" cy="462337"/>
            </a:xfrm>
            <a:prstGeom prst="rect">
              <a:avLst/>
            </a:prstGeom>
            <a:solidFill>
              <a:srgbClr val="2B25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Skull with solid fill">
              <a:extLst>
                <a:ext uri="{FF2B5EF4-FFF2-40B4-BE49-F238E27FC236}">
                  <a16:creationId xmlns:a16="http://schemas.microsoft.com/office/drawing/2014/main" id="{4A3F474D-D512-C552-D823-20D201D25DDD}"/>
                </a:ext>
              </a:extLst>
            </p:cNvPr>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4691235" y="2822886"/>
              <a:ext cx="462337" cy="462337"/>
            </a:xfrm>
            <a:prstGeom prst="rect">
              <a:avLst/>
            </a:prstGeom>
          </p:spPr>
        </p:pic>
      </p:grpSp>
      <p:grpSp>
        <p:nvGrpSpPr>
          <p:cNvPr id="35" name="Group 34">
            <a:extLst>
              <a:ext uri="{FF2B5EF4-FFF2-40B4-BE49-F238E27FC236}">
                <a16:creationId xmlns:a16="http://schemas.microsoft.com/office/drawing/2014/main" id="{F91BB07E-542D-7543-0EE3-B096929B502A}"/>
              </a:ext>
            </a:extLst>
          </p:cNvPr>
          <p:cNvGrpSpPr/>
          <p:nvPr/>
        </p:nvGrpSpPr>
        <p:grpSpPr>
          <a:xfrm>
            <a:off x="5167375" y="1449459"/>
            <a:ext cx="2549520" cy="3080481"/>
            <a:chOff x="5167375" y="1449459"/>
            <a:chExt cx="2549520" cy="3080481"/>
          </a:xfrm>
        </p:grpSpPr>
        <p:sp>
          <p:nvSpPr>
            <p:cNvPr id="36" name="Arc 35">
              <a:extLst>
                <a:ext uri="{FF2B5EF4-FFF2-40B4-BE49-F238E27FC236}">
                  <a16:creationId xmlns:a16="http://schemas.microsoft.com/office/drawing/2014/main" id="{F7635354-8A40-F50C-7C90-418A1AA77B5C}"/>
                </a:ext>
              </a:extLst>
            </p:cNvPr>
            <p:cNvSpPr/>
            <p:nvPr/>
          </p:nvSpPr>
          <p:spPr>
            <a:xfrm rot="18386060">
              <a:off x="5037391" y="1850436"/>
              <a:ext cx="2809488" cy="2549520"/>
            </a:xfrm>
            <a:prstGeom prst="arc">
              <a:avLst>
                <a:gd name="adj1" fmla="val 16234589"/>
                <a:gd name="adj2" fmla="val 1135094"/>
              </a:avLst>
            </a:prstGeom>
            <a:ln w="22225">
              <a:solidFill>
                <a:srgbClr val="09B36B"/>
              </a:solidFill>
              <a:prstDash val="dash"/>
              <a:headEnd type="triangl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37" name="Group 36">
              <a:extLst>
                <a:ext uri="{FF2B5EF4-FFF2-40B4-BE49-F238E27FC236}">
                  <a16:creationId xmlns:a16="http://schemas.microsoft.com/office/drawing/2014/main" id="{459108A1-0908-2FB4-506D-ADA7D154DC30}"/>
                </a:ext>
              </a:extLst>
            </p:cNvPr>
            <p:cNvGrpSpPr/>
            <p:nvPr/>
          </p:nvGrpSpPr>
          <p:grpSpPr>
            <a:xfrm>
              <a:off x="6173293" y="1449459"/>
              <a:ext cx="607553" cy="637371"/>
              <a:chOff x="5118160" y="1849866"/>
              <a:chExt cx="607553" cy="637371"/>
            </a:xfrm>
          </p:grpSpPr>
          <p:sp>
            <p:nvSpPr>
              <p:cNvPr id="39" name="Rectangle 13">
                <a:extLst>
                  <a:ext uri="{FF2B5EF4-FFF2-40B4-BE49-F238E27FC236}">
                    <a16:creationId xmlns:a16="http://schemas.microsoft.com/office/drawing/2014/main" id="{2B158BEB-CDC2-9798-C760-F8CF2E2C82A9}"/>
                  </a:ext>
                </a:extLst>
              </p:cNvPr>
              <p:cNvSpPr/>
              <p:nvPr/>
            </p:nvSpPr>
            <p:spPr>
              <a:xfrm>
                <a:off x="5253314" y="1919287"/>
                <a:ext cx="347386" cy="492918"/>
              </a:xfrm>
              <a:custGeom>
                <a:avLst/>
                <a:gdLst>
                  <a:gd name="connsiteX0" fmla="*/ 0 w 306490"/>
                  <a:gd name="connsiteY0" fmla="*/ 0 h 492917"/>
                  <a:gd name="connsiteX1" fmla="*/ 306490 w 306490"/>
                  <a:gd name="connsiteY1" fmla="*/ 0 h 492917"/>
                  <a:gd name="connsiteX2" fmla="*/ 306490 w 306490"/>
                  <a:gd name="connsiteY2" fmla="*/ 492917 h 492917"/>
                  <a:gd name="connsiteX3" fmla="*/ 0 w 306490"/>
                  <a:gd name="connsiteY3" fmla="*/ 492917 h 492917"/>
                  <a:gd name="connsiteX4" fmla="*/ 0 w 306490"/>
                  <a:gd name="connsiteY4" fmla="*/ 0 h 492917"/>
                  <a:gd name="connsiteX0" fmla="*/ 0 w 306490"/>
                  <a:gd name="connsiteY0" fmla="*/ 4763 h 497680"/>
                  <a:gd name="connsiteX1" fmla="*/ 230487 w 306490"/>
                  <a:gd name="connsiteY1" fmla="*/ 0 h 497680"/>
                  <a:gd name="connsiteX2" fmla="*/ 306490 w 306490"/>
                  <a:gd name="connsiteY2" fmla="*/ 4763 h 497680"/>
                  <a:gd name="connsiteX3" fmla="*/ 306490 w 306490"/>
                  <a:gd name="connsiteY3" fmla="*/ 497680 h 497680"/>
                  <a:gd name="connsiteX4" fmla="*/ 0 w 306490"/>
                  <a:gd name="connsiteY4" fmla="*/ 497680 h 497680"/>
                  <a:gd name="connsiteX5" fmla="*/ 0 w 306490"/>
                  <a:gd name="connsiteY5" fmla="*/ 4763 h 497680"/>
                  <a:gd name="connsiteX0" fmla="*/ 0 w 306490"/>
                  <a:gd name="connsiteY0" fmla="*/ 4763 h 497680"/>
                  <a:gd name="connsiteX1" fmla="*/ 230487 w 306490"/>
                  <a:gd name="connsiteY1" fmla="*/ 0 h 497680"/>
                  <a:gd name="connsiteX2" fmla="*/ 306490 w 306490"/>
                  <a:gd name="connsiteY2" fmla="*/ 4763 h 497680"/>
                  <a:gd name="connsiteX3" fmla="*/ 304305 w 306490"/>
                  <a:gd name="connsiteY3" fmla="*/ 95250 h 497680"/>
                  <a:gd name="connsiteX4" fmla="*/ 306490 w 306490"/>
                  <a:gd name="connsiteY4" fmla="*/ 497680 h 497680"/>
                  <a:gd name="connsiteX5" fmla="*/ 0 w 306490"/>
                  <a:gd name="connsiteY5" fmla="*/ 497680 h 497680"/>
                  <a:gd name="connsiteX6" fmla="*/ 0 w 306490"/>
                  <a:gd name="connsiteY6" fmla="*/ 4763 h 497680"/>
                  <a:gd name="connsiteX0" fmla="*/ 0 w 306490"/>
                  <a:gd name="connsiteY0" fmla="*/ 4763 h 497680"/>
                  <a:gd name="connsiteX1" fmla="*/ 230487 w 306490"/>
                  <a:gd name="connsiteY1" fmla="*/ 0 h 497680"/>
                  <a:gd name="connsiteX2" fmla="*/ 304305 w 306490"/>
                  <a:gd name="connsiteY2" fmla="*/ 95250 h 497680"/>
                  <a:gd name="connsiteX3" fmla="*/ 306490 w 306490"/>
                  <a:gd name="connsiteY3" fmla="*/ 497680 h 497680"/>
                  <a:gd name="connsiteX4" fmla="*/ 0 w 306490"/>
                  <a:gd name="connsiteY4" fmla="*/ 497680 h 497680"/>
                  <a:gd name="connsiteX5" fmla="*/ 0 w 306490"/>
                  <a:gd name="connsiteY5" fmla="*/ 4763 h 497680"/>
                  <a:gd name="connsiteX0" fmla="*/ 0 w 306490"/>
                  <a:gd name="connsiteY0" fmla="*/ 1 h 492918"/>
                  <a:gd name="connsiteX1" fmla="*/ 206675 w 306490"/>
                  <a:gd name="connsiteY1" fmla="*/ 0 h 492918"/>
                  <a:gd name="connsiteX2" fmla="*/ 304305 w 306490"/>
                  <a:gd name="connsiteY2" fmla="*/ 90488 h 492918"/>
                  <a:gd name="connsiteX3" fmla="*/ 306490 w 306490"/>
                  <a:gd name="connsiteY3" fmla="*/ 492918 h 492918"/>
                  <a:gd name="connsiteX4" fmla="*/ 0 w 306490"/>
                  <a:gd name="connsiteY4" fmla="*/ 492918 h 492918"/>
                  <a:gd name="connsiteX5" fmla="*/ 0 w 306490"/>
                  <a:gd name="connsiteY5" fmla="*/ 1 h 492918"/>
                  <a:gd name="connsiteX0" fmla="*/ 0 w 323376"/>
                  <a:gd name="connsiteY0" fmla="*/ 1 h 492918"/>
                  <a:gd name="connsiteX1" fmla="*/ 206675 w 323376"/>
                  <a:gd name="connsiteY1" fmla="*/ 0 h 492918"/>
                  <a:gd name="connsiteX2" fmla="*/ 323355 w 323376"/>
                  <a:gd name="connsiteY2" fmla="*/ 121445 h 492918"/>
                  <a:gd name="connsiteX3" fmla="*/ 306490 w 323376"/>
                  <a:gd name="connsiteY3" fmla="*/ 492918 h 492918"/>
                  <a:gd name="connsiteX4" fmla="*/ 0 w 323376"/>
                  <a:gd name="connsiteY4" fmla="*/ 492918 h 492918"/>
                  <a:gd name="connsiteX5" fmla="*/ 0 w 323376"/>
                  <a:gd name="connsiteY5" fmla="*/ 1 h 492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3376" h="492918">
                    <a:moveTo>
                      <a:pt x="0" y="1"/>
                    </a:moveTo>
                    <a:lnTo>
                      <a:pt x="206675" y="0"/>
                    </a:lnTo>
                    <a:lnTo>
                      <a:pt x="323355" y="121445"/>
                    </a:lnTo>
                    <a:cubicBezTo>
                      <a:pt x="324083" y="255588"/>
                      <a:pt x="305762" y="358775"/>
                      <a:pt x="306490" y="492918"/>
                    </a:cubicBezTo>
                    <a:lnTo>
                      <a:pt x="0" y="492918"/>
                    </a:lnTo>
                    <a:lnTo>
                      <a:pt x="0" y="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 name="Graphic 39" descr="Paper with solid fill">
                <a:extLst>
                  <a:ext uri="{FF2B5EF4-FFF2-40B4-BE49-F238E27FC236}">
                    <a16:creationId xmlns:a16="http://schemas.microsoft.com/office/drawing/2014/main" id="{A912FDC4-5C16-26C1-2091-8B5277D04EAC}"/>
                  </a:ext>
                </a:extLst>
              </p:cNvPr>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5118160" y="1849866"/>
                <a:ext cx="607553" cy="637371"/>
              </a:xfrm>
              <a:prstGeom prst="rect">
                <a:avLst/>
              </a:prstGeom>
            </p:spPr>
          </p:pic>
          <p:sp>
            <p:nvSpPr>
              <p:cNvPr id="41" name="TextBox 40">
                <a:extLst>
                  <a:ext uri="{FF2B5EF4-FFF2-40B4-BE49-F238E27FC236}">
                    <a16:creationId xmlns:a16="http://schemas.microsoft.com/office/drawing/2014/main" id="{F14F440F-A95A-575F-9615-EB2BB8A82AC2}"/>
                  </a:ext>
                </a:extLst>
              </p:cNvPr>
              <p:cNvSpPr txBox="1"/>
              <p:nvPr/>
            </p:nvSpPr>
            <p:spPr>
              <a:xfrm>
                <a:off x="5248712" y="2077403"/>
                <a:ext cx="347387" cy="276999"/>
              </a:xfrm>
              <a:prstGeom prst="rect">
                <a:avLst/>
              </a:prstGeom>
              <a:noFill/>
            </p:spPr>
            <p:txBody>
              <a:bodyPr wrap="square" rtlCol="0">
                <a:spAutoFit/>
              </a:bodyPr>
              <a:lstStyle/>
              <a:p>
                <a:pPr algn="ctr"/>
                <a:r>
                  <a:rPr lang="en-US" sz="600" b="1" dirty="0">
                    <a:solidFill>
                      <a:srgbClr val="2B2576"/>
                    </a:solidFill>
                  </a:rPr>
                  <a:t>SQL</a:t>
                </a:r>
              </a:p>
              <a:p>
                <a:pPr algn="ctr"/>
                <a:r>
                  <a:rPr lang="en-US" sz="600" b="1" dirty="0">
                    <a:solidFill>
                      <a:srgbClr val="2B2576"/>
                    </a:solidFill>
                  </a:rPr>
                  <a:t>PW</a:t>
                </a:r>
              </a:p>
            </p:txBody>
          </p:sp>
        </p:grpSp>
        <p:sp>
          <p:nvSpPr>
            <p:cNvPr id="38" name="TextBox 37">
              <a:extLst>
                <a:ext uri="{FF2B5EF4-FFF2-40B4-BE49-F238E27FC236}">
                  <a16:creationId xmlns:a16="http://schemas.microsoft.com/office/drawing/2014/main" id="{4DE202AA-0762-E086-941E-351769A3D7BB}"/>
                </a:ext>
              </a:extLst>
            </p:cNvPr>
            <p:cNvSpPr txBox="1"/>
            <p:nvPr/>
          </p:nvSpPr>
          <p:spPr>
            <a:xfrm>
              <a:off x="5953317" y="2090641"/>
              <a:ext cx="1088760" cy="415498"/>
            </a:xfrm>
            <a:prstGeom prst="rect">
              <a:avLst/>
            </a:prstGeom>
            <a:noFill/>
          </p:spPr>
          <p:txBody>
            <a:bodyPr wrap="none" rtlCol="0">
              <a:spAutoFit/>
            </a:bodyPr>
            <a:lstStyle/>
            <a:p>
              <a:pPr algn="ctr"/>
              <a:r>
                <a:rPr lang="en-US" sz="1050" b="1" dirty="0">
                  <a:solidFill>
                    <a:srgbClr val="2B2576"/>
                  </a:solidFill>
                </a:rPr>
                <a:t>Download</a:t>
              </a:r>
            </a:p>
            <a:p>
              <a:pPr algn="ctr"/>
              <a:r>
                <a:rPr lang="en-US" sz="1050" b="1" dirty="0">
                  <a:solidFill>
                    <a:srgbClr val="2B2576"/>
                  </a:solidFill>
                </a:rPr>
                <a:t>Password File</a:t>
              </a:r>
            </a:p>
          </p:txBody>
        </p:sp>
      </p:grpSp>
    </p:spTree>
    <p:extLst>
      <p:ext uri="{BB962C8B-B14F-4D97-AF65-F5344CB8AC3E}">
        <p14:creationId xmlns:p14="http://schemas.microsoft.com/office/powerpoint/2010/main" val="1411243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DBB26016-4989-4910-60E2-1A427DF2A95F}"/>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7541AC49-DF17-E764-6AA1-A1289EC8D359}"/>
              </a:ext>
            </a:extLst>
          </p:cNvPr>
          <p:cNvSpPr txBox="1"/>
          <p:nvPr/>
        </p:nvSpPr>
        <p:spPr>
          <a:xfrm>
            <a:off x="304799" y="309709"/>
            <a:ext cx="4731448" cy="1200329"/>
          </a:xfrm>
          <a:prstGeom prst="rect">
            <a:avLst/>
          </a:prstGeom>
          <a:noFill/>
        </p:spPr>
        <p:txBody>
          <a:bodyPr wrap="square">
            <a:spAutoFit/>
          </a:bodyPr>
          <a:lstStyle/>
          <a:p>
            <a:r>
              <a:rPr lang="en-US" sz="3600" dirty="0">
                <a:solidFill>
                  <a:srgbClr val="2B2576"/>
                </a:solidFill>
              </a:rPr>
              <a:t>Attacking Shares</a:t>
            </a:r>
            <a:br>
              <a:rPr lang="en-US" sz="3600" dirty="0">
                <a:solidFill>
                  <a:srgbClr val="09B36B"/>
                </a:solidFill>
              </a:rPr>
            </a:br>
            <a:r>
              <a:rPr lang="en-US" sz="3600" dirty="0">
                <a:solidFill>
                  <a:srgbClr val="5465FF"/>
                </a:solidFill>
              </a:rPr>
              <a:t>Write Access.</a:t>
            </a:r>
          </a:p>
        </p:txBody>
      </p:sp>
      <p:grpSp>
        <p:nvGrpSpPr>
          <p:cNvPr id="127" name="Group 126">
            <a:extLst>
              <a:ext uri="{FF2B5EF4-FFF2-40B4-BE49-F238E27FC236}">
                <a16:creationId xmlns:a16="http://schemas.microsoft.com/office/drawing/2014/main" id="{9F059B47-0114-EDC2-4241-39D635175D7E}"/>
              </a:ext>
            </a:extLst>
          </p:cNvPr>
          <p:cNvGrpSpPr/>
          <p:nvPr/>
        </p:nvGrpSpPr>
        <p:grpSpPr>
          <a:xfrm>
            <a:off x="5295398" y="1890906"/>
            <a:ext cx="2549520" cy="3091441"/>
            <a:chOff x="5295398" y="2068708"/>
            <a:chExt cx="2549520" cy="3091441"/>
          </a:xfrm>
        </p:grpSpPr>
        <p:sp>
          <p:nvSpPr>
            <p:cNvPr id="53" name="Arc 52">
              <a:extLst>
                <a:ext uri="{FF2B5EF4-FFF2-40B4-BE49-F238E27FC236}">
                  <a16:creationId xmlns:a16="http://schemas.microsoft.com/office/drawing/2014/main" id="{A5F61EC0-D8BE-CC38-AF87-3F29E353C00F}"/>
                </a:ext>
              </a:extLst>
            </p:cNvPr>
            <p:cNvSpPr/>
            <p:nvPr/>
          </p:nvSpPr>
          <p:spPr>
            <a:xfrm rot="18386060">
              <a:off x="5165414" y="2480645"/>
              <a:ext cx="2809488" cy="2549520"/>
            </a:xfrm>
            <a:prstGeom prst="arc">
              <a:avLst>
                <a:gd name="adj1" fmla="val 16234589"/>
                <a:gd name="adj2" fmla="val 1135094"/>
              </a:avLst>
            </a:prstGeom>
            <a:ln w="22225">
              <a:solidFill>
                <a:srgbClr val="09B36B"/>
              </a:solidFill>
              <a:prstDash val="dash"/>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54" name="Group 53">
              <a:extLst>
                <a:ext uri="{FF2B5EF4-FFF2-40B4-BE49-F238E27FC236}">
                  <a16:creationId xmlns:a16="http://schemas.microsoft.com/office/drawing/2014/main" id="{FB1865AA-F74C-F865-73F6-1BE444AC6C7C}"/>
                </a:ext>
              </a:extLst>
            </p:cNvPr>
            <p:cNvGrpSpPr/>
            <p:nvPr/>
          </p:nvGrpSpPr>
          <p:grpSpPr>
            <a:xfrm>
              <a:off x="6266653" y="2068708"/>
              <a:ext cx="607553" cy="637371"/>
              <a:chOff x="5118160" y="1849866"/>
              <a:chExt cx="607553" cy="637371"/>
            </a:xfrm>
          </p:grpSpPr>
          <p:sp>
            <p:nvSpPr>
              <p:cNvPr id="55" name="Rectangle 13">
                <a:extLst>
                  <a:ext uri="{FF2B5EF4-FFF2-40B4-BE49-F238E27FC236}">
                    <a16:creationId xmlns:a16="http://schemas.microsoft.com/office/drawing/2014/main" id="{74349374-E21B-5958-9E27-D6C51EBD4CCE}"/>
                  </a:ext>
                </a:extLst>
              </p:cNvPr>
              <p:cNvSpPr/>
              <p:nvPr/>
            </p:nvSpPr>
            <p:spPr>
              <a:xfrm>
                <a:off x="5253314" y="1919287"/>
                <a:ext cx="347386" cy="492918"/>
              </a:xfrm>
              <a:custGeom>
                <a:avLst/>
                <a:gdLst>
                  <a:gd name="connsiteX0" fmla="*/ 0 w 306490"/>
                  <a:gd name="connsiteY0" fmla="*/ 0 h 492917"/>
                  <a:gd name="connsiteX1" fmla="*/ 306490 w 306490"/>
                  <a:gd name="connsiteY1" fmla="*/ 0 h 492917"/>
                  <a:gd name="connsiteX2" fmla="*/ 306490 w 306490"/>
                  <a:gd name="connsiteY2" fmla="*/ 492917 h 492917"/>
                  <a:gd name="connsiteX3" fmla="*/ 0 w 306490"/>
                  <a:gd name="connsiteY3" fmla="*/ 492917 h 492917"/>
                  <a:gd name="connsiteX4" fmla="*/ 0 w 306490"/>
                  <a:gd name="connsiteY4" fmla="*/ 0 h 492917"/>
                  <a:gd name="connsiteX0" fmla="*/ 0 w 306490"/>
                  <a:gd name="connsiteY0" fmla="*/ 4763 h 497680"/>
                  <a:gd name="connsiteX1" fmla="*/ 230487 w 306490"/>
                  <a:gd name="connsiteY1" fmla="*/ 0 h 497680"/>
                  <a:gd name="connsiteX2" fmla="*/ 306490 w 306490"/>
                  <a:gd name="connsiteY2" fmla="*/ 4763 h 497680"/>
                  <a:gd name="connsiteX3" fmla="*/ 306490 w 306490"/>
                  <a:gd name="connsiteY3" fmla="*/ 497680 h 497680"/>
                  <a:gd name="connsiteX4" fmla="*/ 0 w 306490"/>
                  <a:gd name="connsiteY4" fmla="*/ 497680 h 497680"/>
                  <a:gd name="connsiteX5" fmla="*/ 0 w 306490"/>
                  <a:gd name="connsiteY5" fmla="*/ 4763 h 497680"/>
                  <a:gd name="connsiteX0" fmla="*/ 0 w 306490"/>
                  <a:gd name="connsiteY0" fmla="*/ 4763 h 497680"/>
                  <a:gd name="connsiteX1" fmla="*/ 230487 w 306490"/>
                  <a:gd name="connsiteY1" fmla="*/ 0 h 497680"/>
                  <a:gd name="connsiteX2" fmla="*/ 306490 w 306490"/>
                  <a:gd name="connsiteY2" fmla="*/ 4763 h 497680"/>
                  <a:gd name="connsiteX3" fmla="*/ 304305 w 306490"/>
                  <a:gd name="connsiteY3" fmla="*/ 95250 h 497680"/>
                  <a:gd name="connsiteX4" fmla="*/ 306490 w 306490"/>
                  <a:gd name="connsiteY4" fmla="*/ 497680 h 497680"/>
                  <a:gd name="connsiteX5" fmla="*/ 0 w 306490"/>
                  <a:gd name="connsiteY5" fmla="*/ 497680 h 497680"/>
                  <a:gd name="connsiteX6" fmla="*/ 0 w 306490"/>
                  <a:gd name="connsiteY6" fmla="*/ 4763 h 497680"/>
                  <a:gd name="connsiteX0" fmla="*/ 0 w 306490"/>
                  <a:gd name="connsiteY0" fmla="*/ 4763 h 497680"/>
                  <a:gd name="connsiteX1" fmla="*/ 230487 w 306490"/>
                  <a:gd name="connsiteY1" fmla="*/ 0 h 497680"/>
                  <a:gd name="connsiteX2" fmla="*/ 304305 w 306490"/>
                  <a:gd name="connsiteY2" fmla="*/ 95250 h 497680"/>
                  <a:gd name="connsiteX3" fmla="*/ 306490 w 306490"/>
                  <a:gd name="connsiteY3" fmla="*/ 497680 h 497680"/>
                  <a:gd name="connsiteX4" fmla="*/ 0 w 306490"/>
                  <a:gd name="connsiteY4" fmla="*/ 497680 h 497680"/>
                  <a:gd name="connsiteX5" fmla="*/ 0 w 306490"/>
                  <a:gd name="connsiteY5" fmla="*/ 4763 h 497680"/>
                  <a:gd name="connsiteX0" fmla="*/ 0 w 306490"/>
                  <a:gd name="connsiteY0" fmla="*/ 1 h 492918"/>
                  <a:gd name="connsiteX1" fmla="*/ 206675 w 306490"/>
                  <a:gd name="connsiteY1" fmla="*/ 0 h 492918"/>
                  <a:gd name="connsiteX2" fmla="*/ 304305 w 306490"/>
                  <a:gd name="connsiteY2" fmla="*/ 90488 h 492918"/>
                  <a:gd name="connsiteX3" fmla="*/ 306490 w 306490"/>
                  <a:gd name="connsiteY3" fmla="*/ 492918 h 492918"/>
                  <a:gd name="connsiteX4" fmla="*/ 0 w 306490"/>
                  <a:gd name="connsiteY4" fmla="*/ 492918 h 492918"/>
                  <a:gd name="connsiteX5" fmla="*/ 0 w 306490"/>
                  <a:gd name="connsiteY5" fmla="*/ 1 h 492918"/>
                  <a:gd name="connsiteX0" fmla="*/ 0 w 323376"/>
                  <a:gd name="connsiteY0" fmla="*/ 1 h 492918"/>
                  <a:gd name="connsiteX1" fmla="*/ 206675 w 323376"/>
                  <a:gd name="connsiteY1" fmla="*/ 0 h 492918"/>
                  <a:gd name="connsiteX2" fmla="*/ 323355 w 323376"/>
                  <a:gd name="connsiteY2" fmla="*/ 121445 h 492918"/>
                  <a:gd name="connsiteX3" fmla="*/ 306490 w 323376"/>
                  <a:gd name="connsiteY3" fmla="*/ 492918 h 492918"/>
                  <a:gd name="connsiteX4" fmla="*/ 0 w 323376"/>
                  <a:gd name="connsiteY4" fmla="*/ 492918 h 492918"/>
                  <a:gd name="connsiteX5" fmla="*/ 0 w 323376"/>
                  <a:gd name="connsiteY5" fmla="*/ 1 h 492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3376" h="492918">
                    <a:moveTo>
                      <a:pt x="0" y="1"/>
                    </a:moveTo>
                    <a:lnTo>
                      <a:pt x="206675" y="0"/>
                    </a:lnTo>
                    <a:lnTo>
                      <a:pt x="323355" y="121445"/>
                    </a:lnTo>
                    <a:cubicBezTo>
                      <a:pt x="324083" y="255588"/>
                      <a:pt x="305762" y="358775"/>
                      <a:pt x="306490" y="492918"/>
                    </a:cubicBezTo>
                    <a:lnTo>
                      <a:pt x="0" y="492918"/>
                    </a:lnTo>
                    <a:lnTo>
                      <a:pt x="0" y="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6" name="Graphic 55" descr="Paper with solid fill">
                <a:extLst>
                  <a:ext uri="{FF2B5EF4-FFF2-40B4-BE49-F238E27FC236}">
                    <a16:creationId xmlns:a16="http://schemas.microsoft.com/office/drawing/2014/main" id="{16CD1DEB-E31D-7E45-F450-EA4EF0EC462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118160" y="1849866"/>
                <a:ext cx="607553" cy="637371"/>
              </a:xfrm>
              <a:prstGeom prst="rect">
                <a:avLst/>
              </a:prstGeom>
            </p:spPr>
          </p:pic>
          <p:sp>
            <p:nvSpPr>
              <p:cNvPr id="57" name="TextBox 56">
                <a:extLst>
                  <a:ext uri="{FF2B5EF4-FFF2-40B4-BE49-F238E27FC236}">
                    <a16:creationId xmlns:a16="http://schemas.microsoft.com/office/drawing/2014/main" id="{86EF7C4B-0C12-3CAB-BCD6-B240E83E8D32}"/>
                  </a:ext>
                </a:extLst>
              </p:cNvPr>
              <p:cNvSpPr txBox="1"/>
              <p:nvPr/>
            </p:nvSpPr>
            <p:spPr>
              <a:xfrm>
                <a:off x="5248712" y="2077403"/>
                <a:ext cx="347387" cy="276999"/>
              </a:xfrm>
              <a:prstGeom prst="rect">
                <a:avLst/>
              </a:prstGeom>
              <a:noFill/>
            </p:spPr>
            <p:txBody>
              <a:bodyPr wrap="square" rtlCol="0">
                <a:spAutoFit/>
              </a:bodyPr>
              <a:lstStyle/>
              <a:p>
                <a:pPr algn="ctr"/>
                <a:r>
                  <a:rPr lang="en-US" sz="600" b="1" dirty="0">
                    <a:solidFill>
                      <a:srgbClr val="2B2576"/>
                    </a:solidFill>
                  </a:rPr>
                  <a:t>File.dll</a:t>
                </a:r>
              </a:p>
            </p:txBody>
          </p:sp>
        </p:grpSp>
        <p:sp>
          <p:nvSpPr>
            <p:cNvPr id="59" name="TextBox 58">
              <a:extLst>
                <a:ext uri="{FF2B5EF4-FFF2-40B4-BE49-F238E27FC236}">
                  <a16:creationId xmlns:a16="http://schemas.microsoft.com/office/drawing/2014/main" id="{5CE9C8C5-CFEA-83A2-410A-F511785093EF}"/>
                </a:ext>
              </a:extLst>
            </p:cNvPr>
            <p:cNvSpPr txBox="1"/>
            <p:nvPr/>
          </p:nvSpPr>
          <p:spPr>
            <a:xfrm>
              <a:off x="6201190" y="2726149"/>
              <a:ext cx="752130" cy="253916"/>
            </a:xfrm>
            <a:prstGeom prst="rect">
              <a:avLst/>
            </a:prstGeom>
            <a:noFill/>
          </p:spPr>
          <p:txBody>
            <a:bodyPr wrap="none" rtlCol="0">
              <a:spAutoFit/>
            </a:bodyPr>
            <a:lstStyle/>
            <a:p>
              <a:pPr algn="ctr"/>
              <a:r>
                <a:rPr lang="en-US" sz="1050" b="1" dirty="0">
                  <a:solidFill>
                    <a:srgbClr val="2B2576"/>
                  </a:solidFill>
                </a:rPr>
                <a:t>Write file</a:t>
              </a:r>
            </a:p>
          </p:txBody>
        </p:sp>
      </p:grpSp>
      <p:sp>
        <p:nvSpPr>
          <p:cNvPr id="64" name="TextBox 63">
            <a:extLst>
              <a:ext uri="{FF2B5EF4-FFF2-40B4-BE49-F238E27FC236}">
                <a16:creationId xmlns:a16="http://schemas.microsoft.com/office/drawing/2014/main" id="{811E1F25-A3C5-4FAF-DFB2-543E127BD8E3}"/>
              </a:ext>
            </a:extLst>
          </p:cNvPr>
          <p:cNvSpPr txBox="1"/>
          <p:nvPr/>
        </p:nvSpPr>
        <p:spPr>
          <a:xfrm>
            <a:off x="5641064" y="2891662"/>
            <a:ext cx="2016899" cy="1107996"/>
          </a:xfrm>
          <a:prstGeom prst="rect">
            <a:avLst/>
          </a:prstGeom>
          <a:noFill/>
        </p:spPr>
        <p:txBody>
          <a:bodyPr wrap="none" rtlCol="0">
            <a:spAutoFit/>
          </a:bodyPr>
          <a:lstStyle/>
          <a:p>
            <a:pPr algn="ctr"/>
            <a:r>
              <a:rPr lang="en-US" sz="1100" dirty="0">
                <a:solidFill>
                  <a:srgbClr val="2B2576"/>
                </a:solidFill>
              </a:rPr>
              <a:t>Application DLL Hijacking</a:t>
            </a:r>
          </a:p>
          <a:p>
            <a:pPr algn="ctr"/>
            <a:r>
              <a:rPr lang="en-US" sz="1100" dirty="0">
                <a:solidFill>
                  <a:srgbClr val="2B2576"/>
                </a:solidFill>
              </a:rPr>
              <a:t>Application Domain Hijacking</a:t>
            </a:r>
          </a:p>
          <a:p>
            <a:pPr algn="ctr"/>
            <a:r>
              <a:rPr lang="en-US" sz="1100" dirty="0">
                <a:solidFill>
                  <a:srgbClr val="2B2576"/>
                </a:solidFill>
              </a:rPr>
              <a:t>Modify Service Binaries</a:t>
            </a:r>
          </a:p>
          <a:p>
            <a:pPr algn="ctr"/>
            <a:r>
              <a:rPr lang="en-US" sz="1100" dirty="0">
                <a:solidFill>
                  <a:srgbClr val="2B2576"/>
                </a:solidFill>
              </a:rPr>
              <a:t>Modify Scheduled Task Files</a:t>
            </a:r>
          </a:p>
          <a:p>
            <a:pPr algn="ctr"/>
            <a:r>
              <a:rPr lang="en-US" sz="1100" dirty="0">
                <a:solidFill>
                  <a:srgbClr val="2B2576"/>
                </a:solidFill>
              </a:rPr>
              <a:t>Modify All Users Startup</a:t>
            </a:r>
          </a:p>
          <a:p>
            <a:pPr algn="ctr"/>
            <a:r>
              <a:rPr lang="en-US" sz="1100" dirty="0">
                <a:solidFill>
                  <a:srgbClr val="2B2576"/>
                </a:solidFill>
              </a:rPr>
              <a:t>Web Shells</a:t>
            </a:r>
          </a:p>
        </p:txBody>
      </p:sp>
      <p:grpSp>
        <p:nvGrpSpPr>
          <p:cNvPr id="74" name="Group 73">
            <a:extLst>
              <a:ext uri="{FF2B5EF4-FFF2-40B4-BE49-F238E27FC236}">
                <a16:creationId xmlns:a16="http://schemas.microsoft.com/office/drawing/2014/main" id="{C5D2CAE2-3E8B-D6D6-7F25-93002CD323D2}"/>
              </a:ext>
            </a:extLst>
          </p:cNvPr>
          <p:cNvGrpSpPr/>
          <p:nvPr/>
        </p:nvGrpSpPr>
        <p:grpSpPr>
          <a:xfrm>
            <a:off x="1983527" y="2509673"/>
            <a:ext cx="1499012" cy="1499012"/>
            <a:chOff x="1983527" y="2687475"/>
            <a:chExt cx="1499012" cy="1499012"/>
          </a:xfrm>
        </p:grpSpPr>
        <p:sp>
          <p:nvSpPr>
            <p:cNvPr id="75" name="TextBox 74">
              <a:extLst>
                <a:ext uri="{FF2B5EF4-FFF2-40B4-BE49-F238E27FC236}">
                  <a16:creationId xmlns:a16="http://schemas.microsoft.com/office/drawing/2014/main" id="{4BCDC1E7-46A0-EDB9-369A-60234962F74B}"/>
                </a:ext>
              </a:extLst>
            </p:cNvPr>
            <p:cNvSpPr txBox="1"/>
            <p:nvPr/>
          </p:nvSpPr>
          <p:spPr>
            <a:xfrm>
              <a:off x="2117033" y="3604362"/>
              <a:ext cx="1129672" cy="523220"/>
            </a:xfrm>
            <a:prstGeom prst="rect">
              <a:avLst/>
            </a:prstGeom>
            <a:noFill/>
          </p:spPr>
          <p:txBody>
            <a:bodyPr wrap="square">
              <a:spAutoFit/>
            </a:bodyPr>
            <a:lstStyle/>
            <a:p>
              <a:endParaRPr lang="en-US" sz="2800" dirty="0"/>
            </a:p>
          </p:txBody>
        </p:sp>
        <p:grpSp>
          <p:nvGrpSpPr>
            <p:cNvPr id="76" name="Group 75">
              <a:extLst>
                <a:ext uri="{FF2B5EF4-FFF2-40B4-BE49-F238E27FC236}">
                  <a16:creationId xmlns:a16="http://schemas.microsoft.com/office/drawing/2014/main" id="{C880F260-414C-1FFB-642A-99DA1E569284}"/>
                </a:ext>
              </a:extLst>
            </p:cNvPr>
            <p:cNvGrpSpPr/>
            <p:nvPr/>
          </p:nvGrpSpPr>
          <p:grpSpPr>
            <a:xfrm>
              <a:off x="1983527" y="2687475"/>
              <a:ext cx="1499012" cy="1499012"/>
              <a:chOff x="5575833" y="2891518"/>
              <a:chExt cx="1499012" cy="1499012"/>
            </a:xfrm>
            <a:solidFill>
              <a:srgbClr val="2B2576"/>
            </a:solidFill>
          </p:grpSpPr>
          <p:pic>
            <p:nvPicPr>
              <p:cNvPr id="78" name="Graphic 77" descr="Skull with solid fill">
                <a:extLst>
                  <a:ext uri="{FF2B5EF4-FFF2-40B4-BE49-F238E27FC236}">
                    <a16:creationId xmlns:a16="http://schemas.microsoft.com/office/drawing/2014/main" id="{536A1EEF-0112-29CD-BEE8-E0D159E2DCB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087856" y="3351031"/>
                <a:ext cx="435148" cy="435148"/>
              </a:xfrm>
              <a:prstGeom prst="rect">
                <a:avLst/>
              </a:prstGeom>
            </p:spPr>
          </p:pic>
          <p:pic>
            <p:nvPicPr>
              <p:cNvPr id="79" name="Graphic 78" descr="Laptop with solid fill">
                <a:extLst>
                  <a:ext uri="{FF2B5EF4-FFF2-40B4-BE49-F238E27FC236}">
                    <a16:creationId xmlns:a16="http://schemas.microsoft.com/office/drawing/2014/main" id="{D12AB3CA-7CC9-21E7-2BD9-77C85802C8E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575833" y="2891518"/>
                <a:ext cx="1499012" cy="1499012"/>
              </a:xfrm>
              <a:prstGeom prst="rect">
                <a:avLst/>
              </a:prstGeom>
            </p:spPr>
          </p:pic>
        </p:grpSp>
        <p:sp>
          <p:nvSpPr>
            <p:cNvPr id="77" name="TextBox 76">
              <a:extLst>
                <a:ext uri="{FF2B5EF4-FFF2-40B4-BE49-F238E27FC236}">
                  <a16:creationId xmlns:a16="http://schemas.microsoft.com/office/drawing/2014/main" id="{FD9B1C11-18F0-A2F7-9360-42524DD82A17}"/>
                </a:ext>
              </a:extLst>
            </p:cNvPr>
            <p:cNvSpPr txBox="1"/>
            <p:nvPr/>
          </p:nvSpPr>
          <p:spPr>
            <a:xfrm>
              <a:off x="2336568" y="3894465"/>
              <a:ext cx="748924" cy="261610"/>
            </a:xfrm>
            <a:prstGeom prst="rect">
              <a:avLst/>
            </a:prstGeom>
            <a:noFill/>
          </p:spPr>
          <p:txBody>
            <a:bodyPr wrap="none" rtlCol="0">
              <a:spAutoFit/>
            </a:bodyPr>
            <a:lstStyle/>
            <a:p>
              <a:pPr algn="ctr"/>
              <a:r>
                <a:rPr lang="en-US" sz="1100" b="1" dirty="0">
                  <a:solidFill>
                    <a:srgbClr val="2B2576"/>
                  </a:solidFill>
                </a:rPr>
                <a:t>Attacker</a:t>
              </a:r>
            </a:p>
          </p:txBody>
        </p:sp>
      </p:grpSp>
      <p:grpSp>
        <p:nvGrpSpPr>
          <p:cNvPr id="85" name="Group 84">
            <a:extLst>
              <a:ext uri="{FF2B5EF4-FFF2-40B4-BE49-F238E27FC236}">
                <a16:creationId xmlns:a16="http://schemas.microsoft.com/office/drawing/2014/main" id="{E2C06F04-F027-E9C6-9B64-FBA477377DA8}"/>
              </a:ext>
            </a:extLst>
          </p:cNvPr>
          <p:cNvGrpSpPr/>
          <p:nvPr/>
        </p:nvGrpSpPr>
        <p:grpSpPr>
          <a:xfrm>
            <a:off x="3482539" y="2120651"/>
            <a:ext cx="2304850" cy="2098231"/>
            <a:chOff x="3482539" y="2298453"/>
            <a:chExt cx="2304850" cy="2098231"/>
          </a:xfrm>
        </p:grpSpPr>
        <p:pic>
          <p:nvPicPr>
            <p:cNvPr id="80" name="Graphic 79" descr="Programmer male with solid fill">
              <a:extLst>
                <a:ext uri="{FF2B5EF4-FFF2-40B4-BE49-F238E27FC236}">
                  <a16:creationId xmlns:a16="http://schemas.microsoft.com/office/drawing/2014/main" id="{DFA0AEAA-A7B5-3A07-ADFB-CFA6EBBB347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066154" y="2298453"/>
              <a:ext cx="1721235" cy="1721235"/>
            </a:xfrm>
            <a:prstGeom prst="rect">
              <a:avLst/>
            </a:prstGeom>
          </p:spPr>
        </p:pic>
        <p:sp>
          <p:nvSpPr>
            <p:cNvPr id="81" name="TextBox 80">
              <a:extLst>
                <a:ext uri="{FF2B5EF4-FFF2-40B4-BE49-F238E27FC236}">
                  <a16:creationId xmlns:a16="http://schemas.microsoft.com/office/drawing/2014/main" id="{4EED9A4E-1F09-80EE-C418-DA68622A05AD}"/>
                </a:ext>
              </a:extLst>
            </p:cNvPr>
            <p:cNvSpPr txBox="1"/>
            <p:nvPr/>
          </p:nvSpPr>
          <p:spPr>
            <a:xfrm>
              <a:off x="4374631" y="3965797"/>
              <a:ext cx="1133644" cy="430887"/>
            </a:xfrm>
            <a:prstGeom prst="rect">
              <a:avLst/>
            </a:prstGeom>
            <a:noFill/>
          </p:spPr>
          <p:txBody>
            <a:bodyPr wrap="none" rtlCol="0">
              <a:spAutoFit/>
            </a:bodyPr>
            <a:lstStyle/>
            <a:p>
              <a:pPr algn="ctr"/>
              <a:r>
                <a:rPr lang="en-US" sz="1100" b="1" dirty="0">
                  <a:solidFill>
                    <a:srgbClr val="2B2576"/>
                  </a:solidFill>
                </a:rPr>
                <a:t>Compromised</a:t>
              </a:r>
            </a:p>
            <a:p>
              <a:pPr algn="ctr"/>
              <a:r>
                <a:rPr lang="en-US" sz="1100" b="1" dirty="0">
                  <a:solidFill>
                    <a:srgbClr val="2B2576"/>
                  </a:solidFill>
                </a:rPr>
                <a:t>Domain User</a:t>
              </a:r>
            </a:p>
          </p:txBody>
        </p:sp>
        <p:cxnSp>
          <p:nvCxnSpPr>
            <p:cNvPr id="82" name="Straight Connector 81">
              <a:extLst>
                <a:ext uri="{FF2B5EF4-FFF2-40B4-BE49-F238E27FC236}">
                  <a16:creationId xmlns:a16="http://schemas.microsoft.com/office/drawing/2014/main" id="{E6C7ABE0-5B71-2517-7758-6BF2D229E626}"/>
                </a:ext>
              </a:extLst>
            </p:cNvPr>
            <p:cNvCxnSpPr>
              <a:cxnSpLocks/>
            </p:cNvCxnSpPr>
            <p:nvPr/>
          </p:nvCxnSpPr>
          <p:spPr>
            <a:xfrm>
              <a:off x="3482539" y="3436981"/>
              <a:ext cx="708461" cy="0"/>
            </a:xfrm>
            <a:prstGeom prst="line">
              <a:avLst/>
            </a:prstGeom>
            <a:ln w="38100">
              <a:solidFill>
                <a:srgbClr val="2B2576"/>
              </a:solidFill>
            </a:ln>
          </p:spPr>
          <p:style>
            <a:lnRef idx="1">
              <a:schemeClr val="accent1"/>
            </a:lnRef>
            <a:fillRef idx="0">
              <a:schemeClr val="accent1"/>
            </a:fillRef>
            <a:effectRef idx="0">
              <a:schemeClr val="accent1"/>
            </a:effectRef>
            <a:fontRef idx="minor">
              <a:schemeClr val="tx1"/>
            </a:fontRef>
          </p:style>
        </p:cxnSp>
        <p:sp>
          <p:nvSpPr>
            <p:cNvPr id="83" name="Rectangle 82">
              <a:extLst>
                <a:ext uri="{FF2B5EF4-FFF2-40B4-BE49-F238E27FC236}">
                  <a16:creationId xmlns:a16="http://schemas.microsoft.com/office/drawing/2014/main" id="{4BA621E2-C16E-02F2-FB00-A8DF4A9FC115}"/>
                </a:ext>
              </a:extLst>
            </p:cNvPr>
            <p:cNvSpPr/>
            <p:nvPr/>
          </p:nvSpPr>
          <p:spPr>
            <a:xfrm>
              <a:off x="4566717" y="3480119"/>
              <a:ext cx="667820" cy="462337"/>
            </a:xfrm>
            <a:prstGeom prst="rect">
              <a:avLst/>
            </a:prstGeom>
            <a:solidFill>
              <a:srgbClr val="2B25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4" name="Graphic 83" descr="Skull with solid fill">
              <a:extLst>
                <a:ext uri="{FF2B5EF4-FFF2-40B4-BE49-F238E27FC236}">
                  <a16:creationId xmlns:a16="http://schemas.microsoft.com/office/drawing/2014/main" id="{6920DA1F-A1A8-44F9-192C-92DCF70FCE86}"/>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4710285" y="3440416"/>
              <a:ext cx="462337" cy="462337"/>
            </a:xfrm>
            <a:prstGeom prst="rect">
              <a:avLst/>
            </a:prstGeom>
          </p:spPr>
        </p:pic>
      </p:grpSp>
      <p:pic>
        <p:nvPicPr>
          <p:cNvPr id="86" name="Graphic 85" descr="Checkmark with solid fill">
            <a:extLst>
              <a:ext uri="{FF2B5EF4-FFF2-40B4-BE49-F238E27FC236}">
                <a16:creationId xmlns:a16="http://schemas.microsoft.com/office/drawing/2014/main" id="{550A8ECD-FE88-0EE2-D179-DA875CA72AC2}"/>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8683387" y="2929502"/>
            <a:ext cx="226561" cy="226561"/>
          </a:xfrm>
          <a:prstGeom prst="rect">
            <a:avLst/>
          </a:prstGeom>
        </p:spPr>
      </p:pic>
      <p:grpSp>
        <p:nvGrpSpPr>
          <p:cNvPr id="88" name="Group 87">
            <a:extLst>
              <a:ext uri="{FF2B5EF4-FFF2-40B4-BE49-F238E27FC236}">
                <a16:creationId xmlns:a16="http://schemas.microsoft.com/office/drawing/2014/main" id="{F6E1ED16-CD28-170D-456F-8628EACF6A4A}"/>
              </a:ext>
            </a:extLst>
          </p:cNvPr>
          <p:cNvGrpSpPr/>
          <p:nvPr/>
        </p:nvGrpSpPr>
        <p:grpSpPr>
          <a:xfrm>
            <a:off x="7640630" y="2324157"/>
            <a:ext cx="2447842" cy="2131142"/>
            <a:chOff x="7640630" y="2501959"/>
            <a:chExt cx="2447842" cy="2131142"/>
          </a:xfrm>
        </p:grpSpPr>
        <p:grpSp>
          <p:nvGrpSpPr>
            <p:cNvPr id="116" name="Group 115">
              <a:extLst>
                <a:ext uri="{FF2B5EF4-FFF2-40B4-BE49-F238E27FC236}">
                  <a16:creationId xmlns:a16="http://schemas.microsoft.com/office/drawing/2014/main" id="{67ECD705-D387-C645-9EDA-B02CE2CB22FF}"/>
                </a:ext>
              </a:extLst>
            </p:cNvPr>
            <p:cNvGrpSpPr/>
            <p:nvPr/>
          </p:nvGrpSpPr>
          <p:grpSpPr>
            <a:xfrm>
              <a:off x="7640630" y="2501959"/>
              <a:ext cx="2363598" cy="2131142"/>
              <a:chOff x="6580138" y="1030757"/>
              <a:chExt cx="2363598" cy="2131142"/>
            </a:xfrm>
          </p:grpSpPr>
          <p:pic>
            <p:nvPicPr>
              <p:cNvPr id="124" name="Graphic 123" descr="Computer outline">
                <a:extLst>
                  <a:ext uri="{FF2B5EF4-FFF2-40B4-BE49-F238E27FC236}">
                    <a16:creationId xmlns:a16="http://schemas.microsoft.com/office/drawing/2014/main" id="{CC49DA65-25F6-1283-129D-929CE9B88731}"/>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6812594" y="1030757"/>
                <a:ext cx="2131142" cy="2131142"/>
              </a:xfrm>
              <a:prstGeom prst="rect">
                <a:avLst/>
              </a:prstGeom>
            </p:spPr>
          </p:pic>
          <p:pic>
            <p:nvPicPr>
              <p:cNvPr id="125" name="Graphic 124" descr="Folder with solid fill">
                <a:extLst>
                  <a:ext uri="{FF2B5EF4-FFF2-40B4-BE49-F238E27FC236}">
                    <a16:creationId xmlns:a16="http://schemas.microsoft.com/office/drawing/2014/main" id="{7EAF57FF-A7A6-5CE5-BD4F-EFBBC7DDDC12}"/>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6580138" y="1508863"/>
                <a:ext cx="914400" cy="914400"/>
              </a:xfrm>
              <a:prstGeom prst="rect">
                <a:avLst/>
              </a:prstGeom>
            </p:spPr>
          </p:pic>
          <p:sp>
            <p:nvSpPr>
              <p:cNvPr id="126" name="TextBox 125">
                <a:extLst>
                  <a:ext uri="{FF2B5EF4-FFF2-40B4-BE49-F238E27FC236}">
                    <a16:creationId xmlns:a16="http://schemas.microsoft.com/office/drawing/2014/main" id="{4D233C36-F878-565C-2C7D-C391044A963B}"/>
                  </a:ext>
                </a:extLst>
              </p:cNvPr>
              <p:cNvSpPr txBox="1"/>
              <p:nvPr/>
            </p:nvSpPr>
            <p:spPr>
              <a:xfrm>
                <a:off x="6796378" y="1841592"/>
                <a:ext cx="413896" cy="307777"/>
              </a:xfrm>
              <a:prstGeom prst="rect">
                <a:avLst/>
              </a:prstGeom>
              <a:noFill/>
            </p:spPr>
            <p:txBody>
              <a:bodyPr wrap="none" rtlCol="0">
                <a:spAutoFit/>
              </a:bodyPr>
              <a:lstStyle/>
              <a:p>
                <a:r>
                  <a:rPr lang="en-US" dirty="0">
                    <a:solidFill>
                      <a:srgbClr val="09B36B"/>
                    </a:solidFill>
                  </a:rPr>
                  <a:t>C$</a:t>
                </a:r>
              </a:p>
            </p:txBody>
          </p:sp>
        </p:grpSp>
        <p:sp>
          <p:nvSpPr>
            <p:cNvPr id="117" name="TextBox 116">
              <a:extLst>
                <a:ext uri="{FF2B5EF4-FFF2-40B4-BE49-F238E27FC236}">
                  <a16:creationId xmlns:a16="http://schemas.microsoft.com/office/drawing/2014/main" id="{58B3B021-5420-78F3-9B33-932E25429A20}"/>
                </a:ext>
              </a:extLst>
            </p:cNvPr>
            <p:cNvSpPr txBox="1"/>
            <p:nvPr/>
          </p:nvSpPr>
          <p:spPr>
            <a:xfrm>
              <a:off x="8129309" y="4131293"/>
              <a:ext cx="960519" cy="261610"/>
            </a:xfrm>
            <a:prstGeom prst="rect">
              <a:avLst/>
            </a:prstGeom>
            <a:noFill/>
          </p:spPr>
          <p:txBody>
            <a:bodyPr wrap="none" rtlCol="0">
              <a:spAutoFit/>
            </a:bodyPr>
            <a:lstStyle/>
            <a:p>
              <a:r>
                <a:rPr lang="en-US" sz="1050" b="1" dirty="0">
                  <a:solidFill>
                    <a:srgbClr val="2B2576"/>
                  </a:solidFill>
                </a:rPr>
                <a:t>Web Server</a:t>
              </a:r>
            </a:p>
          </p:txBody>
        </p:sp>
        <p:grpSp>
          <p:nvGrpSpPr>
            <p:cNvPr id="118" name="Group 117">
              <a:extLst>
                <a:ext uri="{FF2B5EF4-FFF2-40B4-BE49-F238E27FC236}">
                  <a16:creationId xmlns:a16="http://schemas.microsoft.com/office/drawing/2014/main" id="{ED35BF3C-BA0A-BBFC-7F07-983D9BD2E68F}"/>
                </a:ext>
              </a:extLst>
            </p:cNvPr>
            <p:cNvGrpSpPr/>
            <p:nvPr/>
          </p:nvGrpSpPr>
          <p:grpSpPr>
            <a:xfrm>
              <a:off x="9428910" y="3497460"/>
              <a:ext cx="659562" cy="613418"/>
              <a:chOff x="8042283" y="3229758"/>
              <a:chExt cx="914400" cy="914400"/>
            </a:xfrm>
          </p:grpSpPr>
          <p:sp>
            <p:nvSpPr>
              <p:cNvPr id="122" name="Oval 121">
                <a:extLst>
                  <a:ext uri="{FF2B5EF4-FFF2-40B4-BE49-F238E27FC236}">
                    <a16:creationId xmlns:a16="http://schemas.microsoft.com/office/drawing/2014/main" id="{C3131A7B-2012-C2F7-D8E1-7445F8B7F097}"/>
                  </a:ext>
                </a:extLst>
              </p:cNvPr>
              <p:cNvSpPr/>
              <p:nvPr/>
            </p:nvSpPr>
            <p:spPr>
              <a:xfrm>
                <a:off x="8130773" y="3337470"/>
                <a:ext cx="737420" cy="705352"/>
              </a:xfrm>
              <a:prstGeom prst="ellipse">
                <a:avLst/>
              </a:prstGeom>
              <a:solidFill>
                <a:srgbClr val="09B3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3" name="Graphic 122" descr="Earth globe: Asia and Australia with solid fill">
                <a:extLst>
                  <a:ext uri="{FF2B5EF4-FFF2-40B4-BE49-F238E27FC236}">
                    <a16:creationId xmlns:a16="http://schemas.microsoft.com/office/drawing/2014/main" id="{5ECD910C-D590-57AF-9C48-594B3599F537}"/>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8042283" y="3229758"/>
                <a:ext cx="914400" cy="914400"/>
              </a:xfrm>
              <a:prstGeom prst="rect">
                <a:avLst/>
              </a:prstGeom>
            </p:spPr>
          </p:pic>
        </p:grpSp>
        <p:pic>
          <p:nvPicPr>
            <p:cNvPr id="119" name="Graphic 118" descr="Browser window with solid fill">
              <a:extLst>
                <a:ext uri="{FF2B5EF4-FFF2-40B4-BE49-F238E27FC236}">
                  <a16:creationId xmlns:a16="http://schemas.microsoft.com/office/drawing/2014/main" id="{7910202F-DB4A-48E1-AE39-FA59A1B70A43}"/>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8541639" y="3243411"/>
              <a:ext cx="473416" cy="473416"/>
            </a:xfrm>
            <a:prstGeom prst="rect">
              <a:avLst/>
            </a:prstGeom>
          </p:spPr>
        </p:pic>
        <p:cxnSp>
          <p:nvCxnSpPr>
            <p:cNvPr id="120" name="Straight Connector 119">
              <a:extLst>
                <a:ext uri="{FF2B5EF4-FFF2-40B4-BE49-F238E27FC236}">
                  <a16:creationId xmlns:a16="http://schemas.microsoft.com/office/drawing/2014/main" id="{B7DD5FDB-9A4D-5E93-ED8B-FDFF36C07B40}"/>
                </a:ext>
              </a:extLst>
            </p:cNvPr>
            <p:cNvCxnSpPr>
              <a:cxnSpLocks/>
              <a:endCxn id="119" idx="1"/>
            </p:cNvCxnSpPr>
            <p:nvPr/>
          </p:nvCxnSpPr>
          <p:spPr>
            <a:xfrm>
              <a:off x="8421279" y="3480119"/>
              <a:ext cx="120360" cy="0"/>
            </a:xfrm>
            <a:prstGeom prst="line">
              <a:avLst/>
            </a:prstGeom>
            <a:ln w="38100">
              <a:solidFill>
                <a:srgbClr val="2B2576"/>
              </a:solidFill>
            </a:ln>
          </p:spPr>
          <p:style>
            <a:lnRef idx="1">
              <a:schemeClr val="accent1"/>
            </a:lnRef>
            <a:fillRef idx="0">
              <a:schemeClr val="accent1"/>
            </a:fillRef>
            <a:effectRef idx="0">
              <a:schemeClr val="accent1"/>
            </a:effectRef>
            <a:fontRef idx="minor">
              <a:schemeClr val="tx1"/>
            </a:fontRef>
          </p:style>
        </p:cxnSp>
        <p:sp>
          <p:nvSpPr>
            <p:cNvPr id="121" name="TextBox 120">
              <a:extLst>
                <a:ext uri="{FF2B5EF4-FFF2-40B4-BE49-F238E27FC236}">
                  <a16:creationId xmlns:a16="http://schemas.microsoft.com/office/drawing/2014/main" id="{16E76218-D0EB-043A-E045-0B11AD65D714}"/>
                </a:ext>
              </a:extLst>
            </p:cNvPr>
            <p:cNvSpPr txBox="1"/>
            <p:nvPr/>
          </p:nvSpPr>
          <p:spPr>
            <a:xfrm>
              <a:off x="8575245" y="3398223"/>
              <a:ext cx="417678" cy="222348"/>
            </a:xfrm>
            <a:prstGeom prst="rect">
              <a:avLst/>
            </a:prstGeom>
            <a:noFill/>
          </p:spPr>
          <p:txBody>
            <a:bodyPr wrap="square">
              <a:spAutoFit/>
            </a:bodyPr>
            <a:lstStyle/>
            <a:p>
              <a:r>
                <a:rPr lang="en-US" sz="800" b="1" dirty="0">
                  <a:solidFill>
                    <a:srgbClr val="2B2576"/>
                  </a:solidFill>
                </a:rPr>
                <a:t>SVC</a:t>
              </a:r>
              <a:endParaRPr lang="en-US" sz="800" dirty="0"/>
            </a:p>
          </p:txBody>
        </p:sp>
      </p:grpSp>
      <p:grpSp>
        <p:nvGrpSpPr>
          <p:cNvPr id="130" name="Group 129">
            <a:extLst>
              <a:ext uri="{FF2B5EF4-FFF2-40B4-BE49-F238E27FC236}">
                <a16:creationId xmlns:a16="http://schemas.microsoft.com/office/drawing/2014/main" id="{9002CE40-DA67-A8E7-5F21-AD76E80220CC}"/>
              </a:ext>
            </a:extLst>
          </p:cNvPr>
          <p:cNvGrpSpPr/>
          <p:nvPr/>
        </p:nvGrpSpPr>
        <p:grpSpPr>
          <a:xfrm>
            <a:off x="5365716" y="2383250"/>
            <a:ext cx="2549520" cy="2809488"/>
            <a:chOff x="5365716" y="2561052"/>
            <a:chExt cx="2549520" cy="2809488"/>
          </a:xfrm>
        </p:grpSpPr>
        <p:sp>
          <p:nvSpPr>
            <p:cNvPr id="128" name="Arc 127">
              <a:extLst>
                <a:ext uri="{FF2B5EF4-FFF2-40B4-BE49-F238E27FC236}">
                  <a16:creationId xmlns:a16="http://schemas.microsoft.com/office/drawing/2014/main" id="{FF71B009-E55F-2091-9542-CEA8C6F87C29}"/>
                </a:ext>
              </a:extLst>
            </p:cNvPr>
            <p:cNvSpPr/>
            <p:nvPr/>
          </p:nvSpPr>
          <p:spPr>
            <a:xfrm rot="6633942">
              <a:off x="5235732" y="2691036"/>
              <a:ext cx="2809488" cy="2549520"/>
            </a:xfrm>
            <a:prstGeom prst="arc">
              <a:avLst>
                <a:gd name="adj1" fmla="val 16200000"/>
                <a:gd name="adj2" fmla="val 2535526"/>
              </a:avLst>
            </a:prstGeom>
            <a:ln w="22225">
              <a:solidFill>
                <a:srgbClr val="09B36B"/>
              </a:solidFill>
              <a:prstDash val="dash"/>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9" name="TextBox 128">
              <a:extLst>
                <a:ext uri="{FF2B5EF4-FFF2-40B4-BE49-F238E27FC236}">
                  <a16:creationId xmlns:a16="http://schemas.microsoft.com/office/drawing/2014/main" id="{FF7A2B59-A722-3071-B57D-80D60A344D6E}"/>
                </a:ext>
              </a:extLst>
            </p:cNvPr>
            <p:cNvSpPr txBox="1"/>
            <p:nvPr/>
          </p:nvSpPr>
          <p:spPr>
            <a:xfrm>
              <a:off x="5787389" y="4779194"/>
              <a:ext cx="1593706" cy="430887"/>
            </a:xfrm>
            <a:prstGeom prst="rect">
              <a:avLst/>
            </a:prstGeom>
            <a:noFill/>
          </p:spPr>
          <p:txBody>
            <a:bodyPr wrap="none" rtlCol="0">
              <a:spAutoFit/>
            </a:bodyPr>
            <a:lstStyle/>
            <a:p>
              <a:pPr algn="ctr"/>
              <a:r>
                <a:rPr lang="en-US" sz="1100" b="1" dirty="0">
                  <a:solidFill>
                    <a:srgbClr val="2B2576"/>
                  </a:solidFill>
                </a:rPr>
                <a:t>Call Back to Attacker</a:t>
              </a:r>
            </a:p>
            <a:p>
              <a:pPr algn="ctr"/>
              <a:r>
                <a:rPr lang="en-US" sz="1100" dirty="0">
                  <a:solidFill>
                    <a:schemeClr val="bg1">
                      <a:lumMod val="75000"/>
                    </a:schemeClr>
                  </a:solidFill>
                </a:rPr>
                <a:t>(or whatever)</a:t>
              </a:r>
            </a:p>
          </p:txBody>
        </p:sp>
      </p:grpSp>
    </p:spTree>
    <p:extLst>
      <p:ext uri="{BB962C8B-B14F-4D97-AF65-F5344CB8AC3E}">
        <p14:creationId xmlns:p14="http://schemas.microsoft.com/office/powerpoint/2010/main" val="1254834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290BA6D4-31AF-B9AD-E140-FF8900D206DE}"/>
            </a:ext>
          </a:extLst>
        </p:cNvPr>
        <p:cNvGrpSpPr/>
        <p:nvPr/>
      </p:nvGrpSpPr>
      <p:grpSpPr>
        <a:xfrm>
          <a:off x="0" y="0"/>
          <a:ext cx="0" cy="0"/>
          <a:chOff x="0" y="0"/>
          <a:chExt cx="0" cy="0"/>
        </a:xfrm>
      </p:grpSpPr>
      <p:sp>
        <p:nvSpPr>
          <p:cNvPr id="2" name="Google Shape;51;p9">
            <a:extLst>
              <a:ext uri="{FF2B5EF4-FFF2-40B4-BE49-F238E27FC236}">
                <a16:creationId xmlns:a16="http://schemas.microsoft.com/office/drawing/2014/main" id="{7AB93C1E-FF40-E86E-01B6-27AFDB6CECD8}"/>
              </a:ext>
            </a:extLst>
          </p:cNvPr>
          <p:cNvSpPr/>
          <p:nvPr/>
        </p:nvSpPr>
        <p:spPr>
          <a:xfrm>
            <a:off x="1311800" y="1013850"/>
            <a:ext cx="9568400" cy="4258800"/>
          </a:xfrm>
          <a:prstGeom prst="rect">
            <a:avLst/>
          </a:prstGeom>
          <a:noFill/>
          <a:ln w="9525" cap="flat" cmpd="sng">
            <a:solidFill>
              <a:srgbClr val="3737C5"/>
            </a:solidFill>
            <a:prstDash val="solid"/>
            <a:round/>
            <a:headEnd type="none" w="sm" len="sm"/>
            <a:tailEnd type="none" w="sm" len="sm"/>
          </a:ln>
        </p:spPr>
        <p:txBody>
          <a:bodyPr spcFirstLastPara="1" wrap="square" lIns="121900" tIns="60933" rIns="121900" bIns="60933" anchor="ctr" anchorCtr="0">
            <a:noAutofit/>
          </a:bodyPr>
          <a:lstStyle/>
          <a:p>
            <a:pPr algn="ctr" defTabSz="1219170">
              <a:buClr>
                <a:srgbClr val="000000"/>
              </a:buClr>
            </a:pPr>
            <a:endParaRPr sz="2400" kern="0">
              <a:solidFill>
                <a:srgbClr val="FFFFFF"/>
              </a:solidFill>
              <a:latin typeface="Proxima Nova Rg" panose="02000506030000020004" pitchFamily="2" charset="77"/>
              <a:cs typeface="Arial"/>
              <a:sym typeface="Arial"/>
            </a:endParaRPr>
          </a:p>
        </p:txBody>
      </p:sp>
      <p:sp>
        <p:nvSpPr>
          <p:cNvPr id="3" name="TextBox 2">
            <a:extLst>
              <a:ext uri="{FF2B5EF4-FFF2-40B4-BE49-F238E27FC236}">
                <a16:creationId xmlns:a16="http://schemas.microsoft.com/office/drawing/2014/main" id="{9881A190-54B0-2F72-69A0-8CBBAD8D32E5}"/>
              </a:ext>
            </a:extLst>
          </p:cNvPr>
          <p:cNvSpPr txBox="1"/>
          <p:nvPr/>
        </p:nvSpPr>
        <p:spPr>
          <a:xfrm>
            <a:off x="1311800" y="2271234"/>
            <a:ext cx="9568399" cy="1384995"/>
          </a:xfrm>
          <a:prstGeom prst="rect">
            <a:avLst/>
          </a:prstGeom>
          <a:noFill/>
        </p:spPr>
        <p:txBody>
          <a:bodyPr wrap="square" rtlCol="0">
            <a:spAutoFit/>
          </a:bodyPr>
          <a:lstStyle/>
          <a:p>
            <a:pPr algn="ctr"/>
            <a:r>
              <a:rPr lang="en-US" sz="2800" b="1" dirty="0">
                <a:solidFill>
                  <a:srgbClr val="3737C5"/>
                </a:solidFill>
                <a:latin typeface="+mn-lt"/>
              </a:rPr>
              <a:t>Shares are one of the </a:t>
            </a:r>
          </a:p>
          <a:p>
            <a:pPr algn="ctr"/>
            <a:r>
              <a:rPr lang="en-US" sz="2800" b="1" dirty="0">
                <a:solidFill>
                  <a:srgbClr val="09B36B"/>
                </a:solidFill>
                <a:latin typeface="+mn-lt"/>
              </a:rPr>
              <a:t>MOST</a:t>
            </a:r>
            <a:r>
              <a:rPr lang="en-US" sz="2800" b="1" dirty="0">
                <a:solidFill>
                  <a:srgbClr val="3737C5"/>
                </a:solidFill>
                <a:latin typeface="+mn-lt"/>
              </a:rPr>
              <a:t> abused attack surfaces but require the</a:t>
            </a:r>
          </a:p>
          <a:p>
            <a:pPr algn="ctr"/>
            <a:r>
              <a:rPr lang="en-US" sz="2800" b="1" dirty="0">
                <a:solidFill>
                  <a:srgbClr val="09B36B"/>
                </a:solidFill>
                <a:latin typeface="+mn-lt"/>
              </a:rPr>
              <a:t>LEAST</a:t>
            </a:r>
            <a:r>
              <a:rPr lang="en-US" sz="2800" b="1" dirty="0">
                <a:solidFill>
                  <a:srgbClr val="3737C5"/>
                </a:solidFill>
                <a:latin typeface="+mn-lt"/>
              </a:rPr>
              <a:t> amount of knowledge to attack</a:t>
            </a:r>
          </a:p>
        </p:txBody>
      </p:sp>
    </p:spTree>
    <p:extLst>
      <p:ext uri="{BB962C8B-B14F-4D97-AF65-F5344CB8AC3E}">
        <p14:creationId xmlns:p14="http://schemas.microsoft.com/office/powerpoint/2010/main" val="8431235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DD74DBB3-EAD7-35D7-7988-084C8A44352D}"/>
            </a:ext>
          </a:extLst>
        </p:cNvPr>
        <p:cNvGrpSpPr/>
        <p:nvPr/>
      </p:nvGrpSpPr>
      <p:grpSpPr>
        <a:xfrm>
          <a:off x="0" y="0"/>
          <a:ext cx="0" cy="0"/>
          <a:chOff x="0" y="0"/>
          <a:chExt cx="0" cy="0"/>
        </a:xfrm>
      </p:grpSpPr>
      <p:sp>
        <p:nvSpPr>
          <p:cNvPr id="2" name="Google Shape;51;p9">
            <a:extLst>
              <a:ext uri="{FF2B5EF4-FFF2-40B4-BE49-F238E27FC236}">
                <a16:creationId xmlns:a16="http://schemas.microsoft.com/office/drawing/2014/main" id="{950BF663-2CAD-9A52-383E-867D9939C4CE}"/>
              </a:ext>
            </a:extLst>
          </p:cNvPr>
          <p:cNvSpPr/>
          <p:nvPr/>
        </p:nvSpPr>
        <p:spPr>
          <a:xfrm>
            <a:off x="1311800" y="1013850"/>
            <a:ext cx="9568400" cy="4258800"/>
          </a:xfrm>
          <a:prstGeom prst="rect">
            <a:avLst/>
          </a:prstGeom>
          <a:noFill/>
          <a:ln w="9525" cap="flat" cmpd="sng">
            <a:solidFill>
              <a:srgbClr val="3737C5"/>
            </a:solidFill>
            <a:prstDash val="solid"/>
            <a:round/>
            <a:headEnd type="none" w="sm" len="sm"/>
            <a:tailEnd type="none" w="sm" len="sm"/>
          </a:ln>
        </p:spPr>
        <p:txBody>
          <a:bodyPr spcFirstLastPara="1" wrap="square" lIns="121900" tIns="60933" rIns="121900" bIns="60933" anchor="ctr" anchorCtr="0">
            <a:noAutofit/>
          </a:bodyPr>
          <a:lstStyle/>
          <a:p>
            <a:pPr algn="ctr" defTabSz="1219170">
              <a:buClr>
                <a:srgbClr val="000000"/>
              </a:buClr>
            </a:pPr>
            <a:endParaRPr sz="2400" kern="0">
              <a:solidFill>
                <a:srgbClr val="FFFFFF"/>
              </a:solidFill>
              <a:latin typeface="Proxima Nova Rg" panose="02000506030000020004" pitchFamily="2" charset="77"/>
              <a:cs typeface="Arial"/>
              <a:sym typeface="Arial"/>
            </a:endParaRPr>
          </a:p>
        </p:txBody>
      </p:sp>
      <p:sp>
        <p:nvSpPr>
          <p:cNvPr id="3" name="TextBox 2">
            <a:extLst>
              <a:ext uri="{FF2B5EF4-FFF2-40B4-BE49-F238E27FC236}">
                <a16:creationId xmlns:a16="http://schemas.microsoft.com/office/drawing/2014/main" id="{FB506C19-0C5E-1F72-CFDD-D34F4AA70F9E}"/>
              </a:ext>
            </a:extLst>
          </p:cNvPr>
          <p:cNvSpPr txBox="1"/>
          <p:nvPr/>
        </p:nvSpPr>
        <p:spPr>
          <a:xfrm>
            <a:off x="1311801" y="2272477"/>
            <a:ext cx="9568399" cy="954107"/>
          </a:xfrm>
          <a:prstGeom prst="rect">
            <a:avLst/>
          </a:prstGeom>
          <a:noFill/>
        </p:spPr>
        <p:txBody>
          <a:bodyPr wrap="square" rtlCol="0">
            <a:spAutoFit/>
          </a:bodyPr>
          <a:lstStyle/>
          <a:p>
            <a:pPr algn="ctr"/>
            <a:r>
              <a:rPr lang="en-US" sz="2800" b="1" dirty="0">
                <a:solidFill>
                  <a:srgbClr val="3737C5"/>
                </a:solidFill>
                <a:latin typeface="+mn-lt"/>
              </a:rPr>
              <a:t>How do we determine </a:t>
            </a:r>
          </a:p>
          <a:p>
            <a:pPr algn="ctr"/>
            <a:r>
              <a:rPr lang="en-US" sz="2800" b="1" dirty="0">
                <a:solidFill>
                  <a:srgbClr val="3737C5"/>
                </a:solidFill>
                <a:latin typeface="+mn-lt"/>
              </a:rPr>
              <a:t>which share exposures represent </a:t>
            </a:r>
            <a:r>
              <a:rPr lang="en-US" sz="2800" b="1" dirty="0">
                <a:solidFill>
                  <a:srgbClr val="00B050"/>
                </a:solidFill>
                <a:latin typeface="+mn-lt"/>
              </a:rPr>
              <a:t>actual risk? </a:t>
            </a:r>
          </a:p>
        </p:txBody>
      </p:sp>
    </p:spTree>
    <p:extLst>
      <p:ext uri="{BB962C8B-B14F-4D97-AF65-F5344CB8AC3E}">
        <p14:creationId xmlns:p14="http://schemas.microsoft.com/office/powerpoint/2010/main" val="40227856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30FFA34A-8885-3222-2617-AA27CD8E2153}"/>
            </a:ext>
          </a:extLst>
        </p:cNvPr>
        <p:cNvGrpSpPr/>
        <p:nvPr/>
      </p:nvGrpSpPr>
      <p:grpSpPr>
        <a:xfrm>
          <a:off x="0" y="0"/>
          <a:ext cx="0" cy="0"/>
          <a:chOff x="0" y="0"/>
          <a:chExt cx="0" cy="0"/>
        </a:xfrm>
      </p:grpSpPr>
      <p:sp>
        <p:nvSpPr>
          <p:cNvPr id="2" name="Google Shape;51;p9">
            <a:extLst>
              <a:ext uri="{FF2B5EF4-FFF2-40B4-BE49-F238E27FC236}">
                <a16:creationId xmlns:a16="http://schemas.microsoft.com/office/drawing/2014/main" id="{F43600ED-CC65-BDC4-13B6-D52DE664574E}"/>
              </a:ext>
            </a:extLst>
          </p:cNvPr>
          <p:cNvSpPr/>
          <p:nvPr/>
        </p:nvSpPr>
        <p:spPr>
          <a:xfrm>
            <a:off x="1311800" y="1013850"/>
            <a:ext cx="9568400" cy="4258800"/>
          </a:xfrm>
          <a:prstGeom prst="rect">
            <a:avLst/>
          </a:prstGeom>
          <a:noFill/>
          <a:ln w="9525" cap="flat" cmpd="sng">
            <a:solidFill>
              <a:srgbClr val="3737C5"/>
            </a:solidFill>
            <a:prstDash val="solid"/>
            <a:round/>
            <a:headEnd type="none" w="sm" len="sm"/>
            <a:tailEnd type="none" w="sm" len="sm"/>
          </a:ln>
        </p:spPr>
        <p:txBody>
          <a:bodyPr spcFirstLastPara="1" wrap="square" lIns="121900" tIns="60933" rIns="121900" bIns="60933" anchor="ctr" anchorCtr="0">
            <a:noAutofit/>
          </a:bodyPr>
          <a:lstStyle/>
          <a:p>
            <a:pPr algn="ctr" defTabSz="1219170">
              <a:buClr>
                <a:srgbClr val="000000"/>
              </a:buClr>
            </a:pPr>
            <a:endParaRPr sz="2400" kern="0">
              <a:solidFill>
                <a:srgbClr val="FFFFFF"/>
              </a:solidFill>
              <a:latin typeface="Proxima Nova Rg" panose="02000506030000020004" pitchFamily="2" charset="77"/>
              <a:cs typeface="Arial"/>
              <a:sym typeface="Arial"/>
            </a:endParaRPr>
          </a:p>
        </p:txBody>
      </p:sp>
      <p:sp>
        <p:nvSpPr>
          <p:cNvPr id="3" name="TextBox 2">
            <a:extLst>
              <a:ext uri="{FF2B5EF4-FFF2-40B4-BE49-F238E27FC236}">
                <a16:creationId xmlns:a16="http://schemas.microsoft.com/office/drawing/2014/main" id="{A5C41E9D-74AD-84A6-7F2E-0237A8BB0BD0}"/>
              </a:ext>
            </a:extLst>
          </p:cNvPr>
          <p:cNvSpPr txBox="1"/>
          <p:nvPr/>
        </p:nvSpPr>
        <p:spPr>
          <a:xfrm>
            <a:off x="1311801" y="2101654"/>
            <a:ext cx="9568399" cy="954107"/>
          </a:xfrm>
          <a:prstGeom prst="rect">
            <a:avLst/>
          </a:prstGeom>
          <a:noFill/>
        </p:spPr>
        <p:txBody>
          <a:bodyPr wrap="square" rtlCol="0">
            <a:spAutoFit/>
          </a:bodyPr>
          <a:lstStyle/>
          <a:p>
            <a:pPr algn="ctr"/>
            <a:r>
              <a:rPr lang="en-US" sz="2800" b="1" dirty="0">
                <a:solidFill>
                  <a:srgbClr val="3737C5"/>
                </a:solidFill>
                <a:latin typeface="+mn-lt"/>
              </a:rPr>
              <a:t>How do we </a:t>
            </a:r>
            <a:r>
              <a:rPr lang="en-US" sz="2800" b="1" dirty="0">
                <a:solidFill>
                  <a:srgbClr val="00B050"/>
                </a:solidFill>
                <a:latin typeface="+mn-lt"/>
              </a:rPr>
              <a:t>prioritize remediation </a:t>
            </a:r>
            <a:r>
              <a:rPr lang="en-US" sz="2800" b="1" dirty="0">
                <a:solidFill>
                  <a:srgbClr val="3737C5"/>
                </a:solidFill>
                <a:latin typeface="+mn-lt"/>
              </a:rPr>
              <a:t>of</a:t>
            </a:r>
          </a:p>
          <a:p>
            <a:pPr algn="ctr"/>
            <a:r>
              <a:rPr lang="en-US" sz="2800" b="1" dirty="0">
                <a:solidFill>
                  <a:srgbClr val="3737C5"/>
                </a:solidFill>
                <a:latin typeface="+mn-lt"/>
              </a:rPr>
              <a:t>100,000 or more shares?</a:t>
            </a:r>
          </a:p>
        </p:txBody>
      </p:sp>
      <p:grpSp>
        <p:nvGrpSpPr>
          <p:cNvPr id="15" name="Group 14">
            <a:extLst>
              <a:ext uri="{FF2B5EF4-FFF2-40B4-BE49-F238E27FC236}">
                <a16:creationId xmlns:a16="http://schemas.microsoft.com/office/drawing/2014/main" id="{4067B337-4018-4593-1818-7E3376A58983}"/>
              </a:ext>
            </a:extLst>
          </p:cNvPr>
          <p:cNvGrpSpPr/>
          <p:nvPr/>
        </p:nvGrpSpPr>
        <p:grpSpPr>
          <a:xfrm>
            <a:off x="5664724" y="0"/>
            <a:ext cx="6527276" cy="6858000"/>
            <a:chOff x="5664724" y="0"/>
            <a:chExt cx="6527276" cy="6858000"/>
          </a:xfrm>
        </p:grpSpPr>
        <p:grpSp>
          <p:nvGrpSpPr>
            <p:cNvPr id="16" name="Group 15">
              <a:extLst>
                <a:ext uri="{FF2B5EF4-FFF2-40B4-BE49-F238E27FC236}">
                  <a16:creationId xmlns:a16="http://schemas.microsoft.com/office/drawing/2014/main" id="{64E5BB7B-6518-9F68-0747-9121D7978E4E}"/>
                </a:ext>
              </a:extLst>
            </p:cNvPr>
            <p:cNvGrpSpPr/>
            <p:nvPr/>
          </p:nvGrpSpPr>
          <p:grpSpPr>
            <a:xfrm>
              <a:off x="5664724" y="0"/>
              <a:ext cx="6527276" cy="6858000"/>
              <a:chOff x="5664724" y="0"/>
              <a:chExt cx="6527276" cy="6858000"/>
            </a:xfrm>
          </p:grpSpPr>
          <p:sp>
            <p:nvSpPr>
              <p:cNvPr id="18" name="Rectangle 17">
                <a:extLst>
                  <a:ext uri="{FF2B5EF4-FFF2-40B4-BE49-F238E27FC236}">
                    <a16:creationId xmlns:a16="http://schemas.microsoft.com/office/drawing/2014/main" id="{96AC0C82-2F78-604B-408B-8D07F119A53A}"/>
                  </a:ext>
                </a:extLst>
              </p:cNvPr>
              <p:cNvSpPr/>
              <p:nvPr/>
            </p:nvSpPr>
            <p:spPr>
              <a:xfrm>
                <a:off x="8209935" y="0"/>
                <a:ext cx="3982065"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a:extLst>
                  <a:ext uri="{FF2B5EF4-FFF2-40B4-BE49-F238E27FC236}">
                    <a16:creationId xmlns:a16="http://schemas.microsoft.com/office/drawing/2014/main" id="{F1258B31-DDBB-BBF1-5D6A-6B2C1C0A4065}"/>
                  </a:ext>
                </a:extLst>
              </p:cNvPr>
              <p:cNvPicPr>
                <a:picLocks noChangeAspect="1"/>
              </p:cNvPicPr>
              <p:nvPr/>
            </p:nvPicPr>
            <p:blipFill>
              <a:blip r:embed="rId3"/>
              <a:stretch>
                <a:fillRect/>
              </a:stretch>
            </p:blipFill>
            <p:spPr>
              <a:xfrm>
                <a:off x="5664725" y="0"/>
                <a:ext cx="6138672" cy="6858000"/>
              </a:xfrm>
              <a:prstGeom prst="rect">
                <a:avLst/>
              </a:prstGeom>
            </p:spPr>
          </p:pic>
          <p:sp>
            <p:nvSpPr>
              <p:cNvPr id="20" name="TextBox 19">
                <a:extLst>
                  <a:ext uri="{FF2B5EF4-FFF2-40B4-BE49-F238E27FC236}">
                    <a16:creationId xmlns:a16="http://schemas.microsoft.com/office/drawing/2014/main" id="{EB9EA764-F461-97CD-045B-A1368B87F152}"/>
                  </a:ext>
                </a:extLst>
              </p:cNvPr>
              <p:cNvSpPr txBox="1"/>
              <p:nvPr/>
            </p:nvSpPr>
            <p:spPr>
              <a:xfrm>
                <a:off x="5664724" y="2324941"/>
                <a:ext cx="3321800" cy="1015663"/>
              </a:xfrm>
              <a:prstGeom prst="rect">
                <a:avLst/>
              </a:prstGeom>
              <a:noFill/>
            </p:spPr>
            <p:txBody>
              <a:bodyPr wrap="square" rtlCol="0">
                <a:spAutoFit/>
              </a:bodyPr>
              <a:lstStyle/>
              <a:p>
                <a:pPr algn="ctr"/>
                <a:r>
                  <a:rPr lang="en-US" sz="2000" b="1" dirty="0">
                    <a:solidFill>
                      <a:schemeClr val="bg1"/>
                    </a:solidFill>
                    <a:latin typeface="Comic Sans MS" panose="030F0702030302020204" pitchFamily="66" charset="0"/>
                  </a:rPr>
                  <a:t>Common</a:t>
                </a:r>
              </a:p>
              <a:p>
                <a:pPr algn="ctr"/>
                <a:r>
                  <a:rPr lang="en-US" sz="2000" b="1" dirty="0">
                    <a:solidFill>
                      <a:schemeClr val="bg1"/>
                    </a:solidFill>
                    <a:latin typeface="Comic Sans MS" panose="030F0702030302020204" pitchFamily="66" charset="0"/>
                  </a:rPr>
                  <a:t>Data Analysis</a:t>
                </a:r>
              </a:p>
              <a:p>
                <a:pPr algn="ctr"/>
                <a:r>
                  <a:rPr lang="en-US" sz="2000" b="1" dirty="0">
                    <a:solidFill>
                      <a:schemeClr val="bg1"/>
                    </a:solidFill>
                    <a:latin typeface="Comic Sans MS" panose="030F0702030302020204" pitchFamily="66" charset="0"/>
                  </a:rPr>
                  <a:t>Techniques</a:t>
                </a:r>
              </a:p>
            </p:txBody>
          </p:sp>
        </p:grpSp>
        <p:sp>
          <p:nvSpPr>
            <p:cNvPr id="17" name="TextBox 16">
              <a:extLst>
                <a:ext uri="{FF2B5EF4-FFF2-40B4-BE49-F238E27FC236}">
                  <a16:creationId xmlns:a16="http://schemas.microsoft.com/office/drawing/2014/main" id="{B315494D-CED6-7A4A-1C63-1DA61085F860}"/>
                </a:ext>
              </a:extLst>
            </p:cNvPr>
            <p:cNvSpPr txBox="1"/>
            <p:nvPr/>
          </p:nvSpPr>
          <p:spPr>
            <a:xfrm>
              <a:off x="9205699" y="1532791"/>
              <a:ext cx="995268" cy="253916"/>
            </a:xfrm>
            <a:prstGeom prst="rect">
              <a:avLst/>
            </a:prstGeom>
            <a:noFill/>
          </p:spPr>
          <p:txBody>
            <a:bodyPr wrap="square" rtlCol="0">
              <a:spAutoFit/>
            </a:bodyPr>
            <a:lstStyle/>
            <a:p>
              <a:r>
                <a:rPr lang="en-US" sz="1050" b="1" dirty="0">
                  <a:solidFill>
                    <a:srgbClr val="36F5A4"/>
                  </a:solidFill>
                </a:rPr>
                <a:t>SO-CON</a:t>
              </a:r>
            </a:p>
          </p:txBody>
        </p:sp>
      </p:grpSp>
    </p:spTree>
    <p:extLst>
      <p:ext uri="{BB962C8B-B14F-4D97-AF65-F5344CB8AC3E}">
        <p14:creationId xmlns:p14="http://schemas.microsoft.com/office/powerpoint/2010/main" val="4240432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69">
          <a:extLst>
            <a:ext uri="{FF2B5EF4-FFF2-40B4-BE49-F238E27FC236}">
              <a16:creationId xmlns:a16="http://schemas.microsoft.com/office/drawing/2014/main" id="{D38D4467-2A8D-0B5A-767B-A7DEA3E9E742}"/>
            </a:ext>
          </a:extLst>
        </p:cNvPr>
        <p:cNvGrpSpPr/>
        <p:nvPr/>
      </p:nvGrpSpPr>
      <p:grpSpPr>
        <a:xfrm>
          <a:off x="0" y="0"/>
          <a:ext cx="0" cy="0"/>
          <a:chOff x="0" y="0"/>
          <a:chExt cx="0" cy="0"/>
        </a:xfrm>
      </p:grpSpPr>
      <p:sp>
        <p:nvSpPr>
          <p:cNvPr id="471" name="Google Shape;471;p46">
            <a:extLst>
              <a:ext uri="{FF2B5EF4-FFF2-40B4-BE49-F238E27FC236}">
                <a16:creationId xmlns:a16="http://schemas.microsoft.com/office/drawing/2014/main" id="{D07FC34D-B673-B955-DE67-FE03BBE2700F}"/>
              </a:ext>
            </a:extLst>
          </p:cNvPr>
          <p:cNvSpPr txBox="1">
            <a:spLocks noGrp="1"/>
          </p:cNvSpPr>
          <p:nvPr>
            <p:ph type="sldNum" idx="10"/>
          </p:nvPr>
        </p:nvSpPr>
        <p:spPr>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US"/>
              <a:t>26</a:t>
            </a:fld>
            <a:endParaRPr/>
          </a:p>
        </p:txBody>
      </p:sp>
      <p:sp>
        <p:nvSpPr>
          <p:cNvPr id="470" name="Google Shape;470;p46">
            <a:extLst>
              <a:ext uri="{FF2B5EF4-FFF2-40B4-BE49-F238E27FC236}">
                <a16:creationId xmlns:a16="http://schemas.microsoft.com/office/drawing/2014/main" id="{61F24AA0-79C4-2FE7-94A7-953BD7A0AD0C}"/>
              </a:ext>
            </a:extLst>
          </p:cNvPr>
          <p:cNvSpPr txBox="1">
            <a:spLocks noGrp="1"/>
          </p:cNvSpPr>
          <p:nvPr>
            <p:ph type="ctrTitle"/>
          </p:nvPr>
        </p:nvSpPr>
        <p:spPr>
          <a:prstGeom prst="rect">
            <a:avLst/>
          </a:prstGeom>
        </p:spPr>
        <p:txBody>
          <a:bodyPr spcFirstLastPara="1" wrap="square" lIns="91425" tIns="45700" rIns="91425" bIns="45700" anchor="b" anchorCtr="0">
            <a:normAutofit fontScale="90000"/>
          </a:bodyPr>
          <a:lstStyle/>
          <a:p>
            <a:r>
              <a:rPr lang="en-US" b="0" dirty="0">
                <a:solidFill>
                  <a:schemeClr val="bg1"/>
                </a:solidFill>
              </a:rPr>
              <a:t>Hunting for context in a sea of share data</a:t>
            </a:r>
            <a:endParaRPr lang="en-US" dirty="0">
              <a:solidFill>
                <a:schemeClr val="bg1"/>
              </a:solidFill>
            </a:endParaRPr>
          </a:p>
        </p:txBody>
      </p:sp>
      <p:sp>
        <p:nvSpPr>
          <p:cNvPr id="472" name="Google Shape;472;p46">
            <a:extLst>
              <a:ext uri="{FF2B5EF4-FFF2-40B4-BE49-F238E27FC236}">
                <a16:creationId xmlns:a16="http://schemas.microsoft.com/office/drawing/2014/main" id="{D917D0B0-261D-4BC7-856D-09E20EADFD95}"/>
              </a:ext>
            </a:extLst>
          </p:cNvPr>
          <p:cNvSpPr txBox="1">
            <a:spLocks noGrp="1"/>
          </p:cNvSpPr>
          <p:nvPr>
            <p:ph type="subTitle" idx="1"/>
          </p:nvPr>
        </p:nvSpPr>
        <p:spPr>
          <a:xfrm>
            <a:off x="1524000" y="3602040"/>
            <a:ext cx="9144000" cy="1408109"/>
          </a:xfrm>
          <a:prstGeom prst="rect">
            <a:avLst/>
          </a:prstGeom>
        </p:spPr>
        <p:txBody>
          <a:bodyPr spcFirstLastPara="1" wrap="square" lIns="91425" tIns="45700" rIns="91425" bIns="45700" anchor="t" anchorCtr="0">
            <a:normAutofit/>
          </a:bodyPr>
          <a:lstStyle/>
          <a:p>
            <a:pPr marL="0" lvl="0" indent="0" algn="ctr" rtl="0">
              <a:spcBef>
                <a:spcPts val="1000"/>
              </a:spcBef>
              <a:spcAft>
                <a:spcPts val="0"/>
              </a:spcAft>
              <a:buNone/>
            </a:pPr>
            <a:r>
              <a:rPr lang="en-US" i="1" dirty="0"/>
              <a:t>…while building PowerHuntShares v2</a:t>
            </a:r>
            <a:endParaRPr i="1" dirty="0"/>
          </a:p>
        </p:txBody>
      </p:sp>
    </p:spTree>
    <p:extLst>
      <p:ext uri="{BB962C8B-B14F-4D97-AF65-F5344CB8AC3E}">
        <p14:creationId xmlns:p14="http://schemas.microsoft.com/office/powerpoint/2010/main" val="22593559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794D83C0-4652-89BF-A8CA-6D8A325D9864}"/>
            </a:ext>
          </a:extLst>
        </p:cNvPr>
        <p:cNvGrpSpPr/>
        <p:nvPr/>
      </p:nvGrpSpPr>
      <p:grpSpPr>
        <a:xfrm>
          <a:off x="0" y="0"/>
          <a:ext cx="0" cy="0"/>
          <a:chOff x="0" y="0"/>
          <a:chExt cx="0" cy="0"/>
        </a:xfrm>
      </p:grpSpPr>
      <p:sp>
        <p:nvSpPr>
          <p:cNvPr id="413" name="Google Shape;413;p43">
            <a:extLst>
              <a:ext uri="{FF2B5EF4-FFF2-40B4-BE49-F238E27FC236}">
                <a16:creationId xmlns:a16="http://schemas.microsoft.com/office/drawing/2014/main" id="{3AB08AF3-D8F5-5D05-E050-DB43E30E8BF0}"/>
              </a:ext>
            </a:extLst>
          </p:cNvPr>
          <p:cNvSpPr txBox="1">
            <a:spLocks noGrp="1"/>
          </p:cNvSpPr>
          <p:nvPr>
            <p:ph type="title"/>
          </p:nvPr>
        </p:nvSpPr>
        <p:spPr>
          <a:xfrm>
            <a:off x="706333" y="627776"/>
            <a:ext cx="5943601" cy="4584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solidFill>
                  <a:srgbClr val="2B2576"/>
                </a:solidFill>
              </a:rPr>
              <a:t>What is PowerHuntShares?</a:t>
            </a:r>
            <a:endParaRPr dirty="0">
              <a:solidFill>
                <a:srgbClr val="2B2576"/>
              </a:solidFill>
            </a:endParaRPr>
          </a:p>
        </p:txBody>
      </p:sp>
      <p:sp>
        <p:nvSpPr>
          <p:cNvPr id="49" name="Google Shape;415;p43">
            <a:extLst>
              <a:ext uri="{FF2B5EF4-FFF2-40B4-BE49-F238E27FC236}">
                <a16:creationId xmlns:a16="http://schemas.microsoft.com/office/drawing/2014/main" id="{9F118F51-F796-10D9-8484-C4F41AEC3369}"/>
              </a:ext>
            </a:extLst>
          </p:cNvPr>
          <p:cNvSpPr txBox="1">
            <a:spLocks/>
          </p:cNvSpPr>
          <p:nvPr/>
        </p:nvSpPr>
        <p:spPr>
          <a:xfrm>
            <a:off x="766479" y="15156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endParaRPr lang="en-US" dirty="0"/>
          </a:p>
        </p:txBody>
      </p:sp>
      <p:grpSp>
        <p:nvGrpSpPr>
          <p:cNvPr id="12" name="Group 11">
            <a:extLst>
              <a:ext uri="{FF2B5EF4-FFF2-40B4-BE49-F238E27FC236}">
                <a16:creationId xmlns:a16="http://schemas.microsoft.com/office/drawing/2014/main" id="{F75226CD-E266-A39B-2EB7-894DB37DEAC7}"/>
              </a:ext>
            </a:extLst>
          </p:cNvPr>
          <p:cNvGrpSpPr/>
          <p:nvPr/>
        </p:nvGrpSpPr>
        <p:grpSpPr>
          <a:xfrm>
            <a:off x="6649934" y="2027472"/>
            <a:ext cx="5191306" cy="3162300"/>
            <a:chOff x="6333944" y="2838450"/>
            <a:chExt cx="5191306" cy="3162300"/>
          </a:xfrm>
        </p:grpSpPr>
        <p:sp>
          <p:nvSpPr>
            <p:cNvPr id="11" name="Rectangle 10">
              <a:extLst>
                <a:ext uri="{FF2B5EF4-FFF2-40B4-BE49-F238E27FC236}">
                  <a16:creationId xmlns:a16="http://schemas.microsoft.com/office/drawing/2014/main" id="{DE0B981C-2F5E-6F56-FBBB-047C20F5207A}"/>
                </a:ext>
              </a:extLst>
            </p:cNvPr>
            <p:cNvSpPr/>
            <p:nvPr/>
          </p:nvSpPr>
          <p:spPr>
            <a:xfrm>
              <a:off x="6333944" y="2838450"/>
              <a:ext cx="5191306" cy="3162300"/>
            </a:xfrm>
            <a:prstGeom prst="rect">
              <a:avLst/>
            </a:prstGeom>
            <a:solidFill>
              <a:schemeClr val="bg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Google Shape;415;p43">
              <a:extLst>
                <a:ext uri="{FF2B5EF4-FFF2-40B4-BE49-F238E27FC236}">
                  <a16:creationId xmlns:a16="http://schemas.microsoft.com/office/drawing/2014/main" id="{501EA84B-5ECA-0CA7-9C99-0CE54329068F}"/>
                </a:ext>
              </a:extLst>
            </p:cNvPr>
            <p:cNvSpPr txBox="1">
              <a:spLocks/>
            </p:cNvSpPr>
            <p:nvPr/>
          </p:nvSpPr>
          <p:spPr>
            <a:xfrm>
              <a:off x="6723526" y="2948626"/>
              <a:ext cx="4630273" cy="2899723"/>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US" dirty="0">
                  <a:solidFill>
                    <a:schemeClr val="tx2">
                      <a:lumMod val="25000"/>
                    </a:schemeClr>
                  </a:solidFill>
                </a:rPr>
                <a:t>Key Features</a:t>
              </a:r>
            </a:p>
            <a:p>
              <a:pPr marL="285750" indent="-285750">
                <a:buFont typeface="Arial" panose="020B0604020202020204" pitchFamily="34" charset="0"/>
                <a:buChar char="•"/>
              </a:pPr>
              <a:r>
                <a:rPr lang="en-US" b="0" dirty="0">
                  <a:solidFill>
                    <a:schemeClr val="tx2">
                      <a:lumMod val="25000"/>
                    </a:schemeClr>
                  </a:solidFill>
                </a:rPr>
                <a:t>Find Shares with Excessive Privileges</a:t>
              </a:r>
            </a:p>
            <a:p>
              <a:pPr marL="285750" indent="-285750">
                <a:buFont typeface="Arial" panose="020B0604020202020204" pitchFamily="34" charset="0"/>
                <a:buChar char="•"/>
              </a:pPr>
              <a:r>
                <a:rPr lang="en-US" b="0" dirty="0">
                  <a:solidFill>
                    <a:schemeClr val="tx2">
                      <a:lumMod val="25000"/>
                    </a:schemeClr>
                  </a:solidFill>
                </a:rPr>
                <a:t>Find RCE</a:t>
              </a:r>
            </a:p>
            <a:p>
              <a:pPr marL="285750" indent="-285750">
                <a:buFont typeface="Arial" panose="020B0604020202020204" pitchFamily="34" charset="0"/>
                <a:buChar char="•"/>
              </a:pPr>
              <a:r>
                <a:rPr lang="en-US" b="0" dirty="0">
                  <a:solidFill>
                    <a:schemeClr val="tx2">
                      <a:lumMod val="25000"/>
                    </a:schemeClr>
                  </a:solidFill>
                </a:rPr>
                <a:t>Find Data Exposures</a:t>
              </a:r>
            </a:p>
            <a:p>
              <a:pPr marL="285750" indent="-285750">
                <a:buFont typeface="Arial" panose="020B0604020202020204" pitchFamily="34" charset="0"/>
                <a:buChar char="•"/>
              </a:pPr>
              <a:r>
                <a:rPr lang="en-US" b="0" dirty="0">
                  <a:solidFill>
                    <a:schemeClr val="tx2">
                      <a:lumMod val="25000"/>
                    </a:schemeClr>
                  </a:solidFill>
                </a:rPr>
                <a:t>Find &amp; Extract Secrets</a:t>
              </a:r>
            </a:p>
            <a:p>
              <a:pPr marL="285750" indent="-285750">
                <a:buFont typeface="Arial" panose="020B0604020202020204" pitchFamily="34" charset="0"/>
                <a:buChar char="•"/>
              </a:pPr>
              <a:r>
                <a:rPr lang="en-US" b="0" dirty="0">
                  <a:solidFill>
                    <a:schemeClr val="tx2">
                      <a:lumMod val="25000"/>
                    </a:schemeClr>
                  </a:solidFill>
                </a:rPr>
                <a:t>Add context through data enrichment</a:t>
              </a:r>
            </a:p>
            <a:p>
              <a:pPr marL="285750" indent="-285750">
                <a:buFont typeface="Arial" panose="020B0604020202020204" pitchFamily="34" charset="0"/>
                <a:buChar char="•"/>
              </a:pPr>
              <a:r>
                <a:rPr lang="en-US" b="0" dirty="0">
                  <a:solidFill>
                    <a:schemeClr val="tx2">
                      <a:lumMod val="25000"/>
                    </a:schemeClr>
                  </a:solidFill>
                </a:rPr>
                <a:t>Gain insights to prioritize and drive action!</a:t>
              </a:r>
            </a:p>
            <a:p>
              <a:endParaRPr lang="en-US" dirty="0">
                <a:solidFill>
                  <a:schemeClr val="tx2">
                    <a:lumMod val="25000"/>
                  </a:schemeClr>
                </a:solidFill>
              </a:endParaRPr>
            </a:p>
          </p:txBody>
        </p:sp>
      </p:grpSp>
      <p:sp>
        <p:nvSpPr>
          <p:cNvPr id="8" name="TextBox 7">
            <a:extLst>
              <a:ext uri="{FF2B5EF4-FFF2-40B4-BE49-F238E27FC236}">
                <a16:creationId xmlns:a16="http://schemas.microsoft.com/office/drawing/2014/main" id="{9965374B-FC2B-3E45-C945-CCECFD0E0B23}"/>
              </a:ext>
            </a:extLst>
          </p:cNvPr>
          <p:cNvSpPr txBox="1"/>
          <p:nvPr/>
        </p:nvSpPr>
        <p:spPr>
          <a:xfrm>
            <a:off x="706333" y="2182006"/>
            <a:ext cx="5730694" cy="2677656"/>
          </a:xfrm>
          <a:prstGeom prst="rect">
            <a:avLst/>
          </a:prstGeom>
          <a:noFill/>
        </p:spPr>
        <p:txBody>
          <a:bodyPr wrap="square">
            <a:spAutoFit/>
          </a:bodyPr>
          <a:lstStyle/>
          <a:p>
            <a:r>
              <a:rPr lang="en-US" sz="2800" b="0" i="1" dirty="0">
                <a:solidFill>
                  <a:srgbClr val="2B2576"/>
                </a:solidFill>
                <a:effectLst/>
                <a:latin typeface="-apple-system"/>
              </a:rPr>
              <a:t>“</a:t>
            </a:r>
            <a:r>
              <a:rPr lang="en-US" sz="2800" b="1" i="1" dirty="0">
                <a:solidFill>
                  <a:srgbClr val="2B2576"/>
                </a:solidFill>
                <a:effectLst/>
                <a:latin typeface="-apple-system"/>
              </a:rPr>
              <a:t>PowerHuntShares</a:t>
            </a:r>
            <a:r>
              <a:rPr lang="en-US" sz="2800" b="0" i="1" dirty="0">
                <a:solidFill>
                  <a:srgbClr val="2B2576"/>
                </a:solidFill>
                <a:effectLst/>
                <a:latin typeface="-apple-system"/>
              </a:rPr>
              <a:t> is PowerShell tool designed to help cybersecurity teams and penetration testers better identify, understand, attack, and remediate SMB shares in the Active Directory environments they protect.”</a:t>
            </a:r>
            <a:endParaRPr lang="en-US" sz="2800" i="1" dirty="0">
              <a:solidFill>
                <a:srgbClr val="2B2576"/>
              </a:solidFill>
            </a:endParaRPr>
          </a:p>
        </p:txBody>
      </p:sp>
      <p:sp>
        <p:nvSpPr>
          <p:cNvPr id="10" name="TextBox 9">
            <a:extLst>
              <a:ext uri="{FF2B5EF4-FFF2-40B4-BE49-F238E27FC236}">
                <a16:creationId xmlns:a16="http://schemas.microsoft.com/office/drawing/2014/main" id="{99BF0295-3209-ABEA-83FD-49E60983A350}"/>
              </a:ext>
            </a:extLst>
          </p:cNvPr>
          <p:cNvSpPr txBox="1"/>
          <p:nvPr/>
        </p:nvSpPr>
        <p:spPr>
          <a:xfrm>
            <a:off x="706333" y="1146317"/>
            <a:ext cx="5429250" cy="369332"/>
          </a:xfrm>
          <a:prstGeom prst="rect">
            <a:avLst/>
          </a:prstGeom>
          <a:noFill/>
        </p:spPr>
        <p:txBody>
          <a:bodyPr wrap="square">
            <a:spAutoFit/>
          </a:bodyPr>
          <a:lstStyle/>
          <a:p>
            <a:r>
              <a:rPr lang="en-US" sz="1800" dirty="0">
                <a:solidFill>
                  <a:srgbClr val="2B2576"/>
                </a:solidFill>
              </a:rPr>
              <a:t>https://github.com/NetSPI/PowerHuntShares</a:t>
            </a:r>
          </a:p>
        </p:txBody>
      </p:sp>
    </p:spTree>
    <p:extLst>
      <p:ext uri="{BB962C8B-B14F-4D97-AF65-F5344CB8AC3E}">
        <p14:creationId xmlns:p14="http://schemas.microsoft.com/office/powerpoint/2010/main" val="134015349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A2AB9498-D87B-69F8-14B1-20169B05570D}"/>
            </a:ext>
          </a:extLst>
        </p:cNvPr>
        <p:cNvGrpSpPr/>
        <p:nvPr/>
      </p:nvGrpSpPr>
      <p:grpSpPr>
        <a:xfrm>
          <a:off x="0" y="0"/>
          <a:ext cx="0" cy="0"/>
          <a:chOff x="0" y="0"/>
          <a:chExt cx="0" cy="0"/>
        </a:xfrm>
      </p:grpSpPr>
      <p:sp>
        <p:nvSpPr>
          <p:cNvPr id="4" name="Google Shape;413;p43">
            <a:extLst>
              <a:ext uri="{FF2B5EF4-FFF2-40B4-BE49-F238E27FC236}">
                <a16:creationId xmlns:a16="http://schemas.microsoft.com/office/drawing/2014/main" id="{DEE2F878-9C21-2534-6227-E70AAD8356C6}"/>
              </a:ext>
            </a:extLst>
          </p:cNvPr>
          <p:cNvSpPr txBox="1">
            <a:spLocks noGrp="1"/>
          </p:cNvSpPr>
          <p:nvPr>
            <p:ph type="title"/>
          </p:nvPr>
        </p:nvSpPr>
        <p:spPr>
          <a:xfrm>
            <a:off x="735107" y="662500"/>
            <a:ext cx="8617595" cy="4584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sz="3100" dirty="0"/>
              <a:t>  </a:t>
            </a:r>
            <a:br>
              <a:rPr lang="en-US" sz="3100" dirty="0"/>
            </a:br>
            <a:r>
              <a:rPr lang="en-US" b="1" dirty="0"/>
              <a:t>PowerHuntShares Process</a:t>
            </a:r>
            <a:endParaRPr dirty="0"/>
          </a:p>
        </p:txBody>
      </p:sp>
      <p:sp>
        <p:nvSpPr>
          <p:cNvPr id="2" name="TextBox 1">
            <a:extLst>
              <a:ext uri="{FF2B5EF4-FFF2-40B4-BE49-F238E27FC236}">
                <a16:creationId xmlns:a16="http://schemas.microsoft.com/office/drawing/2014/main" id="{4D78C023-4DD9-3D80-897D-FAB8C44F43D2}"/>
              </a:ext>
            </a:extLst>
          </p:cNvPr>
          <p:cNvSpPr txBox="1"/>
          <p:nvPr/>
        </p:nvSpPr>
        <p:spPr>
          <a:xfrm>
            <a:off x="0" y="6406376"/>
            <a:ext cx="12192000" cy="338554"/>
          </a:xfrm>
          <a:prstGeom prst="rect">
            <a:avLst/>
          </a:prstGeom>
          <a:noFill/>
        </p:spPr>
        <p:txBody>
          <a:bodyPr wrap="square">
            <a:spAutoFit/>
          </a:bodyPr>
          <a:lstStyle/>
          <a:p>
            <a:pPr algn="ctr"/>
            <a:r>
              <a:rPr lang="en-US" sz="1600" dirty="0">
                <a:solidFill>
                  <a:schemeClr val="bg1"/>
                </a:solidFill>
                <a:latin typeface="+mj-lt"/>
                <a:cs typeface="Arial" panose="020B0604020202020204" pitchFamily="34" charset="0"/>
              </a:rPr>
              <a:t>https://github.com/NetSPI/PowerHuntShares</a:t>
            </a:r>
          </a:p>
        </p:txBody>
      </p:sp>
      <p:sp>
        <p:nvSpPr>
          <p:cNvPr id="29" name="Rectangle 28">
            <a:extLst>
              <a:ext uri="{FF2B5EF4-FFF2-40B4-BE49-F238E27FC236}">
                <a16:creationId xmlns:a16="http://schemas.microsoft.com/office/drawing/2014/main" id="{A1720DA4-16B1-F409-A3FD-D23136253B75}"/>
              </a:ext>
            </a:extLst>
          </p:cNvPr>
          <p:cNvSpPr/>
          <p:nvPr/>
        </p:nvSpPr>
        <p:spPr>
          <a:xfrm>
            <a:off x="850392" y="1758404"/>
            <a:ext cx="10863072" cy="327628"/>
          </a:xfrm>
          <a:prstGeom prst="rect">
            <a:avLst/>
          </a:prstGeom>
          <a:solidFill>
            <a:srgbClr val="09B36B"/>
          </a:solidFill>
          <a:ln w="19050">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a:extLst>
              <a:ext uri="{FF2B5EF4-FFF2-40B4-BE49-F238E27FC236}">
                <a16:creationId xmlns:a16="http://schemas.microsoft.com/office/drawing/2014/main" id="{5782A182-05FE-7C05-6DFC-9AF34AAED8CB}"/>
              </a:ext>
            </a:extLst>
          </p:cNvPr>
          <p:cNvSpPr txBox="1"/>
          <p:nvPr/>
        </p:nvSpPr>
        <p:spPr>
          <a:xfrm>
            <a:off x="735108" y="2483043"/>
            <a:ext cx="1250442" cy="523220"/>
          </a:xfrm>
          <a:prstGeom prst="rect">
            <a:avLst/>
          </a:prstGeom>
          <a:noFill/>
        </p:spPr>
        <p:txBody>
          <a:bodyPr wrap="square">
            <a:spAutoFit/>
          </a:bodyPr>
          <a:lstStyle/>
          <a:p>
            <a:pPr algn="ctr"/>
            <a:r>
              <a:rPr lang="en-US" dirty="0">
                <a:solidFill>
                  <a:schemeClr val="tx2">
                    <a:lumMod val="25000"/>
                  </a:schemeClr>
                </a:solidFill>
              </a:rPr>
              <a:t>Define </a:t>
            </a:r>
          </a:p>
          <a:p>
            <a:pPr algn="ctr"/>
            <a:r>
              <a:rPr lang="en-US" dirty="0">
                <a:solidFill>
                  <a:schemeClr val="tx2">
                    <a:lumMod val="25000"/>
                  </a:schemeClr>
                </a:solidFill>
              </a:rPr>
              <a:t>Goals</a:t>
            </a:r>
          </a:p>
        </p:txBody>
      </p:sp>
      <p:sp>
        <p:nvSpPr>
          <p:cNvPr id="32" name="TextBox 31">
            <a:extLst>
              <a:ext uri="{FF2B5EF4-FFF2-40B4-BE49-F238E27FC236}">
                <a16:creationId xmlns:a16="http://schemas.microsoft.com/office/drawing/2014/main" id="{AFF004DB-1FDA-DA57-F16E-D30078A3C286}"/>
              </a:ext>
            </a:extLst>
          </p:cNvPr>
          <p:cNvSpPr txBox="1"/>
          <p:nvPr/>
        </p:nvSpPr>
        <p:spPr>
          <a:xfrm>
            <a:off x="2020617" y="2484269"/>
            <a:ext cx="1250442" cy="523220"/>
          </a:xfrm>
          <a:prstGeom prst="rect">
            <a:avLst/>
          </a:prstGeom>
          <a:noFill/>
        </p:spPr>
        <p:txBody>
          <a:bodyPr wrap="square">
            <a:spAutoFit/>
          </a:bodyPr>
          <a:lstStyle/>
          <a:p>
            <a:pPr algn="ctr"/>
            <a:r>
              <a:rPr lang="en-US" dirty="0">
                <a:solidFill>
                  <a:schemeClr val="tx2">
                    <a:lumMod val="25000"/>
                  </a:schemeClr>
                </a:solidFill>
              </a:rPr>
              <a:t>Collect </a:t>
            </a:r>
          </a:p>
          <a:p>
            <a:pPr algn="ctr"/>
            <a:r>
              <a:rPr lang="en-US" dirty="0">
                <a:solidFill>
                  <a:schemeClr val="tx2">
                    <a:lumMod val="25000"/>
                  </a:schemeClr>
                </a:solidFill>
              </a:rPr>
              <a:t>Data</a:t>
            </a:r>
          </a:p>
        </p:txBody>
      </p:sp>
      <p:sp>
        <p:nvSpPr>
          <p:cNvPr id="33" name="TextBox 32">
            <a:extLst>
              <a:ext uri="{FF2B5EF4-FFF2-40B4-BE49-F238E27FC236}">
                <a16:creationId xmlns:a16="http://schemas.microsoft.com/office/drawing/2014/main" id="{4F6F3AF3-4567-3AE0-998C-F8858F810D62}"/>
              </a:ext>
            </a:extLst>
          </p:cNvPr>
          <p:cNvSpPr txBox="1"/>
          <p:nvPr/>
        </p:nvSpPr>
        <p:spPr>
          <a:xfrm>
            <a:off x="3047135" y="2483043"/>
            <a:ext cx="1250442" cy="523220"/>
          </a:xfrm>
          <a:prstGeom prst="rect">
            <a:avLst/>
          </a:prstGeom>
          <a:noFill/>
        </p:spPr>
        <p:txBody>
          <a:bodyPr wrap="square">
            <a:spAutoFit/>
          </a:bodyPr>
          <a:lstStyle/>
          <a:p>
            <a:pPr algn="ctr"/>
            <a:r>
              <a:rPr lang="en-US" dirty="0">
                <a:solidFill>
                  <a:schemeClr val="tx2">
                    <a:lumMod val="25000"/>
                  </a:schemeClr>
                </a:solidFill>
              </a:rPr>
              <a:t>Clean</a:t>
            </a:r>
          </a:p>
          <a:p>
            <a:pPr algn="ctr"/>
            <a:r>
              <a:rPr lang="en-US" dirty="0">
                <a:solidFill>
                  <a:schemeClr val="tx2">
                    <a:lumMod val="25000"/>
                  </a:schemeClr>
                </a:solidFill>
              </a:rPr>
              <a:t>Data</a:t>
            </a:r>
          </a:p>
        </p:txBody>
      </p:sp>
      <p:sp>
        <p:nvSpPr>
          <p:cNvPr id="34" name="TextBox 33">
            <a:extLst>
              <a:ext uri="{FF2B5EF4-FFF2-40B4-BE49-F238E27FC236}">
                <a16:creationId xmlns:a16="http://schemas.microsoft.com/office/drawing/2014/main" id="{A45AB7B4-4EF0-FF4F-4E81-31440A18CF32}"/>
              </a:ext>
            </a:extLst>
          </p:cNvPr>
          <p:cNvSpPr txBox="1"/>
          <p:nvPr/>
        </p:nvSpPr>
        <p:spPr>
          <a:xfrm>
            <a:off x="4316546" y="2486015"/>
            <a:ext cx="1250442" cy="523220"/>
          </a:xfrm>
          <a:prstGeom prst="rect">
            <a:avLst/>
          </a:prstGeom>
          <a:noFill/>
        </p:spPr>
        <p:txBody>
          <a:bodyPr wrap="square">
            <a:spAutoFit/>
          </a:bodyPr>
          <a:lstStyle/>
          <a:p>
            <a:pPr algn="ctr"/>
            <a:r>
              <a:rPr lang="en-US" dirty="0">
                <a:solidFill>
                  <a:schemeClr val="tx2">
                    <a:lumMod val="25000"/>
                  </a:schemeClr>
                </a:solidFill>
              </a:rPr>
              <a:t>Transform</a:t>
            </a:r>
          </a:p>
          <a:p>
            <a:pPr algn="ctr"/>
            <a:r>
              <a:rPr lang="en-US" dirty="0">
                <a:solidFill>
                  <a:schemeClr val="tx2">
                    <a:lumMod val="25000"/>
                  </a:schemeClr>
                </a:solidFill>
              </a:rPr>
              <a:t>Data</a:t>
            </a:r>
          </a:p>
        </p:txBody>
      </p:sp>
      <p:sp>
        <p:nvSpPr>
          <p:cNvPr id="35" name="TextBox 34">
            <a:extLst>
              <a:ext uri="{FF2B5EF4-FFF2-40B4-BE49-F238E27FC236}">
                <a16:creationId xmlns:a16="http://schemas.microsoft.com/office/drawing/2014/main" id="{EA7F314D-BF00-D329-8AC9-4E46F2AC3C88}"/>
              </a:ext>
            </a:extLst>
          </p:cNvPr>
          <p:cNvSpPr txBox="1"/>
          <p:nvPr/>
        </p:nvSpPr>
        <p:spPr>
          <a:xfrm>
            <a:off x="5513585" y="2473315"/>
            <a:ext cx="1250442" cy="523220"/>
          </a:xfrm>
          <a:prstGeom prst="rect">
            <a:avLst/>
          </a:prstGeom>
          <a:noFill/>
        </p:spPr>
        <p:txBody>
          <a:bodyPr wrap="square">
            <a:spAutoFit/>
          </a:bodyPr>
          <a:lstStyle/>
          <a:p>
            <a:pPr algn="ctr"/>
            <a:r>
              <a:rPr lang="en-US" dirty="0">
                <a:solidFill>
                  <a:schemeClr val="tx2">
                    <a:lumMod val="25000"/>
                  </a:schemeClr>
                </a:solidFill>
              </a:rPr>
              <a:t>Analyze</a:t>
            </a:r>
          </a:p>
          <a:p>
            <a:pPr algn="ctr"/>
            <a:r>
              <a:rPr lang="en-US" dirty="0">
                <a:solidFill>
                  <a:schemeClr val="tx2">
                    <a:lumMod val="25000"/>
                  </a:schemeClr>
                </a:solidFill>
              </a:rPr>
              <a:t>Data</a:t>
            </a:r>
          </a:p>
        </p:txBody>
      </p:sp>
      <p:sp>
        <p:nvSpPr>
          <p:cNvPr id="36" name="TextBox 35">
            <a:extLst>
              <a:ext uri="{FF2B5EF4-FFF2-40B4-BE49-F238E27FC236}">
                <a16:creationId xmlns:a16="http://schemas.microsoft.com/office/drawing/2014/main" id="{FB030E94-9A24-A7D1-A52C-93C3F452D478}"/>
              </a:ext>
            </a:extLst>
          </p:cNvPr>
          <p:cNvSpPr txBox="1"/>
          <p:nvPr/>
        </p:nvSpPr>
        <p:spPr>
          <a:xfrm>
            <a:off x="6823984" y="2473315"/>
            <a:ext cx="1449569" cy="523220"/>
          </a:xfrm>
          <a:prstGeom prst="rect">
            <a:avLst/>
          </a:prstGeom>
          <a:noFill/>
        </p:spPr>
        <p:txBody>
          <a:bodyPr wrap="square">
            <a:spAutoFit/>
          </a:bodyPr>
          <a:lstStyle/>
          <a:p>
            <a:pPr algn="ctr"/>
            <a:r>
              <a:rPr lang="en-US" dirty="0">
                <a:solidFill>
                  <a:schemeClr val="tx2">
                    <a:lumMod val="25000"/>
                  </a:schemeClr>
                </a:solidFill>
              </a:rPr>
              <a:t>Extract Insights &amp; Predictions</a:t>
            </a:r>
          </a:p>
        </p:txBody>
      </p:sp>
      <p:sp>
        <p:nvSpPr>
          <p:cNvPr id="37" name="TextBox 36">
            <a:extLst>
              <a:ext uri="{FF2B5EF4-FFF2-40B4-BE49-F238E27FC236}">
                <a16:creationId xmlns:a16="http://schemas.microsoft.com/office/drawing/2014/main" id="{4FD25BF0-4AB5-68B4-9FB7-FD614911DBD5}"/>
              </a:ext>
            </a:extLst>
          </p:cNvPr>
          <p:cNvSpPr txBox="1"/>
          <p:nvPr/>
        </p:nvSpPr>
        <p:spPr>
          <a:xfrm>
            <a:off x="8274306" y="2473315"/>
            <a:ext cx="2029206" cy="523220"/>
          </a:xfrm>
          <a:prstGeom prst="rect">
            <a:avLst/>
          </a:prstGeom>
          <a:noFill/>
        </p:spPr>
        <p:txBody>
          <a:bodyPr wrap="square">
            <a:spAutoFit/>
          </a:bodyPr>
          <a:lstStyle/>
          <a:p>
            <a:pPr algn="ctr"/>
            <a:r>
              <a:rPr lang="en-US" dirty="0">
                <a:solidFill>
                  <a:schemeClr val="tx2">
                    <a:lumMod val="25000"/>
                  </a:schemeClr>
                </a:solidFill>
              </a:rPr>
              <a:t>Conclusions, Findings </a:t>
            </a:r>
          </a:p>
          <a:p>
            <a:pPr algn="ctr"/>
            <a:r>
              <a:rPr lang="en-US" dirty="0">
                <a:solidFill>
                  <a:schemeClr val="tx2">
                    <a:lumMod val="25000"/>
                  </a:schemeClr>
                </a:solidFill>
              </a:rPr>
              <a:t>&amp; Recommendations</a:t>
            </a:r>
          </a:p>
        </p:txBody>
      </p:sp>
      <p:sp>
        <p:nvSpPr>
          <p:cNvPr id="38" name="TextBox 37">
            <a:extLst>
              <a:ext uri="{FF2B5EF4-FFF2-40B4-BE49-F238E27FC236}">
                <a16:creationId xmlns:a16="http://schemas.microsoft.com/office/drawing/2014/main" id="{A0C933D2-F6DF-3A2C-C302-3B81035ECDA3}"/>
              </a:ext>
            </a:extLst>
          </p:cNvPr>
          <p:cNvSpPr txBox="1"/>
          <p:nvPr/>
        </p:nvSpPr>
        <p:spPr>
          <a:xfrm>
            <a:off x="10303512" y="2483043"/>
            <a:ext cx="1250442" cy="523220"/>
          </a:xfrm>
          <a:prstGeom prst="rect">
            <a:avLst/>
          </a:prstGeom>
          <a:noFill/>
        </p:spPr>
        <p:txBody>
          <a:bodyPr wrap="square">
            <a:spAutoFit/>
          </a:bodyPr>
          <a:lstStyle/>
          <a:p>
            <a:pPr algn="ctr"/>
            <a:r>
              <a:rPr lang="en-US" dirty="0">
                <a:solidFill>
                  <a:schemeClr val="tx2">
                    <a:lumMod val="25000"/>
                  </a:schemeClr>
                </a:solidFill>
              </a:rPr>
              <a:t>Take </a:t>
            </a:r>
          </a:p>
          <a:p>
            <a:pPr algn="ctr"/>
            <a:r>
              <a:rPr lang="en-US" dirty="0">
                <a:solidFill>
                  <a:schemeClr val="tx2">
                    <a:lumMod val="25000"/>
                  </a:schemeClr>
                </a:solidFill>
              </a:rPr>
              <a:t>Actions</a:t>
            </a:r>
          </a:p>
        </p:txBody>
      </p:sp>
      <p:cxnSp>
        <p:nvCxnSpPr>
          <p:cNvPr id="39" name="Straight Connector 38">
            <a:extLst>
              <a:ext uri="{FF2B5EF4-FFF2-40B4-BE49-F238E27FC236}">
                <a16:creationId xmlns:a16="http://schemas.microsoft.com/office/drawing/2014/main" id="{C64210E9-FA85-45E1-986E-24A096DE2239}"/>
              </a:ext>
            </a:extLst>
          </p:cNvPr>
          <p:cNvCxnSpPr>
            <a:cxnSpLocks/>
          </p:cNvCxnSpPr>
          <p:nvPr/>
        </p:nvCxnSpPr>
        <p:spPr>
          <a:xfrm>
            <a:off x="1360329" y="1760512"/>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19B9B911-10B2-332D-D032-CFD0F18C1EB9}"/>
              </a:ext>
            </a:extLst>
          </p:cNvPr>
          <p:cNvCxnSpPr/>
          <p:nvPr/>
        </p:nvCxnSpPr>
        <p:spPr>
          <a:xfrm>
            <a:off x="2645838"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3D149E77-34BD-8F8C-7A86-252BB76BEC43}"/>
              </a:ext>
            </a:extLst>
          </p:cNvPr>
          <p:cNvCxnSpPr/>
          <p:nvPr/>
        </p:nvCxnSpPr>
        <p:spPr>
          <a:xfrm>
            <a:off x="3667570"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4934FA4D-AA40-16D1-35BA-0F8C4AA0C12A}"/>
              </a:ext>
            </a:extLst>
          </p:cNvPr>
          <p:cNvCxnSpPr/>
          <p:nvPr/>
        </p:nvCxnSpPr>
        <p:spPr>
          <a:xfrm>
            <a:off x="4941767"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7BE368C1-7DE7-725F-0F4C-BEB628BC1490}"/>
              </a:ext>
            </a:extLst>
          </p:cNvPr>
          <p:cNvCxnSpPr/>
          <p:nvPr/>
        </p:nvCxnSpPr>
        <p:spPr>
          <a:xfrm>
            <a:off x="6138806"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23BC5E27-C28F-0297-E693-64CD0CB1FCAE}"/>
              </a:ext>
            </a:extLst>
          </p:cNvPr>
          <p:cNvCxnSpPr/>
          <p:nvPr/>
        </p:nvCxnSpPr>
        <p:spPr>
          <a:xfrm>
            <a:off x="7482674"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884ED69-5D9F-C5CF-F7B3-CB3D0221EE10}"/>
              </a:ext>
            </a:extLst>
          </p:cNvPr>
          <p:cNvCxnSpPr/>
          <p:nvPr/>
        </p:nvCxnSpPr>
        <p:spPr>
          <a:xfrm>
            <a:off x="9284123" y="175735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45DD49B6-1212-BB04-86F9-F521FB02D6FE}"/>
              </a:ext>
            </a:extLst>
          </p:cNvPr>
          <p:cNvCxnSpPr/>
          <p:nvPr/>
        </p:nvCxnSpPr>
        <p:spPr>
          <a:xfrm>
            <a:off x="10923947" y="1757353"/>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sp>
        <p:nvSpPr>
          <p:cNvPr id="47" name="Oval 46">
            <a:extLst>
              <a:ext uri="{FF2B5EF4-FFF2-40B4-BE49-F238E27FC236}">
                <a16:creationId xmlns:a16="http://schemas.microsoft.com/office/drawing/2014/main" id="{8AA1B3B2-3454-089D-AE48-F48FD7442D09}"/>
              </a:ext>
            </a:extLst>
          </p:cNvPr>
          <p:cNvSpPr/>
          <p:nvPr/>
        </p:nvSpPr>
        <p:spPr>
          <a:xfrm>
            <a:off x="1294923" y="2316493"/>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a:extLst>
              <a:ext uri="{FF2B5EF4-FFF2-40B4-BE49-F238E27FC236}">
                <a16:creationId xmlns:a16="http://schemas.microsoft.com/office/drawing/2014/main" id="{BE569E34-2F5B-AE62-31A7-6DF9AD37CB4B}"/>
              </a:ext>
            </a:extLst>
          </p:cNvPr>
          <p:cNvSpPr/>
          <p:nvPr/>
        </p:nvSpPr>
        <p:spPr>
          <a:xfrm>
            <a:off x="2574919" y="2319120"/>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a:extLst>
              <a:ext uri="{FF2B5EF4-FFF2-40B4-BE49-F238E27FC236}">
                <a16:creationId xmlns:a16="http://schemas.microsoft.com/office/drawing/2014/main" id="{D089DE8A-D7B9-A368-C2B2-6D8B2E812748}"/>
              </a:ext>
            </a:extLst>
          </p:cNvPr>
          <p:cNvSpPr/>
          <p:nvPr/>
        </p:nvSpPr>
        <p:spPr>
          <a:xfrm>
            <a:off x="3603220" y="2316493"/>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a:extLst>
              <a:ext uri="{FF2B5EF4-FFF2-40B4-BE49-F238E27FC236}">
                <a16:creationId xmlns:a16="http://schemas.microsoft.com/office/drawing/2014/main" id="{3859DE86-4DBE-6021-2787-36C1D5A051FC}"/>
              </a:ext>
            </a:extLst>
          </p:cNvPr>
          <p:cNvSpPr/>
          <p:nvPr/>
        </p:nvSpPr>
        <p:spPr>
          <a:xfrm>
            <a:off x="4868231"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0">
            <a:extLst>
              <a:ext uri="{FF2B5EF4-FFF2-40B4-BE49-F238E27FC236}">
                <a16:creationId xmlns:a16="http://schemas.microsoft.com/office/drawing/2014/main" id="{A0D5283A-335F-33BA-98F2-7F17FBD628CB}"/>
              </a:ext>
            </a:extLst>
          </p:cNvPr>
          <p:cNvSpPr/>
          <p:nvPr/>
        </p:nvSpPr>
        <p:spPr>
          <a:xfrm>
            <a:off x="6069089"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a:extLst>
              <a:ext uri="{FF2B5EF4-FFF2-40B4-BE49-F238E27FC236}">
                <a16:creationId xmlns:a16="http://schemas.microsoft.com/office/drawing/2014/main" id="{BE0E4C58-455D-0EFF-D338-A8B331E87A23}"/>
              </a:ext>
            </a:extLst>
          </p:cNvPr>
          <p:cNvSpPr/>
          <p:nvPr/>
        </p:nvSpPr>
        <p:spPr>
          <a:xfrm>
            <a:off x="7421576" y="2319120"/>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a:extLst>
              <a:ext uri="{FF2B5EF4-FFF2-40B4-BE49-F238E27FC236}">
                <a16:creationId xmlns:a16="http://schemas.microsoft.com/office/drawing/2014/main" id="{3D2A2C1D-A18B-D6EE-FD58-B9E30AA14752}"/>
              </a:ext>
            </a:extLst>
          </p:cNvPr>
          <p:cNvSpPr/>
          <p:nvPr/>
        </p:nvSpPr>
        <p:spPr>
          <a:xfrm>
            <a:off x="9215543"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a:extLst>
              <a:ext uri="{FF2B5EF4-FFF2-40B4-BE49-F238E27FC236}">
                <a16:creationId xmlns:a16="http://schemas.microsoft.com/office/drawing/2014/main" id="{7FE63562-46FA-3C06-7C6E-CA43745FDDBF}"/>
              </a:ext>
            </a:extLst>
          </p:cNvPr>
          <p:cNvSpPr/>
          <p:nvPr/>
        </p:nvSpPr>
        <p:spPr>
          <a:xfrm>
            <a:off x="10855367"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129378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AF6B3CE1-F393-00E1-07BE-2E48B5A2024F}"/>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BEFA021A-8783-5DD8-38AA-3E32AE09FADD}"/>
              </a:ext>
            </a:extLst>
          </p:cNvPr>
          <p:cNvSpPr/>
          <p:nvPr/>
        </p:nvSpPr>
        <p:spPr>
          <a:xfrm>
            <a:off x="850392" y="1758404"/>
            <a:ext cx="10863072" cy="327628"/>
          </a:xfrm>
          <a:prstGeom prst="rect">
            <a:avLst/>
          </a:prstGeom>
          <a:solidFill>
            <a:srgbClr val="09B36B"/>
          </a:solidFill>
          <a:ln w="19050">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8B0AFA9F-29E7-2ACA-0264-2536F12C7F3B}"/>
              </a:ext>
            </a:extLst>
          </p:cNvPr>
          <p:cNvSpPr/>
          <p:nvPr/>
        </p:nvSpPr>
        <p:spPr>
          <a:xfrm>
            <a:off x="858011" y="1765163"/>
            <a:ext cx="502318" cy="320040"/>
          </a:xfrm>
          <a:prstGeom prst="rect">
            <a:avLst/>
          </a:prstGeom>
          <a:solidFill>
            <a:srgbClr val="2B2576"/>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B78A6A07-36E2-F70D-4E6D-D201F63CD9FE}"/>
              </a:ext>
            </a:extLst>
          </p:cNvPr>
          <p:cNvSpPr txBox="1"/>
          <p:nvPr/>
        </p:nvSpPr>
        <p:spPr>
          <a:xfrm>
            <a:off x="735108" y="2483043"/>
            <a:ext cx="1250442" cy="523220"/>
          </a:xfrm>
          <a:prstGeom prst="rect">
            <a:avLst/>
          </a:prstGeom>
          <a:noFill/>
        </p:spPr>
        <p:txBody>
          <a:bodyPr wrap="square">
            <a:spAutoFit/>
          </a:bodyPr>
          <a:lstStyle/>
          <a:p>
            <a:pPr algn="ctr"/>
            <a:r>
              <a:rPr lang="en-US" dirty="0">
                <a:solidFill>
                  <a:schemeClr val="tx2">
                    <a:lumMod val="25000"/>
                  </a:schemeClr>
                </a:solidFill>
              </a:rPr>
              <a:t>Define </a:t>
            </a:r>
          </a:p>
          <a:p>
            <a:pPr algn="ctr"/>
            <a:r>
              <a:rPr lang="en-US" dirty="0">
                <a:solidFill>
                  <a:schemeClr val="tx2">
                    <a:lumMod val="25000"/>
                  </a:schemeClr>
                </a:solidFill>
              </a:rPr>
              <a:t>Goals</a:t>
            </a:r>
          </a:p>
        </p:txBody>
      </p:sp>
      <p:sp>
        <p:nvSpPr>
          <p:cNvPr id="8" name="TextBox 7">
            <a:extLst>
              <a:ext uri="{FF2B5EF4-FFF2-40B4-BE49-F238E27FC236}">
                <a16:creationId xmlns:a16="http://schemas.microsoft.com/office/drawing/2014/main" id="{1CF95E83-C717-203C-3D2C-7FACFB9EF46D}"/>
              </a:ext>
            </a:extLst>
          </p:cNvPr>
          <p:cNvSpPr txBox="1"/>
          <p:nvPr/>
        </p:nvSpPr>
        <p:spPr>
          <a:xfrm>
            <a:off x="2020617" y="2484269"/>
            <a:ext cx="1250442" cy="523220"/>
          </a:xfrm>
          <a:prstGeom prst="rect">
            <a:avLst/>
          </a:prstGeom>
          <a:noFill/>
        </p:spPr>
        <p:txBody>
          <a:bodyPr wrap="square">
            <a:spAutoFit/>
          </a:bodyPr>
          <a:lstStyle/>
          <a:p>
            <a:pPr algn="ctr"/>
            <a:r>
              <a:rPr lang="en-US" dirty="0">
                <a:solidFill>
                  <a:schemeClr val="tx2">
                    <a:lumMod val="25000"/>
                  </a:schemeClr>
                </a:solidFill>
              </a:rPr>
              <a:t>Collect </a:t>
            </a:r>
          </a:p>
          <a:p>
            <a:pPr algn="ctr"/>
            <a:r>
              <a:rPr lang="en-US" dirty="0">
                <a:solidFill>
                  <a:schemeClr val="tx2">
                    <a:lumMod val="25000"/>
                  </a:schemeClr>
                </a:solidFill>
              </a:rPr>
              <a:t>Data</a:t>
            </a:r>
          </a:p>
        </p:txBody>
      </p:sp>
      <p:sp>
        <p:nvSpPr>
          <p:cNvPr id="9" name="TextBox 8">
            <a:extLst>
              <a:ext uri="{FF2B5EF4-FFF2-40B4-BE49-F238E27FC236}">
                <a16:creationId xmlns:a16="http://schemas.microsoft.com/office/drawing/2014/main" id="{FFD587E4-9414-C3BC-CCD4-7702B3CBD75B}"/>
              </a:ext>
            </a:extLst>
          </p:cNvPr>
          <p:cNvSpPr txBox="1"/>
          <p:nvPr/>
        </p:nvSpPr>
        <p:spPr>
          <a:xfrm>
            <a:off x="3047135" y="2483043"/>
            <a:ext cx="1250442" cy="523220"/>
          </a:xfrm>
          <a:prstGeom prst="rect">
            <a:avLst/>
          </a:prstGeom>
          <a:noFill/>
        </p:spPr>
        <p:txBody>
          <a:bodyPr wrap="square">
            <a:spAutoFit/>
          </a:bodyPr>
          <a:lstStyle/>
          <a:p>
            <a:pPr algn="ctr"/>
            <a:r>
              <a:rPr lang="en-US" dirty="0">
                <a:solidFill>
                  <a:schemeClr val="tx2">
                    <a:lumMod val="25000"/>
                  </a:schemeClr>
                </a:solidFill>
              </a:rPr>
              <a:t>Clean</a:t>
            </a:r>
          </a:p>
          <a:p>
            <a:pPr algn="ctr"/>
            <a:r>
              <a:rPr lang="en-US" dirty="0">
                <a:solidFill>
                  <a:schemeClr val="tx2">
                    <a:lumMod val="25000"/>
                  </a:schemeClr>
                </a:solidFill>
              </a:rPr>
              <a:t>Data</a:t>
            </a:r>
          </a:p>
        </p:txBody>
      </p:sp>
      <p:sp>
        <p:nvSpPr>
          <p:cNvPr id="10" name="TextBox 9">
            <a:extLst>
              <a:ext uri="{FF2B5EF4-FFF2-40B4-BE49-F238E27FC236}">
                <a16:creationId xmlns:a16="http://schemas.microsoft.com/office/drawing/2014/main" id="{2C2B1A0B-AADF-6EAF-2813-661853573552}"/>
              </a:ext>
            </a:extLst>
          </p:cNvPr>
          <p:cNvSpPr txBox="1"/>
          <p:nvPr/>
        </p:nvSpPr>
        <p:spPr>
          <a:xfrm>
            <a:off x="4316546" y="2486015"/>
            <a:ext cx="1250442" cy="523220"/>
          </a:xfrm>
          <a:prstGeom prst="rect">
            <a:avLst/>
          </a:prstGeom>
          <a:noFill/>
        </p:spPr>
        <p:txBody>
          <a:bodyPr wrap="square">
            <a:spAutoFit/>
          </a:bodyPr>
          <a:lstStyle/>
          <a:p>
            <a:pPr algn="ctr"/>
            <a:r>
              <a:rPr lang="en-US" dirty="0">
                <a:solidFill>
                  <a:schemeClr val="tx2">
                    <a:lumMod val="25000"/>
                  </a:schemeClr>
                </a:solidFill>
              </a:rPr>
              <a:t>Transform</a:t>
            </a:r>
          </a:p>
          <a:p>
            <a:pPr algn="ctr"/>
            <a:r>
              <a:rPr lang="en-US" dirty="0">
                <a:solidFill>
                  <a:schemeClr val="tx2">
                    <a:lumMod val="25000"/>
                  </a:schemeClr>
                </a:solidFill>
              </a:rPr>
              <a:t>Data</a:t>
            </a:r>
          </a:p>
        </p:txBody>
      </p:sp>
      <p:sp>
        <p:nvSpPr>
          <p:cNvPr id="11" name="TextBox 10">
            <a:extLst>
              <a:ext uri="{FF2B5EF4-FFF2-40B4-BE49-F238E27FC236}">
                <a16:creationId xmlns:a16="http://schemas.microsoft.com/office/drawing/2014/main" id="{1D6E9697-B27B-DA3C-0EE2-431401739111}"/>
              </a:ext>
            </a:extLst>
          </p:cNvPr>
          <p:cNvSpPr txBox="1"/>
          <p:nvPr/>
        </p:nvSpPr>
        <p:spPr>
          <a:xfrm>
            <a:off x="5513585" y="2473315"/>
            <a:ext cx="1250442" cy="523220"/>
          </a:xfrm>
          <a:prstGeom prst="rect">
            <a:avLst/>
          </a:prstGeom>
          <a:noFill/>
        </p:spPr>
        <p:txBody>
          <a:bodyPr wrap="square">
            <a:spAutoFit/>
          </a:bodyPr>
          <a:lstStyle/>
          <a:p>
            <a:pPr algn="ctr"/>
            <a:r>
              <a:rPr lang="en-US" dirty="0">
                <a:solidFill>
                  <a:schemeClr val="tx2">
                    <a:lumMod val="25000"/>
                  </a:schemeClr>
                </a:solidFill>
              </a:rPr>
              <a:t>Analyze</a:t>
            </a:r>
          </a:p>
          <a:p>
            <a:pPr algn="ctr"/>
            <a:r>
              <a:rPr lang="en-US" dirty="0">
                <a:solidFill>
                  <a:schemeClr val="tx2">
                    <a:lumMod val="25000"/>
                  </a:schemeClr>
                </a:solidFill>
              </a:rPr>
              <a:t>Data</a:t>
            </a:r>
          </a:p>
        </p:txBody>
      </p:sp>
      <p:sp>
        <p:nvSpPr>
          <p:cNvPr id="12" name="TextBox 11">
            <a:extLst>
              <a:ext uri="{FF2B5EF4-FFF2-40B4-BE49-F238E27FC236}">
                <a16:creationId xmlns:a16="http://schemas.microsoft.com/office/drawing/2014/main" id="{6AF2D60D-C1F9-9BCA-296A-ACAA679A28DC}"/>
              </a:ext>
            </a:extLst>
          </p:cNvPr>
          <p:cNvSpPr txBox="1"/>
          <p:nvPr/>
        </p:nvSpPr>
        <p:spPr>
          <a:xfrm>
            <a:off x="6823984" y="2473315"/>
            <a:ext cx="1449569" cy="523220"/>
          </a:xfrm>
          <a:prstGeom prst="rect">
            <a:avLst/>
          </a:prstGeom>
          <a:noFill/>
        </p:spPr>
        <p:txBody>
          <a:bodyPr wrap="square">
            <a:spAutoFit/>
          </a:bodyPr>
          <a:lstStyle/>
          <a:p>
            <a:pPr algn="ctr"/>
            <a:r>
              <a:rPr lang="en-US" dirty="0">
                <a:solidFill>
                  <a:schemeClr val="tx2">
                    <a:lumMod val="25000"/>
                  </a:schemeClr>
                </a:solidFill>
              </a:rPr>
              <a:t>Extract Insights &amp; Predictions</a:t>
            </a:r>
          </a:p>
        </p:txBody>
      </p:sp>
      <p:sp>
        <p:nvSpPr>
          <p:cNvPr id="13" name="TextBox 12">
            <a:extLst>
              <a:ext uri="{FF2B5EF4-FFF2-40B4-BE49-F238E27FC236}">
                <a16:creationId xmlns:a16="http://schemas.microsoft.com/office/drawing/2014/main" id="{907EF5FC-AA2D-0344-6EF0-B5807B85B786}"/>
              </a:ext>
            </a:extLst>
          </p:cNvPr>
          <p:cNvSpPr txBox="1"/>
          <p:nvPr/>
        </p:nvSpPr>
        <p:spPr>
          <a:xfrm>
            <a:off x="8274306" y="2473315"/>
            <a:ext cx="2029206" cy="523220"/>
          </a:xfrm>
          <a:prstGeom prst="rect">
            <a:avLst/>
          </a:prstGeom>
          <a:noFill/>
        </p:spPr>
        <p:txBody>
          <a:bodyPr wrap="square">
            <a:spAutoFit/>
          </a:bodyPr>
          <a:lstStyle/>
          <a:p>
            <a:pPr algn="ctr"/>
            <a:r>
              <a:rPr lang="en-US" dirty="0">
                <a:solidFill>
                  <a:schemeClr val="tx2">
                    <a:lumMod val="25000"/>
                  </a:schemeClr>
                </a:solidFill>
              </a:rPr>
              <a:t>Conclusions, Findings </a:t>
            </a:r>
          </a:p>
          <a:p>
            <a:pPr algn="ctr"/>
            <a:r>
              <a:rPr lang="en-US" dirty="0">
                <a:solidFill>
                  <a:schemeClr val="tx2">
                    <a:lumMod val="25000"/>
                  </a:schemeClr>
                </a:solidFill>
              </a:rPr>
              <a:t>&amp; Recommendations</a:t>
            </a:r>
          </a:p>
        </p:txBody>
      </p:sp>
      <p:sp>
        <p:nvSpPr>
          <p:cNvPr id="14" name="TextBox 13">
            <a:extLst>
              <a:ext uri="{FF2B5EF4-FFF2-40B4-BE49-F238E27FC236}">
                <a16:creationId xmlns:a16="http://schemas.microsoft.com/office/drawing/2014/main" id="{F5C24C36-791B-8FE1-2B4C-DD5B08DFBE1F}"/>
              </a:ext>
            </a:extLst>
          </p:cNvPr>
          <p:cNvSpPr txBox="1"/>
          <p:nvPr/>
        </p:nvSpPr>
        <p:spPr>
          <a:xfrm>
            <a:off x="10303512" y="2483043"/>
            <a:ext cx="1250442" cy="523220"/>
          </a:xfrm>
          <a:prstGeom prst="rect">
            <a:avLst/>
          </a:prstGeom>
          <a:noFill/>
        </p:spPr>
        <p:txBody>
          <a:bodyPr wrap="square">
            <a:spAutoFit/>
          </a:bodyPr>
          <a:lstStyle/>
          <a:p>
            <a:pPr algn="ctr"/>
            <a:r>
              <a:rPr lang="en-US" dirty="0">
                <a:solidFill>
                  <a:schemeClr val="tx2">
                    <a:lumMod val="25000"/>
                  </a:schemeClr>
                </a:solidFill>
              </a:rPr>
              <a:t>Take </a:t>
            </a:r>
          </a:p>
          <a:p>
            <a:pPr algn="ctr"/>
            <a:r>
              <a:rPr lang="en-US" dirty="0">
                <a:solidFill>
                  <a:schemeClr val="tx2">
                    <a:lumMod val="25000"/>
                  </a:schemeClr>
                </a:solidFill>
              </a:rPr>
              <a:t>Actions</a:t>
            </a:r>
          </a:p>
        </p:txBody>
      </p:sp>
      <p:cxnSp>
        <p:nvCxnSpPr>
          <p:cNvPr id="16" name="Straight Connector 15">
            <a:extLst>
              <a:ext uri="{FF2B5EF4-FFF2-40B4-BE49-F238E27FC236}">
                <a16:creationId xmlns:a16="http://schemas.microsoft.com/office/drawing/2014/main" id="{FEE248EF-BCB0-5300-E8EF-95AC32820514}"/>
              </a:ext>
            </a:extLst>
          </p:cNvPr>
          <p:cNvCxnSpPr>
            <a:cxnSpLocks/>
          </p:cNvCxnSpPr>
          <p:nvPr/>
        </p:nvCxnSpPr>
        <p:spPr>
          <a:xfrm>
            <a:off x="1360329" y="1760512"/>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96C9FF88-C8CA-B90F-96F4-70B2626CC507}"/>
              </a:ext>
            </a:extLst>
          </p:cNvPr>
          <p:cNvCxnSpPr/>
          <p:nvPr/>
        </p:nvCxnSpPr>
        <p:spPr>
          <a:xfrm>
            <a:off x="2645838"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5CD368F4-AEB0-445B-7AA0-9E91ED75EDB6}"/>
              </a:ext>
            </a:extLst>
          </p:cNvPr>
          <p:cNvCxnSpPr/>
          <p:nvPr/>
        </p:nvCxnSpPr>
        <p:spPr>
          <a:xfrm>
            <a:off x="3667570"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055758B4-C95C-B81B-2031-10E76288C6C0}"/>
              </a:ext>
            </a:extLst>
          </p:cNvPr>
          <p:cNvCxnSpPr/>
          <p:nvPr/>
        </p:nvCxnSpPr>
        <p:spPr>
          <a:xfrm>
            <a:off x="4941767"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91F1A0BD-7CBA-F082-ACE7-61FB124E11B9}"/>
              </a:ext>
            </a:extLst>
          </p:cNvPr>
          <p:cNvCxnSpPr/>
          <p:nvPr/>
        </p:nvCxnSpPr>
        <p:spPr>
          <a:xfrm>
            <a:off x="6138806"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D65EA91A-2BA7-207C-47D6-302BAC32159F}"/>
              </a:ext>
            </a:extLst>
          </p:cNvPr>
          <p:cNvCxnSpPr/>
          <p:nvPr/>
        </p:nvCxnSpPr>
        <p:spPr>
          <a:xfrm>
            <a:off x="7482674"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A6234629-009F-70D0-017F-B1FF2DCEFF69}"/>
              </a:ext>
            </a:extLst>
          </p:cNvPr>
          <p:cNvCxnSpPr/>
          <p:nvPr/>
        </p:nvCxnSpPr>
        <p:spPr>
          <a:xfrm>
            <a:off x="9284123" y="175735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F03F347C-BD55-7D14-66FB-2D08BEC1494B}"/>
              </a:ext>
            </a:extLst>
          </p:cNvPr>
          <p:cNvCxnSpPr/>
          <p:nvPr/>
        </p:nvCxnSpPr>
        <p:spPr>
          <a:xfrm>
            <a:off x="10923947" y="1757353"/>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sp>
        <p:nvSpPr>
          <p:cNvPr id="3" name="Oval 2">
            <a:extLst>
              <a:ext uri="{FF2B5EF4-FFF2-40B4-BE49-F238E27FC236}">
                <a16:creationId xmlns:a16="http://schemas.microsoft.com/office/drawing/2014/main" id="{321A0E4B-BB1D-9C28-16B8-52410AEB961F}"/>
              </a:ext>
            </a:extLst>
          </p:cNvPr>
          <p:cNvSpPr/>
          <p:nvPr/>
        </p:nvSpPr>
        <p:spPr>
          <a:xfrm>
            <a:off x="1294923" y="2316493"/>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CBBDDC71-1AEC-AD01-DCEB-9A0078EB9DE0}"/>
              </a:ext>
            </a:extLst>
          </p:cNvPr>
          <p:cNvSpPr/>
          <p:nvPr/>
        </p:nvSpPr>
        <p:spPr>
          <a:xfrm>
            <a:off x="2574919" y="2319120"/>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07A8C669-DE12-C688-D7A5-E16B3EE68D0D}"/>
              </a:ext>
            </a:extLst>
          </p:cNvPr>
          <p:cNvSpPr/>
          <p:nvPr/>
        </p:nvSpPr>
        <p:spPr>
          <a:xfrm>
            <a:off x="3603220" y="2316493"/>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6C559E65-C602-6C4C-7470-BDE52D15ABA1}"/>
              </a:ext>
            </a:extLst>
          </p:cNvPr>
          <p:cNvSpPr/>
          <p:nvPr/>
        </p:nvSpPr>
        <p:spPr>
          <a:xfrm>
            <a:off x="4868231"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8CAE578E-FE08-C1C4-2752-008D8533E44F}"/>
              </a:ext>
            </a:extLst>
          </p:cNvPr>
          <p:cNvSpPr/>
          <p:nvPr/>
        </p:nvSpPr>
        <p:spPr>
          <a:xfrm>
            <a:off x="6069089"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AF8783B3-243C-01AA-26A4-128339AD32B1}"/>
              </a:ext>
            </a:extLst>
          </p:cNvPr>
          <p:cNvSpPr/>
          <p:nvPr/>
        </p:nvSpPr>
        <p:spPr>
          <a:xfrm>
            <a:off x="7421576" y="2319120"/>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D95A85B7-1F82-BF88-40D9-56EB908BFC9C}"/>
              </a:ext>
            </a:extLst>
          </p:cNvPr>
          <p:cNvSpPr/>
          <p:nvPr/>
        </p:nvSpPr>
        <p:spPr>
          <a:xfrm>
            <a:off x="9215543"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226F1C3A-2129-EAD8-35BF-BF55F312EF4F}"/>
              </a:ext>
            </a:extLst>
          </p:cNvPr>
          <p:cNvSpPr/>
          <p:nvPr/>
        </p:nvSpPr>
        <p:spPr>
          <a:xfrm>
            <a:off x="10855367"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362C123B-F6DC-0C34-D028-CB272B169CF6}"/>
              </a:ext>
            </a:extLst>
          </p:cNvPr>
          <p:cNvSpPr/>
          <p:nvPr/>
        </p:nvSpPr>
        <p:spPr>
          <a:xfrm>
            <a:off x="858010" y="3353002"/>
            <a:ext cx="1504190" cy="1930649"/>
          </a:xfrm>
          <a:prstGeom prst="rect">
            <a:avLst/>
          </a:prstGeom>
          <a:solidFill>
            <a:schemeClr val="accent1">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E7319034-CC5C-9BB6-23C4-4F7C490A98F9}"/>
              </a:ext>
            </a:extLst>
          </p:cNvPr>
          <p:cNvSpPr/>
          <p:nvPr/>
        </p:nvSpPr>
        <p:spPr>
          <a:xfrm>
            <a:off x="2574918" y="3343274"/>
            <a:ext cx="9138545" cy="2771775"/>
          </a:xfrm>
          <a:prstGeom prst="rect">
            <a:avLst/>
          </a:prstGeom>
          <a:solidFill>
            <a:schemeClr val="accent1">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 name="Graphic 39" descr="Checklist with solid fill">
            <a:extLst>
              <a:ext uri="{FF2B5EF4-FFF2-40B4-BE49-F238E27FC236}">
                <a16:creationId xmlns:a16="http://schemas.microsoft.com/office/drawing/2014/main" id="{809FC7E5-B6E2-156A-864E-B01DA0970D9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44269" y="3353002"/>
            <a:ext cx="1930649" cy="1930649"/>
          </a:xfrm>
          <a:prstGeom prst="rect">
            <a:avLst/>
          </a:prstGeom>
        </p:spPr>
      </p:pic>
      <p:sp>
        <p:nvSpPr>
          <p:cNvPr id="34" name="Google Shape;413;p43">
            <a:extLst>
              <a:ext uri="{FF2B5EF4-FFF2-40B4-BE49-F238E27FC236}">
                <a16:creationId xmlns:a16="http://schemas.microsoft.com/office/drawing/2014/main" id="{6A238BEF-1A0F-1271-6129-B769A6BFFAAB}"/>
              </a:ext>
            </a:extLst>
          </p:cNvPr>
          <p:cNvSpPr txBox="1">
            <a:spLocks noGrp="1"/>
          </p:cNvSpPr>
          <p:nvPr>
            <p:ph type="title"/>
          </p:nvPr>
        </p:nvSpPr>
        <p:spPr>
          <a:xfrm>
            <a:off x="735107" y="662500"/>
            <a:ext cx="8617595" cy="4584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sz="3100" dirty="0"/>
              <a:t>  </a:t>
            </a:r>
            <a:br>
              <a:rPr lang="en-US" sz="3100" dirty="0"/>
            </a:br>
            <a:r>
              <a:rPr lang="en-US" b="1" dirty="0"/>
              <a:t>PowerHuntShares Process</a:t>
            </a:r>
            <a:endParaRPr dirty="0"/>
          </a:p>
        </p:txBody>
      </p:sp>
      <p:sp>
        <p:nvSpPr>
          <p:cNvPr id="46" name="TextBox 45">
            <a:extLst>
              <a:ext uri="{FF2B5EF4-FFF2-40B4-BE49-F238E27FC236}">
                <a16:creationId xmlns:a16="http://schemas.microsoft.com/office/drawing/2014/main" id="{7906C8ED-B209-A132-C759-EA77F0415278}"/>
              </a:ext>
            </a:extLst>
          </p:cNvPr>
          <p:cNvSpPr txBox="1"/>
          <p:nvPr/>
        </p:nvSpPr>
        <p:spPr>
          <a:xfrm>
            <a:off x="4045016" y="3574999"/>
            <a:ext cx="6258496" cy="2308324"/>
          </a:xfrm>
          <a:prstGeom prst="rect">
            <a:avLst/>
          </a:prstGeom>
          <a:noFill/>
        </p:spPr>
        <p:txBody>
          <a:bodyPr wrap="square">
            <a:spAutoFit/>
          </a:bodyPr>
          <a:lstStyle/>
          <a:p>
            <a:pPr lvl="0" algn="ctr"/>
            <a:r>
              <a:rPr lang="en-US" sz="2400" dirty="0">
                <a:solidFill>
                  <a:srgbClr val="3737C5"/>
                </a:solidFill>
                <a:latin typeface="+mn-lt"/>
              </a:rPr>
              <a:t>“</a:t>
            </a:r>
            <a:r>
              <a:rPr lang="en-US" sz="2400" i="1" dirty="0">
                <a:solidFill>
                  <a:srgbClr val="2B2576"/>
                </a:solidFill>
                <a:latin typeface="+mn-lt"/>
              </a:rPr>
              <a:t>Alice created the ‘MyApp$’ share on </a:t>
            </a:r>
            <a:br>
              <a:rPr lang="en-US" sz="2400" i="1" dirty="0">
                <a:solidFill>
                  <a:srgbClr val="2B2576"/>
                </a:solidFill>
                <a:latin typeface="+mn-lt"/>
              </a:rPr>
            </a:br>
            <a:r>
              <a:rPr lang="en-US" sz="2400" i="1" dirty="0">
                <a:solidFill>
                  <a:srgbClr val="2B2576"/>
                </a:solidFill>
                <a:latin typeface="+mn-lt"/>
              </a:rPr>
              <a:t>200 systems to support the SuperPOS3k application </a:t>
            </a:r>
            <a:r>
              <a:rPr lang="en-US" sz="2400" i="1" dirty="0">
                <a:solidFill>
                  <a:srgbClr val="2B2576"/>
                </a:solidFill>
              </a:rPr>
              <a:t>on 4/1/2025</a:t>
            </a:r>
            <a:r>
              <a:rPr lang="en-US" sz="2400" i="1" dirty="0">
                <a:solidFill>
                  <a:srgbClr val="2B2576"/>
                </a:solidFill>
                <a:latin typeface="+mn-lt"/>
              </a:rPr>
              <a:t>. The shares were configured excessive read/write privileges which exposed sensitive data and provided a means to execute remote code.”</a:t>
            </a:r>
          </a:p>
        </p:txBody>
      </p:sp>
    </p:spTree>
    <p:extLst>
      <p:ext uri="{BB962C8B-B14F-4D97-AF65-F5344CB8AC3E}">
        <p14:creationId xmlns:p14="http://schemas.microsoft.com/office/powerpoint/2010/main" val="761944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2D1A1EEC-DE0F-8E3F-4B68-AD2769D115E1}"/>
            </a:ext>
          </a:extLst>
        </p:cNvPr>
        <p:cNvGrpSpPr/>
        <p:nvPr/>
      </p:nvGrpSpPr>
      <p:grpSpPr>
        <a:xfrm>
          <a:off x="0" y="0"/>
          <a:ext cx="0" cy="0"/>
          <a:chOff x="0" y="0"/>
          <a:chExt cx="0" cy="0"/>
        </a:xfrm>
      </p:grpSpPr>
      <p:sp>
        <p:nvSpPr>
          <p:cNvPr id="413" name="Google Shape;413;p43">
            <a:extLst>
              <a:ext uri="{FF2B5EF4-FFF2-40B4-BE49-F238E27FC236}">
                <a16:creationId xmlns:a16="http://schemas.microsoft.com/office/drawing/2014/main" id="{521D76F2-E9CB-8922-BBAB-3E431E086F84}"/>
              </a:ext>
            </a:extLst>
          </p:cNvPr>
          <p:cNvSpPr txBox="1">
            <a:spLocks noGrp="1"/>
          </p:cNvSpPr>
          <p:nvPr>
            <p:ph type="title"/>
          </p:nvPr>
        </p:nvSpPr>
        <p:spPr>
          <a:xfrm>
            <a:off x="735108" y="662500"/>
            <a:ext cx="5056094" cy="4584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sz="3100" dirty="0"/>
              <a:t>Two Parts </a:t>
            </a:r>
            <a:br>
              <a:rPr lang="en-US" sz="3100" dirty="0"/>
            </a:br>
            <a:r>
              <a:rPr lang="en-US" b="1" dirty="0"/>
              <a:t>One Story</a:t>
            </a:r>
            <a:endParaRPr b="1" dirty="0"/>
          </a:p>
        </p:txBody>
      </p:sp>
      <p:pic>
        <p:nvPicPr>
          <p:cNvPr id="44" name="Picture 43" descr="A paper monkey made from paper&#10;&#10;AI-generated content may be incorrect.">
            <a:extLst>
              <a:ext uri="{FF2B5EF4-FFF2-40B4-BE49-F238E27FC236}">
                <a16:creationId xmlns:a16="http://schemas.microsoft.com/office/drawing/2014/main" id="{FFD82159-5F42-7115-F723-55AE5CAC5B49}"/>
              </a:ext>
            </a:extLst>
          </p:cNvPr>
          <p:cNvPicPr>
            <a:picLocks noChangeAspect="1"/>
          </p:cNvPicPr>
          <p:nvPr/>
        </p:nvPicPr>
        <p:blipFill>
          <a:blip r:embed="rId3"/>
          <a:stretch>
            <a:fillRect/>
          </a:stretch>
        </p:blipFill>
        <p:spPr>
          <a:xfrm>
            <a:off x="5921829" y="0"/>
            <a:ext cx="6270171" cy="6270171"/>
          </a:xfrm>
          <a:prstGeom prst="rect">
            <a:avLst/>
          </a:prstGeom>
        </p:spPr>
      </p:pic>
      <p:pic>
        <p:nvPicPr>
          <p:cNvPr id="48" name="Picture 47" descr="A black and white symbol&#10;&#10;AI-generated content may be incorrect.">
            <a:extLst>
              <a:ext uri="{FF2B5EF4-FFF2-40B4-BE49-F238E27FC236}">
                <a16:creationId xmlns:a16="http://schemas.microsoft.com/office/drawing/2014/main" id="{A64C7970-ACC5-AED0-C6AA-2FC9241B1F28}"/>
              </a:ext>
            </a:extLst>
          </p:cNvPr>
          <p:cNvPicPr>
            <a:picLocks noChangeAspect="1"/>
          </p:cNvPicPr>
          <p:nvPr/>
        </p:nvPicPr>
        <p:blipFill>
          <a:blip r:embed="rId4">
            <a:alphaModFix amt="76000"/>
          </a:blip>
          <a:stretch>
            <a:fillRect/>
          </a:stretch>
        </p:blipFill>
        <p:spPr>
          <a:xfrm>
            <a:off x="9321282" y="3223727"/>
            <a:ext cx="205273" cy="205273"/>
          </a:xfrm>
          <a:prstGeom prst="rect">
            <a:avLst/>
          </a:prstGeom>
        </p:spPr>
      </p:pic>
      <p:sp>
        <p:nvSpPr>
          <p:cNvPr id="49" name="Google Shape;415;p43">
            <a:extLst>
              <a:ext uri="{FF2B5EF4-FFF2-40B4-BE49-F238E27FC236}">
                <a16:creationId xmlns:a16="http://schemas.microsoft.com/office/drawing/2014/main" id="{739D9EA8-E841-DD7B-3AD5-E127115DDD26}"/>
              </a:ext>
            </a:extLst>
          </p:cNvPr>
          <p:cNvSpPr txBox="1">
            <a:spLocks/>
          </p:cNvSpPr>
          <p:nvPr/>
        </p:nvSpPr>
        <p:spPr>
          <a:xfrm>
            <a:off x="766479" y="15156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342900" indent="-342900">
              <a:buFont typeface="+mj-lt"/>
              <a:buAutoNum type="arabicPeriod"/>
            </a:pPr>
            <a:r>
              <a:rPr lang="en-US" b="0" dirty="0">
                <a:solidFill>
                  <a:schemeClr val="tx2">
                    <a:lumMod val="25000"/>
                  </a:schemeClr>
                </a:solidFill>
              </a:rPr>
              <a:t>A legacy of excessive privileges.</a:t>
            </a:r>
          </a:p>
          <a:p>
            <a:pPr marL="342900" indent="-342900">
              <a:buFont typeface="+mj-lt"/>
              <a:buAutoNum type="arabicPeriod"/>
            </a:pPr>
            <a:r>
              <a:rPr lang="en-US" b="0" dirty="0">
                <a:solidFill>
                  <a:schemeClr val="tx2">
                    <a:lumMod val="25000"/>
                  </a:schemeClr>
                </a:solidFill>
              </a:rPr>
              <a:t>Hunting for context in a sea of share data.</a:t>
            </a:r>
            <a:endParaRPr lang="en-US" dirty="0"/>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4276991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BEDDAA06-B5AA-89BD-9C54-174D93B2772D}"/>
            </a:ext>
          </a:extLst>
        </p:cNvPr>
        <p:cNvGrpSpPr/>
        <p:nvPr/>
      </p:nvGrpSpPr>
      <p:grpSpPr>
        <a:xfrm>
          <a:off x="0" y="0"/>
          <a:ext cx="0" cy="0"/>
          <a:chOff x="0" y="0"/>
          <a:chExt cx="0" cy="0"/>
        </a:xfrm>
      </p:grpSpPr>
      <p:sp>
        <p:nvSpPr>
          <p:cNvPr id="36" name="Rectangle 35">
            <a:extLst>
              <a:ext uri="{FF2B5EF4-FFF2-40B4-BE49-F238E27FC236}">
                <a16:creationId xmlns:a16="http://schemas.microsoft.com/office/drawing/2014/main" id="{B0CADBE3-7837-C44D-5055-EB625D3DA654}"/>
              </a:ext>
            </a:extLst>
          </p:cNvPr>
          <p:cNvSpPr/>
          <p:nvPr/>
        </p:nvSpPr>
        <p:spPr>
          <a:xfrm>
            <a:off x="858010" y="3353002"/>
            <a:ext cx="1504190" cy="1930649"/>
          </a:xfrm>
          <a:prstGeom prst="rect">
            <a:avLst/>
          </a:prstGeom>
          <a:solidFill>
            <a:schemeClr val="accent1">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0D9A75AC-64B4-D03F-2884-1E2740123F1C}"/>
              </a:ext>
            </a:extLst>
          </p:cNvPr>
          <p:cNvSpPr/>
          <p:nvPr/>
        </p:nvSpPr>
        <p:spPr>
          <a:xfrm>
            <a:off x="2574918" y="3343274"/>
            <a:ext cx="9138545" cy="2771775"/>
          </a:xfrm>
          <a:prstGeom prst="rect">
            <a:avLst/>
          </a:prstGeom>
          <a:solidFill>
            <a:schemeClr val="accent1">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 name="Graphic 39" descr="Checklist with solid fill">
            <a:extLst>
              <a:ext uri="{FF2B5EF4-FFF2-40B4-BE49-F238E27FC236}">
                <a16:creationId xmlns:a16="http://schemas.microsoft.com/office/drawing/2014/main" id="{F468868A-BAE7-AE6E-F836-848D30AC732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44269" y="3353002"/>
            <a:ext cx="1930649" cy="1930649"/>
          </a:xfrm>
          <a:prstGeom prst="rect">
            <a:avLst/>
          </a:prstGeom>
        </p:spPr>
      </p:pic>
      <p:sp>
        <p:nvSpPr>
          <p:cNvPr id="29" name="TextBox 28">
            <a:extLst>
              <a:ext uri="{FF2B5EF4-FFF2-40B4-BE49-F238E27FC236}">
                <a16:creationId xmlns:a16="http://schemas.microsoft.com/office/drawing/2014/main" id="{D467BCCD-8ECA-86C8-F9BD-BDF85228E86D}"/>
              </a:ext>
            </a:extLst>
          </p:cNvPr>
          <p:cNvSpPr txBox="1"/>
          <p:nvPr/>
        </p:nvSpPr>
        <p:spPr>
          <a:xfrm>
            <a:off x="2984991" y="4133688"/>
            <a:ext cx="2679209" cy="1815882"/>
          </a:xfrm>
          <a:prstGeom prst="rect">
            <a:avLst/>
          </a:prstGeom>
          <a:noFill/>
        </p:spPr>
        <p:txBody>
          <a:bodyPr wrap="square">
            <a:spAutoFit/>
          </a:bodyPr>
          <a:lstStyle/>
          <a:p>
            <a:endParaRPr lang="en-US" sz="1600" b="1" dirty="0">
              <a:solidFill>
                <a:srgbClr val="09B36B"/>
              </a:solidFill>
              <a:latin typeface="+mn-lt"/>
            </a:endParaRPr>
          </a:p>
          <a:p>
            <a:pPr marL="457200" indent="-457200">
              <a:buFont typeface="Arial" panose="020B0604020202020204" pitchFamily="34" charset="0"/>
              <a:buChar char="•"/>
            </a:pPr>
            <a:r>
              <a:rPr lang="en-US" sz="1600" b="1" dirty="0">
                <a:solidFill>
                  <a:schemeClr val="tx2">
                    <a:lumMod val="25000"/>
                  </a:schemeClr>
                </a:solidFill>
                <a:latin typeface="+mn-lt"/>
              </a:rPr>
              <a:t>What Happened?</a:t>
            </a:r>
            <a:br>
              <a:rPr lang="en-US" sz="1600" b="1" dirty="0">
                <a:solidFill>
                  <a:srgbClr val="09B36B"/>
                </a:solidFill>
                <a:latin typeface="+mn-lt"/>
              </a:rPr>
            </a:br>
            <a:r>
              <a:rPr lang="en-US" sz="1600" dirty="0">
                <a:solidFill>
                  <a:schemeClr val="tx2">
                    <a:lumMod val="25000"/>
                  </a:schemeClr>
                </a:solidFill>
                <a:latin typeface="+mn-lt"/>
              </a:rPr>
              <a:t>Descriptive Analysis</a:t>
            </a:r>
          </a:p>
          <a:p>
            <a:pPr marL="461963"/>
            <a:endParaRPr lang="en-US" sz="1600" dirty="0">
              <a:solidFill>
                <a:schemeClr val="tx2">
                  <a:lumMod val="25000"/>
                </a:schemeClr>
              </a:solidFill>
              <a:latin typeface="+mn-lt"/>
            </a:endParaRPr>
          </a:p>
          <a:p>
            <a:pPr marL="457200" indent="-457200">
              <a:buFont typeface="Arial" panose="020B0604020202020204" pitchFamily="34" charset="0"/>
              <a:buChar char="•"/>
            </a:pPr>
            <a:r>
              <a:rPr lang="en-US" sz="1600" b="1" dirty="0">
                <a:solidFill>
                  <a:schemeClr val="tx2">
                    <a:lumMod val="25000"/>
                  </a:schemeClr>
                </a:solidFill>
                <a:latin typeface="+mn-lt"/>
              </a:rPr>
              <a:t>Why did it happen?</a:t>
            </a:r>
          </a:p>
          <a:p>
            <a:r>
              <a:rPr lang="en-US" sz="1600" b="1" dirty="0">
                <a:solidFill>
                  <a:schemeClr val="tx2">
                    <a:lumMod val="25000"/>
                  </a:schemeClr>
                </a:solidFill>
                <a:latin typeface="+mn-lt"/>
              </a:rPr>
              <a:t>        </a:t>
            </a:r>
            <a:r>
              <a:rPr lang="en-US" sz="1600" dirty="0">
                <a:solidFill>
                  <a:schemeClr val="tx2">
                    <a:lumMod val="25000"/>
                  </a:schemeClr>
                </a:solidFill>
                <a:latin typeface="+mn-lt"/>
              </a:rPr>
              <a:t>Diagnostic Analysis</a:t>
            </a:r>
            <a:br>
              <a:rPr lang="en-US" sz="1600" b="1" dirty="0">
                <a:solidFill>
                  <a:schemeClr val="tx2">
                    <a:lumMod val="25000"/>
                  </a:schemeClr>
                </a:solidFill>
                <a:latin typeface="+mn-lt"/>
              </a:rPr>
            </a:br>
            <a:endParaRPr lang="en-US" sz="1600" dirty="0">
              <a:solidFill>
                <a:schemeClr val="tx2">
                  <a:lumMod val="25000"/>
                </a:schemeClr>
              </a:solidFill>
              <a:latin typeface="+mn-lt"/>
            </a:endParaRPr>
          </a:p>
        </p:txBody>
      </p:sp>
      <p:sp>
        <p:nvSpPr>
          <p:cNvPr id="30" name="TextBox 29">
            <a:extLst>
              <a:ext uri="{FF2B5EF4-FFF2-40B4-BE49-F238E27FC236}">
                <a16:creationId xmlns:a16="http://schemas.microsoft.com/office/drawing/2014/main" id="{91657F5F-4B25-5168-F152-6AC01E71A539}"/>
              </a:ext>
            </a:extLst>
          </p:cNvPr>
          <p:cNvSpPr txBox="1"/>
          <p:nvPr/>
        </p:nvSpPr>
        <p:spPr>
          <a:xfrm>
            <a:off x="7420530" y="4406424"/>
            <a:ext cx="2838794" cy="2800767"/>
          </a:xfrm>
          <a:prstGeom prst="rect">
            <a:avLst/>
          </a:prstGeom>
          <a:noFill/>
        </p:spPr>
        <p:txBody>
          <a:bodyPr wrap="square">
            <a:spAutoFit/>
          </a:bodyPr>
          <a:lstStyle/>
          <a:p>
            <a:pPr marL="457200" indent="-457200">
              <a:buFont typeface="Arial" panose="020B0604020202020204" pitchFamily="34" charset="0"/>
              <a:buChar char="•"/>
            </a:pPr>
            <a:r>
              <a:rPr lang="en-US" sz="1600" b="1" dirty="0">
                <a:solidFill>
                  <a:schemeClr val="tx2">
                    <a:lumMod val="25000"/>
                  </a:schemeClr>
                </a:solidFill>
                <a:latin typeface="+mn-lt"/>
              </a:rPr>
              <a:t>What will happen?</a:t>
            </a:r>
          </a:p>
          <a:p>
            <a:r>
              <a:rPr lang="en-US" sz="1600" dirty="0">
                <a:solidFill>
                  <a:schemeClr val="tx2">
                    <a:lumMod val="25000"/>
                  </a:schemeClr>
                </a:solidFill>
                <a:latin typeface="+mn-lt"/>
              </a:rPr>
              <a:t>        Predictive Analysis</a:t>
            </a:r>
            <a:br>
              <a:rPr lang="en-US" sz="1600" b="1" dirty="0">
                <a:solidFill>
                  <a:srgbClr val="09B36B"/>
                </a:solidFill>
                <a:latin typeface="+mn-lt"/>
              </a:rPr>
            </a:br>
            <a:endParaRPr lang="en-US" sz="1600" dirty="0">
              <a:solidFill>
                <a:schemeClr val="tx2">
                  <a:lumMod val="25000"/>
                </a:schemeClr>
              </a:solidFill>
              <a:latin typeface="+mn-lt"/>
            </a:endParaRPr>
          </a:p>
          <a:p>
            <a:pPr marL="457200" indent="-457200">
              <a:buFont typeface="Arial" panose="020B0604020202020204" pitchFamily="34" charset="0"/>
              <a:buChar char="•"/>
            </a:pPr>
            <a:r>
              <a:rPr lang="en-US" sz="1600" b="1" dirty="0">
                <a:solidFill>
                  <a:schemeClr val="tx2">
                    <a:lumMod val="25000"/>
                  </a:schemeClr>
                </a:solidFill>
                <a:latin typeface="+mn-lt"/>
              </a:rPr>
              <a:t>What should I do?</a:t>
            </a:r>
          </a:p>
          <a:p>
            <a:r>
              <a:rPr lang="en-US" sz="1600" b="1" dirty="0">
                <a:solidFill>
                  <a:schemeClr val="tx2">
                    <a:lumMod val="25000"/>
                  </a:schemeClr>
                </a:solidFill>
                <a:latin typeface="+mn-lt"/>
              </a:rPr>
              <a:t>        </a:t>
            </a:r>
            <a:r>
              <a:rPr lang="en-US" sz="1600" dirty="0">
                <a:solidFill>
                  <a:schemeClr val="tx2">
                    <a:lumMod val="25000"/>
                  </a:schemeClr>
                </a:solidFill>
                <a:latin typeface="+mn-lt"/>
              </a:rPr>
              <a:t>Prescriptive Analysis</a:t>
            </a:r>
            <a:br>
              <a:rPr lang="en-US" sz="1600" b="1" dirty="0">
                <a:solidFill>
                  <a:schemeClr val="tx2">
                    <a:lumMod val="25000"/>
                  </a:schemeClr>
                </a:solidFill>
                <a:latin typeface="+mn-lt"/>
              </a:rPr>
            </a:br>
            <a:endParaRPr lang="en-US" sz="1600" dirty="0">
              <a:solidFill>
                <a:schemeClr val="tx2">
                  <a:lumMod val="25000"/>
                </a:schemeClr>
              </a:solidFill>
              <a:latin typeface="+mn-lt"/>
            </a:endParaRPr>
          </a:p>
          <a:p>
            <a:endParaRPr lang="en-US" sz="1600" dirty="0">
              <a:solidFill>
                <a:schemeClr val="tx2">
                  <a:lumMod val="25000"/>
                </a:schemeClr>
              </a:solidFill>
              <a:latin typeface="+mn-lt"/>
            </a:endParaRPr>
          </a:p>
          <a:p>
            <a:br>
              <a:rPr lang="en-US" sz="1600" dirty="0">
                <a:solidFill>
                  <a:schemeClr val="tx2">
                    <a:lumMod val="25000"/>
                  </a:schemeClr>
                </a:solidFill>
                <a:latin typeface="+mn-lt"/>
              </a:rPr>
            </a:br>
            <a:endParaRPr lang="en-US" sz="1600" dirty="0">
              <a:solidFill>
                <a:schemeClr val="tx2">
                  <a:lumMod val="25000"/>
                </a:schemeClr>
              </a:solidFill>
              <a:latin typeface="+mn-lt"/>
            </a:endParaRPr>
          </a:p>
          <a:p>
            <a:pPr marL="285750" indent="-285750">
              <a:buFont typeface="Arial" panose="020B0604020202020204" pitchFamily="34" charset="0"/>
              <a:buChar char="•"/>
            </a:pPr>
            <a:endParaRPr lang="en-US" sz="1600" dirty="0">
              <a:solidFill>
                <a:schemeClr val="tx2">
                  <a:lumMod val="25000"/>
                </a:schemeClr>
              </a:solidFill>
              <a:latin typeface="+mn-lt"/>
            </a:endParaRPr>
          </a:p>
          <a:p>
            <a:pPr marL="400050"/>
            <a:endParaRPr lang="en-US" sz="1600" dirty="0">
              <a:solidFill>
                <a:schemeClr val="tx2">
                  <a:lumMod val="25000"/>
                </a:schemeClr>
              </a:solidFill>
              <a:latin typeface="+mn-lt"/>
            </a:endParaRPr>
          </a:p>
        </p:txBody>
      </p:sp>
      <p:sp>
        <p:nvSpPr>
          <p:cNvPr id="34" name="Google Shape;413;p43">
            <a:extLst>
              <a:ext uri="{FF2B5EF4-FFF2-40B4-BE49-F238E27FC236}">
                <a16:creationId xmlns:a16="http://schemas.microsoft.com/office/drawing/2014/main" id="{E9213F96-0913-15B8-EE04-7C7B0D0AEDD0}"/>
              </a:ext>
            </a:extLst>
          </p:cNvPr>
          <p:cNvSpPr txBox="1">
            <a:spLocks noGrp="1"/>
          </p:cNvSpPr>
          <p:nvPr>
            <p:ph type="title"/>
          </p:nvPr>
        </p:nvSpPr>
        <p:spPr>
          <a:xfrm>
            <a:off x="735107" y="662500"/>
            <a:ext cx="8617595" cy="4584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sz="3100" dirty="0"/>
              <a:t>  </a:t>
            </a:r>
            <a:br>
              <a:rPr lang="en-US" sz="3100" dirty="0"/>
            </a:br>
            <a:r>
              <a:rPr lang="en-US" b="1" dirty="0"/>
              <a:t>PowerHuntShares Process</a:t>
            </a:r>
            <a:endParaRPr dirty="0"/>
          </a:p>
        </p:txBody>
      </p:sp>
      <p:pic>
        <p:nvPicPr>
          <p:cNvPr id="37" name="Graphic 36" descr="Checkmark with solid fill">
            <a:extLst>
              <a:ext uri="{FF2B5EF4-FFF2-40B4-BE49-F238E27FC236}">
                <a16:creationId xmlns:a16="http://schemas.microsoft.com/office/drawing/2014/main" id="{1BB86326-7C67-5A3E-6E6A-8080BB245B5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661965" y="4275494"/>
            <a:ext cx="586809" cy="586809"/>
          </a:xfrm>
          <a:prstGeom prst="rect">
            <a:avLst/>
          </a:prstGeom>
        </p:spPr>
      </p:pic>
      <p:pic>
        <p:nvPicPr>
          <p:cNvPr id="39" name="Graphic 38" descr="Checkmark with solid fill">
            <a:extLst>
              <a:ext uri="{FF2B5EF4-FFF2-40B4-BE49-F238E27FC236}">
                <a16:creationId xmlns:a16="http://schemas.microsoft.com/office/drawing/2014/main" id="{FBD228C1-13C3-DDB2-7636-C2ABCF22F7D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661964" y="5027153"/>
            <a:ext cx="586809" cy="586809"/>
          </a:xfrm>
          <a:prstGeom prst="rect">
            <a:avLst/>
          </a:prstGeom>
        </p:spPr>
      </p:pic>
      <p:pic>
        <p:nvPicPr>
          <p:cNvPr id="41" name="Graphic 40" descr="Checkmark with solid fill">
            <a:extLst>
              <a:ext uri="{FF2B5EF4-FFF2-40B4-BE49-F238E27FC236}">
                <a16:creationId xmlns:a16="http://schemas.microsoft.com/office/drawing/2014/main" id="{8DD0899A-6B84-7E55-2030-5923938B6FC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040393" y="5041576"/>
            <a:ext cx="586809" cy="586809"/>
          </a:xfrm>
          <a:prstGeom prst="rect">
            <a:avLst/>
          </a:prstGeom>
        </p:spPr>
      </p:pic>
      <p:pic>
        <p:nvPicPr>
          <p:cNvPr id="4" name="Graphic 3" descr="Checkmark with solid fill">
            <a:extLst>
              <a:ext uri="{FF2B5EF4-FFF2-40B4-BE49-F238E27FC236}">
                <a16:creationId xmlns:a16="http://schemas.microsoft.com/office/drawing/2014/main" id="{82D08F45-A273-BE97-257F-2D00B9049C3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029721" y="4267147"/>
            <a:ext cx="586809" cy="586809"/>
          </a:xfrm>
          <a:prstGeom prst="rect">
            <a:avLst/>
          </a:prstGeom>
        </p:spPr>
      </p:pic>
      <p:sp>
        <p:nvSpPr>
          <p:cNvPr id="42" name="TextBox 41">
            <a:extLst>
              <a:ext uri="{FF2B5EF4-FFF2-40B4-BE49-F238E27FC236}">
                <a16:creationId xmlns:a16="http://schemas.microsoft.com/office/drawing/2014/main" id="{91AF7C45-55F3-85BB-5DEC-F283A0377236}"/>
              </a:ext>
            </a:extLst>
          </p:cNvPr>
          <p:cNvSpPr txBox="1"/>
          <p:nvPr/>
        </p:nvSpPr>
        <p:spPr>
          <a:xfrm>
            <a:off x="3021087" y="3613654"/>
            <a:ext cx="6096000" cy="338554"/>
          </a:xfrm>
          <a:prstGeom prst="rect">
            <a:avLst/>
          </a:prstGeom>
          <a:noFill/>
        </p:spPr>
        <p:txBody>
          <a:bodyPr wrap="square">
            <a:spAutoFit/>
          </a:bodyPr>
          <a:lstStyle/>
          <a:p>
            <a:r>
              <a:rPr lang="en-US" sz="1600" b="1" dirty="0">
                <a:solidFill>
                  <a:srgbClr val="2B2576"/>
                </a:solidFill>
                <a:latin typeface="+mn-lt"/>
              </a:rPr>
              <a:t>Goals: </a:t>
            </a:r>
            <a:r>
              <a:rPr lang="en-US" sz="1600" b="1" dirty="0">
                <a:solidFill>
                  <a:srgbClr val="4D5AF2"/>
                </a:solidFill>
                <a:latin typeface="+mn-lt"/>
              </a:rPr>
              <a:t>Who, What, When, Where, Why, How</a:t>
            </a:r>
          </a:p>
        </p:txBody>
      </p:sp>
      <p:sp>
        <p:nvSpPr>
          <p:cNvPr id="43" name="TextBox 42">
            <a:extLst>
              <a:ext uri="{FF2B5EF4-FFF2-40B4-BE49-F238E27FC236}">
                <a16:creationId xmlns:a16="http://schemas.microsoft.com/office/drawing/2014/main" id="{C1383108-3D25-67F9-A388-C0643E70C2C5}"/>
              </a:ext>
            </a:extLst>
          </p:cNvPr>
          <p:cNvSpPr txBox="1"/>
          <p:nvPr/>
        </p:nvSpPr>
        <p:spPr>
          <a:xfrm>
            <a:off x="0" y="6406376"/>
            <a:ext cx="12192000" cy="338554"/>
          </a:xfrm>
          <a:prstGeom prst="rect">
            <a:avLst/>
          </a:prstGeom>
          <a:noFill/>
        </p:spPr>
        <p:txBody>
          <a:bodyPr wrap="square">
            <a:spAutoFit/>
          </a:bodyPr>
          <a:lstStyle/>
          <a:p>
            <a:pPr algn="ctr"/>
            <a:r>
              <a:rPr lang="en-US" sz="1600" dirty="0">
                <a:solidFill>
                  <a:schemeClr val="bg1"/>
                </a:solidFill>
                <a:latin typeface="+mj-lt"/>
                <a:cs typeface="Arial" panose="020B0604020202020204" pitchFamily="34" charset="0"/>
              </a:rPr>
              <a:t>https://github.com/NetSPI/PowerHuntShares</a:t>
            </a:r>
          </a:p>
        </p:txBody>
      </p:sp>
      <p:sp>
        <p:nvSpPr>
          <p:cNvPr id="45" name="Rectangle 44">
            <a:extLst>
              <a:ext uri="{FF2B5EF4-FFF2-40B4-BE49-F238E27FC236}">
                <a16:creationId xmlns:a16="http://schemas.microsoft.com/office/drawing/2014/main" id="{6FB1E465-21C1-910D-CAF1-FAF7AA17D153}"/>
              </a:ext>
            </a:extLst>
          </p:cNvPr>
          <p:cNvSpPr/>
          <p:nvPr/>
        </p:nvSpPr>
        <p:spPr>
          <a:xfrm>
            <a:off x="850392" y="1758404"/>
            <a:ext cx="10863072" cy="327628"/>
          </a:xfrm>
          <a:prstGeom prst="rect">
            <a:avLst/>
          </a:prstGeom>
          <a:solidFill>
            <a:srgbClr val="09B36B"/>
          </a:solidFill>
          <a:ln w="19050">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a:extLst>
              <a:ext uri="{FF2B5EF4-FFF2-40B4-BE49-F238E27FC236}">
                <a16:creationId xmlns:a16="http://schemas.microsoft.com/office/drawing/2014/main" id="{9ED2745F-F22F-C2BB-4DB1-4C8522197CEB}"/>
              </a:ext>
            </a:extLst>
          </p:cNvPr>
          <p:cNvSpPr/>
          <p:nvPr/>
        </p:nvSpPr>
        <p:spPr>
          <a:xfrm>
            <a:off x="858011" y="1765163"/>
            <a:ext cx="502318" cy="320040"/>
          </a:xfrm>
          <a:prstGeom prst="rect">
            <a:avLst/>
          </a:prstGeom>
          <a:solidFill>
            <a:srgbClr val="2B2576"/>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TextBox 46">
            <a:extLst>
              <a:ext uri="{FF2B5EF4-FFF2-40B4-BE49-F238E27FC236}">
                <a16:creationId xmlns:a16="http://schemas.microsoft.com/office/drawing/2014/main" id="{D2FF0A3F-1B6F-6D27-9447-CCAE93EAC0A8}"/>
              </a:ext>
            </a:extLst>
          </p:cNvPr>
          <p:cNvSpPr txBox="1"/>
          <p:nvPr/>
        </p:nvSpPr>
        <p:spPr>
          <a:xfrm>
            <a:off x="735108" y="2483043"/>
            <a:ext cx="1250442" cy="523220"/>
          </a:xfrm>
          <a:prstGeom prst="rect">
            <a:avLst/>
          </a:prstGeom>
          <a:noFill/>
        </p:spPr>
        <p:txBody>
          <a:bodyPr wrap="square">
            <a:spAutoFit/>
          </a:bodyPr>
          <a:lstStyle/>
          <a:p>
            <a:pPr algn="ctr"/>
            <a:r>
              <a:rPr lang="en-US" dirty="0">
                <a:solidFill>
                  <a:schemeClr val="tx2">
                    <a:lumMod val="25000"/>
                  </a:schemeClr>
                </a:solidFill>
              </a:rPr>
              <a:t>Define </a:t>
            </a:r>
          </a:p>
          <a:p>
            <a:pPr algn="ctr"/>
            <a:r>
              <a:rPr lang="en-US" dirty="0">
                <a:solidFill>
                  <a:schemeClr val="tx2">
                    <a:lumMod val="25000"/>
                  </a:schemeClr>
                </a:solidFill>
              </a:rPr>
              <a:t>Goals</a:t>
            </a:r>
          </a:p>
        </p:txBody>
      </p:sp>
      <p:sp>
        <p:nvSpPr>
          <p:cNvPr id="48" name="TextBox 47">
            <a:extLst>
              <a:ext uri="{FF2B5EF4-FFF2-40B4-BE49-F238E27FC236}">
                <a16:creationId xmlns:a16="http://schemas.microsoft.com/office/drawing/2014/main" id="{B52BC002-B95F-C578-2940-D0A69A6B7C75}"/>
              </a:ext>
            </a:extLst>
          </p:cNvPr>
          <p:cNvSpPr txBox="1"/>
          <p:nvPr/>
        </p:nvSpPr>
        <p:spPr>
          <a:xfrm>
            <a:off x="2020617" y="2484269"/>
            <a:ext cx="1250442" cy="523220"/>
          </a:xfrm>
          <a:prstGeom prst="rect">
            <a:avLst/>
          </a:prstGeom>
          <a:noFill/>
        </p:spPr>
        <p:txBody>
          <a:bodyPr wrap="square">
            <a:spAutoFit/>
          </a:bodyPr>
          <a:lstStyle/>
          <a:p>
            <a:pPr algn="ctr"/>
            <a:r>
              <a:rPr lang="en-US" dirty="0">
                <a:solidFill>
                  <a:schemeClr val="tx2">
                    <a:lumMod val="25000"/>
                  </a:schemeClr>
                </a:solidFill>
              </a:rPr>
              <a:t>Collect </a:t>
            </a:r>
          </a:p>
          <a:p>
            <a:pPr algn="ctr"/>
            <a:r>
              <a:rPr lang="en-US" dirty="0">
                <a:solidFill>
                  <a:schemeClr val="tx2">
                    <a:lumMod val="25000"/>
                  </a:schemeClr>
                </a:solidFill>
              </a:rPr>
              <a:t>Data</a:t>
            </a:r>
          </a:p>
        </p:txBody>
      </p:sp>
      <p:sp>
        <p:nvSpPr>
          <p:cNvPr id="49" name="TextBox 48">
            <a:extLst>
              <a:ext uri="{FF2B5EF4-FFF2-40B4-BE49-F238E27FC236}">
                <a16:creationId xmlns:a16="http://schemas.microsoft.com/office/drawing/2014/main" id="{828751DF-5DB3-BC2D-7B2C-890A83B1C9F6}"/>
              </a:ext>
            </a:extLst>
          </p:cNvPr>
          <p:cNvSpPr txBox="1"/>
          <p:nvPr/>
        </p:nvSpPr>
        <p:spPr>
          <a:xfrm>
            <a:off x="3047135" y="2483043"/>
            <a:ext cx="1250442" cy="523220"/>
          </a:xfrm>
          <a:prstGeom prst="rect">
            <a:avLst/>
          </a:prstGeom>
          <a:noFill/>
        </p:spPr>
        <p:txBody>
          <a:bodyPr wrap="square">
            <a:spAutoFit/>
          </a:bodyPr>
          <a:lstStyle/>
          <a:p>
            <a:pPr algn="ctr"/>
            <a:r>
              <a:rPr lang="en-US" dirty="0">
                <a:solidFill>
                  <a:schemeClr val="tx2">
                    <a:lumMod val="25000"/>
                  </a:schemeClr>
                </a:solidFill>
              </a:rPr>
              <a:t>Clean</a:t>
            </a:r>
          </a:p>
          <a:p>
            <a:pPr algn="ctr"/>
            <a:r>
              <a:rPr lang="en-US" dirty="0">
                <a:solidFill>
                  <a:schemeClr val="tx2">
                    <a:lumMod val="25000"/>
                  </a:schemeClr>
                </a:solidFill>
              </a:rPr>
              <a:t>Data</a:t>
            </a:r>
          </a:p>
        </p:txBody>
      </p:sp>
      <p:sp>
        <p:nvSpPr>
          <p:cNvPr id="50" name="TextBox 49">
            <a:extLst>
              <a:ext uri="{FF2B5EF4-FFF2-40B4-BE49-F238E27FC236}">
                <a16:creationId xmlns:a16="http://schemas.microsoft.com/office/drawing/2014/main" id="{078F163C-890C-D80F-82D4-BCA8E1DEA56E}"/>
              </a:ext>
            </a:extLst>
          </p:cNvPr>
          <p:cNvSpPr txBox="1"/>
          <p:nvPr/>
        </p:nvSpPr>
        <p:spPr>
          <a:xfrm>
            <a:off x="4316546" y="2486015"/>
            <a:ext cx="1250442" cy="523220"/>
          </a:xfrm>
          <a:prstGeom prst="rect">
            <a:avLst/>
          </a:prstGeom>
          <a:noFill/>
        </p:spPr>
        <p:txBody>
          <a:bodyPr wrap="square">
            <a:spAutoFit/>
          </a:bodyPr>
          <a:lstStyle/>
          <a:p>
            <a:pPr algn="ctr"/>
            <a:r>
              <a:rPr lang="en-US" dirty="0">
                <a:solidFill>
                  <a:schemeClr val="tx2">
                    <a:lumMod val="25000"/>
                  </a:schemeClr>
                </a:solidFill>
              </a:rPr>
              <a:t>Transform</a:t>
            </a:r>
          </a:p>
          <a:p>
            <a:pPr algn="ctr"/>
            <a:r>
              <a:rPr lang="en-US" dirty="0">
                <a:solidFill>
                  <a:schemeClr val="tx2">
                    <a:lumMod val="25000"/>
                  </a:schemeClr>
                </a:solidFill>
              </a:rPr>
              <a:t>Data</a:t>
            </a:r>
          </a:p>
        </p:txBody>
      </p:sp>
      <p:sp>
        <p:nvSpPr>
          <p:cNvPr id="51" name="TextBox 50">
            <a:extLst>
              <a:ext uri="{FF2B5EF4-FFF2-40B4-BE49-F238E27FC236}">
                <a16:creationId xmlns:a16="http://schemas.microsoft.com/office/drawing/2014/main" id="{2BCF72F0-5316-9C5E-B863-A3E25AA48055}"/>
              </a:ext>
            </a:extLst>
          </p:cNvPr>
          <p:cNvSpPr txBox="1"/>
          <p:nvPr/>
        </p:nvSpPr>
        <p:spPr>
          <a:xfrm>
            <a:off x="5513585" y="2473315"/>
            <a:ext cx="1250442" cy="523220"/>
          </a:xfrm>
          <a:prstGeom prst="rect">
            <a:avLst/>
          </a:prstGeom>
          <a:noFill/>
        </p:spPr>
        <p:txBody>
          <a:bodyPr wrap="square">
            <a:spAutoFit/>
          </a:bodyPr>
          <a:lstStyle/>
          <a:p>
            <a:pPr algn="ctr"/>
            <a:r>
              <a:rPr lang="en-US" dirty="0">
                <a:solidFill>
                  <a:schemeClr val="tx2">
                    <a:lumMod val="25000"/>
                  </a:schemeClr>
                </a:solidFill>
              </a:rPr>
              <a:t>Analyze</a:t>
            </a:r>
          </a:p>
          <a:p>
            <a:pPr algn="ctr"/>
            <a:r>
              <a:rPr lang="en-US" dirty="0">
                <a:solidFill>
                  <a:schemeClr val="tx2">
                    <a:lumMod val="25000"/>
                  </a:schemeClr>
                </a:solidFill>
              </a:rPr>
              <a:t>Data</a:t>
            </a:r>
          </a:p>
        </p:txBody>
      </p:sp>
      <p:sp>
        <p:nvSpPr>
          <p:cNvPr id="52" name="TextBox 51">
            <a:extLst>
              <a:ext uri="{FF2B5EF4-FFF2-40B4-BE49-F238E27FC236}">
                <a16:creationId xmlns:a16="http://schemas.microsoft.com/office/drawing/2014/main" id="{A61FB1D1-1081-94C9-DF50-6F3B6E619EC6}"/>
              </a:ext>
            </a:extLst>
          </p:cNvPr>
          <p:cNvSpPr txBox="1"/>
          <p:nvPr/>
        </p:nvSpPr>
        <p:spPr>
          <a:xfrm>
            <a:off x="6823984" y="2473315"/>
            <a:ext cx="1449569" cy="523220"/>
          </a:xfrm>
          <a:prstGeom prst="rect">
            <a:avLst/>
          </a:prstGeom>
          <a:noFill/>
        </p:spPr>
        <p:txBody>
          <a:bodyPr wrap="square">
            <a:spAutoFit/>
          </a:bodyPr>
          <a:lstStyle/>
          <a:p>
            <a:pPr algn="ctr"/>
            <a:r>
              <a:rPr lang="en-US" dirty="0">
                <a:solidFill>
                  <a:schemeClr val="tx2">
                    <a:lumMod val="25000"/>
                  </a:schemeClr>
                </a:solidFill>
              </a:rPr>
              <a:t>Extract Insights &amp; Predictions</a:t>
            </a:r>
          </a:p>
        </p:txBody>
      </p:sp>
      <p:sp>
        <p:nvSpPr>
          <p:cNvPr id="53" name="TextBox 52">
            <a:extLst>
              <a:ext uri="{FF2B5EF4-FFF2-40B4-BE49-F238E27FC236}">
                <a16:creationId xmlns:a16="http://schemas.microsoft.com/office/drawing/2014/main" id="{454249D9-D32B-35F0-E399-2445BD688D9F}"/>
              </a:ext>
            </a:extLst>
          </p:cNvPr>
          <p:cNvSpPr txBox="1"/>
          <p:nvPr/>
        </p:nvSpPr>
        <p:spPr>
          <a:xfrm>
            <a:off x="8274306" y="2473315"/>
            <a:ext cx="2029206" cy="523220"/>
          </a:xfrm>
          <a:prstGeom prst="rect">
            <a:avLst/>
          </a:prstGeom>
          <a:noFill/>
        </p:spPr>
        <p:txBody>
          <a:bodyPr wrap="square">
            <a:spAutoFit/>
          </a:bodyPr>
          <a:lstStyle/>
          <a:p>
            <a:pPr algn="ctr"/>
            <a:r>
              <a:rPr lang="en-US" dirty="0">
                <a:solidFill>
                  <a:schemeClr val="tx2">
                    <a:lumMod val="25000"/>
                  </a:schemeClr>
                </a:solidFill>
              </a:rPr>
              <a:t>Conclusions, Findings </a:t>
            </a:r>
          </a:p>
          <a:p>
            <a:pPr algn="ctr"/>
            <a:r>
              <a:rPr lang="en-US" dirty="0">
                <a:solidFill>
                  <a:schemeClr val="tx2">
                    <a:lumMod val="25000"/>
                  </a:schemeClr>
                </a:solidFill>
              </a:rPr>
              <a:t>&amp; Recommendations</a:t>
            </a:r>
          </a:p>
        </p:txBody>
      </p:sp>
      <p:sp>
        <p:nvSpPr>
          <p:cNvPr id="54" name="TextBox 53">
            <a:extLst>
              <a:ext uri="{FF2B5EF4-FFF2-40B4-BE49-F238E27FC236}">
                <a16:creationId xmlns:a16="http://schemas.microsoft.com/office/drawing/2014/main" id="{551D9D3B-F754-AC37-BE21-2683CA469002}"/>
              </a:ext>
            </a:extLst>
          </p:cNvPr>
          <p:cNvSpPr txBox="1"/>
          <p:nvPr/>
        </p:nvSpPr>
        <p:spPr>
          <a:xfrm>
            <a:off x="10303512" y="2483043"/>
            <a:ext cx="1250442" cy="523220"/>
          </a:xfrm>
          <a:prstGeom prst="rect">
            <a:avLst/>
          </a:prstGeom>
          <a:noFill/>
        </p:spPr>
        <p:txBody>
          <a:bodyPr wrap="square">
            <a:spAutoFit/>
          </a:bodyPr>
          <a:lstStyle/>
          <a:p>
            <a:pPr algn="ctr"/>
            <a:r>
              <a:rPr lang="en-US" dirty="0">
                <a:solidFill>
                  <a:schemeClr val="tx2">
                    <a:lumMod val="25000"/>
                  </a:schemeClr>
                </a:solidFill>
              </a:rPr>
              <a:t>Take </a:t>
            </a:r>
          </a:p>
          <a:p>
            <a:pPr algn="ctr"/>
            <a:r>
              <a:rPr lang="en-US" dirty="0">
                <a:solidFill>
                  <a:schemeClr val="tx2">
                    <a:lumMod val="25000"/>
                  </a:schemeClr>
                </a:solidFill>
              </a:rPr>
              <a:t>Actions</a:t>
            </a:r>
          </a:p>
        </p:txBody>
      </p:sp>
      <p:cxnSp>
        <p:nvCxnSpPr>
          <p:cNvPr id="55" name="Straight Connector 54">
            <a:extLst>
              <a:ext uri="{FF2B5EF4-FFF2-40B4-BE49-F238E27FC236}">
                <a16:creationId xmlns:a16="http://schemas.microsoft.com/office/drawing/2014/main" id="{63320265-5062-206E-B3F6-816FB11F24DB}"/>
              </a:ext>
            </a:extLst>
          </p:cNvPr>
          <p:cNvCxnSpPr>
            <a:cxnSpLocks/>
          </p:cNvCxnSpPr>
          <p:nvPr/>
        </p:nvCxnSpPr>
        <p:spPr>
          <a:xfrm>
            <a:off x="1360329" y="1760512"/>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F49C12DD-0CE9-537A-A1FF-2A9BE60D56F2}"/>
              </a:ext>
            </a:extLst>
          </p:cNvPr>
          <p:cNvCxnSpPr/>
          <p:nvPr/>
        </p:nvCxnSpPr>
        <p:spPr>
          <a:xfrm>
            <a:off x="2645838"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15C8A38A-FF61-29AF-2F82-FC40EF02A68F}"/>
              </a:ext>
            </a:extLst>
          </p:cNvPr>
          <p:cNvCxnSpPr/>
          <p:nvPr/>
        </p:nvCxnSpPr>
        <p:spPr>
          <a:xfrm>
            <a:off x="3667570"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66ED6560-AF40-0D33-9DF2-A8882804D175}"/>
              </a:ext>
            </a:extLst>
          </p:cNvPr>
          <p:cNvCxnSpPr/>
          <p:nvPr/>
        </p:nvCxnSpPr>
        <p:spPr>
          <a:xfrm>
            <a:off x="4941767"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EAAE0478-9F33-74E0-A696-4CA18D4E5E15}"/>
              </a:ext>
            </a:extLst>
          </p:cNvPr>
          <p:cNvCxnSpPr/>
          <p:nvPr/>
        </p:nvCxnSpPr>
        <p:spPr>
          <a:xfrm>
            <a:off x="6138806"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36AC07AE-A38F-D539-9DE3-15F4D54181FB}"/>
              </a:ext>
            </a:extLst>
          </p:cNvPr>
          <p:cNvCxnSpPr/>
          <p:nvPr/>
        </p:nvCxnSpPr>
        <p:spPr>
          <a:xfrm>
            <a:off x="7482674"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81059762-417A-B8A2-9FB3-C798141ACC20}"/>
              </a:ext>
            </a:extLst>
          </p:cNvPr>
          <p:cNvCxnSpPr/>
          <p:nvPr/>
        </p:nvCxnSpPr>
        <p:spPr>
          <a:xfrm>
            <a:off x="9284123" y="175735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93C100F9-757E-51B1-9C3F-3BA6EAB5D402}"/>
              </a:ext>
            </a:extLst>
          </p:cNvPr>
          <p:cNvCxnSpPr/>
          <p:nvPr/>
        </p:nvCxnSpPr>
        <p:spPr>
          <a:xfrm>
            <a:off x="10923947" y="1757353"/>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sp>
        <p:nvSpPr>
          <p:cNvPr id="63" name="Oval 62">
            <a:extLst>
              <a:ext uri="{FF2B5EF4-FFF2-40B4-BE49-F238E27FC236}">
                <a16:creationId xmlns:a16="http://schemas.microsoft.com/office/drawing/2014/main" id="{F4BE0103-E61A-2AAF-4B34-302093B255D4}"/>
              </a:ext>
            </a:extLst>
          </p:cNvPr>
          <p:cNvSpPr/>
          <p:nvPr/>
        </p:nvSpPr>
        <p:spPr>
          <a:xfrm>
            <a:off x="1294923" y="2316493"/>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Oval 63">
            <a:extLst>
              <a:ext uri="{FF2B5EF4-FFF2-40B4-BE49-F238E27FC236}">
                <a16:creationId xmlns:a16="http://schemas.microsoft.com/office/drawing/2014/main" id="{6459EFFF-5863-2BD1-E200-212896164786}"/>
              </a:ext>
            </a:extLst>
          </p:cNvPr>
          <p:cNvSpPr/>
          <p:nvPr/>
        </p:nvSpPr>
        <p:spPr>
          <a:xfrm>
            <a:off x="2574919" y="2319120"/>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a:extLst>
              <a:ext uri="{FF2B5EF4-FFF2-40B4-BE49-F238E27FC236}">
                <a16:creationId xmlns:a16="http://schemas.microsoft.com/office/drawing/2014/main" id="{F61BC90E-CFC7-8902-830C-4E8697640165}"/>
              </a:ext>
            </a:extLst>
          </p:cNvPr>
          <p:cNvSpPr/>
          <p:nvPr/>
        </p:nvSpPr>
        <p:spPr>
          <a:xfrm>
            <a:off x="3603220" y="2316493"/>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Oval 65">
            <a:extLst>
              <a:ext uri="{FF2B5EF4-FFF2-40B4-BE49-F238E27FC236}">
                <a16:creationId xmlns:a16="http://schemas.microsoft.com/office/drawing/2014/main" id="{5A7D1744-577E-2455-9FAF-54F81AC5DB5A}"/>
              </a:ext>
            </a:extLst>
          </p:cNvPr>
          <p:cNvSpPr/>
          <p:nvPr/>
        </p:nvSpPr>
        <p:spPr>
          <a:xfrm>
            <a:off x="4868231"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Oval 66">
            <a:extLst>
              <a:ext uri="{FF2B5EF4-FFF2-40B4-BE49-F238E27FC236}">
                <a16:creationId xmlns:a16="http://schemas.microsoft.com/office/drawing/2014/main" id="{1F894E3F-DDA6-AB09-004D-952D13508199}"/>
              </a:ext>
            </a:extLst>
          </p:cNvPr>
          <p:cNvSpPr/>
          <p:nvPr/>
        </p:nvSpPr>
        <p:spPr>
          <a:xfrm>
            <a:off x="6069089"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67">
            <a:extLst>
              <a:ext uri="{FF2B5EF4-FFF2-40B4-BE49-F238E27FC236}">
                <a16:creationId xmlns:a16="http://schemas.microsoft.com/office/drawing/2014/main" id="{7E0DE007-D777-24F8-0885-866FC31204AE}"/>
              </a:ext>
            </a:extLst>
          </p:cNvPr>
          <p:cNvSpPr/>
          <p:nvPr/>
        </p:nvSpPr>
        <p:spPr>
          <a:xfrm>
            <a:off x="7421576" y="2319120"/>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Oval 68">
            <a:extLst>
              <a:ext uri="{FF2B5EF4-FFF2-40B4-BE49-F238E27FC236}">
                <a16:creationId xmlns:a16="http://schemas.microsoft.com/office/drawing/2014/main" id="{8FDEFA97-62BC-2A2C-DC61-D07CC3C30776}"/>
              </a:ext>
            </a:extLst>
          </p:cNvPr>
          <p:cNvSpPr/>
          <p:nvPr/>
        </p:nvSpPr>
        <p:spPr>
          <a:xfrm>
            <a:off x="9215543"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Oval 69">
            <a:extLst>
              <a:ext uri="{FF2B5EF4-FFF2-40B4-BE49-F238E27FC236}">
                <a16:creationId xmlns:a16="http://schemas.microsoft.com/office/drawing/2014/main" id="{7FF87696-2231-FB69-B987-EA2C6DDA7567}"/>
              </a:ext>
            </a:extLst>
          </p:cNvPr>
          <p:cNvSpPr/>
          <p:nvPr/>
        </p:nvSpPr>
        <p:spPr>
          <a:xfrm>
            <a:off x="10855367"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4969968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675B13B0-C914-FA21-4AF4-04FA02CF4D36}"/>
            </a:ext>
          </a:extLst>
        </p:cNvPr>
        <p:cNvGrpSpPr/>
        <p:nvPr/>
      </p:nvGrpSpPr>
      <p:grpSpPr>
        <a:xfrm>
          <a:off x="0" y="0"/>
          <a:ext cx="0" cy="0"/>
          <a:chOff x="0" y="0"/>
          <a:chExt cx="0" cy="0"/>
        </a:xfrm>
      </p:grpSpPr>
      <p:sp>
        <p:nvSpPr>
          <p:cNvPr id="41" name="Rectangle 40">
            <a:extLst>
              <a:ext uri="{FF2B5EF4-FFF2-40B4-BE49-F238E27FC236}">
                <a16:creationId xmlns:a16="http://schemas.microsoft.com/office/drawing/2014/main" id="{AEAE14D7-6669-866F-56AD-B05AB02A5A34}"/>
              </a:ext>
            </a:extLst>
          </p:cNvPr>
          <p:cNvSpPr/>
          <p:nvPr/>
        </p:nvSpPr>
        <p:spPr>
          <a:xfrm>
            <a:off x="858010" y="3353002"/>
            <a:ext cx="1504190" cy="1930649"/>
          </a:xfrm>
          <a:prstGeom prst="rect">
            <a:avLst/>
          </a:prstGeom>
          <a:solidFill>
            <a:schemeClr val="accent1">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36EBFBB4-8BF0-EB55-4D8A-0A37FBA11268}"/>
              </a:ext>
            </a:extLst>
          </p:cNvPr>
          <p:cNvSpPr/>
          <p:nvPr/>
        </p:nvSpPr>
        <p:spPr>
          <a:xfrm>
            <a:off x="2574918" y="3343274"/>
            <a:ext cx="9138545" cy="2771775"/>
          </a:xfrm>
          <a:prstGeom prst="rect">
            <a:avLst/>
          </a:prstGeom>
          <a:solidFill>
            <a:schemeClr val="accent1">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E0E418BC-EC21-2CDE-0646-990D45431E9B}"/>
              </a:ext>
            </a:extLst>
          </p:cNvPr>
          <p:cNvSpPr txBox="1"/>
          <p:nvPr/>
        </p:nvSpPr>
        <p:spPr>
          <a:xfrm>
            <a:off x="3047135" y="3650351"/>
            <a:ext cx="8345185" cy="2800767"/>
          </a:xfrm>
          <a:prstGeom prst="rect">
            <a:avLst/>
          </a:prstGeom>
          <a:noFill/>
        </p:spPr>
        <p:txBody>
          <a:bodyPr wrap="square">
            <a:spAutoFit/>
          </a:bodyPr>
          <a:lstStyle/>
          <a:p>
            <a:r>
              <a:rPr lang="en-US" sz="1600" b="1" dirty="0">
                <a:solidFill>
                  <a:srgbClr val="2B2576"/>
                </a:solidFill>
                <a:latin typeface="+mn-lt"/>
              </a:rPr>
              <a:t>Data Collection</a:t>
            </a:r>
          </a:p>
          <a:p>
            <a:endParaRPr lang="en-US" sz="1600" b="1" dirty="0">
              <a:solidFill>
                <a:srgbClr val="09B36B"/>
              </a:solidFill>
              <a:latin typeface="+mn-lt"/>
            </a:endParaRPr>
          </a:p>
          <a:p>
            <a:pPr marL="457200" indent="-457200">
              <a:buFont typeface="Arial" panose="020B0604020202020204" pitchFamily="34" charset="0"/>
              <a:buChar char="•"/>
            </a:pPr>
            <a:r>
              <a:rPr lang="en-US" sz="1600" b="1" dirty="0">
                <a:solidFill>
                  <a:schemeClr val="tx2">
                    <a:lumMod val="25000"/>
                  </a:schemeClr>
                </a:solidFill>
                <a:latin typeface="+mn-lt"/>
              </a:rPr>
              <a:t>Asset Coverage</a:t>
            </a:r>
            <a:br>
              <a:rPr lang="en-US" sz="1600" b="1" dirty="0">
                <a:solidFill>
                  <a:srgbClr val="09B36B"/>
                </a:solidFill>
                <a:latin typeface="+mn-lt"/>
              </a:rPr>
            </a:br>
            <a:r>
              <a:rPr lang="en-US" sz="1600" dirty="0">
                <a:solidFill>
                  <a:schemeClr val="tx2">
                    <a:lumMod val="25000"/>
                  </a:schemeClr>
                </a:solidFill>
                <a:latin typeface="+mn-lt"/>
              </a:rPr>
              <a:t>Active directory query + port connectivity tests + optional ping test</a:t>
            </a:r>
          </a:p>
          <a:p>
            <a:pPr marL="461963"/>
            <a:endParaRPr lang="en-US" sz="1600" dirty="0">
              <a:solidFill>
                <a:schemeClr val="tx2">
                  <a:lumMod val="25000"/>
                </a:schemeClr>
              </a:solidFill>
              <a:latin typeface="+mn-lt"/>
            </a:endParaRPr>
          </a:p>
          <a:p>
            <a:pPr marL="457200" indent="-457200">
              <a:buFont typeface="Arial" panose="020B0604020202020204" pitchFamily="34" charset="0"/>
              <a:buChar char="•"/>
            </a:pPr>
            <a:r>
              <a:rPr lang="en-US" sz="1600" b="1" dirty="0">
                <a:solidFill>
                  <a:schemeClr val="tx2">
                    <a:lumMod val="25000"/>
                  </a:schemeClr>
                </a:solidFill>
                <a:latin typeface="+mn-lt"/>
              </a:rPr>
              <a:t>Data Visibility </a:t>
            </a:r>
            <a:br>
              <a:rPr lang="en-US" sz="1600" dirty="0">
                <a:solidFill>
                  <a:schemeClr val="tx2">
                    <a:lumMod val="25000"/>
                  </a:schemeClr>
                </a:solidFill>
                <a:latin typeface="+mn-lt"/>
              </a:rPr>
            </a:br>
            <a:r>
              <a:rPr lang="en-US" sz="1600" dirty="0">
                <a:solidFill>
                  <a:schemeClr val="tx2">
                    <a:lumMod val="25000"/>
                  </a:schemeClr>
                </a:solidFill>
                <a:latin typeface="+mn-lt"/>
              </a:rPr>
              <a:t>Names, dates creation, last modified, and last accessed dates</a:t>
            </a:r>
          </a:p>
          <a:p>
            <a:r>
              <a:rPr lang="en-US" sz="1600" dirty="0">
                <a:solidFill>
                  <a:schemeClr val="tx2">
                    <a:lumMod val="25000"/>
                  </a:schemeClr>
                </a:solidFill>
                <a:latin typeface="+mn-lt"/>
              </a:rPr>
              <a:t>        Directory listings, hashes of directory listings, file counts</a:t>
            </a:r>
            <a:br>
              <a:rPr lang="en-US" sz="1600" dirty="0">
                <a:solidFill>
                  <a:schemeClr val="tx2">
                    <a:lumMod val="25000"/>
                  </a:schemeClr>
                </a:solidFill>
                <a:latin typeface="+mn-lt"/>
              </a:rPr>
            </a:br>
            <a:endParaRPr lang="en-US" sz="1600" dirty="0">
              <a:solidFill>
                <a:schemeClr val="tx2">
                  <a:lumMod val="25000"/>
                </a:schemeClr>
              </a:solidFill>
              <a:latin typeface="+mn-lt"/>
            </a:endParaRPr>
          </a:p>
          <a:p>
            <a:pPr marL="285750" indent="-285750">
              <a:buFont typeface="Arial" panose="020B0604020202020204" pitchFamily="34" charset="0"/>
              <a:buChar char="•"/>
            </a:pPr>
            <a:endParaRPr lang="en-US" sz="1600" dirty="0">
              <a:solidFill>
                <a:schemeClr val="tx2">
                  <a:lumMod val="25000"/>
                </a:schemeClr>
              </a:solidFill>
              <a:latin typeface="+mn-lt"/>
            </a:endParaRPr>
          </a:p>
          <a:p>
            <a:pPr marL="400050"/>
            <a:endParaRPr lang="en-US" sz="1600" dirty="0">
              <a:solidFill>
                <a:schemeClr val="tx2">
                  <a:lumMod val="25000"/>
                </a:schemeClr>
              </a:solidFill>
              <a:latin typeface="+mn-lt"/>
            </a:endParaRPr>
          </a:p>
        </p:txBody>
      </p:sp>
      <p:sp>
        <p:nvSpPr>
          <p:cNvPr id="32" name="Google Shape;413;p43">
            <a:extLst>
              <a:ext uri="{FF2B5EF4-FFF2-40B4-BE49-F238E27FC236}">
                <a16:creationId xmlns:a16="http://schemas.microsoft.com/office/drawing/2014/main" id="{EF9069C0-16CD-7710-644B-95323D88A24D}"/>
              </a:ext>
            </a:extLst>
          </p:cNvPr>
          <p:cNvSpPr txBox="1">
            <a:spLocks noGrp="1"/>
          </p:cNvSpPr>
          <p:nvPr>
            <p:ph type="title"/>
          </p:nvPr>
        </p:nvSpPr>
        <p:spPr>
          <a:xfrm>
            <a:off x="735107" y="662500"/>
            <a:ext cx="8617595" cy="4584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sz="3100" dirty="0"/>
              <a:t>  </a:t>
            </a:r>
            <a:br>
              <a:rPr lang="en-US" sz="3100" dirty="0"/>
            </a:br>
            <a:r>
              <a:rPr lang="en-US" b="1" dirty="0"/>
              <a:t>PowerHuntShares Process</a:t>
            </a:r>
            <a:endParaRPr dirty="0"/>
          </a:p>
        </p:txBody>
      </p:sp>
      <p:sp>
        <p:nvSpPr>
          <p:cNvPr id="4" name="TextBox 3">
            <a:extLst>
              <a:ext uri="{FF2B5EF4-FFF2-40B4-BE49-F238E27FC236}">
                <a16:creationId xmlns:a16="http://schemas.microsoft.com/office/drawing/2014/main" id="{F345C731-F501-0736-7FEF-A0183E9B21FD}"/>
              </a:ext>
            </a:extLst>
          </p:cNvPr>
          <p:cNvSpPr txBox="1"/>
          <p:nvPr/>
        </p:nvSpPr>
        <p:spPr>
          <a:xfrm>
            <a:off x="0" y="6406376"/>
            <a:ext cx="12192000" cy="338554"/>
          </a:xfrm>
          <a:prstGeom prst="rect">
            <a:avLst/>
          </a:prstGeom>
          <a:noFill/>
        </p:spPr>
        <p:txBody>
          <a:bodyPr wrap="square">
            <a:spAutoFit/>
          </a:bodyPr>
          <a:lstStyle/>
          <a:p>
            <a:pPr algn="ctr"/>
            <a:r>
              <a:rPr lang="en-US" sz="1600" dirty="0">
                <a:solidFill>
                  <a:schemeClr val="bg1"/>
                </a:solidFill>
                <a:latin typeface="+mj-lt"/>
                <a:cs typeface="Arial" panose="020B0604020202020204" pitchFamily="34" charset="0"/>
              </a:rPr>
              <a:t>https://github.com/NetSPI/PowerHuntShares</a:t>
            </a:r>
          </a:p>
        </p:txBody>
      </p:sp>
      <p:sp>
        <p:nvSpPr>
          <p:cNvPr id="30" name="Rectangle 29">
            <a:extLst>
              <a:ext uri="{FF2B5EF4-FFF2-40B4-BE49-F238E27FC236}">
                <a16:creationId xmlns:a16="http://schemas.microsoft.com/office/drawing/2014/main" id="{EA171BC6-AA75-EE2A-B49B-B8F6F99C6683}"/>
              </a:ext>
            </a:extLst>
          </p:cNvPr>
          <p:cNvSpPr/>
          <p:nvPr/>
        </p:nvSpPr>
        <p:spPr>
          <a:xfrm>
            <a:off x="850392" y="1758404"/>
            <a:ext cx="10863072" cy="327628"/>
          </a:xfrm>
          <a:prstGeom prst="rect">
            <a:avLst/>
          </a:prstGeom>
          <a:solidFill>
            <a:srgbClr val="09B36B"/>
          </a:solidFill>
          <a:ln w="19050">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F4374208-8BA7-75BE-1387-3ED8B75B7717}"/>
              </a:ext>
            </a:extLst>
          </p:cNvPr>
          <p:cNvSpPr/>
          <p:nvPr/>
        </p:nvSpPr>
        <p:spPr>
          <a:xfrm>
            <a:off x="858010" y="1765163"/>
            <a:ext cx="1787823" cy="320040"/>
          </a:xfrm>
          <a:prstGeom prst="rect">
            <a:avLst/>
          </a:prstGeom>
          <a:solidFill>
            <a:srgbClr val="2B2576"/>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a:extLst>
              <a:ext uri="{FF2B5EF4-FFF2-40B4-BE49-F238E27FC236}">
                <a16:creationId xmlns:a16="http://schemas.microsoft.com/office/drawing/2014/main" id="{5192FD49-5CB8-C1A9-90F0-F9B7051AFC22}"/>
              </a:ext>
            </a:extLst>
          </p:cNvPr>
          <p:cNvSpPr txBox="1"/>
          <p:nvPr/>
        </p:nvSpPr>
        <p:spPr>
          <a:xfrm>
            <a:off x="735108" y="2483043"/>
            <a:ext cx="1250442" cy="523220"/>
          </a:xfrm>
          <a:prstGeom prst="rect">
            <a:avLst/>
          </a:prstGeom>
          <a:noFill/>
        </p:spPr>
        <p:txBody>
          <a:bodyPr wrap="square">
            <a:spAutoFit/>
          </a:bodyPr>
          <a:lstStyle/>
          <a:p>
            <a:pPr algn="ctr"/>
            <a:r>
              <a:rPr lang="en-US" dirty="0">
                <a:solidFill>
                  <a:schemeClr val="tx2">
                    <a:lumMod val="25000"/>
                  </a:schemeClr>
                </a:solidFill>
              </a:rPr>
              <a:t>Define </a:t>
            </a:r>
          </a:p>
          <a:p>
            <a:pPr algn="ctr"/>
            <a:r>
              <a:rPr lang="en-US" dirty="0">
                <a:solidFill>
                  <a:schemeClr val="tx2">
                    <a:lumMod val="25000"/>
                  </a:schemeClr>
                </a:solidFill>
              </a:rPr>
              <a:t>Goals</a:t>
            </a:r>
          </a:p>
        </p:txBody>
      </p:sp>
      <p:sp>
        <p:nvSpPr>
          <p:cNvPr id="34" name="TextBox 33">
            <a:extLst>
              <a:ext uri="{FF2B5EF4-FFF2-40B4-BE49-F238E27FC236}">
                <a16:creationId xmlns:a16="http://schemas.microsoft.com/office/drawing/2014/main" id="{979B8BA4-CE04-27C6-97ED-D61080FF53DD}"/>
              </a:ext>
            </a:extLst>
          </p:cNvPr>
          <p:cNvSpPr txBox="1"/>
          <p:nvPr/>
        </p:nvSpPr>
        <p:spPr>
          <a:xfrm>
            <a:off x="2020617" y="2484269"/>
            <a:ext cx="1250442" cy="523220"/>
          </a:xfrm>
          <a:prstGeom prst="rect">
            <a:avLst/>
          </a:prstGeom>
          <a:noFill/>
        </p:spPr>
        <p:txBody>
          <a:bodyPr wrap="square">
            <a:spAutoFit/>
          </a:bodyPr>
          <a:lstStyle/>
          <a:p>
            <a:pPr algn="ctr"/>
            <a:r>
              <a:rPr lang="en-US" dirty="0">
                <a:solidFill>
                  <a:schemeClr val="tx2">
                    <a:lumMod val="25000"/>
                  </a:schemeClr>
                </a:solidFill>
              </a:rPr>
              <a:t>Collect </a:t>
            </a:r>
          </a:p>
          <a:p>
            <a:pPr algn="ctr"/>
            <a:r>
              <a:rPr lang="en-US" dirty="0">
                <a:solidFill>
                  <a:schemeClr val="tx2">
                    <a:lumMod val="25000"/>
                  </a:schemeClr>
                </a:solidFill>
              </a:rPr>
              <a:t>Data</a:t>
            </a:r>
          </a:p>
        </p:txBody>
      </p:sp>
      <p:sp>
        <p:nvSpPr>
          <p:cNvPr id="35" name="TextBox 34">
            <a:extLst>
              <a:ext uri="{FF2B5EF4-FFF2-40B4-BE49-F238E27FC236}">
                <a16:creationId xmlns:a16="http://schemas.microsoft.com/office/drawing/2014/main" id="{121B7CF9-AC6D-A9F8-1C2B-19ED29D7BD4A}"/>
              </a:ext>
            </a:extLst>
          </p:cNvPr>
          <p:cNvSpPr txBox="1"/>
          <p:nvPr/>
        </p:nvSpPr>
        <p:spPr>
          <a:xfrm>
            <a:off x="3047135" y="2483043"/>
            <a:ext cx="1250442" cy="523220"/>
          </a:xfrm>
          <a:prstGeom prst="rect">
            <a:avLst/>
          </a:prstGeom>
          <a:noFill/>
        </p:spPr>
        <p:txBody>
          <a:bodyPr wrap="square">
            <a:spAutoFit/>
          </a:bodyPr>
          <a:lstStyle/>
          <a:p>
            <a:pPr algn="ctr"/>
            <a:r>
              <a:rPr lang="en-US" dirty="0">
                <a:solidFill>
                  <a:schemeClr val="tx2">
                    <a:lumMod val="25000"/>
                  </a:schemeClr>
                </a:solidFill>
              </a:rPr>
              <a:t>Clean</a:t>
            </a:r>
          </a:p>
          <a:p>
            <a:pPr algn="ctr"/>
            <a:r>
              <a:rPr lang="en-US" dirty="0">
                <a:solidFill>
                  <a:schemeClr val="tx2">
                    <a:lumMod val="25000"/>
                  </a:schemeClr>
                </a:solidFill>
              </a:rPr>
              <a:t>Data</a:t>
            </a:r>
          </a:p>
        </p:txBody>
      </p:sp>
      <p:sp>
        <p:nvSpPr>
          <p:cNvPr id="36" name="TextBox 35">
            <a:extLst>
              <a:ext uri="{FF2B5EF4-FFF2-40B4-BE49-F238E27FC236}">
                <a16:creationId xmlns:a16="http://schemas.microsoft.com/office/drawing/2014/main" id="{9204D5A0-2111-6488-ABFD-0639B0C593D8}"/>
              </a:ext>
            </a:extLst>
          </p:cNvPr>
          <p:cNvSpPr txBox="1"/>
          <p:nvPr/>
        </p:nvSpPr>
        <p:spPr>
          <a:xfrm>
            <a:off x="4316546" y="2486015"/>
            <a:ext cx="1250442" cy="523220"/>
          </a:xfrm>
          <a:prstGeom prst="rect">
            <a:avLst/>
          </a:prstGeom>
          <a:noFill/>
        </p:spPr>
        <p:txBody>
          <a:bodyPr wrap="square">
            <a:spAutoFit/>
          </a:bodyPr>
          <a:lstStyle/>
          <a:p>
            <a:pPr algn="ctr"/>
            <a:r>
              <a:rPr lang="en-US" dirty="0">
                <a:solidFill>
                  <a:schemeClr val="tx2">
                    <a:lumMod val="25000"/>
                  </a:schemeClr>
                </a:solidFill>
              </a:rPr>
              <a:t>Transform</a:t>
            </a:r>
          </a:p>
          <a:p>
            <a:pPr algn="ctr"/>
            <a:r>
              <a:rPr lang="en-US" dirty="0">
                <a:solidFill>
                  <a:schemeClr val="tx2">
                    <a:lumMod val="25000"/>
                  </a:schemeClr>
                </a:solidFill>
              </a:rPr>
              <a:t>Data</a:t>
            </a:r>
          </a:p>
        </p:txBody>
      </p:sp>
      <p:sp>
        <p:nvSpPr>
          <p:cNvPr id="37" name="TextBox 36">
            <a:extLst>
              <a:ext uri="{FF2B5EF4-FFF2-40B4-BE49-F238E27FC236}">
                <a16:creationId xmlns:a16="http://schemas.microsoft.com/office/drawing/2014/main" id="{0DC3C631-18CB-CD86-B400-D5E06D0E3BD3}"/>
              </a:ext>
            </a:extLst>
          </p:cNvPr>
          <p:cNvSpPr txBox="1"/>
          <p:nvPr/>
        </p:nvSpPr>
        <p:spPr>
          <a:xfrm>
            <a:off x="5513585" y="2473315"/>
            <a:ext cx="1250442" cy="523220"/>
          </a:xfrm>
          <a:prstGeom prst="rect">
            <a:avLst/>
          </a:prstGeom>
          <a:noFill/>
        </p:spPr>
        <p:txBody>
          <a:bodyPr wrap="square">
            <a:spAutoFit/>
          </a:bodyPr>
          <a:lstStyle/>
          <a:p>
            <a:pPr algn="ctr"/>
            <a:r>
              <a:rPr lang="en-US" dirty="0">
                <a:solidFill>
                  <a:schemeClr val="tx2">
                    <a:lumMod val="25000"/>
                  </a:schemeClr>
                </a:solidFill>
              </a:rPr>
              <a:t>Analyze</a:t>
            </a:r>
          </a:p>
          <a:p>
            <a:pPr algn="ctr"/>
            <a:r>
              <a:rPr lang="en-US" dirty="0">
                <a:solidFill>
                  <a:schemeClr val="tx2">
                    <a:lumMod val="25000"/>
                  </a:schemeClr>
                </a:solidFill>
              </a:rPr>
              <a:t>Data</a:t>
            </a:r>
          </a:p>
        </p:txBody>
      </p:sp>
      <p:sp>
        <p:nvSpPr>
          <p:cNvPr id="38" name="TextBox 37">
            <a:extLst>
              <a:ext uri="{FF2B5EF4-FFF2-40B4-BE49-F238E27FC236}">
                <a16:creationId xmlns:a16="http://schemas.microsoft.com/office/drawing/2014/main" id="{0E229CCC-E656-6011-8DA3-466AAB6A46B9}"/>
              </a:ext>
            </a:extLst>
          </p:cNvPr>
          <p:cNvSpPr txBox="1"/>
          <p:nvPr/>
        </p:nvSpPr>
        <p:spPr>
          <a:xfrm>
            <a:off x="6823984" y="2473315"/>
            <a:ext cx="1449569" cy="523220"/>
          </a:xfrm>
          <a:prstGeom prst="rect">
            <a:avLst/>
          </a:prstGeom>
          <a:noFill/>
        </p:spPr>
        <p:txBody>
          <a:bodyPr wrap="square">
            <a:spAutoFit/>
          </a:bodyPr>
          <a:lstStyle/>
          <a:p>
            <a:pPr algn="ctr"/>
            <a:r>
              <a:rPr lang="en-US" dirty="0">
                <a:solidFill>
                  <a:schemeClr val="tx2">
                    <a:lumMod val="25000"/>
                  </a:schemeClr>
                </a:solidFill>
              </a:rPr>
              <a:t>Extract Insights &amp; Predictions</a:t>
            </a:r>
          </a:p>
        </p:txBody>
      </p:sp>
      <p:sp>
        <p:nvSpPr>
          <p:cNvPr id="39" name="TextBox 38">
            <a:extLst>
              <a:ext uri="{FF2B5EF4-FFF2-40B4-BE49-F238E27FC236}">
                <a16:creationId xmlns:a16="http://schemas.microsoft.com/office/drawing/2014/main" id="{5BBFA299-B8EB-3296-3142-4D106C868684}"/>
              </a:ext>
            </a:extLst>
          </p:cNvPr>
          <p:cNvSpPr txBox="1"/>
          <p:nvPr/>
        </p:nvSpPr>
        <p:spPr>
          <a:xfrm>
            <a:off x="8274306" y="2473315"/>
            <a:ext cx="2029206" cy="523220"/>
          </a:xfrm>
          <a:prstGeom prst="rect">
            <a:avLst/>
          </a:prstGeom>
          <a:noFill/>
        </p:spPr>
        <p:txBody>
          <a:bodyPr wrap="square">
            <a:spAutoFit/>
          </a:bodyPr>
          <a:lstStyle/>
          <a:p>
            <a:pPr algn="ctr"/>
            <a:r>
              <a:rPr lang="en-US" dirty="0">
                <a:solidFill>
                  <a:schemeClr val="tx2">
                    <a:lumMod val="25000"/>
                  </a:schemeClr>
                </a:solidFill>
              </a:rPr>
              <a:t>Conclusions, Findings </a:t>
            </a:r>
          </a:p>
          <a:p>
            <a:pPr algn="ctr"/>
            <a:r>
              <a:rPr lang="en-US" dirty="0">
                <a:solidFill>
                  <a:schemeClr val="tx2">
                    <a:lumMod val="25000"/>
                  </a:schemeClr>
                </a:solidFill>
              </a:rPr>
              <a:t>&amp; Recommendations</a:t>
            </a:r>
          </a:p>
        </p:txBody>
      </p:sp>
      <p:sp>
        <p:nvSpPr>
          <p:cNvPr id="40" name="TextBox 39">
            <a:extLst>
              <a:ext uri="{FF2B5EF4-FFF2-40B4-BE49-F238E27FC236}">
                <a16:creationId xmlns:a16="http://schemas.microsoft.com/office/drawing/2014/main" id="{F8CF5493-FE3B-1660-A46C-4A127FA90F42}"/>
              </a:ext>
            </a:extLst>
          </p:cNvPr>
          <p:cNvSpPr txBox="1"/>
          <p:nvPr/>
        </p:nvSpPr>
        <p:spPr>
          <a:xfrm>
            <a:off x="10303512" y="2483043"/>
            <a:ext cx="1250442" cy="523220"/>
          </a:xfrm>
          <a:prstGeom prst="rect">
            <a:avLst/>
          </a:prstGeom>
          <a:noFill/>
        </p:spPr>
        <p:txBody>
          <a:bodyPr wrap="square">
            <a:spAutoFit/>
          </a:bodyPr>
          <a:lstStyle/>
          <a:p>
            <a:pPr algn="ctr"/>
            <a:r>
              <a:rPr lang="en-US" dirty="0">
                <a:solidFill>
                  <a:schemeClr val="tx2">
                    <a:lumMod val="25000"/>
                  </a:schemeClr>
                </a:solidFill>
              </a:rPr>
              <a:t>Take </a:t>
            </a:r>
          </a:p>
          <a:p>
            <a:pPr algn="ctr"/>
            <a:r>
              <a:rPr lang="en-US" dirty="0">
                <a:solidFill>
                  <a:schemeClr val="tx2">
                    <a:lumMod val="25000"/>
                  </a:schemeClr>
                </a:solidFill>
              </a:rPr>
              <a:t>Actions</a:t>
            </a:r>
          </a:p>
        </p:txBody>
      </p:sp>
      <p:cxnSp>
        <p:nvCxnSpPr>
          <p:cNvPr id="44" name="Straight Connector 43">
            <a:extLst>
              <a:ext uri="{FF2B5EF4-FFF2-40B4-BE49-F238E27FC236}">
                <a16:creationId xmlns:a16="http://schemas.microsoft.com/office/drawing/2014/main" id="{CC0288D1-7175-BB05-B846-B20546E77E0C}"/>
              </a:ext>
            </a:extLst>
          </p:cNvPr>
          <p:cNvCxnSpPr>
            <a:cxnSpLocks/>
          </p:cNvCxnSpPr>
          <p:nvPr/>
        </p:nvCxnSpPr>
        <p:spPr>
          <a:xfrm>
            <a:off x="1360329" y="1760512"/>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839E7C54-40BC-2F20-04D4-EAEABFA7F66E}"/>
              </a:ext>
            </a:extLst>
          </p:cNvPr>
          <p:cNvCxnSpPr/>
          <p:nvPr/>
        </p:nvCxnSpPr>
        <p:spPr>
          <a:xfrm>
            <a:off x="2645838"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1456BEC2-E44F-2ADD-4E90-E12599A13E00}"/>
              </a:ext>
            </a:extLst>
          </p:cNvPr>
          <p:cNvCxnSpPr/>
          <p:nvPr/>
        </p:nvCxnSpPr>
        <p:spPr>
          <a:xfrm>
            <a:off x="3667570"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6F4C92AE-6A44-A392-61C8-BAC6BECA8604}"/>
              </a:ext>
            </a:extLst>
          </p:cNvPr>
          <p:cNvCxnSpPr/>
          <p:nvPr/>
        </p:nvCxnSpPr>
        <p:spPr>
          <a:xfrm>
            <a:off x="4941767"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20ECFDD9-4B6C-FB12-9CD5-4BD98248855F}"/>
              </a:ext>
            </a:extLst>
          </p:cNvPr>
          <p:cNvCxnSpPr/>
          <p:nvPr/>
        </p:nvCxnSpPr>
        <p:spPr>
          <a:xfrm>
            <a:off x="6138806"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4F871916-DD86-F9F8-1F2E-FEBB1A03AAF6}"/>
              </a:ext>
            </a:extLst>
          </p:cNvPr>
          <p:cNvCxnSpPr/>
          <p:nvPr/>
        </p:nvCxnSpPr>
        <p:spPr>
          <a:xfrm>
            <a:off x="7482674"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DDB63FD2-6289-BFC3-BAE1-97AA61DF1052}"/>
              </a:ext>
            </a:extLst>
          </p:cNvPr>
          <p:cNvCxnSpPr/>
          <p:nvPr/>
        </p:nvCxnSpPr>
        <p:spPr>
          <a:xfrm>
            <a:off x="9284123" y="175735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04B5C123-22D5-5395-FFC8-28CE1AA2CC1B}"/>
              </a:ext>
            </a:extLst>
          </p:cNvPr>
          <p:cNvCxnSpPr/>
          <p:nvPr/>
        </p:nvCxnSpPr>
        <p:spPr>
          <a:xfrm>
            <a:off x="10923947" y="1757353"/>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sp>
        <p:nvSpPr>
          <p:cNvPr id="52" name="Oval 51">
            <a:extLst>
              <a:ext uri="{FF2B5EF4-FFF2-40B4-BE49-F238E27FC236}">
                <a16:creationId xmlns:a16="http://schemas.microsoft.com/office/drawing/2014/main" id="{51954902-2698-F6AD-423B-2F44DF37339D}"/>
              </a:ext>
            </a:extLst>
          </p:cNvPr>
          <p:cNvSpPr/>
          <p:nvPr/>
        </p:nvSpPr>
        <p:spPr>
          <a:xfrm>
            <a:off x="1294923" y="2316493"/>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a:extLst>
              <a:ext uri="{FF2B5EF4-FFF2-40B4-BE49-F238E27FC236}">
                <a16:creationId xmlns:a16="http://schemas.microsoft.com/office/drawing/2014/main" id="{4E8C045D-DCB7-CD24-08BA-CA0BB9C3E515}"/>
              </a:ext>
            </a:extLst>
          </p:cNvPr>
          <p:cNvSpPr/>
          <p:nvPr/>
        </p:nvSpPr>
        <p:spPr>
          <a:xfrm>
            <a:off x="2574919" y="2319120"/>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a:extLst>
              <a:ext uri="{FF2B5EF4-FFF2-40B4-BE49-F238E27FC236}">
                <a16:creationId xmlns:a16="http://schemas.microsoft.com/office/drawing/2014/main" id="{9B2A4E15-BA63-BF13-7DA9-37C933012CD0}"/>
              </a:ext>
            </a:extLst>
          </p:cNvPr>
          <p:cNvSpPr/>
          <p:nvPr/>
        </p:nvSpPr>
        <p:spPr>
          <a:xfrm>
            <a:off x="3603220" y="2316493"/>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54">
            <a:extLst>
              <a:ext uri="{FF2B5EF4-FFF2-40B4-BE49-F238E27FC236}">
                <a16:creationId xmlns:a16="http://schemas.microsoft.com/office/drawing/2014/main" id="{91A47093-D809-92B8-EBF2-1B941D58024D}"/>
              </a:ext>
            </a:extLst>
          </p:cNvPr>
          <p:cNvSpPr/>
          <p:nvPr/>
        </p:nvSpPr>
        <p:spPr>
          <a:xfrm>
            <a:off x="4868231"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a:extLst>
              <a:ext uri="{FF2B5EF4-FFF2-40B4-BE49-F238E27FC236}">
                <a16:creationId xmlns:a16="http://schemas.microsoft.com/office/drawing/2014/main" id="{45B6A2AA-85CB-FF5D-4506-88F73B60113B}"/>
              </a:ext>
            </a:extLst>
          </p:cNvPr>
          <p:cNvSpPr/>
          <p:nvPr/>
        </p:nvSpPr>
        <p:spPr>
          <a:xfrm>
            <a:off x="6069089"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a:extLst>
              <a:ext uri="{FF2B5EF4-FFF2-40B4-BE49-F238E27FC236}">
                <a16:creationId xmlns:a16="http://schemas.microsoft.com/office/drawing/2014/main" id="{F6E96591-F747-B868-96E3-D83E3B95FB7F}"/>
              </a:ext>
            </a:extLst>
          </p:cNvPr>
          <p:cNvSpPr/>
          <p:nvPr/>
        </p:nvSpPr>
        <p:spPr>
          <a:xfrm>
            <a:off x="7421576" y="2319120"/>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1F8D61A6-DE27-A0C4-F992-C1486824B046}"/>
              </a:ext>
            </a:extLst>
          </p:cNvPr>
          <p:cNvSpPr/>
          <p:nvPr/>
        </p:nvSpPr>
        <p:spPr>
          <a:xfrm>
            <a:off x="9215543"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id="{3F260B9A-8CBC-9C92-E99C-43B22E76B324}"/>
              </a:ext>
            </a:extLst>
          </p:cNvPr>
          <p:cNvSpPr/>
          <p:nvPr/>
        </p:nvSpPr>
        <p:spPr>
          <a:xfrm>
            <a:off x="10855367"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1" name="Graphic 60" descr="UFO Invasion with solid fill">
            <a:extLst>
              <a:ext uri="{FF2B5EF4-FFF2-40B4-BE49-F238E27FC236}">
                <a16:creationId xmlns:a16="http://schemas.microsoft.com/office/drawing/2014/main" id="{DE6B2E5C-70EF-9AE5-2E08-EA430D7EB83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38627" y="3650351"/>
            <a:ext cx="1208828" cy="1208828"/>
          </a:xfrm>
          <a:prstGeom prst="rect">
            <a:avLst/>
          </a:prstGeom>
        </p:spPr>
      </p:pic>
    </p:spTree>
    <p:extLst>
      <p:ext uri="{BB962C8B-B14F-4D97-AF65-F5344CB8AC3E}">
        <p14:creationId xmlns:p14="http://schemas.microsoft.com/office/powerpoint/2010/main" val="16624887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45">
          <a:extLst>
            <a:ext uri="{FF2B5EF4-FFF2-40B4-BE49-F238E27FC236}">
              <a16:creationId xmlns:a16="http://schemas.microsoft.com/office/drawing/2014/main" id="{DEAC4AAE-5573-B6DB-5F4F-D7FE6022E162}"/>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109C389F-5D02-9DF0-733F-94EE7CB2E920}"/>
              </a:ext>
            </a:extLst>
          </p:cNvPr>
          <p:cNvSpPr/>
          <p:nvPr/>
        </p:nvSpPr>
        <p:spPr>
          <a:xfrm>
            <a:off x="863235" y="1542399"/>
            <a:ext cx="10878301" cy="3549738"/>
          </a:xfrm>
          <a:prstGeom prst="rect">
            <a:avLst/>
          </a:prstGeom>
          <a:solidFill>
            <a:schemeClr val="bg1">
              <a:lumMod val="95000"/>
              <a:alpha val="39000"/>
            </a:schemeClr>
          </a:solidFill>
          <a:ln>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8" name="Google Shape;348;p37">
            <a:extLst>
              <a:ext uri="{FF2B5EF4-FFF2-40B4-BE49-F238E27FC236}">
                <a16:creationId xmlns:a16="http://schemas.microsoft.com/office/drawing/2014/main" id="{476DED29-5F40-A5E4-0E23-81E5DD024BFB}"/>
              </a:ext>
            </a:extLst>
          </p:cNvPr>
          <p:cNvSpPr txBox="1">
            <a:spLocks noGrp="1"/>
          </p:cNvSpPr>
          <p:nvPr>
            <p:ph type="title"/>
          </p:nvPr>
        </p:nvSpPr>
        <p:spPr>
          <a:xfrm>
            <a:off x="742199" y="654331"/>
            <a:ext cx="4134600" cy="8820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Bypass. Download. Run.</a:t>
            </a:r>
            <a:endParaRPr dirty="0"/>
          </a:p>
        </p:txBody>
      </p:sp>
      <p:sp>
        <p:nvSpPr>
          <p:cNvPr id="2" name="Slide Number Placeholder 2">
            <a:extLst>
              <a:ext uri="{FF2B5EF4-FFF2-40B4-BE49-F238E27FC236}">
                <a16:creationId xmlns:a16="http://schemas.microsoft.com/office/drawing/2014/main" id="{12C8261F-D311-58BA-1340-99C5944C1F85}"/>
              </a:ext>
            </a:extLst>
          </p:cNvPr>
          <p:cNvSpPr>
            <a:spLocks noGrp="1"/>
          </p:cNvSpPr>
          <p:nvPr>
            <p:ph type="sldNum" idx="10"/>
          </p:nvPr>
        </p:nvSpPr>
        <p:spPr>
          <a:xfrm>
            <a:off x="9255136" y="6492875"/>
            <a:ext cx="2743200" cy="228600"/>
          </a:xfrm>
        </p:spPr>
        <p:txBody>
          <a:bodyPr/>
          <a:lstStyle/>
          <a:p>
            <a:fld id="{00000000-1234-1234-1234-123412341234}" type="slidenum">
              <a:rPr lang="en-US" smtClean="0"/>
              <a:pPr/>
              <a:t>32</a:t>
            </a:fld>
            <a:endParaRPr lang="en-US" dirty="0"/>
          </a:p>
        </p:txBody>
      </p:sp>
      <p:sp>
        <p:nvSpPr>
          <p:cNvPr id="3" name="TextBox 2">
            <a:extLst>
              <a:ext uri="{FF2B5EF4-FFF2-40B4-BE49-F238E27FC236}">
                <a16:creationId xmlns:a16="http://schemas.microsoft.com/office/drawing/2014/main" id="{9B6E06E8-6287-AF2A-D6A8-E8EBCB56B5D7}"/>
              </a:ext>
            </a:extLst>
          </p:cNvPr>
          <p:cNvSpPr txBox="1"/>
          <p:nvPr/>
        </p:nvSpPr>
        <p:spPr>
          <a:xfrm>
            <a:off x="5124556" y="978130"/>
            <a:ext cx="6616980" cy="338554"/>
          </a:xfrm>
          <a:prstGeom prst="rect">
            <a:avLst/>
          </a:prstGeom>
          <a:noFill/>
        </p:spPr>
        <p:txBody>
          <a:bodyPr wrap="square">
            <a:spAutoFit/>
          </a:bodyPr>
          <a:lstStyle/>
          <a:p>
            <a:pPr algn="r"/>
            <a:r>
              <a:rPr lang="en-US" sz="1600" dirty="0">
                <a:solidFill>
                  <a:srgbClr val="2B2576"/>
                </a:solidFill>
                <a:latin typeface="+mj-lt"/>
                <a:cs typeface="Arial" panose="020B0604020202020204" pitchFamily="34" charset="0"/>
              </a:rPr>
              <a:t>https://github.com/NetSPI/powerhuntshares</a:t>
            </a:r>
          </a:p>
        </p:txBody>
      </p:sp>
      <p:sp>
        <p:nvSpPr>
          <p:cNvPr id="9" name="TextBox 8">
            <a:extLst>
              <a:ext uri="{FF2B5EF4-FFF2-40B4-BE49-F238E27FC236}">
                <a16:creationId xmlns:a16="http://schemas.microsoft.com/office/drawing/2014/main" id="{40109E12-7443-DFCD-18CF-D6CCFBABEEB4}"/>
              </a:ext>
            </a:extLst>
          </p:cNvPr>
          <p:cNvSpPr txBox="1"/>
          <p:nvPr/>
        </p:nvSpPr>
        <p:spPr>
          <a:xfrm>
            <a:off x="1005735" y="1655275"/>
            <a:ext cx="10878301" cy="3323987"/>
          </a:xfrm>
          <a:prstGeom prst="rect">
            <a:avLst/>
          </a:prstGeom>
          <a:noFill/>
        </p:spPr>
        <p:txBody>
          <a:bodyPr wrap="square" rtlCol="0">
            <a:spAutoFit/>
          </a:bodyPr>
          <a:lstStyle/>
          <a:p>
            <a:r>
              <a:rPr lang="en-US" dirty="0"/>
              <a:t># Bypass execution policy restrictions</a:t>
            </a:r>
          </a:p>
          <a:p>
            <a:r>
              <a:rPr lang="en-US" dirty="0"/>
              <a:t>Set-</a:t>
            </a:r>
            <a:r>
              <a:rPr lang="en-US" dirty="0" err="1"/>
              <a:t>ExecutionPolicy</a:t>
            </a:r>
            <a:r>
              <a:rPr lang="en-US" dirty="0"/>
              <a:t> -Scope Process Bypass</a:t>
            </a:r>
          </a:p>
          <a:p>
            <a:endParaRPr lang="en-US" dirty="0"/>
          </a:p>
          <a:p>
            <a:r>
              <a:rPr lang="en-US" dirty="0"/>
              <a:t># Import module that exists in the current directory</a:t>
            </a:r>
          </a:p>
          <a:p>
            <a:r>
              <a:rPr lang="en-US" dirty="0"/>
              <a:t>Import-Module .\PowerHuntShares.psm1</a:t>
            </a:r>
          </a:p>
          <a:p>
            <a:endParaRPr lang="en-US" dirty="0"/>
          </a:p>
          <a:p>
            <a:r>
              <a:rPr lang="en-US" dirty="0"/>
              <a:t>or</a:t>
            </a:r>
          </a:p>
          <a:p>
            <a:endParaRPr lang="en-US" dirty="0"/>
          </a:p>
          <a:p>
            <a:r>
              <a:rPr lang="en-US" dirty="0"/>
              <a:t># Reduce SSL operating level to support connection to </a:t>
            </a:r>
            <a:r>
              <a:rPr lang="en-US" dirty="0" err="1"/>
              <a:t>github</a:t>
            </a:r>
            <a:endParaRPr lang="en-US" dirty="0"/>
          </a:p>
          <a:p>
            <a:r>
              <a:rPr lang="en-US" dirty="0"/>
              <a:t>[</a:t>
            </a:r>
            <a:r>
              <a:rPr lang="en-US" dirty="0" err="1"/>
              <a:t>System.Net.ServicePointManager</a:t>
            </a:r>
            <a:r>
              <a:rPr lang="en-US" dirty="0"/>
              <a:t>]::</a:t>
            </a:r>
            <a:r>
              <a:rPr lang="en-US" dirty="0" err="1"/>
              <a:t>ServerCertificateValidationCallback</a:t>
            </a:r>
            <a:r>
              <a:rPr lang="en-US" dirty="0"/>
              <a:t> = {$true}</a:t>
            </a:r>
          </a:p>
          <a:p>
            <a:r>
              <a:rPr lang="en-US" dirty="0"/>
              <a:t>[</a:t>
            </a:r>
            <a:r>
              <a:rPr lang="en-US" dirty="0" err="1"/>
              <a:t>Net.ServicePointManager</a:t>
            </a:r>
            <a:r>
              <a:rPr lang="en-US" dirty="0"/>
              <a:t>]::</a:t>
            </a:r>
            <a:r>
              <a:rPr lang="en-US" dirty="0" err="1"/>
              <a:t>SecurityProtocol</a:t>
            </a:r>
            <a:r>
              <a:rPr lang="en-US" dirty="0"/>
              <a:t> =[</a:t>
            </a:r>
            <a:r>
              <a:rPr lang="en-US" dirty="0" err="1"/>
              <a:t>Net.SecurityProtocolType</a:t>
            </a:r>
            <a:r>
              <a:rPr lang="en-US" dirty="0"/>
              <a:t>]::Tls12</a:t>
            </a:r>
          </a:p>
          <a:p>
            <a:endParaRPr lang="en-US" dirty="0"/>
          </a:p>
          <a:p>
            <a:r>
              <a:rPr lang="en-US" dirty="0"/>
              <a:t># Download and load PowerHuntShares.psm1 into memory</a:t>
            </a:r>
          </a:p>
          <a:p>
            <a:r>
              <a:rPr lang="en-US" dirty="0"/>
              <a:t>IEX(New-Object </a:t>
            </a:r>
            <a:r>
              <a:rPr lang="en-US" dirty="0" err="1"/>
              <a:t>System.Net.WebClient</a:t>
            </a:r>
            <a:r>
              <a:rPr lang="en-US" dirty="0"/>
              <a:t>).</a:t>
            </a:r>
            <a:r>
              <a:rPr lang="en-US" dirty="0" err="1"/>
              <a:t>DownloadString</a:t>
            </a:r>
            <a:r>
              <a:rPr lang="en-US" dirty="0"/>
              <a:t>("https://raw.githubusercontent.com/NetSPI/PowerHuntShares/main/PowerHuntShares.psm1")</a:t>
            </a:r>
          </a:p>
        </p:txBody>
      </p:sp>
      <p:sp>
        <p:nvSpPr>
          <p:cNvPr id="11" name="TextBox 10">
            <a:extLst>
              <a:ext uri="{FF2B5EF4-FFF2-40B4-BE49-F238E27FC236}">
                <a16:creationId xmlns:a16="http://schemas.microsoft.com/office/drawing/2014/main" id="{D6769217-0B54-C264-DBEC-21F93A732B9B}"/>
              </a:ext>
            </a:extLst>
          </p:cNvPr>
          <p:cNvSpPr txBox="1"/>
          <p:nvPr/>
        </p:nvSpPr>
        <p:spPr>
          <a:xfrm>
            <a:off x="0" y="6406376"/>
            <a:ext cx="12192000" cy="338554"/>
          </a:xfrm>
          <a:prstGeom prst="rect">
            <a:avLst/>
          </a:prstGeom>
          <a:noFill/>
        </p:spPr>
        <p:txBody>
          <a:bodyPr wrap="square">
            <a:spAutoFit/>
          </a:bodyPr>
          <a:lstStyle/>
          <a:p>
            <a:pPr algn="ctr"/>
            <a:r>
              <a:rPr lang="en-US" sz="1600" dirty="0">
                <a:solidFill>
                  <a:schemeClr val="bg1"/>
                </a:solidFill>
                <a:latin typeface="+mj-lt"/>
                <a:cs typeface="Arial" panose="020B0604020202020204" pitchFamily="34" charset="0"/>
              </a:rPr>
              <a:t>https://github.com/NetSPI/PowerHuntShares</a:t>
            </a:r>
          </a:p>
        </p:txBody>
      </p:sp>
    </p:spTree>
    <p:extLst>
      <p:ext uri="{BB962C8B-B14F-4D97-AF65-F5344CB8AC3E}">
        <p14:creationId xmlns:p14="http://schemas.microsoft.com/office/powerpoint/2010/main" val="201170962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45">
          <a:extLst>
            <a:ext uri="{FF2B5EF4-FFF2-40B4-BE49-F238E27FC236}">
              <a16:creationId xmlns:a16="http://schemas.microsoft.com/office/drawing/2014/main" id="{78C4243B-D3F8-CE40-7EC0-B52A63B50FE6}"/>
            </a:ext>
          </a:extLst>
        </p:cNvPr>
        <p:cNvGrpSpPr/>
        <p:nvPr/>
      </p:nvGrpSpPr>
      <p:grpSpPr>
        <a:xfrm>
          <a:off x="0" y="0"/>
          <a:ext cx="0" cy="0"/>
          <a:chOff x="0" y="0"/>
          <a:chExt cx="0" cy="0"/>
        </a:xfrm>
      </p:grpSpPr>
      <p:sp>
        <p:nvSpPr>
          <p:cNvPr id="348" name="Google Shape;348;p37">
            <a:extLst>
              <a:ext uri="{FF2B5EF4-FFF2-40B4-BE49-F238E27FC236}">
                <a16:creationId xmlns:a16="http://schemas.microsoft.com/office/drawing/2014/main" id="{793AA789-4771-89A2-A948-7831725B5816}"/>
              </a:ext>
            </a:extLst>
          </p:cNvPr>
          <p:cNvSpPr txBox="1">
            <a:spLocks noGrp="1"/>
          </p:cNvSpPr>
          <p:nvPr>
            <p:ph type="title"/>
          </p:nvPr>
        </p:nvSpPr>
        <p:spPr>
          <a:xfrm>
            <a:off x="742199" y="654331"/>
            <a:ext cx="4134600" cy="8820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dirty="0"/>
              <a:t>Discovery Output</a:t>
            </a:r>
            <a:endParaRPr dirty="0"/>
          </a:p>
        </p:txBody>
      </p:sp>
      <p:sp>
        <p:nvSpPr>
          <p:cNvPr id="2" name="Slide Number Placeholder 2">
            <a:extLst>
              <a:ext uri="{FF2B5EF4-FFF2-40B4-BE49-F238E27FC236}">
                <a16:creationId xmlns:a16="http://schemas.microsoft.com/office/drawing/2014/main" id="{B9CD427B-5851-78E3-1A4F-C7414308E9FF}"/>
              </a:ext>
            </a:extLst>
          </p:cNvPr>
          <p:cNvSpPr>
            <a:spLocks noGrp="1"/>
          </p:cNvSpPr>
          <p:nvPr>
            <p:ph type="sldNum" idx="10"/>
          </p:nvPr>
        </p:nvSpPr>
        <p:spPr>
          <a:xfrm>
            <a:off x="9255136" y="6492875"/>
            <a:ext cx="2743200" cy="228600"/>
          </a:xfrm>
        </p:spPr>
        <p:txBody>
          <a:bodyPr/>
          <a:lstStyle/>
          <a:p>
            <a:fld id="{00000000-1234-1234-1234-123412341234}" type="slidenum">
              <a:rPr lang="en-US" smtClean="0"/>
              <a:pPr/>
              <a:t>33</a:t>
            </a:fld>
            <a:endParaRPr lang="en-US" dirty="0"/>
          </a:p>
        </p:txBody>
      </p:sp>
      <p:sp>
        <p:nvSpPr>
          <p:cNvPr id="9" name="TextBox 8">
            <a:extLst>
              <a:ext uri="{FF2B5EF4-FFF2-40B4-BE49-F238E27FC236}">
                <a16:creationId xmlns:a16="http://schemas.microsoft.com/office/drawing/2014/main" id="{F210115A-B582-C501-71F9-583DB1413551}"/>
              </a:ext>
            </a:extLst>
          </p:cNvPr>
          <p:cNvSpPr txBox="1"/>
          <p:nvPr/>
        </p:nvSpPr>
        <p:spPr>
          <a:xfrm>
            <a:off x="742199" y="1333477"/>
            <a:ext cx="10878301" cy="4832092"/>
          </a:xfrm>
          <a:prstGeom prst="rect">
            <a:avLst/>
          </a:prstGeom>
          <a:noFill/>
        </p:spPr>
        <p:txBody>
          <a:bodyPr wrap="square" rtlCol="0">
            <a:spAutoFit/>
          </a:bodyPr>
          <a:lstStyle/>
          <a:p>
            <a:r>
              <a:rPr lang="en-US" dirty="0"/>
              <a:t>---------------------------------------------------------------</a:t>
            </a:r>
          </a:p>
          <a:p>
            <a:r>
              <a:rPr lang="en-US" dirty="0"/>
              <a:t>SHARE DISCOVERY      </a:t>
            </a:r>
          </a:p>
          <a:p>
            <a:r>
              <a:rPr lang="en-US" dirty="0"/>
              <a:t>---------------------------------------------------------------</a:t>
            </a:r>
          </a:p>
          <a:p>
            <a:r>
              <a:rPr lang="en-US" dirty="0"/>
              <a:t>[*][03/01/2021 09:35] Scan Start</a:t>
            </a:r>
          </a:p>
          <a:p>
            <a:r>
              <a:rPr lang="en-US" dirty="0"/>
              <a:t>[*][03/01/2021 09:35] Output Directory: c:\temp\smbshares\SmbShareHunt-03012021093504</a:t>
            </a:r>
          </a:p>
          <a:p>
            <a:r>
              <a:rPr lang="en-US" dirty="0"/>
              <a:t>[*][03/01/2021 09:35] Successful connection to domain controller: dc1.demo.local</a:t>
            </a:r>
          </a:p>
          <a:p>
            <a:r>
              <a:rPr lang="en-US" dirty="0"/>
              <a:t>[*][03/01/2021 09:35] Performing LDAP query for computers associated with the </a:t>
            </a:r>
            <a:r>
              <a:rPr lang="en-US" dirty="0" err="1"/>
              <a:t>demo.local</a:t>
            </a:r>
            <a:r>
              <a:rPr lang="en-US" dirty="0"/>
              <a:t> domain</a:t>
            </a:r>
          </a:p>
          <a:p>
            <a:r>
              <a:rPr lang="en-US" dirty="0"/>
              <a:t>[*][03/01/2021 09:35] - 245 computers found</a:t>
            </a:r>
          </a:p>
          <a:p>
            <a:r>
              <a:rPr lang="en-US" dirty="0"/>
              <a:t>[*][03/01/2021 09:35] Pinging 245 computers</a:t>
            </a:r>
          </a:p>
          <a:p>
            <a:r>
              <a:rPr lang="en-US" dirty="0"/>
              <a:t>[*][03/01/2021 09:35] - 55 computers responded to ping requests.</a:t>
            </a:r>
          </a:p>
          <a:p>
            <a:r>
              <a:rPr lang="en-US" dirty="0"/>
              <a:t>[*][03/01/2021 09:35] Checking if TCP Port 445 is open on 55 computers</a:t>
            </a:r>
          </a:p>
          <a:p>
            <a:r>
              <a:rPr lang="en-US" dirty="0"/>
              <a:t>[*][03/01/2021 09:36] - 49 computers have TCP port 445 open.</a:t>
            </a:r>
          </a:p>
          <a:p>
            <a:r>
              <a:rPr lang="en-US" dirty="0"/>
              <a:t>[*][03/01/2021 09:36] Getting a list of SMB shares from 49 computers</a:t>
            </a:r>
          </a:p>
          <a:p>
            <a:r>
              <a:rPr lang="en-US" dirty="0"/>
              <a:t>[*][03/01/2021 09:36] - 217 SMB shares were found.</a:t>
            </a:r>
          </a:p>
          <a:p>
            <a:r>
              <a:rPr lang="en-US" dirty="0"/>
              <a:t>[*][03/01/2021 09:36] Getting share permissions from 217 SMB shares</a:t>
            </a:r>
          </a:p>
          <a:p>
            <a:r>
              <a:rPr lang="en-US" dirty="0"/>
              <a:t>[*][03/01/2021 09:37] - 374 share permissions were enumerated.</a:t>
            </a:r>
          </a:p>
          <a:p>
            <a:r>
              <a:rPr lang="en-US" dirty="0"/>
              <a:t>[*][03/01/2021 09:37] Getting directory listings from 33 SMB shares</a:t>
            </a:r>
          </a:p>
          <a:p>
            <a:r>
              <a:rPr lang="en-US" dirty="0"/>
              <a:t>[*][03/01/2021 09:37] - Targeting up to 3 nested directory levels</a:t>
            </a:r>
          </a:p>
          <a:p>
            <a:r>
              <a:rPr lang="en-US" dirty="0"/>
              <a:t>[*][03/01/2021 09:37] - 563 files and folders were enumerated.</a:t>
            </a:r>
          </a:p>
          <a:p>
            <a:r>
              <a:rPr lang="en-US" dirty="0"/>
              <a:t>[*][03/01/2021 09:37] Identifying potentially excessive share permissions</a:t>
            </a:r>
          </a:p>
          <a:p>
            <a:r>
              <a:rPr lang="en-US" dirty="0"/>
              <a:t>[*][03/01/2021 09:37] - 33 potentially excessive privileges were found across 12 systems..</a:t>
            </a:r>
          </a:p>
          <a:p>
            <a:r>
              <a:rPr lang="en-US" dirty="0"/>
              <a:t>[*][03/01/2021 09:37] Scan Complete</a:t>
            </a:r>
          </a:p>
        </p:txBody>
      </p:sp>
      <p:sp>
        <p:nvSpPr>
          <p:cNvPr id="5" name="TextBox 4">
            <a:extLst>
              <a:ext uri="{FF2B5EF4-FFF2-40B4-BE49-F238E27FC236}">
                <a16:creationId xmlns:a16="http://schemas.microsoft.com/office/drawing/2014/main" id="{3FB8BF5F-01C3-F1F5-BD58-D97C36A76178}"/>
              </a:ext>
            </a:extLst>
          </p:cNvPr>
          <p:cNvSpPr txBox="1"/>
          <p:nvPr/>
        </p:nvSpPr>
        <p:spPr>
          <a:xfrm>
            <a:off x="5124556" y="978130"/>
            <a:ext cx="6616980" cy="338554"/>
          </a:xfrm>
          <a:prstGeom prst="rect">
            <a:avLst/>
          </a:prstGeom>
          <a:noFill/>
        </p:spPr>
        <p:txBody>
          <a:bodyPr wrap="square">
            <a:spAutoFit/>
          </a:bodyPr>
          <a:lstStyle/>
          <a:p>
            <a:pPr algn="r"/>
            <a:r>
              <a:rPr lang="en-US" sz="1600" dirty="0">
                <a:solidFill>
                  <a:srgbClr val="2B2576"/>
                </a:solidFill>
                <a:latin typeface="+mj-lt"/>
                <a:cs typeface="Arial" panose="020B0604020202020204" pitchFamily="34" charset="0"/>
              </a:rPr>
              <a:t>https://github.com/NetSPI/powerhuntshares</a:t>
            </a:r>
          </a:p>
        </p:txBody>
      </p:sp>
      <p:sp>
        <p:nvSpPr>
          <p:cNvPr id="6" name="TextBox 5">
            <a:extLst>
              <a:ext uri="{FF2B5EF4-FFF2-40B4-BE49-F238E27FC236}">
                <a16:creationId xmlns:a16="http://schemas.microsoft.com/office/drawing/2014/main" id="{258CC233-D4A4-AC56-8EA1-3B4C86C95370}"/>
              </a:ext>
            </a:extLst>
          </p:cNvPr>
          <p:cNvSpPr txBox="1"/>
          <p:nvPr/>
        </p:nvSpPr>
        <p:spPr>
          <a:xfrm>
            <a:off x="0" y="6406376"/>
            <a:ext cx="12192000" cy="338554"/>
          </a:xfrm>
          <a:prstGeom prst="rect">
            <a:avLst/>
          </a:prstGeom>
          <a:noFill/>
        </p:spPr>
        <p:txBody>
          <a:bodyPr wrap="square">
            <a:spAutoFit/>
          </a:bodyPr>
          <a:lstStyle/>
          <a:p>
            <a:pPr algn="ctr"/>
            <a:r>
              <a:rPr lang="en-US" sz="1600" dirty="0">
                <a:solidFill>
                  <a:schemeClr val="bg1"/>
                </a:solidFill>
                <a:latin typeface="+mj-lt"/>
                <a:cs typeface="Arial" panose="020B0604020202020204" pitchFamily="34" charset="0"/>
              </a:rPr>
              <a:t>https://github.com/NetSPI/PowerHuntShares</a:t>
            </a:r>
          </a:p>
        </p:txBody>
      </p:sp>
    </p:spTree>
    <p:extLst>
      <p:ext uri="{BB962C8B-B14F-4D97-AF65-F5344CB8AC3E}">
        <p14:creationId xmlns:p14="http://schemas.microsoft.com/office/powerpoint/2010/main" val="280130218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45">
          <a:extLst>
            <a:ext uri="{FF2B5EF4-FFF2-40B4-BE49-F238E27FC236}">
              <a16:creationId xmlns:a16="http://schemas.microsoft.com/office/drawing/2014/main" id="{BFD6E51F-0629-12FC-5AFA-F3F9913B2B0C}"/>
            </a:ext>
          </a:extLst>
        </p:cNvPr>
        <p:cNvGrpSpPr/>
        <p:nvPr/>
      </p:nvGrpSpPr>
      <p:grpSpPr>
        <a:xfrm>
          <a:off x="0" y="0"/>
          <a:ext cx="0" cy="0"/>
          <a:chOff x="0" y="0"/>
          <a:chExt cx="0" cy="0"/>
        </a:xfrm>
      </p:grpSpPr>
      <p:sp>
        <p:nvSpPr>
          <p:cNvPr id="348" name="Google Shape;348;p37">
            <a:extLst>
              <a:ext uri="{FF2B5EF4-FFF2-40B4-BE49-F238E27FC236}">
                <a16:creationId xmlns:a16="http://schemas.microsoft.com/office/drawing/2014/main" id="{E011C4BE-BCD3-59BA-D258-301D52D6FCC8}"/>
              </a:ext>
            </a:extLst>
          </p:cNvPr>
          <p:cNvSpPr txBox="1">
            <a:spLocks noGrp="1"/>
          </p:cNvSpPr>
          <p:nvPr>
            <p:ph type="title"/>
          </p:nvPr>
        </p:nvSpPr>
        <p:spPr>
          <a:xfrm>
            <a:off x="742199" y="654331"/>
            <a:ext cx="4134600" cy="8820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dirty="0"/>
              <a:t>Analysis Output</a:t>
            </a:r>
            <a:endParaRPr dirty="0"/>
          </a:p>
        </p:txBody>
      </p:sp>
      <p:sp>
        <p:nvSpPr>
          <p:cNvPr id="2" name="Slide Number Placeholder 2">
            <a:extLst>
              <a:ext uri="{FF2B5EF4-FFF2-40B4-BE49-F238E27FC236}">
                <a16:creationId xmlns:a16="http://schemas.microsoft.com/office/drawing/2014/main" id="{CD8FFD36-9737-CCD8-61CC-8CEE31781400}"/>
              </a:ext>
            </a:extLst>
          </p:cNvPr>
          <p:cNvSpPr>
            <a:spLocks noGrp="1"/>
          </p:cNvSpPr>
          <p:nvPr>
            <p:ph type="sldNum" idx="10"/>
          </p:nvPr>
        </p:nvSpPr>
        <p:spPr>
          <a:xfrm>
            <a:off x="9255136" y="6492875"/>
            <a:ext cx="2743200" cy="228600"/>
          </a:xfrm>
        </p:spPr>
        <p:txBody>
          <a:bodyPr/>
          <a:lstStyle/>
          <a:p>
            <a:fld id="{00000000-1234-1234-1234-123412341234}" type="slidenum">
              <a:rPr lang="en-US" smtClean="0"/>
              <a:pPr/>
              <a:t>34</a:t>
            </a:fld>
            <a:endParaRPr lang="en-US" dirty="0"/>
          </a:p>
        </p:txBody>
      </p:sp>
      <p:sp>
        <p:nvSpPr>
          <p:cNvPr id="9" name="TextBox 8">
            <a:extLst>
              <a:ext uri="{FF2B5EF4-FFF2-40B4-BE49-F238E27FC236}">
                <a16:creationId xmlns:a16="http://schemas.microsoft.com/office/drawing/2014/main" id="{F63E11D4-2A77-69AE-8B76-AF6E34C864E3}"/>
              </a:ext>
            </a:extLst>
          </p:cNvPr>
          <p:cNvSpPr txBox="1"/>
          <p:nvPr/>
        </p:nvSpPr>
        <p:spPr>
          <a:xfrm>
            <a:off x="742199" y="1333477"/>
            <a:ext cx="10878301" cy="3323987"/>
          </a:xfrm>
          <a:prstGeom prst="rect">
            <a:avLst/>
          </a:prstGeom>
          <a:noFill/>
        </p:spPr>
        <p:txBody>
          <a:bodyPr wrap="square" rtlCol="0">
            <a:spAutoFit/>
          </a:bodyPr>
          <a:lstStyle/>
          <a:p>
            <a:r>
              <a:rPr lang="en-US" dirty="0"/>
              <a:t>---------------------------------------------------------------</a:t>
            </a:r>
          </a:p>
          <a:p>
            <a:r>
              <a:rPr lang="en-US" dirty="0"/>
              <a:t>SHARE ANALYSIS      </a:t>
            </a:r>
          </a:p>
          <a:p>
            <a:r>
              <a:rPr lang="en-US" dirty="0"/>
              <a:t>---------------------------------------------------------------</a:t>
            </a:r>
          </a:p>
          <a:p>
            <a:r>
              <a:rPr lang="en-US" dirty="0"/>
              <a:t>[*][03/01/2021 09:37] Analysis Start</a:t>
            </a:r>
          </a:p>
          <a:p>
            <a:r>
              <a:rPr lang="en-US" dirty="0"/>
              <a:t>[*][03/01/2021 09:37] - 14 shares can be read across 12 systems.</a:t>
            </a:r>
          </a:p>
          <a:p>
            <a:r>
              <a:rPr lang="en-US" dirty="0"/>
              <a:t>[*][03/01/2021 09:37] - 1 shares can be written to across 1 systems.</a:t>
            </a:r>
          </a:p>
          <a:p>
            <a:r>
              <a:rPr lang="en-US" dirty="0"/>
              <a:t>[*][03/01/2021 09:37] - 46 shares are considered non-default across 32 systems.</a:t>
            </a:r>
          </a:p>
          <a:p>
            <a:r>
              <a:rPr lang="en-US" dirty="0"/>
              <a:t>[*][03/01/2021 09:37] - 0 shares are considered high risk across 0 systems</a:t>
            </a:r>
          </a:p>
          <a:p>
            <a:r>
              <a:rPr lang="en-US" dirty="0"/>
              <a:t>[*][03/01/2021 09:37] - Identified top 5 owners of excessive shares.</a:t>
            </a:r>
          </a:p>
          <a:p>
            <a:r>
              <a:rPr lang="en-US" dirty="0"/>
              <a:t>[*][03/01/2021 09:37] - Identified top 5 share groups.</a:t>
            </a:r>
          </a:p>
          <a:p>
            <a:r>
              <a:rPr lang="en-US" dirty="0"/>
              <a:t>[*][03/01/2021 09:37] - Identified top 5 share names.</a:t>
            </a:r>
          </a:p>
          <a:p>
            <a:r>
              <a:rPr lang="en-US" dirty="0"/>
              <a:t>[*][03/01/2021 09:37] - Identified shares created in last 90 days.</a:t>
            </a:r>
          </a:p>
          <a:p>
            <a:r>
              <a:rPr lang="en-US" dirty="0"/>
              <a:t>[*][03/01/2021 09:37] - Identified shares accessed in last 90 days.</a:t>
            </a:r>
          </a:p>
          <a:p>
            <a:r>
              <a:rPr lang="en-US" dirty="0"/>
              <a:t>[*][03/01/2021 09:37] - Identified shares modified in last 90 days.</a:t>
            </a:r>
          </a:p>
          <a:p>
            <a:r>
              <a:rPr lang="en-US" dirty="0"/>
              <a:t>[*][03/01/2021 09:37] Analysis Complete</a:t>
            </a:r>
          </a:p>
        </p:txBody>
      </p:sp>
      <p:sp>
        <p:nvSpPr>
          <p:cNvPr id="5" name="TextBox 4">
            <a:extLst>
              <a:ext uri="{FF2B5EF4-FFF2-40B4-BE49-F238E27FC236}">
                <a16:creationId xmlns:a16="http://schemas.microsoft.com/office/drawing/2014/main" id="{F17DBF52-52F5-1C57-B165-EB33A27DE679}"/>
              </a:ext>
            </a:extLst>
          </p:cNvPr>
          <p:cNvSpPr txBox="1"/>
          <p:nvPr/>
        </p:nvSpPr>
        <p:spPr>
          <a:xfrm>
            <a:off x="5124556" y="978130"/>
            <a:ext cx="6616980" cy="338554"/>
          </a:xfrm>
          <a:prstGeom prst="rect">
            <a:avLst/>
          </a:prstGeom>
          <a:noFill/>
        </p:spPr>
        <p:txBody>
          <a:bodyPr wrap="square">
            <a:spAutoFit/>
          </a:bodyPr>
          <a:lstStyle/>
          <a:p>
            <a:pPr algn="r"/>
            <a:r>
              <a:rPr lang="en-US" sz="1600" dirty="0">
                <a:solidFill>
                  <a:srgbClr val="2B2576"/>
                </a:solidFill>
                <a:latin typeface="+mj-lt"/>
                <a:cs typeface="Arial" panose="020B0604020202020204" pitchFamily="34" charset="0"/>
              </a:rPr>
              <a:t>https://github.com/NetSPI/powerhuntshares</a:t>
            </a:r>
          </a:p>
        </p:txBody>
      </p:sp>
      <p:sp>
        <p:nvSpPr>
          <p:cNvPr id="6" name="TextBox 5">
            <a:extLst>
              <a:ext uri="{FF2B5EF4-FFF2-40B4-BE49-F238E27FC236}">
                <a16:creationId xmlns:a16="http://schemas.microsoft.com/office/drawing/2014/main" id="{6AB2EBC6-3A08-D2B3-A297-BC73C9F92C94}"/>
              </a:ext>
            </a:extLst>
          </p:cNvPr>
          <p:cNvSpPr txBox="1"/>
          <p:nvPr/>
        </p:nvSpPr>
        <p:spPr>
          <a:xfrm>
            <a:off x="0" y="6406376"/>
            <a:ext cx="12192000" cy="338554"/>
          </a:xfrm>
          <a:prstGeom prst="rect">
            <a:avLst/>
          </a:prstGeom>
          <a:noFill/>
        </p:spPr>
        <p:txBody>
          <a:bodyPr wrap="square">
            <a:spAutoFit/>
          </a:bodyPr>
          <a:lstStyle/>
          <a:p>
            <a:pPr algn="ctr"/>
            <a:r>
              <a:rPr lang="en-US" sz="1600" dirty="0">
                <a:solidFill>
                  <a:schemeClr val="bg1"/>
                </a:solidFill>
                <a:latin typeface="+mj-lt"/>
                <a:cs typeface="Arial" panose="020B0604020202020204" pitchFamily="34" charset="0"/>
              </a:rPr>
              <a:t>https://github.com/NetSPI/PowerHuntShares</a:t>
            </a:r>
          </a:p>
        </p:txBody>
      </p:sp>
    </p:spTree>
    <p:extLst>
      <p:ext uri="{BB962C8B-B14F-4D97-AF65-F5344CB8AC3E}">
        <p14:creationId xmlns:p14="http://schemas.microsoft.com/office/powerpoint/2010/main" val="60828906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45">
          <a:extLst>
            <a:ext uri="{FF2B5EF4-FFF2-40B4-BE49-F238E27FC236}">
              <a16:creationId xmlns:a16="http://schemas.microsoft.com/office/drawing/2014/main" id="{9152C7C5-3A4C-366B-1004-7C5D459469D3}"/>
            </a:ext>
          </a:extLst>
        </p:cNvPr>
        <p:cNvGrpSpPr/>
        <p:nvPr/>
      </p:nvGrpSpPr>
      <p:grpSpPr>
        <a:xfrm>
          <a:off x="0" y="0"/>
          <a:ext cx="0" cy="0"/>
          <a:chOff x="0" y="0"/>
          <a:chExt cx="0" cy="0"/>
        </a:xfrm>
      </p:grpSpPr>
      <p:sp>
        <p:nvSpPr>
          <p:cNvPr id="348" name="Google Shape;348;p37">
            <a:extLst>
              <a:ext uri="{FF2B5EF4-FFF2-40B4-BE49-F238E27FC236}">
                <a16:creationId xmlns:a16="http://schemas.microsoft.com/office/drawing/2014/main" id="{94DE2302-0AB9-67FF-544E-FA3F30F35AAE}"/>
              </a:ext>
            </a:extLst>
          </p:cNvPr>
          <p:cNvSpPr txBox="1">
            <a:spLocks noGrp="1"/>
          </p:cNvSpPr>
          <p:nvPr>
            <p:ph type="title"/>
          </p:nvPr>
        </p:nvSpPr>
        <p:spPr>
          <a:xfrm>
            <a:off x="742199" y="654331"/>
            <a:ext cx="4134600" cy="8820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dirty="0"/>
              <a:t>Share Report Output</a:t>
            </a:r>
            <a:endParaRPr dirty="0"/>
          </a:p>
        </p:txBody>
      </p:sp>
      <p:sp>
        <p:nvSpPr>
          <p:cNvPr id="2" name="Slide Number Placeholder 2">
            <a:extLst>
              <a:ext uri="{FF2B5EF4-FFF2-40B4-BE49-F238E27FC236}">
                <a16:creationId xmlns:a16="http://schemas.microsoft.com/office/drawing/2014/main" id="{090A8224-0D48-D81B-F1FE-3504138643B2}"/>
              </a:ext>
            </a:extLst>
          </p:cNvPr>
          <p:cNvSpPr>
            <a:spLocks noGrp="1"/>
          </p:cNvSpPr>
          <p:nvPr>
            <p:ph type="sldNum" idx="10"/>
          </p:nvPr>
        </p:nvSpPr>
        <p:spPr>
          <a:xfrm>
            <a:off x="9255136" y="6492875"/>
            <a:ext cx="2743200" cy="228600"/>
          </a:xfrm>
        </p:spPr>
        <p:txBody>
          <a:bodyPr/>
          <a:lstStyle/>
          <a:p>
            <a:fld id="{00000000-1234-1234-1234-123412341234}" type="slidenum">
              <a:rPr lang="en-US" smtClean="0"/>
              <a:pPr/>
              <a:t>35</a:t>
            </a:fld>
            <a:endParaRPr lang="en-US" dirty="0"/>
          </a:p>
        </p:txBody>
      </p:sp>
      <p:sp>
        <p:nvSpPr>
          <p:cNvPr id="5" name="TextBox 4">
            <a:extLst>
              <a:ext uri="{FF2B5EF4-FFF2-40B4-BE49-F238E27FC236}">
                <a16:creationId xmlns:a16="http://schemas.microsoft.com/office/drawing/2014/main" id="{B43177DB-55DA-87C6-46DB-70A5FFE523A4}"/>
              </a:ext>
            </a:extLst>
          </p:cNvPr>
          <p:cNvSpPr txBox="1"/>
          <p:nvPr/>
        </p:nvSpPr>
        <p:spPr>
          <a:xfrm>
            <a:off x="742199" y="1333477"/>
            <a:ext cx="10878301" cy="3323987"/>
          </a:xfrm>
          <a:prstGeom prst="rect">
            <a:avLst/>
          </a:prstGeom>
          <a:noFill/>
        </p:spPr>
        <p:txBody>
          <a:bodyPr wrap="square" rtlCol="0">
            <a:spAutoFit/>
          </a:bodyPr>
          <a:lstStyle/>
          <a:p>
            <a:r>
              <a:rPr lang="en-US" dirty="0"/>
              <a:t>---------------------------------------------------------------</a:t>
            </a:r>
          </a:p>
          <a:p>
            <a:r>
              <a:rPr lang="en-US" dirty="0"/>
              <a:t>SHARE REPORT SUMMARY      </a:t>
            </a:r>
          </a:p>
          <a:p>
            <a:r>
              <a:rPr lang="en-US" dirty="0"/>
              <a:t>---------------------------------------------------------------</a:t>
            </a:r>
          </a:p>
          <a:p>
            <a:r>
              <a:rPr lang="en-US" dirty="0"/>
              <a:t>[*][03/01/2021 09:37] Domain: </a:t>
            </a:r>
            <a:r>
              <a:rPr lang="en-US" dirty="0" err="1"/>
              <a:t>demo.local</a:t>
            </a:r>
            <a:endParaRPr lang="en-US" dirty="0"/>
          </a:p>
          <a:p>
            <a:r>
              <a:rPr lang="en-US" dirty="0"/>
              <a:t>[*][03/01/2021 09:37] Start time: 03/01/2021 09:35:04</a:t>
            </a:r>
          </a:p>
          <a:p>
            <a:r>
              <a:rPr lang="en-US" dirty="0"/>
              <a:t>[*][03/01/2021 09:37] End time: 03/01/2021 09:37:27</a:t>
            </a:r>
          </a:p>
          <a:p>
            <a:r>
              <a:rPr lang="en-US" dirty="0"/>
              <a:t>[*][03/01/2021 09:37] Run time: 00:02:23.2759086</a:t>
            </a:r>
          </a:p>
          <a:p>
            <a:r>
              <a:rPr lang="en-US" dirty="0"/>
              <a:t>….</a:t>
            </a:r>
          </a:p>
          <a:p>
            <a:r>
              <a:rPr lang="en-US" dirty="0"/>
              <a:t>[*][03/01/2021 09:37] SHARE ACL SUMMARY</a:t>
            </a:r>
          </a:p>
          <a:p>
            <a:r>
              <a:rPr lang="en-US" dirty="0"/>
              <a:t>[*][03/01/2021 09:37] - 374 ACLs were found.</a:t>
            </a:r>
          </a:p>
          <a:p>
            <a:r>
              <a:rPr lang="en-US" dirty="0"/>
              <a:t>[*][03/01/2021 09:37] - 374 (100.00%) ACLs were associated with non-default shares.</a:t>
            </a:r>
          </a:p>
          <a:p>
            <a:r>
              <a:rPr lang="en-US" dirty="0"/>
              <a:t>[*][03/01/2021 09:37] - 33 (8.82%) ACLs were found to be potentially excessive.</a:t>
            </a:r>
          </a:p>
          <a:p>
            <a:r>
              <a:rPr lang="en-US" dirty="0"/>
              <a:t>[*][03/01/2021 09:37] - 32 (8.56%) ACLs were found that allowed READ access.</a:t>
            </a:r>
          </a:p>
          <a:p>
            <a:r>
              <a:rPr lang="en-US" dirty="0"/>
              <a:t>[*][03/01/2021 09:37] - 1 (0.27%) ACLs were found that allowed WRITE access.</a:t>
            </a:r>
          </a:p>
          <a:p>
            <a:r>
              <a:rPr lang="en-US" dirty="0"/>
              <a:t>[*][03/01/2021 09:37] - 1 (0.27%) ACLs were found that are associated with HIGH-RISK share names</a:t>
            </a:r>
          </a:p>
        </p:txBody>
      </p:sp>
      <p:sp>
        <p:nvSpPr>
          <p:cNvPr id="6" name="TextBox 5">
            <a:extLst>
              <a:ext uri="{FF2B5EF4-FFF2-40B4-BE49-F238E27FC236}">
                <a16:creationId xmlns:a16="http://schemas.microsoft.com/office/drawing/2014/main" id="{B38AE294-074E-4F2D-4F2F-CFC6C0DEE2E2}"/>
              </a:ext>
            </a:extLst>
          </p:cNvPr>
          <p:cNvSpPr txBox="1"/>
          <p:nvPr/>
        </p:nvSpPr>
        <p:spPr>
          <a:xfrm>
            <a:off x="5124556" y="978130"/>
            <a:ext cx="6616980" cy="338554"/>
          </a:xfrm>
          <a:prstGeom prst="rect">
            <a:avLst/>
          </a:prstGeom>
          <a:noFill/>
        </p:spPr>
        <p:txBody>
          <a:bodyPr wrap="square">
            <a:spAutoFit/>
          </a:bodyPr>
          <a:lstStyle/>
          <a:p>
            <a:pPr algn="r"/>
            <a:r>
              <a:rPr lang="en-US" sz="1600" dirty="0">
                <a:solidFill>
                  <a:srgbClr val="2B2576"/>
                </a:solidFill>
                <a:latin typeface="+mj-lt"/>
                <a:cs typeface="Arial" panose="020B0604020202020204" pitchFamily="34" charset="0"/>
              </a:rPr>
              <a:t>https://github.com/NetSPI/powerhuntshares</a:t>
            </a:r>
          </a:p>
        </p:txBody>
      </p:sp>
      <p:sp>
        <p:nvSpPr>
          <p:cNvPr id="7" name="TextBox 6">
            <a:extLst>
              <a:ext uri="{FF2B5EF4-FFF2-40B4-BE49-F238E27FC236}">
                <a16:creationId xmlns:a16="http://schemas.microsoft.com/office/drawing/2014/main" id="{D40F8C16-2A2A-4D42-7D33-2B4EF91C1895}"/>
              </a:ext>
            </a:extLst>
          </p:cNvPr>
          <p:cNvSpPr txBox="1"/>
          <p:nvPr/>
        </p:nvSpPr>
        <p:spPr>
          <a:xfrm>
            <a:off x="0" y="6406376"/>
            <a:ext cx="12192000" cy="338554"/>
          </a:xfrm>
          <a:prstGeom prst="rect">
            <a:avLst/>
          </a:prstGeom>
          <a:noFill/>
        </p:spPr>
        <p:txBody>
          <a:bodyPr wrap="square">
            <a:spAutoFit/>
          </a:bodyPr>
          <a:lstStyle/>
          <a:p>
            <a:pPr algn="ctr"/>
            <a:r>
              <a:rPr lang="en-US" sz="1600" dirty="0">
                <a:solidFill>
                  <a:schemeClr val="bg1"/>
                </a:solidFill>
                <a:latin typeface="+mj-lt"/>
                <a:cs typeface="Arial" panose="020B0604020202020204" pitchFamily="34" charset="0"/>
              </a:rPr>
              <a:t>https://github.com/NetSPI/PowerHuntShares</a:t>
            </a:r>
          </a:p>
        </p:txBody>
      </p:sp>
    </p:spTree>
    <p:extLst>
      <p:ext uri="{BB962C8B-B14F-4D97-AF65-F5344CB8AC3E}">
        <p14:creationId xmlns:p14="http://schemas.microsoft.com/office/powerpoint/2010/main" val="177969384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45">
          <a:extLst>
            <a:ext uri="{FF2B5EF4-FFF2-40B4-BE49-F238E27FC236}">
              <a16:creationId xmlns:a16="http://schemas.microsoft.com/office/drawing/2014/main" id="{B6DD0545-AAD5-29C0-6CE8-31D57D749F01}"/>
            </a:ext>
          </a:extLst>
        </p:cNvPr>
        <p:cNvGrpSpPr/>
        <p:nvPr/>
      </p:nvGrpSpPr>
      <p:grpSpPr>
        <a:xfrm>
          <a:off x="0" y="0"/>
          <a:ext cx="0" cy="0"/>
          <a:chOff x="0" y="0"/>
          <a:chExt cx="0" cy="0"/>
        </a:xfrm>
      </p:grpSpPr>
      <p:sp>
        <p:nvSpPr>
          <p:cNvPr id="348" name="Google Shape;348;p37">
            <a:extLst>
              <a:ext uri="{FF2B5EF4-FFF2-40B4-BE49-F238E27FC236}">
                <a16:creationId xmlns:a16="http://schemas.microsoft.com/office/drawing/2014/main" id="{CCFC474F-D576-0205-0629-9FE760336157}"/>
              </a:ext>
            </a:extLst>
          </p:cNvPr>
          <p:cNvSpPr txBox="1">
            <a:spLocks noGrp="1"/>
          </p:cNvSpPr>
          <p:nvPr>
            <p:ph type="title"/>
          </p:nvPr>
        </p:nvSpPr>
        <p:spPr>
          <a:xfrm>
            <a:off x="742199" y="654331"/>
            <a:ext cx="4134600" cy="8820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dirty="0"/>
              <a:t>Share Report Output</a:t>
            </a:r>
            <a:endParaRPr dirty="0"/>
          </a:p>
        </p:txBody>
      </p:sp>
      <p:sp>
        <p:nvSpPr>
          <p:cNvPr id="2" name="Slide Number Placeholder 2">
            <a:extLst>
              <a:ext uri="{FF2B5EF4-FFF2-40B4-BE49-F238E27FC236}">
                <a16:creationId xmlns:a16="http://schemas.microsoft.com/office/drawing/2014/main" id="{D14F6427-2A50-7BFA-6EFB-88F5958DF44B}"/>
              </a:ext>
            </a:extLst>
          </p:cNvPr>
          <p:cNvSpPr>
            <a:spLocks noGrp="1"/>
          </p:cNvSpPr>
          <p:nvPr>
            <p:ph type="sldNum" idx="10"/>
          </p:nvPr>
        </p:nvSpPr>
        <p:spPr>
          <a:xfrm>
            <a:off x="9255136" y="6492875"/>
            <a:ext cx="2743200" cy="228600"/>
          </a:xfrm>
        </p:spPr>
        <p:txBody>
          <a:bodyPr/>
          <a:lstStyle/>
          <a:p>
            <a:fld id="{00000000-1234-1234-1234-123412341234}" type="slidenum">
              <a:rPr lang="en-US" smtClean="0"/>
              <a:pPr/>
              <a:t>36</a:t>
            </a:fld>
            <a:endParaRPr lang="en-US" dirty="0"/>
          </a:p>
        </p:txBody>
      </p:sp>
      <p:sp>
        <p:nvSpPr>
          <p:cNvPr id="3" name="TextBox 2">
            <a:extLst>
              <a:ext uri="{FF2B5EF4-FFF2-40B4-BE49-F238E27FC236}">
                <a16:creationId xmlns:a16="http://schemas.microsoft.com/office/drawing/2014/main" id="{013F4E39-417D-18DF-81AE-1CE712705895}"/>
              </a:ext>
            </a:extLst>
          </p:cNvPr>
          <p:cNvSpPr txBox="1"/>
          <p:nvPr/>
        </p:nvSpPr>
        <p:spPr>
          <a:xfrm>
            <a:off x="0" y="6406376"/>
            <a:ext cx="12192000" cy="338554"/>
          </a:xfrm>
          <a:prstGeom prst="rect">
            <a:avLst/>
          </a:prstGeom>
          <a:noFill/>
        </p:spPr>
        <p:txBody>
          <a:bodyPr wrap="square">
            <a:spAutoFit/>
          </a:bodyPr>
          <a:lstStyle/>
          <a:p>
            <a:pPr algn="ctr"/>
            <a:r>
              <a:rPr lang="en-US" sz="1600" dirty="0">
                <a:solidFill>
                  <a:schemeClr val="bg1"/>
                </a:solidFill>
                <a:latin typeface="+mj-lt"/>
                <a:cs typeface="Arial" panose="020B0604020202020204" pitchFamily="34" charset="0"/>
              </a:rPr>
              <a:t>https://github.com/NetSPI/PowerHuntShares</a:t>
            </a:r>
          </a:p>
        </p:txBody>
      </p:sp>
      <p:sp>
        <p:nvSpPr>
          <p:cNvPr id="5" name="TextBox 4">
            <a:extLst>
              <a:ext uri="{FF2B5EF4-FFF2-40B4-BE49-F238E27FC236}">
                <a16:creationId xmlns:a16="http://schemas.microsoft.com/office/drawing/2014/main" id="{C932A83E-675F-3D58-20E1-2384EA137E9A}"/>
              </a:ext>
            </a:extLst>
          </p:cNvPr>
          <p:cNvSpPr txBox="1"/>
          <p:nvPr/>
        </p:nvSpPr>
        <p:spPr>
          <a:xfrm>
            <a:off x="742199" y="1333477"/>
            <a:ext cx="10878301" cy="3323987"/>
          </a:xfrm>
          <a:prstGeom prst="rect">
            <a:avLst/>
          </a:prstGeom>
          <a:noFill/>
        </p:spPr>
        <p:txBody>
          <a:bodyPr wrap="square" rtlCol="0">
            <a:spAutoFit/>
          </a:bodyPr>
          <a:lstStyle/>
          <a:p>
            <a:r>
              <a:rPr lang="en-US" dirty="0"/>
              <a:t>---------------------------------------------------------------</a:t>
            </a:r>
          </a:p>
          <a:p>
            <a:r>
              <a:rPr lang="en-US" dirty="0"/>
              <a:t>SHARE REPORT SUMMARY      </a:t>
            </a:r>
          </a:p>
          <a:p>
            <a:r>
              <a:rPr lang="en-US" dirty="0"/>
              <a:t>---------------------------------------------------------------</a:t>
            </a:r>
          </a:p>
          <a:p>
            <a:r>
              <a:rPr lang="en-US" dirty="0"/>
              <a:t>[*][03/01/2021 09:37] Domain: </a:t>
            </a:r>
            <a:r>
              <a:rPr lang="en-US" dirty="0" err="1"/>
              <a:t>demo.local</a:t>
            </a:r>
            <a:endParaRPr lang="en-US" dirty="0"/>
          </a:p>
          <a:p>
            <a:r>
              <a:rPr lang="en-US" dirty="0"/>
              <a:t>[*][03/01/2021 09:37] Start time: 03/01/2021 09:35:04</a:t>
            </a:r>
          </a:p>
          <a:p>
            <a:r>
              <a:rPr lang="en-US" dirty="0"/>
              <a:t>[*][03/01/2021 09:37] End time: 03/01/2021 09:37:27</a:t>
            </a:r>
          </a:p>
          <a:p>
            <a:r>
              <a:rPr lang="en-US" dirty="0"/>
              <a:t>[*][03/01/2021 09:37] Run time: 00:02:23.2759086</a:t>
            </a:r>
          </a:p>
          <a:p>
            <a:r>
              <a:rPr lang="en-US" dirty="0"/>
              <a:t>….</a:t>
            </a:r>
          </a:p>
          <a:p>
            <a:r>
              <a:rPr lang="en-US" dirty="0"/>
              <a:t>[*][03/01/2021 09:37] SHARE ACL SUMMARY</a:t>
            </a:r>
          </a:p>
          <a:p>
            <a:r>
              <a:rPr lang="en-US" dirty="0"/>
              <a:t>[*][03/01/2021 09:37] - 374 ACLs were found.</a:t>
            </a:r>
          </a:p>
          <a:p>
            <a:r>
              <a:rPr lang="en-US" dirty="0"/>
              <a:t>[*][03/01/2021 09:37] - 374 (100.00%) ACLs were associated with non-default shares.</a:t>
            </a:r>
          </a:p>
          <a:p>
            <a:r>
              <a:rPr lang="en-US" dirty="0"/>
              <a:t>[*][03/01/2021 09:37] - 33 (8.82%) ACLs were found to be potentially excessive.</a:t>
            </a:r>
          </a:p>
          <a:p>
            <a:r>
              <a:rPr lang="en-US" dirty="0"/>
              <a:t>[*][03/01/2021 09:37] - 32 (8.56%) ACLs were found that allowed READ access.</a:t>
            </a:r>
          </a:p>
          <a:p>
            <a:r>
              <a:rPr lang="en-US" dirty="0"/>
              <a:t>[*][03/01/2021 09:37] - 1 (0.27%) ACLs were found that allowed WRITE access.</a:t>
            </a:r>
          </a:p>
          <a:p>
            <a:r>
              <a:rPr lang="en-US" dirty="0"/>
              <a:t>[*][03/01/2021 09:37] - 1 (0.27%) ACLs were found that are associated with HIGH-RISK share names</a:t>
            </a:r>
          </a:p>
        </p:txBody>
      </p:sp>
      <p:sp>
        <p:nvSpPr>
          <p:cNvPr id="4" name="TextBox 3">
            <a:extLst>
              <a:ext uri="{FF2B5EF4-FFF2-40B4-BE49-F238E27FC236}">
                <a16:creationId xmlns:a16="http://schemas.microsoft.com/office/drawing/2014/main" id="{8748D1F0-5BA4-3835-8262-871151DA73F2}"/>
              </a:ext>
            </a:extLst>
          </p:cNvPr>
          <p:cNvSpPr txBox="1"/>
          <p:nvPr/>
        </p:nvSpPr>
        <p:spPr>
          <a:xfrm rot="20943525">
            <a:off x="436579" y="2408061"/>
            <a:ext cx="11147603" cy="707886"/>
          </a:xfrm>
          <a:prstGeom prst="rect">
            <a:avLst/>
          </a:prstGeom>
          <a:solidFill>
            <a:srgbClr val="09B36B"/>
          </a:solidFill>
        </p:spPr>
        <p:txBody>
          <a:bodyPr wrap="none" rtlCol="0">
            <a:spAutoFit/>
          </a:bodyPr>
          <a:lstStyle/>
          <a:p>
            <a:r>
              <a:rPr lang="en-US" sz="4000" b="1" dirty="0">
                <a:solidFill>
                  <a:srgbClr val="2B2576"/>
                </a:solidFill>
              </a:rPr>
              <a:t>BORING! What’s happening under the hood?</a:t>
            </a:r>
          </a:p>
        </p:txBody>
      </p:sp>
      <p:sp>
        <p:nvSpPr>
          <p:cNvPr id="6" name="TextBox 5">
            <a:extLst>
              <a:ext uri="{FF2B5EF4-FFF2-40B4-BE49-F238E27FC236}">
                <a16:creationId xmlns:a16="http://schemas.microsoft.com/office/drawing/2014/main" id="{297F52C1-EF49-600F-179A-33D5DBB998A6}"/>
              </a:ext>
            </a:extLst>
          </p:cNvPr>
          <p:cNvSpPr txBox="1"/>
          <p:nvPr/>
        </p:nvSpPr>
        <p:spPr>
          <a:xfrm>
            <a:off x="5124556" y="978130"/>
            <a:ext cx="6616980" cy="338554"/>
          </a:xfrm>
          <a:prstGeom prst="rect">
            <a:avLst/>
          </a:prstGeom>
          <a:noFill/>
        </p:spPr>
        <p:txBody>
          <a:bodyPr wrap="square">
            <a:spAutoFit/>
          </a:bodyPr>
          <a:lstStyle/>
          <a:p>
            <a:pPr algn="r"/>
            <a:r>
              <a:rPr lang="en-US" sz="1600" dirty="0">
                <a:solidFill>
                  <a:srgbClr val="2B2576"/>
                </a:solidFill>
                <a:latin typeface="+mj-lt"/>
                <a:cs typeface="Arial" panose="020B0604020202020204" pitchFamily="34" charset="0"/>
              </a:rPr>
              <a:t>https://github.com/NetSPI/powerhuntshares</a:t>
            </a:r>
          </a:p>
        </p:txBody>
      </p:sp>
    </p:spTree>
    <p:extLst>
      <p:ext uri="{BB962C8B-B14F-4D97-AF65-F5344CB8AC3E}">
        <p14:creationId xmlns:p14="http://schemas.microsoft.com/office/powerpoint/2010/main" val="262458706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A2ADF583-5949-2EE0-717E-E1E866FA9AD6}"/>
            </a:ext>
          </a:extLst>
        </p:cNvPr>
        <p:cNvGrpSpPr/>
        <p:nvPr/>
      </p:nvGrpSpPr>
      <p:grpSpPr>
        <a:xfrm>
          <a:off x="0" y="0"/>
          <a:ext cx="0" cy="0"/>
          <a:chOff x="0" y="0"/>
          <a:chExt cx="0" cy="0"/>
        </a:xfrm>
      </p:grpSpPr>
      <p:sp>
        <p:nvSpPr>
          <p:cNvPr id="41" name="Rectangle 40">
            <a:extLst>
              <a:ext uri="{FF2B5EF4-FFF2-40B4-BE49-F238E27FC236}">
                <a16:creationId xmlns:a16="http://schemas.microsoft.com/office/drawing/2014/main" id="{BBBBC63B-99D2-D4D0-7563-235BDC9B3187}"/>
              </a:ext>
            </a:extLst>
          </p:cNvPr>
          <p:cNvSpPr/>
          <p:nvPr/>
        </p:nvSpPr>
        <p:spPr>
          <a:xfrm>
            <a:off x="858010" y="3353002"/>
            <a:ext cx="1504190" cy="1930649"/>
          </a:xfrm>
          <a:prstGeom prst="rect">
            <a:avLst/>
          </a:prstGeom>
          <a:solidFill>
            <a:schemeClr val="accent1">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160CC410-6201-3ED2-A2C3-F892749C8D0F}"/>
              </a:ext>
            </a:extLst>
          </p:cNvPr>
          <p:cNvSpPr/>
          <p:nvPr/>
        </p:nvSpPr>
        <p:spPr>
          <a:xfrm>
            <a:off x="2574918" y="3343274"/>
            <a:ext cx="9138545" cy="2771775"/>
          </a:xfrm>
          <a:prstGeom prst="rect">
            <a:avLst/>
          </a:prstGeom>
          <a:solidFill>
            <a:schemeClr val="accent1">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B2E8EBBF-08B9-2729-2E89-DDCF69D0D8C1}"/>
              </a:ext>
            </a:extLst>
          </p:cNvPr>
          <p:cNvSpPr txBox="1"/>
          <p:nvPr/>
        </p:nvSpPr>
        <p:spPr>
          <a:xfrm>
            <a:off x="3047135" y="3650351"/>
            <a:ext cx="8345185" cy="2800767"/>
          </a:xfrm>
          <a:prstGeom prst="rect">
            <a:avLst/>
          </a:prstGeom>
          <a:noFill/>
        </p:spPr>
        <p:txBody>
          <a:bodyPr wrap="square">
            <a:spAutoFit/>
          </a:bodyPr>
          <a:lstStyle/>
          <a:p>
            <a:r>
              <a:rPr lang="en-US" sz="1600" b="1" dirty="0">
                <a:solidFill>
                  <a:srgbClr val="2B2576"/>
                </a:solidFill>
                <a:latin typeface="+mn-lt"/>
              </a:rPr>
              <a:t>Data Collection</a:t>
            </a:r>
          </a:p>
          <a:p>
            <a:endParaRPr lang="en-US" sz="1600" b="1" dirty="0">
              <a:solidFill>
                <a:srgbClr val="09B36B"/>
              </a:solidFill>
              <a:latin typeface="+mn-lt"/>
            </a:endParaRPr>
          </a:p>
          <a:p>
            <a:pPr marL="457200" indent="-457200">
              <a:buFont typeface="Arial" panose="020B0604020202020204" pitchFamily="34" charset="0"/>
              <a:buChar char="•"/>
            </a:pPr>
            <a:r>
              <a:rPr lang="en-US" sz="1600" b="1" dirty="0">
                <a:solidFill>
                  <a:schemeClr val="tx2">
                    <a:lumMod val="25000"/>
                  </a:schemeClr>
                </a:solidFill>
                <a:latin typeface="+mn-lt"/>
              </a:rPr>
              <a:t>Asset Coverage</a:t>
            </a:r>
            <a:br>
              <a:rPr lang="en-US" sz="1600" b="1" dirty="0">
                <a:solidFill>
                  <a:srgbClr val="09B36B"/>
                </a:solidFill>
                <a:latin typeface="+mn-lt"/>
              </a:rPr>
            </a:br>
            <a:r>
              <a:rPr lang="en-US" sz="1600" dirty="0">
                <a:solidFill>
                  <a:schemeClr val="tx2">
                    <a:lumMod val="25000"/>
                  </a:schemeClr>
                </a:solidFill>
                <a:latin typeface="+mn-lt"/>
              </a:rPr>
              <a:t>Active directory query + port connectivity tests + optional ping test</a:t>
            </a:r>
          </a:p>
          <a:p>
            <a:pPr marL="461963"/>
            <a:endParaRPr lang="en-US" sz="1600" dirty="0">
              <a:solidFill>
                <a:schemeClr val="tx2">
                  <a:lumMod val="25000"/>
                </a:schemeClr>
              </a:solidFill>
              <a:latin typeface="+mn-lt"/>
            </a:endParaRPr>
          </a:p>
          <a:p>
            <a:pPr marL="457200" indent="-457200">
              <a:buFont typeface="Arial" panose="020B0604020202020204" pitchFamily="34" charset="0"/>
              <a:buChar char="•"/>
            </a:pPr>
            <a:r>
              <a:rPr lang="en-US" sz="1600" b="1" dirty="0">
                <a:solidFill>
                  <a:schemeClr val="tx2">
                    <a:lumMod val="25000"/>
                  </a:schemeClr>
                </a:solidFill>
                <a:latin typeface="+mn-lt"/>
              </a:rPr>
              <a:t>Data Visibility </a:t>
            </a:r>
            <a:br>
              <a:rPr lang="en-US" sz="1600" dirty="0">
                <a:solidFill>
                  <a:schemeClr val="tx2">
                    <a:lumMod val="25000"/>
                  </a:schemeClr>
                </a:solidFill>
                <a:latin typeface="+mn-lt"/>
              </a:rPr>
            </a:br>
            <a:r>
              <a:rPr lang="en-US" sz="1600" dirty="0">
                <a:solidFill>
                  <a:schemeClr val="tx2">
                    <a:lumMod val="25000"/>
                  </a:schemeClr>
                </a:solidFill>
                <a:latin typeface="+mn-lt"/>
              </a:rPr>
              <a:t>Names, dates creation, last modified, and last accessed dates</a:t>
            </a:r>
          </a:p>
          <a:p>
            <a:r>
              <a:rPr lang="en-US" sz="1600" dirty="0">
                <a:solidFill>
                  <a:schemeClr val="tx2">
                    <a:lumMod val="25000"/>
                  </a:schemeClr>
                </a:solidFill>
                <a:latin typeface="+mn-lt"/>
              </a:rPr>
              <a:t>        Directory listings, hashes of directory listings, file counts</a:t>
            </a:r>
            <a:br>
              <a:rPr lang="en-US" sz="1600" dirty="0">
                <a:solidFill>
                  <a:schemeClr val="tx2">
                    <a:lumMod val="25000"/>
                  </a:schemeClr>
                </a:solidFill>
                <a:latin typeface="+mn-lt"/>
              </a:rPr>
            </a:br>
            <a:endParaRPr lang="en-US" sz="1600" dirty="0">
              <a:solidFill>
                <a:schemeClr val="tx2">
                  <a:lumMod val="25000"/>
                </a:schemeClr>
              </a:solidFill>
              <a:latin typeface="+mn-lt"/>
            </a:endParaRPr>
          </a:p>
          <a:p>
            <a:pPr marL="285750" indent="-285750">
              <a:buFont typeface="Arial" panose="020B0604020202020204" pitchFamily="34" charset="0"/>
              <a:buChar char="•"/>
            </a:pPr>
            <a:endParaRPr lang="en-US" sz="1600" dirty="0">
              <a:solidFill>
                <a:schemeClr val="tx2">
                  <a:lumMod val="25000"/>
                </a:schemeClr>
              </a:solidFill>
              <a:latin typeface="+mn-lt"/>
            </a:endParaRPr>
          </a:p>
          <a:p>
            <a:pPr marL="400050"/>
            <a:endParaRPr lang="en-US" sz="1600" dirty="0">
              <a:solidFill>
                <a:schemeClr val="tx2">
                  <a:lumMod val="25000"/>
                </a:schemeClr>
              </a:solidFill>
              <a:latin typeface="+mn-lt"/>
            </a:endParaRPr>
          </a:p>
        </p:txBody>
      </p:sp>
      <p:sp>
        <p:nvSpPr>
          <p:cNvPr id="32" name="Google Shape;413;p43">
            <a:extLst>
              <a:ext uri="{FF2B5EF4-FFF2-40B4-BE49-F238E27FC236}">
                <a16:creationId xmlns:a16="http://schemas.microsoft.com/office/drawing/2014/main" id="{E71C5054-FC38-9BE0-9D76-9CFD8F1C9DCD}"/>
              </a:ext>
            </a:extLst>
          </p:cNvPr>
          <p:cNvSpPr txBox="1">
            <a:spLocks noGrp="1"/>
          </p:cNvSpPr>
          <p:nvPr>
            <p:ph type="title"/>
          </p:nvPr>
        </p:nvSpPr>
        <p:spPr>
          <a:xfrm>
            <a:off x="735107" y="662500"/>
            <a:ext cx="8617595" cy="4584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sz="3100" dirty="0"/>
              <a:t>  </a:t>
            </a:r>
            <a:br>
              <a:rPr lang="en-US" sz="3100" dirty="0"/>
            </a:br>
            <a:r>
              <a:rPr lang="en-US" b="1" dirty="0"/>
              <a:t>PowerHuntShares Process</a:t>
            </a:r>
            <a:endParaRPr dirty="0"/>
          </a:p>
        </p:txBody>
      </p:sp>
      <p:sp>
        <p:nvSpPr>
          <p:cNvPr id="4" name="TextBox 3">
            <a:extLst>
              <a:ext uri="{FF2B5EF4-FFF2-40B4-BE49-F238E27FC236}">
                <a16:creationId xmlns:a16="http://schemas.microsoft.com/office/drawing/2014/main" id="{7B1B270A-D98B-E955-A0F4-1DAB4125F2ED}"/>
              </a:ext>
            </a:extLst>
          </p:cNvPr>
          <p:cNvSpPr txBox="1"/>
          <p:nvPr/>
        </p:nvSpPr>
        <p:spPr>
          <a:xfrm>
            <a:off x="0" y="6406376"/>
            <a:ext cx="12192000" cy="338554"/>
          </a:xfrm>
          <a:prstGeom prst="rect">
            <a:avLst/>
          </a:prstGeom>
          <a:noFill/>
        </p:spPr>
        <p:txBody>
          <a:bodyPr wrap="square">
            <a:spAutoFit/>
          </a:bodyPr>
          <a:lstStyle/>
          <a:p>
            <a:pPr algn="ctr"/>
            <a:r>
              <a:rPr lang="en-US" sz="1600" dirty="0">
                <a:solidFill>
                  <a:schemeClr val="bg1"/>
                </a:solidFill>
                <a:latin typeface="+mj-lt"/>
                <a:cs typeface="Arial" panose="020B0604020202020204" pitchFamily="34" charset="0"/>
              </a:rPr>
              <a:t>https://github.com/NetSPI/PowerHuntShares</a:t>
            </a:r>
          </a:p>
        </p:txBody>
      </p:sp>
      <p:sp>
        <p:nvSpPr>
          <p:cNvPr id="30" name="Rectangle 29">
            <a:extLst>
              <a:ext uri="{FF2B5EF4-FFF2-40B4-BE49-F238E27FC236}">
                <a16:creationId xmlns:a16="http://schemas.microsoft.com/office/drawing/2014/main" id="{46218C90-E2A5-3ED0-BCF4-A77E02CBC4D4}"/>
              </a:ext>
            </a:extLst>
          </p:cNvPr>
          <p:cNvSpPr/>
          <p:nvPr/>
        </p:nvSpPr>
        <p:spPr>
          <a:xfrm>
            <a:off x="850392" y="1758404"/>
            <a:ext cx="10863072" cy="327628"/>
          </a:xfrm>
          <a:prstGeom prst="rect">
            <a:avLst/>
          </a:prstGeom>
          <a:solidFill>
            <a:srgbClr val="09B36B"/>
          </a:solidFill>
          <a:ln w="19050">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75C0E7B3-6043-970B-E42C-D1B5B60AA6B6}"/>
              </a:ext>
            </a:extLst>
          </p:cNvPr>
          <p:cNvSpPr/>
          <p:nvPr/>
        </p:nvSpPr>
        <p:spPr>
          <a:xfrm>
            <a:off x="858010" y="1765163"/>
            <a:ext cx="1787823" cy="320040"/>
          </a:xfrm>
          <a:prstGeom prst="rect">
            <a:avLst/>
          </a:prstGeom>
          <a:solidFill>
            <a:srgbClr val="2B2576"/>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a:extLst>
              <a:ext uri="{FF2B5EF4-FFF2-40B4-BE49-F238E27FC236}">
                <a16:creationId xmlns:a16="http://schemas.microsoft.com/office/drawing/2014/main" id="{34881B17-1300-CEAA-CE08-5B494F1C61C7}"/>
              </a:ext>
            </a:extLst>
          </p:cNvPr>
          <p:cNvSpPr txBox="1"/>
          <p:nvPr/>
        </p:nvSpPr>
        <p:spPr>
          <a:xfrm>
            <a:off x="735108" y="2483043"/>
            <a:ext cx="1250442" cy="523220"/>
          </a:xfrm>
          <a:prstGeom prst="rect">
            <a:avLst/>
          </a:prstGeom>
          <a:noFill/>
        </p:spPr>
        <p:txBody>
          <a:bodyPr wrap="square">
            <a:spAutoFit/>
          </a:bodyPr>
          <a:lstStyle/>
          <a:p>
            <a:pPr algn="ctr"/>
            <a:r>
              <a:rPr lang="en-US" dirty="0">
                <a:solidFill>
                  <a:schemeClr val="tx2">
                    <a:lumMod val="25000"/>
                  </a:schemeClr>
                </a:solidFill>
              </a:rPr>
              <a:t>Define </a:t>
            </a:r>
          </a:p>
          <a:p>
            <a:pPr algn="ctr"/>
            <a:r>
              <a:rPr lang="en-US" dirty="0">
                <a:solidFill>
                  <a:schemeClr val="tx2">
                    <a:lumMod val="25000"/>
                  </a:schemeClr>
                </a:solidFill>
              </a:rPr>
              <a:t>Goals</a:t>
            </a:r>
          </a:p>
        </p:txBody>
      </p:sp>
      <p:sp>
        <p:nvSpPr>
          <p:cNvPr id="34" name="TextBox 33">
            <a:extLst>
              <a:ext uri="{FF2B5EF4-FFF2-40B4-BE49-F238E27FC236}">
                <a16:creationId xmlns:a16="http://schemas.microsoft.com/office/drawing/2014/main" id="{38499654-EA93-B946-5E45-3A0B55DDB2AD}"/>
              </a:ext>
            </a:extLst>
          </p:cNvPr>
          <p:cNvSpPr txBox="1"/>
          <p:nvPr/>
        </p:nvSpPr>
        <p:spPr>
          <a:xfrm>
            <a:off x="2020617" y="2484269"/>
            <a:ext cx="1250442" cy="523220"/>
          </a:xfrm>
          <a:prstGeom prst="rect">
            <a:avLst/>
          </a:prstGeom>
          <a:noFill/>
        </p:spPr>
        <p:txBody>
          <a:bodyPr wrap="square">
            <a:spAutoFit/>
          </a:bodyPr>
          <a:lstStyle/>
          <a:p>
            <a:pPr algn="ctr"/>
            <a:r>
              <a:rPr lang="en-US" dirty="0">
                <a:solidFill>
                  <a:schemeClr val="tx2">
                    <a:lumMod val="25000"/>
                  </a:schemeClr>
                </a:solidFill>
              </a:rPr>
              <a:t>Collect </a:t>
            </a:r>
          </a:p>
          <a:p>
            <a:pPr algn="ctr"/>
            <a:r>
              <a:rPr lang="en-US" dirty="0">
                <a:solidFill>
                  <a:schemeClr val="tx2">
                    <a:lumMod val="25000"/>
                  </a:schemeClr>
                </a:solidFill>
              </a:rPr>
              <a:t>Data</a:t>
            </a:r>
          </a:p>
        </p:txBody>
      </p:sp>
      <p:sp>
        <p:nvSpPr>
          <p:cNvPr id="35" name="TextBox 34">
            <a:extLst>
              <a:ext uri="{FF2B5EF4-FFF2-40B4-BE49-F238E27FC236}">
                <a16:creationId xmlns:a16="http://schemas.microsoft.com/office/drawing/2014/main" id="{0FA936AA-0215-0316-3362-66612BBCF360}"/>
              </a:ext>
            </a:extLst>
          </p:cNvPr>
          <p:cNvSpPr txBox="1"/>
          <p:nvPr/>
        </p:nvSpPr>
        <p:spPr>
          <a:xfrm>
            <a:off x="3047135" y="2483043"/>
            <a:ext cx="1250442" cy="523220"/>
          </a:xfrm>
          <a:prstGeom prst="rect">
            <a:avLst/>
          </a:prstGeom>
          <a:noFill/>
        </p:spPr>
        <p:txBody>
          <a:bodyPr wrap="square">
            <a:spAutoFit/>
          </a:bodyPr>
          <a:lstStyle/>
          <a:p>
            <a:pPr algn="ctr"/>
            <a:r>
              <a:rPr lang="en-US" dirty="0">
                <a:solidFill>
                  <a:schemeClr val="tx2">
                    <a:lumMod val="25000"/>
                  </a:schemeClr>
                </a:solidFill>
              </a:rPr>
              <a:t>Clean</a:t>
            </a:r>
          </a:p>
          <a:p>
            <a:pPr algn="ctr"/>
            <a:r>
              <a:rPr lang="en-US" dirty="0">
                <a:solidFill>
                  <a:schemeClr val="tx2">
                    <a:lumMod val="25000"/>
                  </a:schemeClr>
                </a:solidFill>
              </a:rPr>
              <a:t>Data</a:t>
            </a:r>
          </a:p>
        </p:txBody>
      </p:sp>
      <p:sp>
        <p:nvSpPr>
          <p:cNvPr id="36" name="TextBox 35">
            <a:extLst>
              <a:ext uri="{FF2B5EF4-FFF2-40B4-BE49-F238E27FC236}">
                <a16:creationId xmlns:a16="http://schemas.microsoft.com/office/drawing/2014/main" id="{CB79C8B6-BFBD-FE6B-F989-008C7F41023C}"/>
              </a:ext>
            </a:extLst>
          </p:cNvPr>
          <p:cNvSpPr txBox="1"/>
          <p:nvPr/>
        </p:nvSpPr>
        <p:spPr>
          <a:xfrm>
            <a:off x="4316546" y="2486015"/>
            <a:ext cx="1250442" cy="523220"/>
          </a:xfrm>
          <a:prstGeom prst="rect">
            <a:avLst/>
          </a:prstGeom>
          <a:noFill/>
        </p:spPr>
        <p:txBody>
          <a:bodyPr wrap="square">
            <a:spAutoFit/>
          </a:bodyPr>
          <a:lstStyle/>
          <a:p>
            <a:pPr algn="ctr"/>
            <a:r>
              <a:rPr lang="en-US" dirty="0">
                <a:solidFill>
                  <a:schemeClr val="tx2">
                    <a:lumMod val="25000"/>
                  </a:schemeClr>
                </a:solidFill>
              </a:rPr>
              <a:t>Transform</a:t>
            </a:r>
          </a:p>
          <a:p>
            <a:pPr algn="ctr"/>
            <a:r>
              <a:rPr lang="en-US" dirty="0">
                <a:solidFill>
                  <a:schemeClr val="tx2">
                    <a:lumMod val="25000"/>
                  </a:schemeClr>
                </a:solidFill>
              </a:rPr>
              <a:t>Data</a:t>
            </a:r>
          </a:p>
        </p:txBody>
      </p:sp>
      <p:sp>
        <p:nvSpPr>
          <p:cNvPr id="37" name="TextBox 36">
            <a:extLst>
              <a:ext uri="{FF2B5EF4-FFF2-40B4-BE49-F238E27FC236}">
                <a16:creationId xmlns:a16="http://schemas.microsoft.com/office/drawing/2014/main" id="{9EFEF50D-92C7-2559-543E-7D9885B7D089}"/>
              </a:ext>
            </a:extLst>
          </p:cNvPr>
          <p:cNvSpPr txBox="1"/>
          <p:nvPr/>
        </p:nvSpPr>
        <p:spPr>
          <a:xfrm>
            <a:off x="5513585" y="2473315"/>
            <a:ext cx="1250442" cy="523220"/>
          </a:xfrm>
          <a:prstGeom prst="rect">
            <a:avLst/>
          </a:prstGeom>
          <a:noFill/>
        </p:spPr>
        <p:txBody>
          <a:bodyPr wrap="square">
            <a:spAutoFit/>
          </a:bodyPr>
          <a:lstStyle/>
          <a:p>
            <a:pPr algn="ctr"/>
            <a:r>
              <a:rPr lang="en-US" dirty="0">
                <a:solidFill>
                  <a:schemeClr val="tx2">
                    <a:lumMod val="25000"/>
                  </a:schemeClr>
                </a:solidFill>
              </a:rPr>
              <a:t>Analyze</a:t>
            </a:r>
          </a:p>
          <a:p>
            <a:pPr algn="ctr"/>
            <a:r>
              <a:rPr lang="en-US" dirty="0">
                <a:solidFill>
                  <a:schemeClr val="tx2">
                    <a:lumMod val="25000"/>
                  </a:schemeClr>
                </a:solidFill>
              </a:rPr>
              <a:t>Data</a:t>
            </a:r>
          </a:p>
        </p:txBody>
      </p:sp>
      <p:sp>
        <p:nvSpPr>
          <p:cNvPr id="38" name="TextBox 37">
            <a:extLst>
              <a:ext uri="{FF2B5EF4-FFF2-40B4-BE49-F238E27FC236}">
                <a16:creationId xmlns:a16="http://schemas.microsoft.com/office/drawing/2014/main" id="{648EB68C-760F-3D7D-CD89-9508AEE1C9C4}"/>
              </a:ext>
            </a:extLst>
          </p:cNvPr>
          <p:cNvSpPr txBox="1"/>
          <p:nvPr/>
        </p:nvSpPr>
        <p:spPr>
          <a:xfrm>
            <a:off x="6823984" y="2473315"/>
            <a:ext cx="1449569" cy="523220"/>
          </a:xfrm>
          <a:prstGeom prst="rect">
            <a:avLst/>
          </a:prstGeom>
          <a:noFill/>
        </p:spPr>
        <p:txBody>
          <a:bodyPr wrap="square">
            <a:spAutoFit/>
          </a:bodyPr>
          <a:lstStyle/>
          <a:p>
            <a:pPr algn="ctr"/>
            <a:r>
              <a:rPr lang="en-US" dirty="0">
                <a:solidFill>
                  <a:schemeClr val="tx2">
                    <a:lumMod val="25000"/>
                  </a:schemeClr>
                </a:solidFill>
              </a:rPr>
              <a:t>Extract Insights &amp; Predictions</a:t>
            </a:r>
          </a:p>
        </p:txBody>
      </p:sp>
      <p:sp>
        <p:nvSpPr>
          <p:cNvPr id="39" name="TextBox 38">
            <a:extLst>
              <a:ext uri="{FF2B5EF4-FFF2-40B4-BE49-F238E27FC236}">
                <a16:creationId xmlns:a16="http://schemas.microsoft.com/office/drawing/2014/main" id="{EAD564FE-6DDA-878C-56F6-6383514A0788}"/>
              </a:ext>
            </a:extLst>
          </p:cNvPr>
          <p:cNvSpPr txBox="1"/>
          <p:nvPr/>
        </p:nvSpPr>
        <p:spPr>
          <a:xfrm>
            <a:off x="8274306" y="2473315"/>
            <a:ext cx="2029206" cy="523220"/>
          </a:xfrm>
          <a:prstGeom prst="rect">
            <a:avLst/>
          </a:prstGeom>
          <a:noFill/>
        </p:spPr>
        <p:txBody>
          <a:bodyPr wrap="square">
            <a:spAutoFit/>
          </a:bodyPr>
          <a:lstStyle/>
          <a:p>
            <a:pPr algn="ctr"/>
            <a:r>
              <a:rPr lang="en-US" dirty="0">
                <a:solidFill>
                  <a:schemeClr val="tx2">
                    <a:lumMod val="25000"/>
                  </a:schemeClr>
                </a:solidFill>
              </a:rPr>
              <a:t>Conclusions, Findings </a:t>
            </a:r>
          </a:p>
          <a:p>
            <a:pPr algn="ctr"/>
            <a:r>
              <a:rPr lang="en-US" dirty="0">
                <a:solidFill>
                  <a:schemeClr val="tx2">
                    <a:lumMod val="25000"/>
                  </a:schemeClr>
                </a:solidFill>
              </a:rPr>
              <a:t>&amp; Recommendations</a:t>
            </a:r>
          </a:p>
        </p:txBody>
      </p:sp>
      <p:sp>
        <p:nvSpPr>
          <p:cNvPr id="40" name="TextBox 39">
            <a:extLst>
              <a:ext uri="{FF2B5EF4-FFF2-40B4-BE49-F238E27FC236}">
                <a16:creationId xmlns:a16="http://schemas.microsoft.com/office/drawing/2014/main" id="{159F6D1B-C011-F06F-7933-28D3D789BDDA}"/>
              </a:ext>
            </a:extLst>
          </p:cNvPr>
          <p:cNvSpPr txBox="1"/>
          <p:nvPr/>
        </p:nvSpPr>
        <p:spPr>
          <a:xfrm>
            <a:off x="10303512" y="2483043"/>
            <a:ext cx="1250442" cy="523220"/>
          </a:xfrm>
          <a:prstGeom prst="rect">
            <a:avLst/>
          </a:prstGeom>
          <a:noFill/>
        </p:spPr>
        <p:txBody>
          <a:bodyPr wrap="square">
            <a:spAutoFit/>
          </a:bodyPr>
          <a:lstStyle/>
          <a:p>
            <a:pPr algn="ctr"/>
            <a:r>
              <a:rPr lang="en-US" dirty="0">
                <a:solidFill>
                  <a:schemeClr val="tx2">
                    <a:lumMod val="25000"/>
                  </a:schemeClr>
                </a:solidFill>
              </a:rPr>
              <a:t>Take </a:t>
            </a:r>
          </a:p>
          <a:p>
            <a:pPr algn="ctr"/>
            <a:r>
              <a:rPr lang="en-US" dirty="0">
                <a:solidFill>
                  <a:schemeClr val="tx2">
                    <a:lumMod val="25000"/>
                  </a:schemeClr>
                </a:solidFill>
              </a:rPr>
              <a:t>Actions</a:t>
            </a:r>
          </a:p>
        </p:txBody>
      </p:sp>
      <p:cxnSp>
        <p:nvCxnSpPr>
          <p:cNvPr id="44" name="Straight Connector 43">
            <a:extLst>
              <a:ext uri="{FF2B5EF4-FFF2-40B4-BE49-F238E27FC236}">
                <a16:creationId xmlns:a16="http://schemas.microsoft.com/office/drawing/2014/main" id="{44874F91-8781-6CA3-F654-0C41E7A31A5C}"/>
              </a:ext>
            </a:extLst>
          </p:cNvPr>
          <p:cNvCxnSpPr>
            <a:cxnSpLocks/>
          </p:cNvCxnSpPr>
          <p:nvPr/>
        </p:nvCxnSpPr>
        <p:spPr>
          <a:xfrm>
            <a:off x="1360329" y="1760512"/>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4E3D3CEF-13F0-DD85-BF5A-7DBC5A5C7403}"/>
              </a:ext>
            </a:extLst>
          </p:cNvPr>
          <p:cNvCxnSpPr/>
          <p:nvPr/>
        </p:nvCxnSpPr>
        <p:spPr>
          <a:xfrm>
            <a:off x="2645838"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0100C10-CA95-D2D0-77B2-F1065AA5C68D}"/>
              </a:ext>
            </a:extLst>
          </p:cNvPr>
          <p:cNvCxnSpPr/>
          <p:nvPr/>
        </p:nvCxnSpPr>
        <p:spPr>
          <a:xfrm>
            <a:off x="3667570"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2E2FA4D0-B3FD-659F-2AFF-CB8E13572241}"/>
              </a:ext>
            </a:extLst>
          </p:cNvPr>
          <p:cNvCxnSpPr/>
          <p:nvPr/>
        </p:nvCxnSpPr>
        <p:spPr>
          <a:xfrm>
            <a:off x="4941767"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950795F1-6F11-5BB4-916B-D27811839641}"/>
              </a:ext>
            </a:extLst>
          </p:cNvPr>
          <p:cNvCxnSpPr/>
          <p:nvPr/>
        </p:nvCxnSpPr>
        <p:spPr>
          <a:xfrm>
            <a:off x="6138806"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EFEE3802-CC6F-2016-2DD3-D2837D3ACA6A}"/>
              </a:ext>
            </a:extLst>
          </p:cNvPr>
          <p:cNvCxnSpPr/>
          <p:nvPr/>
        </p:nvCxnSpPr>
        <p:spPr>
          <a:xfrm>
            <a:off x="7482674"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119D2636-4DBF-1223-D4C0-D345EE6A5158}"/>
              </a:ext>
            </a:extLst>
          </p:cNvPr>
          <p:cNvCxnSpPr/>
          <p:nvPr/>
        </p:nvCxnSpPr>
        <p:spPr>
          <a:xfrm>
            <a:off x="9284123" y="175735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ED0AA5BA-5539-28A0-9BBD-96EC3C9D2B2F}"/>
              </a:ext>
            </a:extLst>
          </p:cNvPr>
          <p:cNvCxnSpPr/>
          <p:nvPr/>
        </p:nvCxnSpPr>
        <p:spPr>
          <a:xfrm>
            <a:off x="10923947" y="1757353"/>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sp>
        <p:nvSpPr>
          <p:cNvPr id="52" name="Oval 51">
            <a:extLst>
              <a:ext uri="{FF2B5EF4-FFF2-40B4-BE49-F238E27FC236}">
                <a16:creationId xmlns:a16="http://schemas.microsoft.com/office/drawing/2014/main" id="{9FFF5998-11B2-696D-2975-5D09C9C7F5AC}"/>
              </a:ext>
            </a:extLst>
          </p:cNvPr>
          <p:cNvSpPr/>
          <p:nvPr/>
        </p:nvSpPr>
        <p:spPr>
          <a:xfrm>
            <a:off x="1294923" y="2316493"/>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a:extLst>
              <a:ext uri="{FF2B5EF4-FFF2-40B4-BE49-F238E27FC236}">
                <a16:creationId xmlns:a16="http://schemas.microsoft.com/office/drawing/2014/main" id="{91AC5C77-42D9-A6D3-FEC3-55EC514E8346}"/>
              </a:ext>
            </a:extLst>
          </p:cNvPr>
          <p:cNvSpPr/>
          <p:nvPr/>
        </p:nvSpPr>
        <p:spPr>
          <a:xfrm>
            <a:off x="2574919" y="2319120"/>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a:extLst>
              <a:ext uri="{FF2B5EF4-FFF2-40B4-BE49-F238E27FC236}">
                <a16:creationId xmlns:a16="http://schemas.microsoft.com/office/drawing/2014/main" id="{E3786351-5CE1-8995-62FB-01662C1DE7E0}"/>
              </a:ext>
            </a:extLst>
          </p:cNvPr>
          <p:cNvSpPr/>
          <p:nvPr/>
        </p:nvSpPr>
        <p:spPr>
          <a:xfrm>
            <a:off x="3603220" y="2316493"/>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54">
            <a:extLst>
              <a:ext uri="{FF2B5EF4-FFF2-40B4-BE49-F238E27FC236}">
                <a16:creationId xmlns:a16="http://schemas.microsoft.com/office/drawing/2014/main" id="{E7CD4B5B-F67A-B100-263C-86B37721DF4C}"/>
              </a:ext>
            </a:extLst>
          </p:cNvPr>
          <p:cNvSpPr/>
          <p:nvPr/>
        </p:nvSpPr>
        <p:spPr>
          <a:xfrm>
            <a:off x="4868231"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a:extLst>
              <a:ext uri="{FF2B5EF4-FFF2-40B4-BE49-F238E27FC236}">
                <a16:creationId xmlns:a16="http://schemas.microsoft.com/office/drawing/2014/main" id="{807B29DC-B18D-8AA0-ADF7-42C37C49D138}"/>
              </a:ext>
            </a:extLst>
          </p:cNvPr>
          <p:cNvSpPr/>
          <p:nvPr/>
        </p:nvSpPr>
        <p:spPr>
          <a:xfrm>
            <a:off x="6069089"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a:extLst>
              <a:ext uri="{FF2B5EF4-FFF2-40B4-BE49-F238E27FC236}">
                <a16:creationId xmlns:a16="http://schemas.microsoft.com/office/drawing/2014/main" id="{95413790-0997-D02F-8530-75909E7D610F}"/>
              </a:ext>
            </a:extLst>
          </p:cNvPr>
          <p:cNvSpPr/>
          <p:nvPr/>
        </p:nvSpPr>
        <p:spPr>
          <a:xfrm>
            <a:off x="7421576" y="2319120"/>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CD67ABCB-1B94-E314-E272-44315DC0B7C5}"/>
              </a:ext>
            </a:extLst>
          </p:cNvPr>
          <p:cNvSpPr/>
          <p:nvPr/>
        </p:nvSpPr>
        <p:spPr>
          <a:xfrm>
            <a:off x="9215543"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id="{6B2D8A7E-F09F-8269-8E69-94973149DA38}"/>
              </a:ext>
            </a:extLst>
          </p:cNvPr>
          <p:cNvSpPr/>
          <p:nvPr/>
        </p:nvSpPr>
        <p:spPr>
          <a:xfrm>
            <a:off x="10855367"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1" name="Graphic 60" descr="UFO Invasion with solid fill">
            <a:extLst>
              <a:ext uri="{FF2B5EF4-FFF2-40B4-BE49-F238E27FC236}">
                <a16:creationId xmlns:a16="http://schemas.microsoft.com/office/drawing/2014/main" id="{F966A93E-E630-0DE8-11FE-C7944289F25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38627" y="3650351"/>
            <a:ext cx="1208828" cy="1208828"/>
          </a:xfrm>
          <a:prstGeom prst="rect">
            <a:avLst/>
          </a:prstGeom>
        </p:spPr>
      </p:pic>
    </p:spTree>
    <p:extLst>
      <p:ext uri="{BB962C8B-B14F-4D97-AF65-F5344CB8AC3E}">
        <p14:creationId xmlns:p14="http://schemas.microsoft.com/office/powerpoint/2010/main" val="17920871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D923F053-5EAF-35F0-A2BF-890D8B3E2FB2}"/>
            </a:ext>
          </a:extLst>
        </p:cNvPr>
        <p:cNvGrpSpPr/>
        <p:nvPr/>
      </p:nvGrpSpPr>
      <p:grpSpPr>
        <a:xfrm>
          <a:off x="0" y="0"/>
          <a:ext cx="0" cy="0"/>
          <a:chOff x="0" y="0"/>
          <a:chExt cx="0" cy="0"/>
        </a:xfrm>
      </p:grpSpPr>
      <p:sp>
        <p:nvSpPr>
          <p:cNvPr id="37" name="Rectangle 36">
            <a:extLst>
              <a:ext uri="{FF2B5EF4-FFF2-40B4-BE49-F238E27FC236}">
                <a16:creationId xmlns:a16="http://schemas.microsoft.com/office/drawing/2014/main" id="{B686CF51-FB73-6BC0-5AF1-676D629B43DA}"/>
              </a:ext>
            </a:extLst>
          </p:cNvPr>
          <p:cNvSpPr/>
          <p:nvPr/>
        </p:nvSpPr>
        <p:spPr>
          <a:xfrm>
            <a:off x="858010" y="3353002"/>
            <a:ext cx="1504190" cy="1930649"/>
          </a:xfrm>
          <a:prstGeom prst="rect">
            <a:avLst/>
          </a:prstGeom>
          <a:solidFill>
            <a:schemeClr val="accent1">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971B15E0-D4AC-6747-1B94-05C58B17C8A5}"/>
              </a:ext>
            </a:extLst>
          </p:cNvPr>
          <p:cNvSpPr/>
          <p:nvPr/>
        </p:nvSpPr>
        <p:spPr>
          <a:xfrm>
            <a:off x="2574918" y="3343274"/>
            <a:ext cx="9138545" cy="2771775"/>
          </a:xfrm>
          <a:prstGeom prst="rect">
            <a:avLst/>
          </a:prstGeom>
          <a:solidFill>
            <a:schemeClr val="accent1">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967D824D-F614-921E-C159-03CDDBAF2811}"/>
              </a:ext>
            </a:extLst>
          </p:cNvPr>
          <p:cNvSpPr txBox="1"/>
          <p:nvPr/>
        </p:nvSpPr>
        <p:spPr>
          <a:xfrm>
            <a:off x="3047135" y="3650351"/>
            <a:ext cx="8345185" cy="2554545"/>
          </a:xfrm>
          <a:prstGeom prst="rect">
            <a:avLst/>
          </a:prstGeom>
          <a:noFill/>
        </p:spPr>
        <p:txBody>
          <a:bodyPr wrap="square">
            <a:spAutoFit/>
          </a:bodyPr>
          <a:lstStyle/>
          <a:p>
            <a:r>
              <a:rPr lang="en-US" sz="1600" b="1" dirty="0">
                <a:solidFill>
                  <a:srgbClr val="2B2576"/>
                </a:solidFill>
                <a:latin typeface="+mn-lt"/>
              </a:rPr>
              <a:t>Data Cleaning</a:t>
            </a:r>
          </a:p>
          <a:p>
            <a:endParaRPr lang="en-US" sz="1600" b="1" dirty="0">
              <a:solidFill>
                <a:srgbClr val="09B36B"/>
              </a:solidFill>
              <a:latin typeface="+mn-lt"/>
            </a:endParaRPr>
          </a:p>
          <a:p>
            <a:pPr marL="457200" indent="-457200">
              <a:buFont typeface="Arial" panose="020B0604020202020204" pitchFamily="34" charset="0"/>
              <a:buChar char="•"/>
            </a:pPr>
            <a:r>
              <a:rPr lang="en-US" sz="1600" dirty="0">
                <a:solidFill>
                  <a:schemeClr val="tx2">
                    <a:lumMod val="25000"/>
                  </a:schemeClr>
                </a:solidFill>
                <a:latin typeface="+mn-lt"/>
              </a:rPr>
              <a:t>Parse data</a:t>
            </a:r>
          </a:p>
          <a:p>
            <a:pPr marL="457200" indent="-457200">
              <a:buFont typeface="Arial" panose="020B0604020202020204" pitchFamily="34" charset="0"/>
              <a:buChar char="•"/>
            </a:pPr>
            <a:r>
              <a:rPr lang="en-US" sz="1600" dirty="0">
                <a:solidFill>
                  <a:schemeClr val="tx2">
                    <a:lumMod val="25000"/>
                  </a:schemeClr>
                </a:solidFill>
                <a:latin typeface="+mn-lt"/>
              </a:rPr>
              <a:t>Normalize data structures </a:t>
            </a:r>
          </a:p>
          <a:p>
            <a:pPr marL="457200" indent="-457200">
              <a:buFont typeface="Arial" panose="020B0604020202020204" pitchFamily="34" charset="0"/>
              <a:buChar char="•"/>
            </a:pPr>
            <a:r>
              <a:rPr lang="en-US" sz="1600" dirty="0">
                <a:solidFill>
                  <a:schemeClr val="tx2">
                    <a:lumMod val="25000"/>
                  </a:schemeClr>
                </a:solidFill>
                <a:latin typeface="+mn-lt"/>
              </a:rPr>
              <a:t>Fix data type errors</a:t>
            </a:r>
          </a:p>
          <a:p>
            <a:pPr marL="457200" indent="-457200">
              <a:buFont typeface="Arial" panose="020B0604020202020204" pitchFamily="34" charset="0"/>
              <a:buChar char="•"/>
            </a:pPr>
            <a:r>
              <a:rPr lang="en-US" sz="1600" dirty="0">
                <a:solidFill>
                  <a:schemeClr val="tx2">
                    <a:lumMod val="25000"/>
                  </a:schemeClr>
                </a:solidFill>
                <a:latin typeface="+mn-lt"/>
              </a:rPr>
              <a:t>Remove records with errors</a:t>
            </a:r>
          </a:p>
          <a:p>
            <a:pPr marL="457200" indent="-457200">
              <a:buFont typeface="Arial" panose="020B0604020202020204" pitchFamily="34" charset="0"/>
              <a:buChar char="•"/>
            </a:pPr>
            <a:r>
              <a:rPr lang="en-US" sz="1600" dirty="0">
                <a:solidFill>
                  <a:schemeClr val="tx2">
                    <a:lumMod val="25000"/>
                  </a:schemeClr>
                </a:solidFill>
                <a:latin typeface="+mn-lt"/>
              </a:rPr>
              <a:t>Filter out unneeded data</a:t>
            </a:r>
            <a:br>
              <a:rPr lang="en-US" sz="1600" dirty="0">
                <a:solidFill>
                  <a:schemeClr val="tx2">
                    <a:lumMod val="25000"/>
                  </a:schemeClr>
                </a:solidFill>
                <a:latin typeface="+mn-lt"/>
              </a:rPr>
            </a:br>
            <a:endParaRPr lang="en-US" sz="1600" dirty="0">
              <a:solidFill>
                <a:schemeClr val="tx2">
                  <a:lumMod val="25000"/>
                </a:schemeClr>
              </a:solidFill>
              <a:latin typeface="+mn-lt"/>
            </a:endParaRPr>
          </a:p>
          <a:p>
            <a:pPr marL="285750" indent="-285750">
              <a:buFont typeface="Arial" panose="020B0604020202020204" pitchFamily="34" charset="0"/>
              <a:buChar char="•"/>
            </a:pPr>
            <a:endParaRPr lang="en-US" sz="1600" dirty="0">
              <a:solidFill>
                <a:schemeClr val="tx2">
                  <a:lumMod val="25000"/>
                </a:schemeClr>
              </a:solidFill>
              <a:latin typeface="+mn-lt"/>
            </a:endParaRPr>
          </a:p>
          <a:p>
            <a:pPr marL="400050"/>
            <a:endParaRPr lang="en-US" sz="1600" dirty="0">
              <a:solidFill>
                <a:schemeClr val="tx2">
                  <a:lumMod val="25000"/>
                </a:schemeClr>
              </a:solidFill>
              <a:latin typeface="+mn-lt"/>
            </a:endParaRPr>
          </a:p>
        </p:txBody>
      </p:sp>
      <p:sp>
        <p:nvSpPr>
          <p:cNvPr id="32" name="Google Shape;413;p43">
            <a:extLst>
              <a:ext uri="{FF2B5EF4-FFF2-40B4-BE49-F238E27FC236}">
                <a16:creationId xmlns:a16="http://schemas.microsoft.com/office/drawing/2014/main" id="{BA6624AA-B350-40BB-36E5-82886B9FB37B}"/>
              </a:ext>
            </a:extLst>
          </p:cNvPr>
          <p:cNvSpPr txBox="1">
            <a:spLocks noGrp="1"/>
          </p:cNvSpPr>
          <p:nvPr>
            <p:ph type="title"/>
          </p:nvPr>
        </p:nvSpPr>
        <p:spPr>
          <a:xfrm>
            <a:off x="735107" y="662500"/>
            <a:ext cx="8617595" cy="4584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sz="3100" dirty="0"/>
              <a:t>  </a:t>
            </a:r>
            <a:br>
              <a:rPr lang="en-US" sz="3100" dirty="0"/>
            </a:br>
            <a:r>
              <a:rPr lang="en-US" b="1" dirty="0"/>
              <a:t>PowerHuntShares Process</a:t>
            </a:r>
            <a:endParaRPr dirty="0"/>
          </a:p>
        </p:txBody>
      </p:sp>
      <p:sp>
        <p:nvSpPr>
          <p:cNvPr id="33" name="Rectangle 32">
            <a:extLst>
              <a:ext uri="{FF2B5EF4-FFF2-40B4-BE49-F238E27FC236}">
                <a16:creationId xmlns:a16="http://schemas.microsoft.com/office/drawing/2014/main" id="{98F6055B-9361-E629-86F1-1FFE7A7B98CA}"/>
              </a:ext>
            </a:extLst>
          </p:cNvPr>
          <p:cNvSpPr/>
          <p:nvPr/>
        </p:nvSpPr>
        <p:spPr>
          <a:xfrm>
            <a:off x="10575495" y="3582100"/>
            <a:ext cx="790575" cy="37077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Data</a:t>
            </a:r>
          </a:p>
        </p:txBody>
      </p:sp>
      <p:sp>
        <p:nvSpPr>
          <p:cNvPr id="36" name="TextBox 35">
            <a:extLst>
              <a:ext uri="{FF2B5EF4-FFF2-40B4-BE49-F238E27FC236}">
                <a16:creationId xmlns:a16="http://schemas.microsoft.com/office/drawing/2014/main" id="{9702DCA6-4356-36FC-E165-E2DE826CFF65}"/>
              </a:ext>
            </a:extLst>
          </p:cNvPr>
          <p:cNvSpPr txBox="1"/>
          <p:nvPr/>
        </p:nvSpPr>
        <p:spPr>
          <a:xfrm>
            <a:off x="0" y="6406376"/>
            <a:ext cx="12192000" cy="338554"/>
          </a:xfrm>
          <a:prstGeom prst="rect">
            <a:avLst/>
          </a:prstGeom>
          <a:noFill/>
        </p:spPr>
        <p:txBody>
          <a:bodyPr wrap="square">
            <a:spAutoFit/>
          </a:bodyPr>
          <a:lstStyle/>
          <a:p>
            <a:pPr algn="ctr"/>
            <a:r>
              <a:rPr lang="en-US" sz="1600" dirty="0">
                <a:solidFill>
                  <a:schemeClr val="bg1"/>
                </a:solidFill>
                <a:latin typeface="+mj-lt"/>
                <a:cs typeface="Arial" panose="020B0604020202020204" pitchFamily="34" charset="0"/>
              </a:rPr>
              <a:t>https://github.com/NetSPI/PowerHuntShares</a:t>
            </a:r>
          </a:p>
        </p:txBody>
      </p:sp>
      <p:sp>
        <p:nvSpPr>
          <p:cNvPr id="40" name="Rectangle 39">
            <a:extLst>
              <a:ext uri="{FF2B5EF4-FFF2-40B4-BE49-F238E27FC236}">
                <a16:creationId xmlns:a16="http://schemas.microsoft.com/office/drawing/2014/main" id="{6F89EACF-7430-0A39-7817-4028BC9B9A4C}"/>
              </a:ext>
            </a:extLst>
          </p:cNvPr>
          <p:cNvSpPr/>
          <p:nvPr/>
        </p:nvSpPr>
        <p:spPr>
          <a:xfrm>
            <a:off x="850392" y="1758404"/>
            <a:ext cx="10863072" cy="327628"/>
          </a:xfrm>
          <a:prstGeom prst="rect">
            <a:avLst/>
          </a:prstGeom>
          <a:solidFill>
            <a:srgbClr val="09B36B"/>
          </a:solidFill>
          <a:ln w="19050">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33EC3D48-F9B8-E655-4544-C725AF7A13AA}"/>
              </a:ext>
            </a:extLst>
          </p:cNvPr>
          <p:cNvSpPr/>
          <p:nvPr/>
        </p:nvSpPr>
        <p:spPr>
          <a:xfrm>
            <a:off x="858010" y="1765163"/>
            <a:ext cx="2809555" cy="320040"/>
          </a:xfrm>
          <a:prstGeom prst="rect">
            <a:avLst/>
          </a:prstGeom>
          <a:solidFill>
            <a:srgbClr val="2B2576"/>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Box 41">
            <a:extLst>
              <a:ext uri="{FF2B5EF4-FFF2-40B4-BE49-F238E27FC236}">
                <a16:creationId xmlns:a16="http://schemas.microsoft.com/office/drawing/2014/main" id="{ACCF8741-70F4-3D47-29A8-FEB01C112D29}"/>
              </a:ext>
            </a:extLst>
          </p:cNvPr>
          <p:cNvSpPr txBox="1"/>
          <p:nvPr/>
        </p:nvSpPr>
        <p:spPr>
          <a:xfrm>
            <a:off x="735108" y="2483043"/>
            <a:ext cx="1250442" cy="523220"/>
          </a:xfrm>
          <a:prstGeom prst="rect">
            <a:avLst/>
          </a:prstGeom>
          <a:noFill/>
        </p:spPr>
        <p:txBody>
          <a:bodyPr wrap="square">
            <a:spAutoFit/>
          </a:bodyPr>
          <a:lstStyle/>
          <a:p>
            <a:pPr algn="ctr"/>
            <a:r>
              <a:rPr lang="en-US" dirty="0">
                <a:solidFill>
                  <a:schemeClr val="tx2">
                    <a:lumMod val="25000"/>
                  </a:schemeClr>
                </a:solidFill>
              </a:rPr>
              <a:t>Define </a:t>
            </a:r>
          </a:p>
          <a:p>
            <a:pPr algn="ctr"/>
            <a:r>
              <a:rPr lang="en-US" dirty="0">
                <a:solidFill>
                  <a:schemeClr val="tx2">
                    <a:lumMod val="25000"/>
                  </a:schemeClr>
                </a:solidFill>
              </a:rPr>
              <a:t>Goals</a:t>
            </a:r>
          </a:p>
        </p:txBody>
      </p:sp>
      <p:sp>
        <p:nvSpPr>
          <p:cNvPr id="43" name="TextBox 42">
            <a:extLst>
              <a:ext uri="{FF2B5EF4-FFF2-40B4-BE49-F238E27FC236}">
                <a16:creationId xmlns:a16="http://schemas.microsoft.com/office/drawing/2014/main" id="{B484FB9B-2265-993D-8433-24B7F910F4D0}"/>
              </a:ext>
            </a:extLst>
          </p:cNvPr>
          <p:cNvSpPr txBox="1"/>
          <p:nvPr/>
        </p:nvSpPr>
        <p:spPr>
          <a:xfrm>
            <a:off x="2020617" y="2484269"/>
            <a:ext cx="1250442" cy="523220"/>
          </a:xfrm>
          <a:prstGeom prst="rect">
            <a:avLst/>
          </a:prstGeom>
          <a:noFill/>
        </p:spPr>
        <p:txBody>
          <a:bodyPr wrap="square">
            <a:spAutoFit/>
          </a:bodyPr>
          <a:lstStyle/>
          <a:p>
            <a:pPr algn="ctr"/>
            <a:r>
              <a:rPr lang="en-US" dirty="0">
                <a:solidFill>
                  <a:schemeClr val="tx2">
                    <a:lumMod val="25000"/>
                  </a:schemeClr>
                </a:solidFill>
              </a:rPr>
              <a:t>Collect </a:t>
            </a:r>
          </a:p>
          <a:p>
            <a:pPr algn="ctr"/>
            <a:r>
              <a:rPr lang="en-US" dirty="0">
                <a:solidFill>
                  <a:schemeClr val="tx2">
                    <a:lumMod val="25000"/>
                  </a:schemeClr>
                </a:solidFill>
              </a:rPr>
              <a:t>Data</a:t>
            </a:r>
          </a:p>
        </p:txBody>
      </p:sp>
      <p:sp>
        <p:nvSpPr>
          <p:cNvPr id="44" name="TextBox 43">
            <a:extLst>
              <a:ext uri="{FF2B5EF4-FFF2-40B4-BE49-F238E27FC236}">
                <a16:creationId xmlns:a16="http://schemas.microsoft.com/office/drawing/2014/main" id="{16DF5CC7-F654-110C-2A8A-3D1A96545ADE}"/>
              </a:ext>
            </a:extLst>
          </p:cNvPr>
          <p:cNvSpPr txBox="1"/>
          <p:nvPr/>
        </p:nvSpPr>
        <p:spPr>
          <a:xfrm>
            <a:off x="3047135" y="2483043"/>
            <a:ext cx="1250442" cy="523220"/>
          </a:xfrm>
          <a:prstGeom prst="rect">
            <a:avLst/>
          </a:prstGeom>
          <a:noFill/>
        </p:spPr>
        <p:txBody>
          <a:bodyPr wrap="square">
            <a:spAutoFit/>
          </a:bodyPr>
          <a:lstStyle/>
          <a:p>
            <a:pPr algn="ctr"/>
            <a:r>
              <a:rPr lang="en-US" dirty="0">
                <a:solidFill>
                  <a:schemeClr val="tx2">
                    <a:lumMod val="25000"/>
                  </a:schemeClr>
                </a:solidFill>
              </a:rPr>
              <a:t>Clean</a:t>
            </a:r>
          </a:p>
          <a:p>
            <a:pPr algn="ctr"/>
            <a:r>
              <a:rPr lang="en-US" dirty="0">
                <a:solidFill>
                  <a:schemeClr val="tx2">
                    <a:lumMod val="25000"/>
                  </a:schemeClr>
                </a:solidFill>
              </a:rPr>
              <a:t>Data</a:t>
            </a:r>
          </a:p>
        </p:txBody>
      </p:sp>
      <p:sp>
        <p:nvSpPr>
          <p:cNvPr id="45" name="TextBox 44">
            <a:extLst>
              <a:ext uri="{FF2B5EF4-FFF2-40B4-BE49-F238E27FC236}">
                <a16:creationId xmlns:a16="http://schemas.microsoft.com/office/drawing/2014/main" id="{157FE610-3393-1B07-2FD4-B1FCEA288B1F}"/>
              </a:ext>
            </a:extLst>
          </p:cNvPr>
          <p:cNvSpPr txBox="1"/>
          <p:nvPr/>
        </p:nvSpPr>
        <p:spPr>
          <a:xfrm>
            <a:off x="4316546" y="2486015"/>
            <a:ext cx="1250442" cy="523220"/>
          </a:xfrm>
          <a:prstGeom prst="rect">
            <a:avLst/>
          </a:prstGeom>
          <a:noFill/>
        </p:spPr>
        <p:txBody>
          <a:bodyPr wrap="square">
            <a:spAutoFit/>
          </a:bodyPr>
          <a:lstStyle/>
          <a:p>
            <a:pPr algn="ctr"/>
            <a:r>
              <a:rPr lang="en-US" dirty="0">
                <a:solidFill>
                  <a:schemeClr val="tx2">
                    <a:lumMod val="25000"/>
                  </a:schemeClr>
                </a:solidFill>
              </a:rPr>
              <a:t>Transform</a:t>
            </a:r>
          </a:p>
          <a:p>
            <a:pPr algn="ctr"/>
            <a:r>
              <a:rPr lang="en-US" dirty="0">
                <a:solidFill>
                  <a:schemeClr val="tx2">
                    <a:lumMod val="25000"/>
                  </a:schemeClr>
                </a:solidFill>
              </a:rPr>
              <a:t>Data</a:t>
            </a:r>
          </a:p>
        </p:txBody>
      </p:sp>
      <p:sp>
        <p:nvSpPr>
          <p:cNvPr id="46" name="TextBox 45">
            <a:extLst>
              <a:ext uri="{FF2B5EF4-FFF2-40B4-BE49-F238E27FC236}">
                <a16:creationId xmlns:a16="http://schemas.microsoft.com/office/drawing/2014/main" id="{CE4DCFAC-BBBF-B4C3-351D-E638BF87EDCB}"/>
              </a:ext>
            </a:extLst>
          </p:cNvPr>
          <p:cNvSpPr txBox="1"/>
          <p:nvPr/>
        </p:nvSpPr>
        <p:spPr>
          <a:xfrm>
            <a:off x="5513585" y="2473315"/>
            <a:ext cx="1250442" cy="523220"/>
          </a:xfrm>
          <a:prstGeom prst="rect">
            <a:avLst/>
          </a:prstGeom>
          <a:noFill/>
        </p:spPr>
        <p:txBody>
          <a:bodyPr wrap="square">
            <a:spAutoFit/>
          </a:bodyPr>
          <a:lstStyle/>
          <a:p>
            <a:pPr algn="ctr"/>
            <a:r>
              <a:rPr lang="en-US" dirty="0">
                <a:solidFill>
                  <a:schemeClr val="tx2">
                    <a:lumMod val="25000"/>
                  </a:schemeClr>
                </a:solidFill>
              </a:rPr>
              <a:t>Analyze</a:t>
            </a:r>
          </a:p>
          <a:p>
            <a:pPr algn="ctr"/>
            <a:r>
              <a:rPr lang="en-US" dirty="0">
                <a:solidFill>
                  <a:schemeClr val="tx2">
                    <a:lumMod val="25000"/>
                  </a:schemeClr>
                </a:solidFill>
              </a:rPr>
              <a:t>Data</a:t>
            </a:r>
          </a:p>
        </p:txBody>
      </p:sp>
      <p:sp>
        <p:nvSpPr>
          <p:cNvPr id="47" name="TextBox 46">
            <a:extLst>
              <a:ext uri="{FF2B5EF4-FFF2-40B4-BE49-F238E27FC236}">
                <a16:creationId xmlns:a16="http://schemas.microsoft.com/office/drawing/2014/main" id="{AB1EB264-CCDD-9D10-F23B-20396849FE4A}"/>
              </a:ext>
            </a:extLst>
          </p:cNvPr>
          <p:cNvSpPr txBox="1"/>
          <p:nvPr/>
        </p:nvSpPr>
        <p:spPr>
          <a:xfrm>
            <a:off x="6823984" y="2473315"/>
            <a:ext cx="1449569" cy="523220"/>
          </a:xfrm>
          <a:prstGeom prst="rect">
            <a:avLst/>
          </a:prstGeom>
          <a:noFill/>
        </p:spPr>
        <p:txBody>
          <a:bodyPr wrap="square">
            <a:spAutoFit/>
          </a:bodyPr>
          <a:lstStyle/>
          <a:p>
            <a:pPr algn="ctr"/>
            <a:r>
              <a:rPr lang="en-US" dirty="0">
                <a:solidFill>
                  <a:schemeClr val="tx2">
                    <a:lumMod val="25000"/>
                  </a:schemeClr>
                </a:solidFill>
              </a:rPr>
              <a:t>Extract Insights &amp; Predictions</a:t>
            </a:r>
          </a:p>
        </p:txBody>
      </p:sp>
      <p:sp>
        <p:nvSpPr>
          <p:cNvPr id="48" name="TextBox 47">
            <a:extLst>
              <a:ext uri="{FF2B5EF4-FFF2-40B4-BE49-F238E27FC236}">
                <a16:creationId xmlns:a16="http://schemas.microsoft.com/office/drawing/2014/main" id="{FD364384-E2CC-FBCE-FC58-8EDFCDC47056}"/>
              </a:ext>
            </a:extLst>
          </p:cNvPr>
          <p:cNvSpPr txBox="1"/>
          <p:nvPr/>
        </p:nvSpPr>
        <p:spPr>
          <a:xfrm>
            <a:off x="8274306" y="2473315"/>
            <a:ext cx="2029206" cy="523220"/>
          </a:xfrm>
          <a:prstGeom prst="rect">
            <a:avLst/>
          </a:prstGeom>
          <a:noFill/>
        </p:spPr>
        <p:txBody>
          <a:bodyPr wrap="square">
            <a:spAutoFit/>
          </a:bodyPr>
          <a:lstStyle/>
          <a:p>
            <a:pPr algn="ctr"/>
            <a:r>
              <a:rPr lang="en-US" dirty="0">
                <a:solidFill>
                  <a:schemeClr val="tx2">
                    <a:lumMod val="25000"/>
                  </a:schemeClr>
                </a:solidFill>
              </a:rPr>
              <a:t>Conclusions, Findings </a:t>
            </a:r>
          </a:p>
          <a:p>
            <a:pPr algn="ctr"/>
            <a:r>
              <a:rPr lang="en-US" dirty="0">
                <a:solidFill>
                  <a:schemeClr val="tx2">
                    <a:lumMod val="25000"/>
                  </a:schemeClr>
                </a:solidFill>
              </a:rPr>
              <a:t>&amp; Recommendations</a:t>
            </a:r>
          </a:p>
        </p:txBody>
      </p:sp>
      <p:sp>
        <p:nvSpPr>
          <p:cNvPr id="49" name="TextBox 48">
            <a:extLst>
              <a:ext uri="{FF2B5EF4-FFF2-40B4-BE49-F238E27FC236}">
                <a16:creationId xmlns:a16="http://schemas.microsoft.com/office/drawing/2014/main" id="{4557F1E6-578E-7824-93AE-A09150289A0D}"/>
              </a:ext>
            </a:extLst>
          </p:cNvPr>
          <p:cNvSpPr txBox="1"/>
          <p:nvPr/>
        </p:nvSpPr>
        <p:spPr>
          <a:xfrm>
            <a:off x="10303512" y="2483043"/>
            <a:ext cx="1250442" cy="523220"/>
          </a:xfrm>
          <a:prstGeom prst="rect">
            <a:avLst/>
          </a:prstGeom>
          <a:noFill/>
        </p:spPr>
        <p:txBody>
          <a:bodyPr wrap="square">
            <a:spAutoFit/>
          </a:bodyPr>
          <a:lstStyle/>
          <a:p>
            <a:pPr algn="ctr"/>
            <a:r>
              <a:rPr lang="en-US" dirty="0">
                <a:solidFill>
                  <a:schemeClr val="tx2">
                    <a:lumMod val="25000"/>
                  </a:schemeClr>
                </a:solidFill>
              </a:rPr>
              <a:t>Take </a:t>
            </a:r>
          </a:p>
          <a:p>
            <a:pPr algn="ctr"/>
            <a:r>
              <a:rPr lang="en-US" dirty="0">
                <a:solidFill>
                  <a:schemeClr val="tx2">
                    <a:lumMod val="25000"/>
                  </a:schemeClr>
                </a:solidFill>
              </a:rPr>
              <a:t>Actions</a:t>
            </a:r>
          </a:p>
        </p:txBody>
      </p:sp>
      <p:cxnSp>
        <p:nvCxnSpPr>
          <p:cNvPr id="50" name="Straight Connector 49">
            <a:extLst>
              <a:ext uri="{FF2B5EF4-FFF2-40B4-BE49-F238E27FC236}">
                <a16:creationId xmlns:a16="http://schemas.microsoft.com/office/drawing/2014/main" id="{FA0D1101-4A7F-1C74-E5FD-02EB28DD8C60}"/>
              </a:ext>
            </a:extLst>
          </p:cNvPr>
          <p:cNvCxnSpPr>
            <a:cxnSpLocks/>
          </p:cNvCxnSpPr>
          <p:nvPr/>
        </p:nvCxnSpPr>
        <p:spPr>
          <a:xfrm>
            <a:off x="1360329" y="1760512"/>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073437AE-8A89-63C6-3637-45D92F979368}"/>
              </a:ext>
            </a:extLst>
          </p:cNvPr>
          <p:cNvCxnSpPr/>
          <p:nvPr/>
        </p:nvCxnSpPr>
        <p:spPr>
          <a:xfrm>
            <a:off x="2645838"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C5148C3B-475F-1C84-7168-E3695DD81280}"/>
              </a:ext>
            </a:extLst>
          </p:cNvPr>
          <p:cNvCxnSpPr/>
          <p:nvPr/>
        </p:nvCxnSpPr>
        <p:spPr>
          <a:xfrm>
            <a:off x="3667570"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99B55F64-9616-01A4-8544-CDF20AE2445F}"/>
              </a:ext>
            </a:extLst>
          </p:cNvPr>
          <p:cNvCxnSpPr/>
          <p:nvPr/>
        </p:nvCxnSpPr>
        <p:spPr>
          <a:xfrm>
            <a:off x="4941767"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8546846E-75BB-FD08-C779-6CF03BA5E444}"/>
              </a:ext>
            </a:extLst>
          </p:cNvPr>
          <p:cNvCxnSpPr/>
          <p:nvPr/>
        </p:nvCxnSpPr>
        <p:spPr>
          <a:xfrm>
            <a:off x="6138806"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8CAA4AE3-0293-EAFE-D543-7FBF8E80E70B}"/>
              </a:ext>
            </a:extLst>
          </p:cNvPr>
          <p:cNvCxnSpPr/>
          <p:nvPr/>
        </p:nvCxnSpPr>
        <p:spPr>
          <a:xfrm>
            <a:off x="7482674"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7D0FBCF2-20EB-6146-7EF5-300533BC3BE5}"/>
              </a:ext>
            </a:extLst>
          </p:cNvPr>
          <p:cNvCxnSpPr/>
          <p:nvPr/>
        </p:nvCxnSpPr>
        <p:spPr>
          <a:xfrm>
            <a:off x="9284123" y="175735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A0256391-8930-76C9-8A41-9AA2F02AD5F9}"/>
              </a:ext>
            </a:extLst>
          </p:cNvPr>
          <p:cNvCxnSpPr/>
          <p:nvPr/>
        </p:nvCxnSpPr>
        <p:spPr>
          <a:xfrm>
            <a:off x="10923947" y="1757353"/>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sp>
        <p:nvSpPr>
          <p:cNvPr id="58" name="Oval 57">
            <a:extLst>
              <a:ext uri="{FF2B5EF4-FFF2-40B4-BE49-F238E27FC236}">
                <a16:creationId xmlns:a16="http://schemas.microsoft.com/office/drawing/2014/main" id="{02C3B914-5501-921E-4006-6EFC1741C8C2}"/>
              </a:ext>
            </a:extLst>
          </p:cNvPr>
          <p:cNvSpPr/>
          <p:nvPr/>
        </p:nvSpPr>
        <p:spPr>
          <a:xfrm>
            <a:off x="1294923" y="2316493"/>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id="{4B61F428-9340-900E-031A-D0F53D20B401}"/>
              </a:ext>
            </a:extLst>
          </p:cNvPr>
          <p:cNvSpPr/>
          <p:nvPr/>
        </p:nvSpPr>
        <p:spPr>
          <a:xfrm>
            <a:off x="2574919" y="2319120"/>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a:extLst>
              <a:ext uri="{FF2B5EF4-FFF2-40B4-BE49-F238E27FC236}">
                <a16:creationId xmlns:a16="http://schemas.microsoft.com/office/drawing/2014/main" id="{2568FF68-1B59-1170-10DA-11B9C231A976}"/>
              </a:ext>
            </a:extLst>
          </p:cNvPr>
          <p:cNvSpPr/>
          <p:nvPr/>
        </p:nvSpPr>
        <p:spPr>
          <a:xfrm>
            <a:off x="3603220" y="2316493"/>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60">
            <a:extLst>
              <a:ext uri="{FF2B5EF4-FFF2-40B4-BE49-F238E27FC236}">
                <a16:creationId xmlns:a16="http://schemas.microsoft.com/office/drawing/2014/main" id="{956AF04B-17B0-70F0-1FD3-770C609D57C6}"/>
              </a:ext>
            </a:extLst>
          </p:cNvPr>
          <p:cNvSpPr/>
          <p:nvPr/>
        </p:nvSpPr>
        <p:spPr>
          <a:xfrm>
            <a:off x="4868231"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1">
            <a:extLst>
              <a:ext uri="{FF2B5EF4-FFF2-40B4-BE49-F238E27FC236}">
                <a16:creationId xmlns:a16="http://schemas.microsoft.com/office/drawing/2014/main" id="{62373A1E-1A09-CDF0-9D43-734178754CA4}"/>
              </a:ext>
            </a:extLst>
          </p:cNvPr>
          <p:cNvSpPr/>
          <p:nvPr/>
        </p:nvSpPr>
        <p:spPr>
          <a:xfrm>
            <a:off x="6069089"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2">
            <a:extLst>
              <a:ext uri="{FF2B5EF4-FFF2-40B4-BE49-F238E27FC236}">
                <a16:creationId xmlns:a16="http://schemas.microsoft.com/office/drawing/2014/main" id="{92E1C3E9-1E24-66C7-40ED-010EF4E79AF3}"/>
              </a:ext>
            </a:extLst>
          </p:cNvPr>
          <p:cNvSpPr/>
          <p:nvPr/>
        </p:nvSpPr>
        <p:spPr>
          <a:xfrm>
            <a:off x="7421576" y="2319120"/>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Oval 63">
            <a:extLst>
              <a:ext uri="{FF2B5EF4-FFF2-40B4-BE49-F238E27FC236}">
                <a16:creationId xmlns:a16="http://schemas.microsoft.com/office/drawing/2014/main" id="{3B3F5C6D-86FC-D95E-564F-8A9507B9D8FD}"/>
              </a:ext>
            </a:extLst>
          </p:cNvPr>
          <p:cNvSpPr/>
          <p:nvPr/>
        </p:nvSpPr>
        <p:spPr>
          <a:xfrm>
            <a:off x="9215543"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a:extLst>
              <a:ext uri="{FF2B5EF4-FFF2-40B4-BE49-F238E27FC236}">
                <a16:creationId xmlns:a16="http://schemas.microsoft.com/office/drawing/2014/main" id="{94A36B55-BB84-8A32-50FB-2BB4FC6989D2}"/>
              </a:ext>
            </a:extLst>
          </p:cNvPr>
          <p:cNvSpPr/>
          <p:nvPr/>
        </p:nvSpPr>
        <p:spPr>
          <a:xfrm>
            <a:off x="10855367"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7" name="Graphic 66" descr="Soap with solid fill">
            <a:extLst>
              <a:ext uri="{FF2B5EF4-FFF2-40B4-BE49-F238E27FC236}">
                <a16:creationId xmlns:a16="http://schemas.microsoft.com/office/drawing/2014/main" id="{2289B13E-3CB9-35D4-4810-8023F365441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22171" y="3672556"/>
            <a:ext cx="1175867" cy="1175867"/>
          </a:xfrm>
          <a:prstGeom prst="rect">
            <a:avLst/>
          </a:prstGeom>
        </p:spPr>
      </p:pic>
    </p:spTree>
    <p:extLst>
      <p:ext uri="{BB962C8B-B14F-4D97-AF65-F5344CB8AC3E}">
        <p14:creationId xmlns:p14="http://schemas.microsoft.com/office/powerpoint/2010/main" val="324128313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E5476916-A9CD-8EA2-A362-3F232E55EE4F}"/>
            </a:ext>
          </a:extLst>
        </p:cNvPr>
        <p:cNvGrpSpPr/>
        <p:nvPr/>
      </p:nvGrpSpPr>
      <p:grpSpPr>
        <a:xfrm>
          <a:off x="0" y="0"/>
          <a:ext cx="0" cy="0"/>
          <a:chOff x="0" y="0"/>
          <a:chExt cx="0" cy="0"/>
        </a:xfrm>
      </p:grpSpPr>
      <p:sp>
        <p:nvSpPr>
          <p:cNvPr id="37" name="Rectangle 36">
            <a:extLst>
              <a:ext uri="{FF2B5EF4-FFF2-40B4-BE49-F238E27FC236}">
                <a16:creationId xmlns:a16="http://schemas.microsoft.com/office/drawing/2014/main" id="{DCD1F7B6-D110-0911-7F11-AB2B020B7080}"/>
              </a:ext>
            </a:extLst>
          </p:cNvPr>
          <p:cNvSpPr/>
          <p:nvPr/>
        </p:nvSpPr>
        <p:spPr>
          <a:xfrm>
            <a:off x="858010" y="3353002"/>
            <a:ext cx="1504190" cy="1930649"/>
          </a:xfrm>
          <a:prstGeom prst="rect">
            <a:avLst/>
          </a:prstGeom>
          <a:solidFill>
            <a:schemeClr val="accent1">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786077AD-14BA-BAC0-FC57-8C7822E11CBA}"/>
              </a:ext>
            </a:extLst>
          </p:cNvPr>
          <p:cNvSpPr/>
          <p:nvPr/>
        </p:nvSpPr>
        <p:spPr>
          <a:xfrm>
            <a:off x="2574918" y="3343274"/>
            <a:ext cx="9138545" cy="2771775"/>
          </a:xfrm>
          <a:prstGeom prst="rect">
            <a:avLst/>
          </a:prstGeom>
          <a:solidFill>
            <a:schemeClr val="accent1">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54807CF3-348B-73E7-E1DF-E2270AAF9691}"/>
              </a:ext>
            </a:extLst>
          </p:cNvPr>
          <p:cNvSpPr txBox="1"/>
          <p:nvPr/>
        </p:nvSpPr>
        <p:spPr>
          <a:xfrm>
            <a:off x="3047135" y="3650351"/>
            <a:ext cx="8345185" cy="1661993"/>
          </a:xfrm>
          <a:prstGeom prst="rect">
            <a:avLst/>
          </a:prstGeom>
          <a:noFill/>
        </p:spPr>
        <p:txBody>
          <a:bodyPr wrap="square">
            <a:spAutoFit/>
          </a:bodyPr>
          <a:lstStyle/>
          <a:p>
            <a:r>
              <a:rPr lang="en-US" sz="1600" b="1" dirty="0">
                <a:solidFill>
                  <a:srgbClr val="2B2576"/>
                </a:solidFill>
                <a:latin typeface="+mn-lt"/>
              </a:rPr>
              <a:t>Transform Data</a:t>
            </a:r>
          </a:p>
          <a:p>
            <a:endParaRPr lang="en-US" sz="1600" b="1" dirty="0">
              <a:solidFill>
                <a:srgbClr val="09B36B"/>
              </a:solidFill>
              <a:latin typeface="+mn-lt"/>
            </a:endParaRPr>
          </a:p>
          <a:p>
            <a:r>
              <a:rPr lang="en-US" b="1" dirty="0">
                <a:solidFill>
                  <a:schemeClr val="tx2">
                    <a:lumMod val="25000"/>
                  </a:schemeClr>
                </a:solidFill>
                <a:latin typeface="+mn-lt"/>
              </a:rPr>
              <a:t>Static Data Labeling</a:t>
            </a:r>
          </a:p>
          <a:p>
            <a:pPr marL="171450" indent="-171450">
              <a:buFont typeface="Arial" panose="020B0604020202020204" pitchFamily="34" charset="0"/>
              <a:buChar char="•"/>
            </a:pPr>
            <a:r>
              <a:rPr lang="en-US" sz="1200" dirty="0">
                <a:solidFill>
                  <a:schemeClr val="tx2">
                    <a:lumMod val="25000"/>
                  </a:schemeClr>
                </a:solidFill>
                <a:latin typeface="+mn-lt"/>
              </a:rPr>
              <a:t>Highly Exploitable, Interesting Files, Secrets Extraction, Stale, Empty</a:t>
            </a:r>
          </a:p>
          <a:p>
            <a:endParaRPr lang="en-US" sz="1200" dirty="0">
              <a:solidFill>
                <a:schemeClr val="tx2">
                  <a:lumMod val="25000"/>
                </a:schemeClr>
              </a:solidFill>
              <a:latin typeface="+mn-lt"/>
            </a:endParaRPr>
          </a:p>
          <a:p>
            <a:pPr marL="285750" indent="-285750">
              <a:buFont typeface="Arial" panose="020B0604020202020204" pitchFamily="34" charset="0"/>
              <a:buChar char="•"/>
            </a:pPr>
            <a:endParaRPr lang="en-US" sz="1600" dirty="0">
              <a:solidFill>
                <a:schemeClr val="tx2">
                  <a:lumMod val="25000"/>
                </a:schemeClr>
              </a:solidFill>
              <a:latin typeface="+mn-lt"/>
            </a:endParaRPr>
          </a:p>
          <a:p>
            <a:pPr marL="400050"/>
            <a:endParaRPr lang="en-US" sz="1600" dirty="0">
              <a:solidFill>
                <a:schemeClr val="tx2">
                  <a:lumMod val="25000"/>
                </a:schemeClr>
              </a:solidFill>
              <a:latin typeface="+mn-lt"/>
            </a:endParaRPr>
          </a:p>
        </p:txBody>
      </p:sp>
      <p:sp>
        <p:nvSpPr>
          <p:cNvPr id="32" name="Google Shape;413;p43">
            <a:extLst>
              <a:ext uri="{FF2B5EF4-FFF2-40B4-BE49-F238E27FC236}">
                <a16:creationId xmlns:a16="http://schemas.microsoft.com/office/drawing/2014/main" id="{A0D0C766-6213-E5F1-E06F-27312B3DADB0}"/>
              </a:ext>
            </a:extLst>
          </p:cNvPr>
          <p:cNvSpPr txBox="1">
            <a:spLocks noGrp="1"/>
          </p:cNvSpPr>
          <p:nvPr>
            <p:ph type="title"/>
          </p:nvPr>
        </p:nvSpPr>
        <p:spPr>
          <a:xfrm>
            <a:off x="735107" y="662500"/>
            <a:ext cx="8617595" cy="4584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sz="3100" dirty="0"/>
              <a:t>  </a:t>
            </a:r>
            <a:br>
              <a:rPr lang="en-US" sz="3100" dirty="0"/>
            </a:br>
            <a:r>
              <a:rPr lang="en-US" b="1" dirty="0"/>
              <a:t>PowerHuntShares Process</a:t>
            </a:r>
            <a:endParaRPr dirty="0"/>
          </a:p>
        </p:txBody>
      </p:sp>
      <p:sp>
        <p:nvSpPr>
          <p:cNvPr id="4" name="Rectangle 3">
            <a:extLst>
              <a:ext uri="{FF2B5EF4-FFF2-40B4-BE49-F238E27FC236}">
                <a16:creationId xmlns:a16="http://schemas.microsoft.com/office/drawing/2014/main" id="{F76F8D27-8834-F073-3F84-CC1A40BF21F8}"/>
              </a:ext>
            </a:extLst>
          </p:cNvPr>
          <p:cNvSpPr/>
          <p:nvPr/>
        </p:nvSpPr>
        <p:spPr>
          <a:xfrm>
            <a:off x="9489645" y="3582100"/>
            <a:ext cx="790575" cy="37077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Data</a:t>
            </a:r>
          </a:p>
        </p:txBody>
      </p:sp>
      <p:sp>
        <p:nvSpPr>
          <p:cNvPr id="30" name="Rectangle 29">
            <a:extLst>
              <a:ext uri="{FF2B5EF4-FFF2-40B4-BE49-F238E27FC236}">
                <a16:creationId xmlns:a16="http://schemas.microsoft.com/office/drawing/2014/main" id="{050B5F8A-91F7-1051-191D-1D0B9AC9DC83}"/>
              </a:ext>
            </a:extLst>
          </p:cNvPr>
          <p:cNvSpPr/>
          <p:nvPr/>
        </p:nvSpPr>
        <p:spPr>
          <a:xfrm>
            <a:off x="10569868" y="3582100"/>
            <a:ext cx="885825" cy="37077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Context</a:t>
            </a:r>
          </a:p>
        </p:txBody>
      </p:sp>
      <p:sp>
        <p:nvSpPr>
          <p:cNvPr id="31" name="TextBox 30">
            <a:extLst>
              <a:ext uri="{FF2B5EF4-FFF2-40B4-BE49-F238E27FC236}">
                <a16:creationId xmlns:a16="http://schemas.microsoft.com/office/drawing/2014/main" id="{9261B70D-ECDA-03B7-92AC-E0644A1B9CB6}"/>
              </a:ext>
            </a:extLst>
          </p:cNvPr>
          <p:cNvSpPr txBox="1"/>
          <p:nvPr/>
        </p:nvSpPr>
        <p:spPr>
          <a:xfrm>
            <a:off x="10296360" y="3650351"/>
            <a:ext cx="288862" cy="307777"/>
          </a:xfrm>
          <a:prstGeom prst="rect">
            <a:avLst/>
          </a:prstGeom>
          <a:noFill/>
        </p:spPr>
        <p:txBody>
          <a:bodyPr wrap="none" rtlCol="0">
            <a:spAutoFit/>
          </a:bodyPr>
          <a:lstStyle/>
          <a:p>
            <a:r>
              <a:rPr lang="en-US" dirty="0"/>
              <a:t>+</a:t>
            </a:r>
          </a:p>
        </p:txBody>
      </p:sp>
      <p:sp>
        <p:nvSpPr>
          <p:cNvPr id="34" name="TextBox 33">
            <a:extLst>
              <a:ext uri="{FF2B5EF4-FFF2-40B4-BE49-F238E27FC236}">
                <a16:creationId xmlns:a16="http://schemas.microsoft.com/office/drawing/2014/main" id="{3FC79827-D118-FF98-7970-3EECDDBF4A40}"/>
              </a:ext>
            </a:extLst>
          </p:cNvPr>
          <p:cNvSpPr txBox="1"/>
          <p:nvPr/>
        </p:nvSpPr>
        <p:spPr>
          <a:xfrm>
            <a:off x="0" y="6406376"/>
            <a:ext cx="12192000" cy="338554"/>
          </a:xfrm>
          <a:prstGeom prst="rect">
            <a:avLst/>
          </a:prstGeom>
          <a:noFill/>
        </p:spPr>
        <p:txBody>
          <a:bodyPr wrap="square">
            <a:spAutoFit/>
          </a:bodyPr>
          <a:lstStyle/>
          <a:p>
            <a:pPr algn="ctr"/>
            <a:r>
              <a:rPr lang="en-US" sz="1600" dirty="0">
                <a:solidFill>
                  <a:schemeClr val="bg1"/>
                </a:solidFill>
                <a:latin typeface="+mj-lt"/>
                <a:cs typeface="Arial" panose="020B0604020202020204" pitchFamily="34" charset="0"/>
              </a:rPr>
              <a:t>https://github.com/NetSPI/PowerHuntShares</a:t>
            </a:r>
          </a:p>
        </p:txBody>
      </p:sp>
      <p:sp>
        <p:nvSpPr>
          <p:cNvPr id="35" name="Rectangle 34">
            <a:extLst>
              <a:ext uri="{FF2B5EF4-FFF2-40B4-BE49-F238E27FC236}">
                <a16:creationId xmlns:a16="http://schemas.microsoft.com/office/drawing/2014/main" id="{3A49A161-E3D1-613A-EBBD-0757E13563F9}"/>
              </a:ext>
            </a:extLst>
          </p:cNvPr>
          <p:cNvSpPr/>
          <p:nvPr/>
        </p:nvSpPr>
        <p:spPr>
          <a:xfrm>
            <a:off x="850392" y="1758404"/>
            <a:ext cx="10863072" cy="327628"/>
          </a:xfrm>
          <a:prstGeom prst="rect">
            <a:avLst/>
          </a:prstGeom>
          <a:solidFill>
            <a:srgbClr val="09B36B"/>
          </a:solidFill>
          <a:ln w="19050">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B6D0901C-586F-D1EA-0072-E0B50A82D45E}"/>
              </a:ext>
            </a:extLst>
          </p:cNvPr>
          <p:cNvSpPr/>
          <p:nvPr/>
        </p:nvSpPr>
        <p:spPr>
          <a:xfrm>
            <a:off x="858010" y="1765163"/>
            <a:ext cx="4083755" cy="320040"/>
          </a:xfrm>
          <a:prstGeom prst="rect">
            <a:avLst/>
          </a:prstGeom>
          <a:solidFill>
            <a:srgbClr val="2B2576"/>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extBox 40">
            <a:extLst>
              <a:ext uri="{FF2B5EF4-FFF2-40B4-BE49-F238E27FC236}">
                <a16:creationId xmlns:a16="http://schemas.microsoft.com/office/drawing/2014/main" id="{ECF434F7-1A09-7611-7133-A74A060B1A36}"/>
              </a:ext>
            </a:extLst>
          </p:cNvPr>
          <p:cNvSpPr txBox="1"/>
          <p:nvPr/>
        </p:nvSpPr>
        <p:spPr>
          <a:xfrm>
            <a:off x="735108" y="2483043"/>
            <a:ext cx="1250442" cy="523220"/>
          </a:xfrm>
          <a:prstGeom prst="rect">
            <a:avLst/>
          </a:prstGeom>
          <a:noFill/>
        </p:spPr>
        <p:txBody>
          <a:bodyPr wrap="square">
            <a:spAutoFit/>
          </a:bodyPr>
          <a:lstStyle/>
          <a:p>
            <a:pPr algn="ctr"/>
            <a:r>
              <a:rPr lang="en-US" dirty="0">
                <a:solidFill>
                  <a:schemeClr val="tx2">
                    <a:lumMod val="25000"/>
                  </a:schemeClr>
                </a:solidFill>
              </a:rPr>
              <a:t>Define </a:t>
            </a:r>
          </a:p>
          <a:p>
            <a:pPr algn="ctr"/>
            <a:r>
              <a:rPr lang="en-US" dirty="0">
                <a:solidFill>
                  <a:schemeClr val="tx2">
                    <a:lumMod val="25000"/>
                  </a:schemeClr>
                </a:solidFill>
              </a:rPr>
              <a:t>Goals</a:t>
            </a:r>
          </a:p>
        </p:txBody>
      </p:sp>
      <p:sp>
        <p:nvSpPr>
          <p:cNvPr id="42" name="TextBox 41">
            <a:extLst>
              <a:ext uri="{FF2B5EF4-FFF2-40B4-BE49-F238E27FC236}">
                <a16:creationId xmlns:a16="http://schemas.microsoft.com/office/drawing/2014/main" id="{43702B8A-BCC4-F0AC-4F26-B508D3028BB8}"/>
              </a:ext>
            </a:extLst>
          </p:cNvPr>
          <p:cNvSpPr txBox="1"/>
          <p:nvPr/>
        </p:nvSpPr>
        <p:spPr>
          <a:xfrm>
            <a:off x="2020617" y="2484269"/>
            <a:ext cx="1250442" cy="523220"/>
          </a:xfrm>
          <a:prstGeom prst="rect">
            <a:avLst/>
          </a:prstGeom>
          <a:noFill/>
        </p:spPr>
        <p:txBody>
          <a:bodyPr wrap="square">
            <a:spAutoFit/>
          </a:bodyPr>
          <a:lstStyle/>
          <a:p>
            <a:pPr algn="ctr"/>
            <a:r>
              <a:rPr lang="en-US" dirty="0">
                <a:solidFill>
                  <a:schemeClr val="tx2">
                    <a:lumMod val="25000"/>
                  </a:schemeClr>
                </a:solidFill>
              </a:rPr>
              <a:t>Collect </a:t>
            </a:r>
          </a:p>
          <a:p>
            <a:pPr algn="ctr"/>
            <a:r>
              <a:rPr lang="en-US" dirty="0">
                <a:solidFill>
                  <a:schemeClr val="tx2">
                    <a:lumMod val="25000"/>
                  </a:schemeClr>
                </a:solidFill>
              </a:rPr>
              <a:t>Data</a:t>
            </a:r>
          </a:p>
        </p:txBody>
      </p:sp>
      <p:sp>
        <p:nvSpPr>
          <p:cNvPr id="43" name="TextBox 42">
            <a:extLst>
              <a:ext uri="{FF2B5EF4-FFF2-40B4-BE49-F238E27FC236}">
                <a16:creationId xmlns:a16="http://schemas.microsoft.com/office/drawing/2014/main" id="{E4735CE1-98E1-A171-2DE8-9A09AE446DE9}"/>
              </a:ext>
            </a:extLst>
          </p:cNvPr>
          <p:cNvSpPr txBox="1"/>
          <p:nvPr/>
        </p:nvSpPr>
        <p:spPr>
          <a:xfrm>
            <a:off x="3047135" y="2483043"/>
            <a:ext cx="1250442" cy="523220"/>
          </a:xfrm>
          <a:prstGeom prst="rect">
            <a:avLst/>
          </a:prstGeom>
          <a:noFill/>
        </p:spPr>
        <p:txBody>
          <a:bodyPr wrap="square">
            <a:spAutoFit/>
          </a:bodyPr>
          <a:lstStyle/>
          <a:p>
            <a:pPr algn="ctr"/>
            <a:r>
              <a:rPr lang="en-US" dirty="0">
                <a:solidFill>
                  <a:schemeClr val="tx2">
                    <a:lumMod val="25000"/>
                  </a:schemeClr>
                </a:solidFill>
              </a:rPr>
              <a:t>Clean</a:t>
            </a:r>
          </a:p>
          <a:p>
            <a:pPr algn="ctr"/>
            <a:r>
              <a:rPr lang="en-US" dirty="0">
                <a:solidFill>
                  <a:schemeClr val="tx2">
                    <a:lumMod val="25000"/>
                  </a:schemeClr>
                </a:solidFill>
              </a:rPr>
              <a:t>Data</a:t>
            </a:r>
          </a:p>
        </p:txBody>
      </p:sp>
      <p:sp>
        <p:nvSpPr>
          <p:cNvPr id="44" name="TextBox 43">
            <a:extLst>
              <a:ext uri="{FF2B5EF4-FFF2-40B4-BE49-F238E27FC236}">
                <a16:creationId xmlns:a16="http://schemas.microsoft.com/office/drawing/2014/main" id="{D0BEF7FD-30FB-8358-C7BD-E100A472DC29}"/>
              </a:ext>
            </a:extLst>
          </p:cNvPr>
          <p:cNvSpPr txBox="1"/>
          <p:nvPr/>
        </p:nvSpPr>
        <p:spPr>
          <a:xfrm>
            <a:off x="4316546" y="2486015"/>
            <a:ext cx="1250442" cy="523220"/>
          </a:xfrm>
          <a:prstGeom prst="rect">
            <a:avLst/>
          </a:prstGeom>
          <a:noFill/>
        </p:spPr>
        <p:txBody>
          <a:bodyPr wrap="square">
            <a:spAutoFit/>
          </a:bodyPr>
          <a:lstStyle/>
          <a:p>
            <a:pPr algn="ctr"/>
            <a:r>
              <a:rPr lang="en-US" dirty="0">
                <a:solidFill>
                  <a:schemeClr val="tx2">
                    <a:lumMod val="25000"/>
                  </a:schemeClr>
                </a:solidFill>
              </a:rPr>
              <a:t>Transform</a:t>
            </a:r>
          </a:p>
          <a:p>
            <a:pPr algn="ctr"/>
            <a:r>
              <a:rPr lang="en-US" dirty="0">
                <a:solidFill>
                  <a:schemeClr val="tx2">
                    <a:lumMod val="25000"/>
                  </a:schemeClr>
                </a:solidFill>
              </a:rPr>
              <a:t>Data</a:t>
            </a:r>
          </a:p>
        </p:txBody>
      </p:sp>
      <p:sp>
        <p:nvSpPr>
          <p:cNvPr id="45" name="TextBox 44">
            <a:extLst>
              <a:ext uri="{FF2B5EF4-FFF2-40B4-BE49-F238E27FC236}">
                <a16:creationId xmlns:a16="http://schemas.microsoft.com/office/drawing/2014/main" id="{7DB4CB0E-EDE3-E5DA-BA65-635F25DDA0C5}"/>
              </a:ext>
            </a:extLst>
          </p:cNvPr>
          <p:cNvSpPr txBox="1"/>
          <p:nvPr/>
        </p:nvSpPr>
        <p:spPr>
          <a:xfrm>
            <a:off x="5513585" y="2473315"/>
            <a:ext cx="1250442" cy="523220"/>
          </a:xfrm>
          <a:prstGeom prst="rect">
            <a:avLst/>
          </a:prstGeom>
          <a:noFill/>
        </p:spPr>
        <p:txBody>
          <a:bodyPr wrap="square">
            <a:spAutoFit/>
          </a:bodyPr>
          <a:lstStyle/>
          <a:p>
            <a:pPr algn="ctr"/>
            <a:r>
              <a:rPr lang="en-US" dirty="0">
                <a:solidFill>
                  <a:schemeClr val="tx2">
                    <a:lumMod val="25000"/>
                  </a:schemeClr>
                </a:solidFill>
              </a:rPr>
              <a:t>Analyze</a:t>
            </a:r>
          </a:p>
          <a:p>
            <a:pPr algn="ctr"/>
            <a:r>
              <a:rPr lang="en-US" dirty="0">
                <a:solidFill>
                  <a:schemeClr val="tx2">
                    <a:lumMod val="25000"/>
                  </a:schemeClr>
                </a:solidFill>
              </a:rPr>
              <a:t>Data</a:t>
            </a:r>
          </a:p>
        </p:txBody>
      </p:sp>
      <p:sp>
        <p:nvSpPr>
          <p:cNvPr id="46" name="TextBox 45">
            <a:extLst>
              <a:ext uri="{FF2B5EF4-FFF2-40B4-BE49-F238E27FC236}">
                <a16:creationId xmlns:a16="http://schemas.microsoft.com/office/drawing/2014/main" id="{654DC57C-37DC-E7F8-A9E5-42F788F614E8}"/>
              </a:ext>
            </a:extLst>
          </p:cNvPr>
          <p:cNvSpPr txBox="1"/>
          <p:nvPr/>
        </p:nvSpPr>
        <p:spPr>
          <a:xfrm>
            <a:off x="6823984" y="2473315"/>
            <a:ext cx="1449569" cy="523220"/>
          </a:xfrm>
          <a:prstGeom prst="rect">
            <a:avLst/>
          </a:prstGeom>
          <a:noFill/>
        </p:spPr>
        <p:txBody>
          <a:bodyPr wrap="square">
            <a:spAutoFit/>
          </a:bodyPr>
          <a:lstStyle/>
          <a:p>
            <a:pPr algn="ctr"/>
            <a:r>
              <a:rPr lang="en-US" dirty="0">
                <a:solidFill>
                  <a:schemeClr val="tx2">
                    <a:lumMod val="25000"/>
                  </a:schemeClr>
                </a:solidFill>
              </a:rPr>
              <a:t>Extract Insights &amp; Predictions</a:t>
            </a:r>
          </a:p>
        </p:txBody>
      </p:sp>
      <p:sp>
        <p:nvSpPr>
          <p:cNvPr id="47" name="TextBox 46">
            <a:extLst>
              <a:ext uri="{FF2B5EF4-FFF2-40B4-BE49-F238E27FC236}">
                <a16:creationId xmlns:a16="http://schemas.microsoft.com/office/drawing/2014/main" id="{21D5F4E7-039B-F571-4D60-852D41FAD96A}"/>
              </a:ext>
            </a:extLst>
          </p:cNvPr>
          <p:cNvSpPr txBox="1"/>
          <p:nvPr/>
        </p:nvSpPr>
        <p:spPr>
          <a:xfrm>
            <a:off x="8274306" y="2473315"/>
            <a:ext cx="2029206" cy="523220"/>
          </a:xfrm>
          <a:prstGeom prst="rect">
            <a:avLst/>
          </a:prstGeom>
          <a:noFill/>
        </p:spPr>
        <p:txBody>
          <a:bodyPr wrap="square">
            <a:spAutoFit/>
          </a:bodyPr>
          <a:lstStyle/>
          <a:p>
            <a:pPr algn="ctr"/>
            <a:r>
              <a:rPr lang="en-US" dirty="0">
                <a:solidFill>
                  <a:schemeClr val="tx2">
                    <a:lumMod val="25000"/>
                  </a:schemeClr>
                </a:solidFill>
              </a:rPr>
              <a:t>Conclusions, Findings </a:t>
            </a:r>
          </a:p>
          <a:p>
            <a:pPr algn="ctr"/>
            <a:r>
              <a:rPr lang="en-US" dirty="0">
                <a:solidFill>
                  <a:schemeClr val="tx2">
                    <a:lumMod val="25000"/>
                  </a:schemeClr>
                </a:solidFill>
              </a:rPr>
              <a:t>&amp; Recommendations</a:t>
            </a:r>
          </a:p>
        </p:txBody>
      </p:sp>
      <p:sp>
        <p:nvSpPr>
          <p:cNvPr id="48" name="TextBox 47">
            <a:extLst>
              <a:ext uri="{FF2B5EF4-FFF2-40B4-BE49-F238E27FC236}">
                <a16:creationId xmlns:a16="http://schemas.microsoft.com/office/drawing/2014/main" id="{2860A3E6-754B-50E0-7934-8921CED821E3}"/>
              </a:ext>
            </a:extLst>
          </p:cNvPr>
          <p:cNvSpPr txBox="1"/>
          <p:nvPr/>
        </p:nvSpPr>
        <p:spPr>
          <a:xfrm>
            <a:off x="10303512" y="2483043"/>
            <a:ext cx="1250442" cy="523220"/>
          </a:xfrm>
          <a:prstGeom prst="rect">
            <a:avLst/>
          </a:prstGeom>
          <a:noFill/>
        </p:spPr>
        <p:txBody>
          <a:bodyPr wrap="square">
            <a:spAutoFit/>
          </a:bodyPr>
          <a:lstStyle/>
          <a:p>
            <a:pPr algn="ctr"/>
            <a:r>
              <a:rPr lang="en-US" dirty="0">
                <a:solidFill>
                  <a:schemeClr val="tx2">
                    <a:lumMod val="25000"/>
                  </a:schemeClr>
                </a:solidFill>
              </a:rPr>
              <a:t>Take </a:t>
            </a:r>
          </a:p>
          <a:p>
            <a:pPr algn="ctr"/>
            <a:r>
              <a:rPr lang="en-US" dirty="0">
                <a:solidFill>
                  <a:schemeClr val="tx2">
                    <a:lumMod val="25000"/>
                  </a:schemeClr>
                </a:solidFill>
              </a:rPr>
              <a:t>Actions</a:t>
            </a:r>
          </a:p>
        </p:txBody>
      </p:sp>
      <p:cxnSp>
        <p:nvCxnSpPr>
          <p:cNvPr id="49" name="Straight Connector 48">
            <a:extLst>
              <a:ext uri="{FF2B5EF4-FFF2-40B4-BE49-F238E27FC236}">
                <a16:creationId xmlns:a16="http://schemas.microsoft.com/office/drawing/2014/main" id="{F423E9C2-48DC-D9E0-93EA-28899808F39C}"/>
              </a:ext>
            </a:extLst>
          </p:cNvPr>
          <p:cNvCxnSpPr>
            <a:cxnSpLocks/>
          </p:cNvCxnSpPr>
          <p:nvPr/>
        </p:nvCxnSpPr>
        <p:spPr>
          <a:xfrm>
            <a:off x="1360329" y="1760512"/>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35F68845-BBC2-F3B8-44D8-49F8C424CDD5}"/>
              </a:ext>
            </a:extLst>
          </p:cNvPr>
          <p:cNvCxnSpPr/>
          <p:nvPr/>
        </p:nvCxnSpPr>
        <p:spPr>
          <a:xfrm>
            <a:off x="2645838"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490254E7-9F40-744D-7B76-3114D8471A5A}"/>
              </a:ext>
            </a:extLst>
          </p:cNvPr>
          <p:cNvCxnSpPr/>
          <p:nvPr/>
        </p:nvCxnSpPr>
        <p:spPr>
          <a:xfrm>
            <a:off x="3667570"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018BC607-5E22-A208-9073-284380839675}"/>
              </a:ext>
            </a:extLst>
          </p:cNvPr>
          <p:cNvCxnSpPr/>
          <p:nvPr/>
        </p:nvCxnSpPr>
        <p:spPr>
          <a:xfrm>
            <a:off x="4941767"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3DA09CD6-4A03-1254-A9D1-BC73D4A9A735}"/>
              </a:ext>
            </a:extLst>
          </p:cNvPr>
          <p:cNvCxnSpPr/>
          <p:nvPr/>
        </p:nvCxnSpPr>
        <p:spPr>
          <a:xfrm>
            <a:off x="6138806"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11CFCCBD-1B29-C714-D1B0-C12246EBED7F}"/>
              </a:ext>
            </a:extLst>
          </p:cNvPr>
          <p:cNvCxnSpPr/>
          <p:nvPr/>
        </p:nvCxnSpPr>
        <p:spPr>
          <a:xfrm>
            <a:off x="7482674"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93060050-AF5A-C8B3-7BE3-F01A6A717073}"/>
              </a:ext>
            </a:extLst>
          </p:cNvPr>
          <p:cNvCxnSpPr/>
          <p:nvPr/>
        </p:nvCxnSpPr>
        <p:spPr>
          <a:xfrm>
            <a:off x="9284123" y="175735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E11623FC-4DB2-C6FC-C25A-9C27148AFDA8}"/>
              </a:ext>
            </a:extLst>
          </p:cNvPr>
          <p:cNvCxnSpPr/>
          <p:nvPr/>
        </p:nvCxnSpPr>
        <p:spPr>
          <a:xfrm>
            <a:off x="10923947" y="1757353"/>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sp>
        <p:nvSpPr>
          <p:cNvPr id="57" name="Oval 56">
            <a:extLst>
              <a:ext uri="{FF2B5EF4-FFF2-40B4-BE49-F238E27FC236}">
                <a16:creationId xmlns:a16="http://schemas.microsoft.com/office/drawing/2014/main" id="{5F524AB7-44ED-21D6-9755-D3D916C2F348}"/>
              </a:ext>
            </a:extLst>
          </p:cNvPr>
          <p:cNvSpPr/>
          <p:nvPr/>
        </p:nvSpPr>
        <p:spPr>
          <a:xfrm>
            <a:off x="1294923" y="2316493"/>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39DCE74D-556D-955F-36BD-E2D865D29AC7}"/>
              </a:ext>
            </a:extLst>
          </p:cNvPr>
          <p:cNvSpPr/>
          <p:nvPr/>
        </p:nvSpPr>
        <p:spPr>
          <a:xfrm>
            <a:off x="2574919" y="2319120"/>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id="{04400CBC-3E57-3E38-7E19-28D74941B4F2}"/>
              </a:ext>
            </a:extLst>
          </p:cNvPr>
          <p:cNvSpPr/>
          <p:nvPr/>
        </p:nvSpPr>
        <p:spPr>
          <a:xfrm>
            <a:off x="3603220" y="2316493"/>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a:extLst>
              <a:ext uri="{FF2B5EF4-FFF2-40B4-BE49-F238E27FC236}">
                <a16:creationId xmlns:a16="http://schemas.microsoft.com/office/drawing/2014/main" id="{423F7F11-A080-C7A0-BEF4-8D65323C8627}"/>
              </a:ext>
            </a:extLst>
          </p:cNvPr>
          <p:cNvSpPr/>
          <p:nvPr/>
        </p:nvSpPr>
        <p:spPr>
          <a:xfrm>
            <a:off x="4868231"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60">
            <a:extLst>
              <a:ext uri="{FF2B5EF4-FFF2-40B4-BE49-F238E27FC236}">
                <a16:creationId xmlns:a16="http://schemas.microsoft.com/office/drawing/2014/main" id="{C1967EED-28C2-9A75-A336-93FE274E98E0}"/>
              </a:ext>
            </a:extLst>
          </p:cNvPr>
          <p:cNvSpPr/>
          <p:nvPr/>
        </p:nvSpPr>
        <p:spPr>
          <a:xfrm>
            <a:off x="6069089"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1">
            <a:extLst>
              <a:ext uri="{FF2B5EF4-FFF2-40B4-BE49-F238E27FC236}">
                <a16:creationId xmlns:a16="http://schemas.microsoft.com/office/drawing/2014/main" id="{A5ECD3D2-E817-8080-1E70-54EDAE963515}"/>
              </a:ext>
            </a:extLst>
          </p:cNvPr>
          <p:cNvSpPr/>
          <p:nvPr/>
        </p:nvSpPr>
        <p:spPr>
          <a:xfrm>
            <a:off x="7421576" y="2319120"/>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2">
            <a:extLst>
              <a:ext uri="{FF2B5EF4-FFF2-40B4-BE49-F238E27FC236}">
                <a16:creationId xmlns:a16="http://schemas.microsoft.com/office/drawing/2014/main" id="{4152A396-CC25-1546-F638-B371F7DEB11B}"/>
              </a:ext>
            </a:extLst>
          </p:cNvPr>
          <p:cNvSpPr/>
          <p:nvPr/>
        </p:nvSpPr>
        <p:spPr>
          <a:xfrm>
            <a:off x="9215543"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Oval 63">
            <a:extLst>
              <a:ext uri="{FF2B5EF4-FFF2-40B4-BE49-F238E27FC236}">
                <a16:creationId xmlns:a16="http://schemas.microsoft.com/office/drawing/2014/main" id="{544F1219-E415-1023-8051-E0DF746B471D}"/>
              </a:ext>
            </a:extLst>
          </p:cNvPr>
          <p:cNvSpPr/>
          <p:nvPr/>
        </p:nvSpPr>
        <p:spPr>
          <a:xfrm>
            <a:off x="10855367"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0" name="Graphic 69" descr="Tag with solid fill">
            <a:extLst>
              <a:ext uri="{FF2B5EF4-FFF2-40B4-BE49-F238E27FC236}">
                <a16:creationId xmlns:a16="http://schemas.microsoft.com/office/drawing/2014/main" id="{3498C673-94F2-B6FC-BDD7-636B858512F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4314" y="3590823"/>
            <a:ext cx="1455006" cy="1455006"/>
          </a:xfrm>
          <a:prstGeom prst="rect">
            <a:avLst/>
          </a:prstGeom>
        </p:spPr>
      </p:pic>
    </p:spTree>
    <p:extLst>
      <p:ext uri="{BB962C8B-B14F-4D97-AF65-F5344CB8AC3E}">
        <p14:creationId xmlns:p14="http://schemas.microsoft.com/office/powerpoint/2010/main" val="11902490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69">
          <a:extLst>
            <a:ext uri="{FF2B5EF4-FFF2-40B4-BE49-F238E27FC236}">
              <a16:creationId xmlns:a16="http://schemas.microsoft.com/office/drawing/2014/main" id="{01185D70-02CF-3CDA-4D0E-AA3E6B9FBB1D}"/>
            </a:ext>
          </a:extLst>
        </p:cNvPr>
        <p:cNvGrpSpPr/>
        <p:nvPr/>
      </p:nvGrpSpPr>
      <p:grpSpPr>
        <a:xfrm>
          <a:off x="0" y="0"/>
          <a:ext cx="0" cy="0"/>
          <a:chOff x="0" y="0"/>
          <a:chExt cx="0" cy="0"/>
        </a:xfrm>
      </p:grpSpPr>
      <p:sp>
        <p:nvSpPr>
          <p:cNvPr id="471" name="Google Shape;471;p46">
            <a:extLst>
              <a:ext uri="{FF2B5EF4-FFF2-40B4-BE49-F238E27FC236}">
                <a16:creationId xmlns:a16="http://schemas.microsoft.com/office/drawing/2014/main" id="{0CFCD347-FE33-3E7B-C084-925B6740CBCF}"/>
              </a:ext>
            </a:extLst>
          </p:cNvPr>
          <p:cNvSpPr txBox="1">
            <a:spLocks noGrp="1"/>
          </p:cNvSpPr>
          <p:nvPr>
            <p:ph type="sldNum" idx="10"/>
          </p:nvPr>
        </p:nvSpPr>
        <p:spPr>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US"/>
              <a:t>4</a:t>
            </a:fld>
            <a:endParaRPr/>
          </a:p>
        </p:txBody>
      </p:sp>
      <p:sp>
        <p:nvSpPr>
          <p:cNvPr id="470" name="Google Shape;470;p46">
            <a:extLst>
              <a:ext uri="{FF2B5EF4-FFF2-40B4-BE49-F238E27FC236}">
                <a16:creationId xmlns:a16="http://schemas.microsoft.com/office/drawing/2014/main" id="{19237899-65EE-727D-0B93-C561D0D8CA14}"/>
              </a:ext>
            </a:extLst>
          </p:cNvPr>
          <p:cNvSpPr txBox="1">
            <a:spLocks noGrp="1"/>
          </p:cNvSpPr>
          <p:nvPr>
            <p:ph type="ctrTitle"/>
          </p:nvPr>
        </p:nvSpPr>
        <p:spPr>
          <a:prstGeom prst="rect">
            <a:avLst/>
          </a:prstGeom>
        </p:spPr>
        <p:txBody>
          <a:bodyPr spcFirstLastPara="1" wrap="square" lIns="91425" tIns="45700" rIns="91425" bIns="45700" anchor="b" anchorCtr="0">
            <a:normAutofit/>
          </a:bodyPr>
          <a:lstStyle/>
          <a:p>
            <a:pPr marL="0" lvl="0" indent="0" algn="ctr" rtl="0">
              <a:spcBef>
                <a:spcPts val="0"/>
              </a:spcBef>
              <a:spcAft>
                <a:spcPts val="0"/>
              </a:spcAft>
              <a:buNone/>
            </a:pPr>
            <a:r>
              <a:rPr lang="en-US" dirty="0"/>
              <a:t>Story Time</a:t>
            </a:r>
            <a:endParaRPr dirty="0"/>
          </a:p>
        </p:txBody>
      </p:sp>
      <p:sp>
        <p:nvSpPr>
          <p:cNvPr id="472" name="Google Shape;472;p46">
            <a:extLst>
              <a:ext uri="{FF2B5EF4-FFF2-40B4-BE49-F238E27FC236}">
                <a16:creationId xmlns:a16="http://schemas.microsoft.com/office/drawing/2014/main" id="{8723A6FF-7B75-1B90-70CE-4711BA033434}"/>
              </a:ext>
            </a:extLst>
          </p:cNvPr>
          <p:cNvSpPr txBox="1">
            <a:spLocks noGrp="1"/>
          </p:cNvSpPr>
          <p:nvPr>
            <p:ph type="subTitle" idx="1"/>
          </p:nvPr>
        </p:nvSpPr>
        <p:spPr>
          <a:prstGeom prst="rect">
            <a:avLst/>
          </a:prstGeom>
        </p:spPr>
        <p:txBody>
          <a:bodyPr spcFirstLastPara="1" wrap="square" lIns="91425" tIns="45700" rIns="91425" bIns="45700" anchor="t" anchorCtr="0">
            <a:normAutofit fontScale="92500" lnSpcReduction="10000"/>
          </a:bodyPr>
          <a:lstStyle/>
          <a:p>
            <a:pPr marL="0" lvl="0" indent="0" algn="ctr" rtl="0">
              <a:spcBef>
                <a:spcPts val="1000"/>
              </a:spcBef>
              <a:spcAft>
                <a:spcPts val="0"/>
              </a:spcAft>
              <a:buNone/>
            </a:pPr>
            <a:r>
              <a:rPr lang="en-US" dirty="0"/>
              <a:t>A legacy of excessive privileges.</a:t>
            </a:r>
            <a:endParaRPr dirty="0"/>
          </a:p>
        </p:txBody>
      </p:sp>
    </p:spTree>
    <p:extLst>
      <p:ext uri="{BB962C8B-B14F-4D97-AF65-F5344CB8AC3E}">
        <p14:creationId xmlns:p14="http://schemas.microsoft.com/office/powerpoint/2010/main" val="15845008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D7618FED-017A-09D6-D3C3-C96E7FE7DA71}"/>
            </a:ext>
          </a:extLst>
        </p:cNvPr>
        <p:cNvGrpSpPr/>
        <p:nvPr/>
      </p:nvGrpSpPr>
      <p:grpSpPr>
        <a:xfrm>
          <a:off x="0" y="0"/>
          <a:ext cx="0" cy="0"/>
          <a:chOff x="0" y="0"/>
          <a:chExt cx="0" cy="0"/>
        </a:xfrm>
      </p:grpSpPr>
      <p:pic>
        <p:nvPicPr>
          <p:cNvPr id="5" name="Picture 4" descr="A paper monkey sitting on the floor&#10;&#10;AI-generated content may be incorrect.">
            <a:extLst>
              <a:ext uri="{FF2B5EF4-FFF2-40B4-BE49-F238E27FC236}">
                <a16:creationId xmlns:a16="http://schemas.microsoft.com/office/drawing/2014/main" id="{ABB815B6-ED57-7B7C-C001-A5A0DEBB687E}"/>
              </a:ext>
            </a:extLst>
          </p:cNvPr>
          <p:cNvPicPr>
            <a:picLocks noChangeAspect="1"/>
          </p:cNvPicPr>
          <p:nvPr/>
        </p:nvPicPr>
        <p:blipFill>
          <a:blip r:embed="rId3"/>
          <a:stretch>
            <a:fillRect/>
          </a:stretch>
        </p:blipFill>
        <p:spPr>
          <a:xfrm>
            <a:off x="5914490" y="0"/>
            <a:ext cx="6277510" cy="6277510"/>
          </a:xfrm>
          <a:prstGeom prst="rect">
            <a:avLst/>
          </a:prstGeom>
        </p:spPr>
      </p:pic>
      <p:sp>
        <p:nvSpPr>
          <p:cNvPr id="6" name="Rectangle 5">
            <a:extLst>
              <a:ext uri="{FF2B5EF4-FFF2-40B4-BE49-F238E27FC236}">
                <a16:creationId xmlns:a16="http://schemas.microsoft.com/office/drawing/2014/main" id="{C1B2DF88-DCDC-6A55-41E6-66730540217D}"/>
              </a:ext>
            </a:extLst>
          </p:cNvPr>
          <p:cNvSpPr/>
          <p:nvPr/>
        </p:nvSpPr>
        <p:spPr>
          <a:xfrm>
            <a:off x="5914490" y="-4461"/>
            <a:ext cx="6277508" cy="6277510"/>
          </a:xfrm>
          <a:prstGeom prst="rect">
            <a:avLst/>
          </a:prstGeom>
          <a:solidFill>
            <a:srgbClr val="EBEBF3">
              <a:alpha val="9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3" name="Google Shape;413;p43">
            <a:extLst>
              <a:ext uri="{FF2B5EF4-FFF2-40B4-BE49-F238E27FC236}">
                <a16:creationId xmlns:a16="http://schemas.microsoft.com/office/drawing/2014/main" id="{C17E1DD8-C82B-D973-E8D3-FF4C335A3D1F}"/>
              </a:ext>
            </a:extLst>
          </p:cNvPr>
          <p:cNvSpPr txBox="1">
            <a:spLocks noGrp="1"/>
          </p:cNvSpPr>
          <p:nvPr>
            <p:ph type="title"/>
          </p:nvPr>
        </p:nvSpPr>
        <p:spPr>
          <a:xfrm>
            <a:off x="838199" y="662500"/>
            <a:ext cx="4813041" cy="4584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Static Labeling</a:t>
            </a:r>
            <a:br>
              <a:rPr lang="en-US" dirty="0"/>
            </a:br>
            <a:r>
              <a:rPr lang="en-US" sz="2200" dirty="0">
                <a:solidFill>
                  <a:schemeClr val="bg1">
                    <a:lumMod val="75000"/>
                  </a:schemeClr>
                </a:solidFill>
              </a:rPr>
              <a:t>… mostly :)</a:t>
            </a:r>
            <a:endParaRPr dirty="0">
              <a:solidFill>
                <a:schemeClr val="bg1">
                  <a:lumMod val="75000"/>
                </a:schemeClr>
              </a:solidFill>
            </a:endParaRPr>
          </a:p>
        </p:txBody>
      </p:sp>
      <p:pic>
        <p:nvPicPr>
          <p:cNvPr id="48" name="Picture 47" descr="A black and white symbol&#10;&#10;AI-generated content may be incorrect.">
            <a:extLst>
              <a:ext uri="{FF2B5EF4-FFF2-40B4-BE49-F238E27FC236}">
                <a16:creationId xmlns:a16="http://schemas.microsoft.com/office/drawing/2014/main" id="{211F386B-FD19-D66D-ECE7-56E801486574}"/>
              </a:ext>
            </a:extLst>
          </p:cNvPr>
          <p:cNvPicPr>
            <a:picLocks noChangeAspect="1"/>
          </p:cNvPicPr>
          <p:nvPr/>
        </p:nvPicPr>
        <p:blipFill>
          <a:blip r:embed="rId4">
            <a:alphaModFix amt="76000"/>
          </a:blip>
          <a:stretch>
            <a:fillRect/>
          </a:stretch>
        </p:blipFill>
        <p:spPr>
          <a:xfrm>
            <a:off x="9321282" y="3223727"/>
            <a:ext cx="205273" cy="205273"/>
          </a:xfrm>
          <a:prstGeom prst="rect">
            <a:avLst/>
          </a:prstGeom>
        </p:spPr>
      </p:pic>
      <p:sp>
        <p:nvSpPr>
          <p:cNvPr id="49" name="Google Shape;415;p43">
            <a:extLst>
              <a:ext uri="{FF2B5EF4-FFF2-40B4-BE49-F238E27FC236}">
                <a16:creationId xmlns:a16="http://schemas.microsoft.com/office/drawing/2014/main" id="{38D56A29-2119-3E25-89AD-5580A7449362}"/>
              </a:ext>
            </a:extLst>
          </p:cNvPr>
          <p:cNvSpPr txBox="1">
            <a:spLocks/>
          </p:cNvSpPr>
          <p:nvPr/>
        </p:nvSpPr>
        <p:spPr>
          <a:xfrm>
            <a:off x="766479" y="15156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endParaRPr lang="en-US" dirty="0"/>
          </a:p>
        </p:txBody>
      </p:sp>
      <p:sp>
        <p:nvSpPr>
          <p:cNvPr id="2" name="Google Shape;415;p43">
            <a:extLst>
              <a:ext uri="{FF2B5EF4-FFF2-40B4-BE49-F238E27FC236}">
                <a16:creationId xmlns:a16="http://schemas.microsoft.com/office/drawing/2014/main" id="{62DF1C6B-71A2-146F-07FF-36071D90599C}"/>
              </a:ext>
            </a:extLst>
          </p:cNvPr>
          <p:cNvSpPr txBox="1">
            <a:spLocks/>
          </p:cNvSpPr>
          <p:nvPr/>
        </p:nvSpPr>
        <p:spPr>
          <a:xfrm>
            <a:off x="918879" y="16680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r>
              <a:rPr lang="en-US" dirty="0">
                <a:solidFill>
                  <a:schemeClr val="tx2">
                    <a:lumMod val="25000"/>
                  </a:schemeClr>
                </a:solidFill>
              </a:rPr>
              <a:t>Highly Exploitable</a:t>
            </a:r>
          </a:p>
          <a:p>
            <a:pPr marL="285750" indent="-285750">
              <a:buFont typeface="Arial" panose="020B0604020202020204" pitchFamily="34" charset="0"/>
              <a:buChar char="•"/>
            </a:pPr>
            <a:r>
              <a:rPr lang="en-US" b="0" dirty="0">
                <a:solidFill>
                  <a:schemeClr val="tx2">
                    <a:lumMod val="25000"/>
                  </a:schemeClr>
                </a:solidFill>
              </a:rPr>
              <a:t>Interesting Files (data and secrets)</a:t>
            </a:r>
          </a:p>
          <a:p>
            <a:pPr marL="285750" indent="-285750">
              <a:buFont typeface="Arial" panose="020B0604020202020204" pitchFamily="34" charset="0"/>
              <a:buChar char="•"/>
            </a:pPr>
            <a:r>
              <a:rPr lang="en-US" b="0" dirty="0">
                <a:solidFill>
                  <a:schemeClr val="tx2">
                    <a:lumMod val="25000"/>
                  </a:schemeClr>
                </a:solidFill>
              </a:rPr>
              <a:t>Extracting Secrets</a:t>
            </a:r>
          </a:p>
          <a:p>
            <a:pPr marL="285750" indent="-285750">
              <a:buFont typeface="Arial" panose="020B0604020202020204" pitchFamily="34" charset="0"/>
              <a:buChar char="•"/>
            </a:pPr>
            <a:r>
              <a:rPr lang="en-US" b="0" dirty="0">
                <a:solidFill>
                  <a:schemeClr val="tx2">
                    <a:lumMod val="25000"/>
                  </a:schemeClr>
                </a:solidFill>
              </a:rPr>
              <a:t>Stale (last modified date &gt; 1yr)</a:t>
            </a:r>
          </a:p>
          <a:p>
            <a:pPr marL="285750" indent="-285750">
              <a:buFont typeface="Arial" panose="020B0604020202020204" pitchFamily="34" charset="0"/>
              <a:buChar char="•"/>
            </a:pPr>
            <a:r>
              <a:rPr lang="en-US" b="0" dirty="0">
                <a:solidFill>
                  <a:schemeClr val="tx2">
                    <a:lumMod val="25000"/>
                  </a:schemeClr>
                </a:solidFill>
              </a:rPr>
              <a:t>Empty (no files)</a:t>
            </a:r>
          </a:p>
          <a:p>
            <a:pPr marL="285750" indent="-285750">
              <a:buFont typeface="Arial" panose="020B0604020202020204" pitchFamily="34" charset="0"/>
              <a:buChar char="•"/>
            </a:pPr>
            <a:endParaRPr lang="en-US" dirty="0">
              <a:solidFill>
                <a:schemeClr val="tx2">
                  <a:lumMod val="25000"/>
                </a:schemeClr>
              </a:solidFill>
            </a:endParaRPr>
          </a:p>
        </p:txBody>
      </p:sp>
      <p:sp>
        <p:nvSpPr>
          <p:cNvPr id="3" name="TextBox 2">
            <a:extLst>
              <a:ext uri="{FF2B5EF4-FFF2-40B4-BE49-F238E27FC236}">
                <a16:creationId xmlns:a16="http://schemas.microsoft.com/office/drawing/2014/main" id="{B6C431D9-C673-853E-B36E-3E881E688779}"/>
              </a:ext>
            </a:extLst>
          </p:cNvPr>
          <p:cNvSpPr txBox="1"/>
          <p:nvPr/>
        </p:nvSpPr>
        <p:spPr>
          <a:xfrm>
            <a:off x="6353174" y="1515649"/>
            <a:ext cx="5000625" cy="2769989"/>
          </a:xfrm>
          <a:prstGeom prst="rect">
            <a:avLst/>
          </a:prstGeom>
          <a:noFill/>
        </p:spPr>
        <p:txBody>
          <a:bodyPr wrap="square">
            <a:spAutoFit/>
          </a:bodyPr>
          <a:lstStyle/>
          <a:p>
            <a:r>
              <a:rPr lang="en-US" sz="1600" dirty="0">
                <a:solidFill>
                  <a:schemeClr val="tx2">
                    <a:lumMod val="25000"/>
                  </a:schemeClr>
                </a:solidFill>
                <a:latin typeface="Arial" panose="020B0604020202020204" pitchFamily="34" charset="0"/>
                <a:cs typeface="Arial" panose="020B0604020202020204" pitchFamily="34" charset="0"/>
                <a:sym typeface="Sora"/>
              </a:rPr>
              <a:t>Share folder names that have historically provide attackers with the means to execute code on the system remotely.</a:t>
            </a:r>
          </a:p>
          <a:p>
            <a:endParaRPr lang="en-US" sz="1600" dirty="0">
              <a:solidFill>
                <a:schemeClr val="tx2">
                  <a:lumMod val="25000"/>
                </a:schemeClr>
              </a:solidFill>
              <a:latin typeface="Arial" panose="020B0604020202020204" pitchFamily="34" charset="0"/>
              <a:cs typeface="Arial" panose="020B0604020202020204" pitchFamily="34" charset="0"/>
              <a:sym typeface="Sora"/>
            </a:endParaRPr>
          </a:p>
          <a:p>
            <a:r>
              <a:rPr lang="en-US" sz="1600" dirty="0">
                <a:solidFill>
                  <a:schemeClr val="tx2">
                    <a:lumMod val="25000"/>
                  </a:schemeClr>
                </a:solidFill>
                <a:latin typeface="Arial" panose="020B0604020202020204" pitchFamily="34" charset="0"/>
                <a:cs typeface="Arial" panose="020B0604020202020204" pitchFamily="34" charset="0"/>
                <a:sym typeface="Sora"/>
              </a:rPr>
              <a:t>Examples:</a:t>
            </a:r>
          </a:p>
          <a:p>
            <a:pPr marL="285750" indent="-285750">
              <a:buFont typeface="Arial" panose="020B0604020202020204" pitchFamily="34" charset="0"/>
              <a:buChar char="•"/>
            </a:pPr>
            <a:r>
              <a:rPr lang="en-US" sz="1600" dirty="0">
                <a:solidFill>
                  <a:schemeClr val="tx2">
                    <a:lumMod val="25000"/>
                  </a:schemeClr>
                </a:solidFill>
                <a:latin typeface="Arial" panose="020B0604020202020204" pitchFamily="34" charset="0"/>
                <a:cs typeface="Arial" panose="020B0604020202020204" pitchFamily="34" charset="0"/>
                <a:sym typeface="Sora"/>
              </a:rPr>
              <a:t>C$</a:t>
            </a:r>
          </a:p>
          <a:p>
            <a:pPr marL="285750" indent="-285750">
              <a:buFont typeface="Arial" panose="020B0604020202020204" pitchFamily="34" charset="0"/>
              <a:buChar char="•"/>
            </a:pPr>
            <a:r>
              <a:rPr lang="en-US" sz="1600" dirty="0">
                <a:solidFill>
                  <a:schemeClr val="tx2">
                    <a:lumMod val="25000"/>
                  </a:schemeClr>
                </a:solidFill>
                <a:latin typeface="Arial" panose="020B0604020202020204" pitchFamily="34" charset="0"/>
                <a:cs typeface="Arial" panose="020B0604020202020204" pitchFamily="34" charset="0"/>
                <a:sym typeface="Sora"/>
              </a:rPr>
              <a:t>ADMIN$</a:t>
            </a:r>
          </a:p>
          <a:p>
            <a:pPr marL="285750" indent="-285750">
              <a:buFont typeface="Arial" panose="020B0604020202020204" pitchFamily="34" charset="0"/>
              <a:buChar char="•"/>
            </a:pPr>
            <a:r>
              <a:rPr lang="en-US" sz="1600" dirty="0">
                <a:solidFill>
                  <a:schemeClr val="tx2">
                    <a:lumMod val="25000"/>
                  </a:schemeClr>
                </a:solidFill>
                <a:latin typeface="Arial" panose="020B0604020202020204" pitchFamily="34" charset="0"/>
                <a:cs typeface="Arial" panose="020B0604020202020204" pitchFamily="34" charset="0"/>
                <a:sym typeface="Sora"/>
              </a:rPr>
              <a:t>WWWROOT</a:t>
            </a:r>
          </a:p>
          <a:p>
            <a:pPr marL="285750" indent="-285750">
              <a:buFont typeface="Arial" panose="020B0604020202020204" pitchFamily="34" charset="0"/>
              <a:buChar char="•"/>
            </a:pPr>
            <a:r>
              <a:rPr lang="en-US" sz="1600" dirty="0">
                <a:solidFill>
                  <a:schemeClr val="tx2">
                    <a:lumMod val="25000"/>
                  </a:schemeClr>
                </a:solidFill>
                <a:latin typeface="Arial" panose="020B0604020202020204" pitchFamily="34" charset="0"/>
                <a:cs typeface="Arial" panose="020B0604020202020204" pitchFamily="34" charset="0"/>
                <a:sym typeface="Sora"/>
              </a:rPr>
              <a:t>INETPUB</a:t>
            </a:r>
          </a:p>
          <a:p>
            <a:pPr marL="285750" indent="-285750">
              <a:buFont typeface="Arial" panose="020B0604020202020204" pitchFamily="34" charset="0"/>
              <a:buChar char="•"/>
            </a:pPr>
            <a:endParaRPr lang="en-US" sz="1600" dirty="0">
              <a:solidFill>
                <a:schemeClr val="tx2">
                  <a:lumMod val="25000"/>
                </a:schemeClr>
              </a:solidFill>
              <a:latin typeface="Arial" panose="020B0604020202020204" pitchFamily="34" charset="0"/>
              <a:cs typeface="Arial" panose="020B0604020202020204" pitchFamily="34" charset="0"/>
              <a:sym typeface="Sora"/>
            </a:endParaRPr>
          </a:p>
          <a:p>
            <a:pPr marL="285750" indent="-285750" algn="l" fontAlgn="base">
              <a:buFont typeface="Arial" panose="020B0604020202020204" pitchFamily="34" charset="0"/>
              <a:buChar char="•"/>
            </a:pPr>
            <a:endParaRPr lang="en-US" b="1" dirty="0">
              <a:solidFill>
                <a:schemeClr val="tx2">
                  <a:lumMod val="25000"/>
                </a:schemeClr>
              </a:solidFill>
            </a:endParaRPr>
          </a:p>
        </p:txBody>
      </p:sp>
      <p:sp>
        <p:nvSpPr>
          <p:cNvPr id="4" name="TextBox 3">
            <a:extLst>
              <a:ext uri="{FF2B5EF4-FFF2-40B4-BE49-F238E27FC236}">
                <a16:creationId xmlns:a16="http://schemas.microsoft.com/office/drawing/2014/main" id="{634D893F-30D5-0673-44A5-B5D53C6ACC6C}"/>
              </a:ext>
            </a:extLst>
          </p:cNvPr>
          <p:cNvSpPr txBox="1"/>
          <p:nvPr/>
        </p:nvSpPr>
        <p:spPr>
          <a:xfrm>
            <a:off x="6353174" y="662500"/>
            <a:ext cx="5136890" cy="646331"/>
          </a:xfrm>
          <a:prstGeom prst="rect">
            <a:avLst/>
          </a:prstGeom>
          <a:noFill/>
        </p:spPr>
        <p:txBody>
          <a:bodyPr wrap="square">
            <a:spAutoFit/>
          </a:bodyPr>
          <a:lstStyle/>
          <a:p>
            <a:r>
              <a:rPr lang="en-US" sz="3600" dirty="0">
                <a:solidFill>
                  <a:srgbClr val="09B36B"/>
                </a:solidFill>
              </a:rPr>
              <a:t>Summary</a:t>
            </a:r>
          </a:p>
        </p:txBody>
      </p:sp>
    </p:spTree>
    <p:extLst>
      <p:ext uri="{BB962C8B-B14F-4D97-AF65-F5344CB8AC3E}">
        <p14:creationId xmlns:p14="http://schemas.microsoft.com/office/powerpoint/2010/main" val="14031913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2D9B852A-2C1B-45E9-CD61-7AE58B21A9DE}"/>
            </a:ext>
          </a:extLst>
        </p:cNvPr>
        <p:cNvGrpSpPr/>
        <p:nvPr/>
      </p:nvGrpSpPr>
      <p:grpSpPr>
        <a:xfrm>
          <a:off x="0" y="0"/>
          <a:ext cx="0" cy="0"/>
          <a:chOff x="0" y="0"/>
          <a:chExt cx="0" cy="0"/>
        </a:xfrm>
      </p:grpSpPr>
      <p:pic>
        <p:nvPicPr>
          <p:cNvPr id="5" name="Picture 4" descr="A paper monkey sitting on the floor&#10;&#10;AI-generated content may be incorrect.">
            <a:extLst>
              <a:ext uri="{FF2B5EF4-FFF2-40B4-BE49-F238E27FC236}">
                <a16:creationId xmlns:a16="http://schemas.microsoft.com/office/drawing/2014/main" id="{F9E08EB2-828B-1879-84A3-ED7E45201987}"/>
              </a:ext>
            </a:extLst>
          </p:cNvPr>
          <p:cNvPicPr>
            <a:picLocks noChangeAspect="1"/>
          </p:cNvPicPr>
          <p:nvPr/>
        </p:nvPicPr>
        <p:blipFill>
          <a:blip r:embed="rId3"/>
          <a:stretch>
            <a:fillRect/>
          </a:stretch>
        </p:blipFill>
        <p:spPr>
          <a:xfrm>
            <a:off x="5914490" y="0"/>
            <a:ext cx="6277510" cy="6277510"/>
          </a:xfrm>
          <a:prstGeom prst="rect">
            <a:avLst/>
          </a:prstGeom>
        </p:spPr>
      </p:pic>
      <p:sp>
        <p:nvSpPr>
          <p:cNvPr id="6" name="Rectangle 5">
            <a:extLst>
              <a:ext uri="{FF2B5EF4-FFF2-40B4-BE49-F238E27FC236}">
                <a16:creationId xmlns:a16="http://schemas.microsoft.com/office/drawing/2014/main" id="{3841DA71-B2EC-606D-BF97-23A84C0600A1}"/>
              </a:ext>
            </a:extLst>
          </p:cNvPr>
          <p:cNvSpPr/>
          <p:nvPr/>
        </p:nvSpPr>
        <p:spPr>
          <a:xfrm>
            <a:off x="5914490" y="-4461"/>
            <a:ext cx="6277508" cy="6277510"/>
          </a:xfrm>
          <a:prstGeom prst="rect">
            <a:avLst/>
          </a:prstGeom>
          <a:solidFill>
            <a:srgbClr val="EBEBF3">
              <a:alpha val="9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8" name="Picture 47" descr="A black and white symbol&#10;&#10;AI-generated content may be incorrect.">
            <a:extLst>
              <a:ext uri="{FF2B5EF4-FFF2-40B4-BE49-F238E27FC236}">
                <a16:creationId xmlns:a16="http://schemas.microsoft.com/office/drawing/2014/main" id="{D3635AB0-8111-88F3-598C-A692124781FD}"/>
              </a:ext>
            </a:extLst>
          </p:cNvPr>
          <p:cNvPicPr>
            <a:picLocks noChangeAspect="1"/>
          </p:cNvPicPr>
          <p:nvPr/>
        </p:nvPicPr>
        <p:blipFill>
          <a:blip r:embed="rId4">
            <a:alphaModFix amt="76000"/>
          </a:blip>
          <a:stretch>
            <a:fillRect/>
          </a:stretch>
        </p:blipFill>
        <p:spPr>
          <a:xfrm>
            <a:off x="9321282" y="3223727"/>
            <a:ext cx="205273" cy="205273"/>
          </a:xfrm>
          <a:prstGeom prst="rect">
            <a:avLst/>
          </a:prstGeom>
        </p:spPr>
      </p:pic>
      <p:sp>
        <p:nvSpPr>
          <p:cNvPr id="49" name="Google Shape;415;p43">
            <a:extLst>
              <a:ext uri="{FF2B5EF4-FFF2-40B4-BE49-F238E27FC236}">
                <a16:creationId xmlns:a16="http://schemas.microsoft.com/office/drawing/2014/main" id="{B814AB64-9E0F-7BBC-A771-94401167EADB}"/>
              </a:ext>
            </a:extLst>
          </p:cNvPr>
          <p:cNvSpPr txBox="1">
            <a:spLocks/>
          </p:cNvSpPr>
          <p:nvPr/>
        </p:nvSpPr>
        <p:spPr>
          <a:xfrm>
            <a:off x="766479" y="15156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endParaRPr lang="en-US" dirty="0"/>
          </a:p>
        </p:txBody>
      </p:sp>
      <p:sp>
        <p:nvSpPr>
          <p:cNvPr id="2" name="Google Shape;415;p43">
            <a:extLst>
              <a:ext uri="{FF2B5EF4-FFF2-40B4-BE49-F238E27FC236}">
                <a16:creationId xmlns:a16="http://schemas.microsoft.com/office/drawing/2014/main" id="{35AE0DA7-5B57-52C9-AF32-51E9FDD6D2C8}"/>
              </a:ext>
            </a:extLst>
          </p:cNvPr>
          <p:cNvSpPr txBox="1">
            <a:spLocks/>
          </p:cNvSpPr>
          <p:nvPr/>
        </p:nvSpPr>
        <p:spPr>
          <a:xfrm>
            <a:off x="918879" y="16680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r>
              <a:rPr lang="en-US" b="0" dirty="0">
                <a:solidFill>
                  <a:schemeClr val="tx2">
                    <a:lumMod val="25000"/>
                  </a:schemeClr>
                </a:solidFill>
              </a:rPr>
              <a:t>High Risk Shares</a:t>
            </a:r>
          </a:p>
          <a:p>
            <a:pPr marL="285750" indent="-285750">
              <a:buFont typeface="Arial" panose="020B0604020202020204" pitchFamily="34" charset="0"/>
              <a:buChar char="•"/>
            </a:pPr>
            <a:r>
              <a:rPr lang="en-US" dirty="0">
                <a:solidFill>
                  <a:schemeClr val="tx2">
                    <a:lumMod val="25000"/>
                  </a:schemeClr>
                </a:solidFill>
              </a:rPr>
              <a:t>Interesting Files </a:t>
            </a:r>
            <a:r>
              <a:rPr lang="en-US" b="0" dirty="0">
                <a:solidFill>
                  <a:schemeClr val="tx2">
                    <a:lumMod val="25000"/>
                  </a:schemeClr>
                </a:solidFill>
              </a:rPr>
              <a:t>(data and secrets)</a:t>
            </a:r>
            <a:endParaRPr lang="en-US" dirty="0">
              <a:solidFill>
                <a:schemeClr val="tx2">
                  <a:lumMod val="25000"/>
                </a:schemeClr>
              </a:solidFill>
            </a:endParaRPr>
          </a:p>
          <a:p>
            <a:pPr marL="285750" indent="-285750">
              <a:buFont typeface="Arial" panose="020B0604020202020204" pitchFamily="34" charset="0"/>
              <a:buChar char="•"/>
            </a:pPr>
            <a:r>
              <a:rPr lang="en-US" b="0" dirty="0">
                <a:solidFill>
                  <a:schemeClr val="tx2">
                    <a:lumMod val="25000"/>
                  </a:schemeClr>
                </a:solidFill>
              </a:rPr>
              <a:t>Extracting Secrets</a:t>
            </a:r>
          </a:p>
          <a:p>
            <a:pPr marL="285750" indent="-285750">
              <a:buFont typeface="Arial" panose="020B0604020202020204" pitchFamily="34" charset="0"/>
              <a:buChar char="•"/>
            </a:pPr>
            <a:r>
              <a:rPr lang="en-US" b="0" dirty="0">
                <a:solidFill>
                  <a:schemeClr val="tx2">
                    <a:lumMod val="25000"/>
                  </a:schemeClr>
                </a:solidFill>
              </a:rPr>
              <a:t>Stale (last modified date &gt; 1yr)</a:t>
            </a:r>
          </a:p>
          <a:p>
            <a:pPr marL="285750" indent="-285750">
              <a:buFont typeface="Arial" panose="020B0604020202020204" pitchFamily="34" charset="0"/>
              <a:buChar char="•"/>
            </a:pPr>
            <a:r>
              <a:rPr lang="en-US" b="0" dirty="0">
                <a:solidFill>
                  <a:schemeClr val="tx2">
                    <a:lumMod val="25000"/>
                  </a:schemeClr>
                </a:solidFill>
              </a:rPr>
              <a:t>Empty (no files)</a:t>
            </a:r>
          </a:p>
          <a:p>
            <a:pPr marL="285750" indent="-285750">
              <a:buFont typeface="Arial" panose="020B0604020202020204" pitchFamily="34" charset="0"/>
              <a:buChar char="•"/>
            </a:pPr>
            <a:endParaRPr lang="en-US" dirty="0">
              <a:solidFill>
                <a:schemeClr val="tx2">
                  <a:lumMod val="25000"/>
                </a:schemeClr>
              </a:solidFill>
            </a:endParaRPr>
          </a:p>
        </p:txBody>
      </p:sp>
      <p:sp>
        <p:nvSpPr>
          <p:cNvPr id="3" name="TextBox 2">
            <a:extLst>
              <a:ext uri="{FF2B5EF4-FFF2-40B4-BE49-F238E27FC236}">
                <a16:creationId xmlns:a16="http://schemas.microsoft.com/office/drawing/2014/main" id="{61404CB5-41C7-EEF3-5B1E-8780E8365A3E}"/>
              </a:ext>
            </a:extLst>
          </p:cNvPr>
          <p:cNvSpPr txBox="1"/>
          <p:nvPr/>
        </p:nvSpPr>
        <p:spPr>
          <a:xfrm>
            <a:off x="6353174" y="1515649"/>
            <a:ext cx="5000625" cy="3570208"/>
          </a:xfrm>
          <a:prstGeom prst="rect">
            <a:avLst/>
          </a:prstGeom>
          <a:noFill/>
        </p:spPr>
        <p:txBody>
          <a:bodyPr wrap="square">
            <a:spAutoFit/>
          </a:bodyPr>
          <a:lstStyle/>
          <a:p>
            <a:r>
              <a:rPr lang="en-US" sz="2000" b="0" i="0" dirty="0">
                <a:solidFill>
                  <a:srgbClr val="111111"/>
                </a:solidFill>
                <a:effectLst/>
                <a:latin typeface="+mn-lt"/>
              </a:rPr>
              <a:t>~ 200 </a:t>
            </a:r>
            <a:r>
              <a:rPr lang="en-US" sz="1600" dirty="0">
                <a:solidFill>
                  <a:schemeClr val="tx2">
                    <a:lumMod val="25000"/>
                  </a:schemeClr>
                </a:solidFill>
                <a:latin typeface="Arial" panose="020B0604020202020204" pitchFamily="34" charset="0"/>
                <a:cs typeface="Arial" panose="020B0604020202020204" pitchFamily="34" charset="0"/>
                <a:sym typeface="Sora"/>
              </a:rPr>
              <a:t>file names, keywords and extensions used to label files and folders that may be used to execute remote code execution or expose sensitive data.</a:t>
            </a:r>
          </a:p>
          <a:p>
            <a:endParaRPr lang="en-US" sz="1600" dirty="0">
              <a:solidFill>
                <a:schemeClr val="tx2">
                  <a:lumMod val="25000"/>
                </a:schemeClr>
              </a:solidFill>
              <a:latin typeface="Arial" panose="020B0604020202020204" pitchFamily="34" charset="0"/>
              <a:cs typeface="Arial" panose="020B0604020202020204" pitchFamily="34" charset="0"/>
              <a:sym typeface="Sora"/>
            </a:endParaRPr>
          </a:p>
          <a:p>
            <a:r>
              <a:rPr lang="en-US" sz="1600" dirty="0">
                <a:solidFill>
                  <a:schemeClr val="tx2">
                    <a:lumMod val="25000"/>
                  </a:schemeClr>
                </a:solidFill>
                <a:latin typeface="Arial" panose="020B0604020202020204" pitchFamily="34" charset="0"/>
                <a:cs typeface="Arial" panose="020B0604020202020204" pitchFamily="34" charset="0"/>
                <a:sym typeface="Sora"/>
              </a:rPr>
              <a:t>Examples:</a:t>
            </a:r>
          </a:p>
          <a:p>
            <a:pPr marL="285750" indent="-285750">
              <a:buFont typeface="Arial" panose="020B0604020202020204" pitchFamily="34" charset="0"/>
              <a:buChar char="•"/>
            </a:pPr>
            <a:r>
              <a:rPr lang="en-US" sz="1600" dirty="0">
                <a:solidFill>
                  <a:schemeClr val="tx2">
                    <a:lumMod val="25000"/>
                  </a:schemeClr>
                </a:solidFill>
                <a:latin typeface="Arial" panose="020B0604020202020204" pitchFamily="34" charset="0"/>
                <a:cs typeface="Arial" panose="020B0604020202020204" pitchFamily="34" charset="0"/>
                <a:sym typeface="Sora"/>
              </a:rPr>
              <a:t>Known password files.</a:t>
            </a:r>
          </a:p>
          <a:p>
            <a:pPr marL="285750" indent="-285750">
              <a:buFont typeface="Arial" panose="020B0604020202020204" pitchFamily="34" charset="0"/>
              <a:buChar char="•"/>
            </a:pPr>
            <a:r>
              <a:rPr lang="en-US" sz="1600" dirty="0">
                <a:solidFill>
                  <a:schemeClr val="tx2">
                    <a:lumMod val="25000"/>
                  </a:schemeClr>
                </a:solidFill>
                <a:latin typeface="Arial" panose="020B0604020202020204" pitchFamily="34" charset="0"/>
                <a:cs typeface="Arial" panose="020B0604020202020204" pitchFamily="34" charset="0"/>
                <a:sym typeface="Sora"/>
              </a:rPr>
              <a:t>Known data files.</a:t>
            </a:r>
          </a:p>
          <a:p>
            <a:pPr marL="285750" indent="-285750">
              <a:buFont typeface="Arial" panose="020B0604020202020204" pitchFamily="34" charset="0"/>
              <a:buChar char="•"/>
            </a:pPr>
            <a:r>
              <a:rPr lang="en-US" sz="1600" dirty="0">
                <a:solidFill>
                  <a:schemeClr val="tx2">
                    <a:lumMod val="25000"/>
                  </a:schemeClr>
                </a:solidFill>
                <a:latin typeface="Arial" panose="020B0604020202020204" pitchFamily="34" charset="0"/>
                <a:cs typeface="Arial" panose="020B0604020202020204" pitchFamily="34" charset="0"/>
                <a:sym typeface="Sora"/>
              </a:rPr>
              <a:t>Interesting keywords in file name.</a:t>
            </a:r>
          </a:p>
          <a:p>
            <a:pPr marL="285750" indent="-285750">
              <a:buFont typeface="Arial" panose="020B0604020202020204" pitchFamily="34" charset="0"/>
              <a:buChar char="•"/>
            </a:pPr>
            <a:r>
              <a:rPr lang="en-US" sz="1600" dirty="0">
                <a:solidFill>
                  <a:schemeClr val="tx2">
                    <a:lumMod val="25000"/>
                  </a:schemeClr>
                </a:solidFill>
                <a:latin typeface="Arial" panose="020B0604020202020204" pitchFamily="34" charset="0"/>
                <a:cs typeface="Arial" panose="020B0604020202020204" pitchFamily="34" charset="0"/>
                <a:sym typeface="Sora"/>
              </a:rPr>
              <a:t>Interesting file extensions.</a:t>
            </a:r>
          </a:p>
          <a:p>
            <a:pPr marL="285750" indent="-285750">
              <a:buFont typeface="Arial" panose="020B0604020202020204" pitchFamily="34" charset="0"/>
              <a:buChar char="•"/>
            </a:pPr>
            <a:endParaRPr lang="en-US" sz="1600" dirty="0">
              <a:solidFill>
                <a:schemeClr val="tx2">
                  <a:lumMod val="25000"/>
                </a:schemeClr>
              </a:solidFill>
              <a:latin typeface="Arial" panose="020B0604020202020204" pitchFamily="34" charset="0"/>
              <a:cs typeface="Arial" panose="020B0604020202020204" pitchFamily="34" charset="0"/>
              <a:sym typeface="Sora"/>
            </a:endParaRPr>
          </a:p>
          <a:p>
            <a:r>
              <a:rPr lang="en-US" sz="1600" dirty="0">
                <a:solidFill>
                  <a:schemeClr val="tx2">
                    <a:lumMod val="25000"/>
                  </a:schemeClr>
                </a:solidFill>
                <a:latin typeface="Arial" panose="020B0604020202020204" pitchFamily="34" charset="0"/>
                <a:cs typeface="Arial" panose="020B0604020202020204" pitchFamily="34" charset="0"/>
                <a:sym typeface="Sora"/>
              </a:rPr>
              <a:t>Note: The list can be extended at run time using a file template.</a:t>
            </a:r>
          </a:p>
          <a:p>
            <a:pPr marL="285750" indent="-285750">
              <a:buFont typeface="Arial" panose="020B0604020202020204" pitchFamily="34" charset="0"/>
              <a:buChar char="•"/>
            </a:pPr>
            <a:endParaRPr lang="en-US" sz="1600" dirty="0">
              <a:solidFill>
                <a:schemeClr val="tx2">
                  <a:lumMod val="25000"/>
                </a:schemeClr>
              </a:solidFill>
              <a:latin typeface="Arial" panose="020B0604020202020204" pitchFamily="34" charset="0"/>
              <a:cs typeface="Arial" panose="020B0604020202020204" pitchFamily="34" charset="0"/>
              <a:sym typeface="Sora"/>
            </a:endParaRPr>
          </a:p>
          <a:p>
            <a:pPr marL="285750" indent="-285750" algn="l" fontAlgn="base">
              <a:buFont typeface="Arial" panose="020B0604020202020204" pitchFamily="34" charset="0"/>
              <a:buChar char="•"/>
            </a:pPr>
            <a:endParaRPr lang="en-US" b="1" dirty="0">
              <a:solidFill>
                <a:schemeClr val="tx2">
                  <a:lumMod val="25000"/>
                </a:schemeClr>
              </a:solidFill>
            </a:endParaRPr>
          </a:p>
        </p:txBody>
      </p:sp>
      <p:sp>
        <p:nvSpPr>
          <p:cNvPr id="4" name="TextBox 3">
            <a:extLst>
              <a:ext uri="{FF2B5EF4-FFF2-40B4-BE49-F238E27FC236}">
                <a16:creationId xmlns:a16="http://schemas.microsoft.com/office/drawing/2014/main" id="{A13CBE17-0467-2379-F735-09C2D60044A5}"/>
              </a:ext>
            </a:extLst>
          </p:cNvPr>
          <p:cNvSpPr txBox="1"/>
          <p:nvPr/>
        </p:nvSpPr>
        <p:spPr>
          <a:xfrm>
            <a:off x="6353174" y="662500"/>
            <a:ext cx="5136890" cy="646331"/>
          </a:xfrm>
          <a:prstGeom prst="rect">
            <a:avLst/>
          </a:prstGeom>
          <a:noFill/>
        </p:spPr>
        <p:txBody>
          <a:bodyPr wrap="square">
            <a:spAutoFit/>
          </a:bodyPr>
          <a:lstStyle/>
          <a:p>
            <a:r>
              <a:rPr lang="en-US" sz="3600" dirty="0">
                <a:solidFill>
                  <a:srgbClr val="09B36B"/>
                </a:solidFill>
              </a:rPr>
              <a:t>Summary</a:t>
            </a:r>
          </a:p>
        </p:txBody>
      </p:sp>
      <p:sp>
        <p:nvSpPr>
          <p:cNvPr id="9" name="Google Shape;413;p43">
            <a:extLst>
              <a:ext uri="{FF2B5EF4-FFF2-40B4-BE49-F238E27FC236}">
                <a16:creationId xmlns:a16="http://schemas.microsoft.com/office/drawing/2014/main" id="{0948AA06-DDE5-70B2-5DC9-12B3BC204F5E}"/>
              </a:ext>
            </a:extLst>
          </p:cNvPr>
          <p:cNvSpPr txBox="1">
            <a:spLocks noGrp="1"/>
          </p:cNvSpPr>
          <p:nvPr>
            <p:ph type="title"/>
          </p:nvPr>
        </p:nvSpPr>
        <p:spPr>
          <a:xfrm>
            <a:off x="838199" y="662500"/>
            <a:ext cx="4813041" cy="4584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Static Labeling</a:t>
            </a:r>
            <a:br>
              <a:rPr lang="en-US" dirty="0"/>
            </a:br>
            <a:r>
              <a:rPr lang="en-US" sz="2200" dirty="0">
                <a:solidFill>
                  <a:schemeClr val="bg1">
                    <a:lumMod val="75000"/>
                  </a:schemeClr>
                </a:solidFill>
              </a:rPr>
              <a:t>… mostly :)</a:t>
            </a:r>
            <a:endParaRPr dirty="0">
              <a:solidFill>
                <a:schemeClr val="bg1">
                  <a:lumMod val="75000"/>
                </a:schemeClr>
              </a:solidFill>
            </a:endParaRPr>
          </a:p>
        </p:txBody>
      </p:sp>
    </p:spTree>
    <p:extLst>
      <p:ext uri="{BB962C8B-B14F-4D97-AF65-F5344CB8AC3E}">
        <p14:creationId xmlns:p14="http://schemas.microsoft.com/office/powerpoint/2010/main" val="271225216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B18D50A7-EDF4-AF36-0EE4-76C289885A3D}"/>
            </a:ext>
          </a:extLst>
        </p:cNvPr>
        <p:cNvGrpSpPr/>
        <p:nvPr/>
      </p:nvGrpSpPr>
      <p:grpSpPr>
        <a:xfrm>
          <a:off x="0" y="0"/>
          <a:ext cx="0" cy="0"/>
          <a:chOff x="0" y="0"/>
          <a:chExt cx="0" cy="0"/>
        </a:xfrm>
      </p:grpSpPr>
      <p:pic>
        <p:nvPicPr>
          <p:cNvPr id="5" name="Picture 4" descr="A paper monkey sitting on the floor&#10;&#10;AI-generated content may be incorrect.">
            <a:extLst>
              <a:ext uri="{FF2B5EF4-FFF2-40B4-BE49-F238E27FC236}">
                <a16:creationId xmlns:a16="http://schemas.microsoft.com/office/drawing/2014/main" id="{5DE4835A-E2AC-8FD6-3A83-E52344855C87}"/>
              </a:ext>
            </a:extLst>
          </p:cNvPr>
          <p:cNvPicPr>
            <a:picLocks noChangeAspect="1"/>
          </p:cNvPicPr>
          <p:nvPr/>
        </p:nvPicPr>
        <p:blipFill>
          <a:blip r:embed="rId3"/>
          <a:stretch>
            <a:fillRect/>
          </a:stretch>
        </p:blipFill>
        <p:spPr>
          <a:xfrm>
            <a:off x="5914490" y="0"/>
            <a:ext cx="6277510" cy="6277510"/>
          </a:xfrm>
          <a:prstGeom prst="rect">
            <a:avLst/>
          </a:prstGeom>
        </p:spPr>
      </p:pic>
      <p:sp>
        <p:nvSpPr>
          <p:cNvPr id="6" name="Rectangle 5">
            <a:extLst>
              <a:ext uri="{FF2B5EF4-FFF2-40B4-BE49-F238E27FC236}">
                <a16:creationId xmlns:a16="http://schemas.microsoft.com/office/drawing/2014/main" id="{01F904D0-7F40-C376-4052-8400382494F8}"/>
              </a:ext>
            </a:extLst>
          </p:cNvPr>
          <p:cNvSpPr/>
          <p:nvPr/>
        </p:nvSpPr>
        <p:spPr>
          <a:xfrm>
            <a:off x="5914490" y="-4461"/>
            <a:ext cx="6277508" cy="6277510"/>
          </a:xfrm>
          <a:prstGeom prst="rect">
            <a:avLst/>
          </a:prstGeom>
          <a:solidFill>
            <a:srgbClr val="EBEBF3">
              <a:alpha val="9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3" name="Google Shape;413;p43">
            <a:extLst>
              <a:ext uri="{FF2B5EF4-FFF2-40B4-BE49-F238E27FC236}">
                <a16:creationId xmlns:a16="http://schemas.microsoft.com/office/drawing/2014/main" id="{C6428E64-9973-E624-6CFE-33CB9A630924}"/>
              </a:ext>
            </a:extLst>
          </p:cNvPr>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Static Labeling</a:t>
            </a:r>
            <a:endParaRPr dirty="0"/>
          </a:p>
        </p:txBody>
      </p:sp>
      <p:pic>
        <p:nvPicPr>
          <p:cNvPr id="48" name="Picture 47" descr="A black and white symbol&#10;&#10;AI-generated content may be incorrect.">
            <a:extLst>
              <a:ext uri="{FF2B5EF4-FFF2-40B4-BE49-F238E27FC236}">
                <a16:creationId xmlns:a16="http://schemas.microsoft.com/office/drawing/2014/main" id="{75545EDB-DE3B-9992-378B-A3AD527EBB07}"/>
              </a:ext>
            </a:extLst>
          </p:cNvPr>
          <p:cNvPicPr>
            <a:picLocks noChangeAspect="1"/>
          </p:cNvPicPr>
          <p:nvPr/>
        </p:nvPicPr>
        <p:blipFill>
          <a:blip r:embed="rId4">
            <a:alphaModFix amt="76000"/>
          </a:blip>
          <a:stretch>
            <a:fillRect/>
          </a:stretch>
        </p:blipFill>
        <p:spPr>
          <a:xfrm>
            <a:off x="9321282" y="3223727"/>
            <a:ext cx="205273" cy="205273"/>
          </a:xfrm>
          <a:prstGeom prst="rect">
            <a:avLst/>
          </a:prstGeom>
        </p:spPr>
      </p:pic>
      <p:sp>
        <p:nvSpPr>
          <p:cNvPr id="49" name="Google Shape;415;p43">
            <a:extLst>
              <a:ext uri="{FF2B5EF4-FFF2-40B4-BE49-F238E27FC236}">
                <a16:creationId xmlns:a16="http://schemas.microsoft.com/office/drawing/2014/main" id="{77E91108-5048-5CFD-5BEE-E2EA2BB8A834}"/>
              </a:ext>
            </a:extLst>
          </p:cNvPr>
          <p:cNvSpPr txBox="1">
            <a:spLocks/>
          </p:cNvSpPr>
          <p:nvPr/>
        </p:nvSpPr>
        <p:spPr>
          <a:xfrm>
            <a:off x="766479" y="15156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endParaRPr lang="en-US" dirty="0"/>
          </a:p>
        </p:txBody>
      </p:sp>
      <p:sp>
        <p:nvSpPr>
          <p:cNvPr id="2" name="Google Shape;415;p43">
            <a:extLst>
              <a:ext uri="{FF2B5EF4-FFF2-40B4-BE49-F238E27FC236}">
                <a16:creationId xmlns:a16="http://schemas.microsoft.com/office/drawing/2014/main" id="{FC95DC9C-90E5-03C1-C26A-DC1377CF7894}"/>
              </a:ext>
            </a:extLst>
          </p:cNvPr>
          <p:cNvSpPr txBox="1">
            <a:spLocks/>
          </p:cNvSpPr>
          <p:nvPr/>
        </p:nvSpPr>
        <p:spPr>
          <a:xfrm>
            <a:off x="918879" y="16680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r>
              <a:rPr lang="en-US" b="0" dirty="0">
                <a:solidFill>
                  <a:schemeClr val="tx2">
                    <a:lumMod val="25000"/>
                  </a:schemeClr>
                </a:solidFill>
              </a:rPr>
              <a:t>High Risk Shares</a:t>
            </a:r>
          </a:p>
          <a:p>
            <a:pPr marL="285750" indent="-285750">
              <a:buFont typeface="Arial" panose="020B0604020202020204" pitchFamily="34" charset="0"/>
              <a:buChar char="•"/>
            </a:pPr>
            <a:r>
              <a:rPr lang="en-US" b="0" dirty="0">
                <a:solidFill>
                  <a:schemeClr val="tx2">
                    <a:lumMod val="25000"/>
                  </a:schemeClr>
                </a:solidFill>
              </a:rPr>
              <a:t>Interesting Files</a:t>
            </a:r>
          </a:p>
          <a:p>
            <a:pPr marL="285750" indent="-285750">
              <a:buFont typeface="Arial" panose="020B0604020202020204" pitchFamily="34" charset="0"/>
              <a:buChar char="•"/>
            </a:pPr>
            <a:r>
              <a:rPr lang="en-US" dirty="0">
                <a:solidFill>
                  <a:schemeClr val="tx2">
                    <a:lumMod val="25000"/>
                  </a:schemeClr>
                </a:solidFill>
              </a:rPr>
              <a:t>Extracted Passwords</a:t>
            </a:r>
          </a:p>
          <a:p>
            <a:pPr marL="285750" indent="-285750">
              <a:buFont typeface="Arial" panose="020B0604020202020204" pitchFamily="34" charset="0"/>
              <a:buChar char="•"/>
            </a:pPr>
            <a:r>
              <a:rPr lang="en-US" b="0" dirty="0">
                <a:solidFill>
                  <a:schemeClr val="tx2">
                    <a:lumMod val="25000"/>
                  </a:schemeClr>
                </a:solidFill>
              </a:rPr>
              <a:t>Stale (last modified date &gt; 1yr)</a:t>
            </a:r>
          </a:p>
          <a:p>
            <a:pPr marL="285750" indent="-285750">
              <a:buFont typeface="Arial" panose="020B0604020202020204" pitchFamily="34" charset="0"/>
              <a:buChar char="•"/>
            </a:pPr>
            <a:r>
              <a:rPr lang="en-US" b="0" dirty="0">
                <a:solidFill>
                  <a:schemeClr val="tx2">
                    <a:lumMod val="25000"/>
                  </a:schemeClr>
                </a:solidFill>
              </a:rPr>
              <a:t>Empty (no files)</a:t>
            </a:r>
          </a:p>
          <a:p>
            <a:pPr marL="285750" indent="-285750">
              <a:buFont typeface="Arial" panose="020B0604020202020204" pitchFamily="34" charset="0"/>
              <a:buChar char="•"/>
            </a:pPr>
            <a:endParaRPr lang="en-US" dirty="0">
              <a:solidFill>
                <a:schemeClr val="tx2">
                  <a:lumMod val="25000"/>
                </a:schemeClr>
              </a:solidFill>
            </a:endParaRPr>
          </a:p>
        </p:txBody>
      </p:sp>
      <p:sp>
        <p:nvSpPr>
          <p:cNvPr id="3" name="TextBox 2">
            <a:extLst>
              <a:ext uri="{FF2B5EF4-FFF2-40B4-BE49-F238E27FC236}">
                <a16:creationId xmlns:a16="http://schemas.microsoft.com/office/drawing/2014/main" id="{544C1203-8566-2419-7468-16323BE1B0D9}"/>
              </a:ext>
            </a:extLst>
          </p:cNvPr>
          <p:cNvSpPr txBox="1"/>
          <p:nvPr/>
        </p:nvSpPr>
        <p:spPr>
          <a:xfrm>
            <a:off x="6353174" y="1515649"/>
            <a:ext cx="5000625" cy="3816429"/>
          </a:xfrm>
          <a:prstGeom prst="rect">
            <a:avLst/>
          </a:prstGeom>
          <a:noFill/>
        </p:spPr>
        <p:txBody>
          <a:bodyPr wrap="square">
            <a:spAutoFit/>
          </a:bodyPr>
          <a:lstStyle/>
          <a:p>
            <a:r>
              <a:rPr lang="en-US" sz="2000" b="0" i="0" dirty="0">
                <a:solidFill>
                  <a:srgbClr val="111111"/>
                </a:solidFill>
                <a:effectLst/>
                <a:latin typeface="+mn-lt"/>
              </a:rPr>
              <a:t>~ 50 </a:t>
            </a:r>
            <a:r>
              <a:rPr lang="en-US" sz="1600" b="0" i="0" dirty="0">
                <a:solidFill>
                  <a:schemeClr val="tx2">
                    <a:lumMod val="25000"/>
                  </a:schemeClr>
                </a:solidFill>
                <a:effectLst/>
                <a:latin typeface="Arial" panose="020B0604020202020204" pitchFamily="34" charset="0"/>
                <a:cs typeface="Arial" panose="020B0604020202020204" pitchFamily="34" charset="0"/>
                <a:sym typeface="Sora"/>
              </a:rPr>
              <a:t>functions to automatically </a:t>
            </a:r>
            <a:r>
              <a:rPr lang="en-US" sz="1600" dirty="0">
                <a:solidFill>
                  <a:schemeClr val="tx2">
                    <a:lumMod val="25000"/>
                  </a:schemeClr>
                </a:solidFill>
                <a:latin typeface="Arial" panose="020B0604020202020204" pitchFamily="34" charset="0"/>
                <a:cs typeface="Arial" panose="020B0604020202020204" pitchFamily="34" charset="0"/>
                <a:sym typeface="Sora"/>
              </a:rPr>
              <a:t>extract passwords from known configuration files.</a:t>
            </a:r>
          </a:p>
          <a:p>
            <a:endParaRPr lang="en-US" sz="1600" dirty="0">
              <a:solidFill>
                <a:schemeClr val="tx2">
                  <a:lumMod val="25000"/>
                </a:schemeClr>
              </a:solidFill>
              <a:latin typeface="Arial" panose="020B0604020202020204" pitchFamily="34" charset="0"/>
              <a:cs typeface="Arial" panose="020B0604020202020204" pitchFamily="34" charset="0"/>
              <a:sym typeface="Sora"/>
            </a:endParaRPr>
          </a:p>
          <a:p>
            <a:r>
              <a:rPr lang="en-US" sz="1600" dirty="0">
                <a:solidFill>
                  <a:schemeClr val="tx2">
                    <a:lumMod val="25000"/>
                  </a:schemeClr>
                </a:solidFill>
                <a:latin typeface="Arial" panose="020B0604020202020204" pitchFamily="34" charset="0"/>
                <a:cs typeface="Arial" panose="020B0604020202020204" pitchFamily="34" charset="0"/>
                <a:sym typeface="Sora"/>
              </a:rPr>
              <a:t>Examples:</a:t>
            </a:r>
          </a:p>
          <a:p>
            <a:pPr marL="285750" indent="-285750">
              <a:buFont typeface="Arial" panose="020B0604020202020204" pitchFamily="34" charset="0"/>
              <a:buChar char="•"/>
            </a:pPr>
            <a:r>
              <a:rPr lang="en-US" sz="1600" dirty="0">
                <a:solidFill>
                  <a:schemeClr val="tx2">
                    <a:lumMod val="25000"/>
                  </a:schemeClr>
                </a:solidFill>
                <a:latin typeface="Arial" panose="020B0604020202020204" pitchFamily="34" charset="0"/>
                <a:cs typeface="Arial" panose="020B0604020202020204" pitchFamily="34" charset="0"/>
                <a:sym typeface="Sora"/>
              </a:rPr>
              <a:t>Web.config</a:t>
            </a:r>
          </a:p>
          <a:p>
            <a:pPr marL="285750" indent="-285750">
              <a:buFont typeface="Arial" panose="020B0604020202020204" pitchFamily="34" charset="0"/>
              <a:buChar char="•"/>
            </a:pPr>
            <a:r>
              <a:rPr lang="en-US" sz="1600" dirty="0">
                <a:solidFill>
                  <a:schemeClr val="tx2">
                    <a:lumMod val="25000"/>
                  </a:schemeClr>
                </a:solidFill>
                <a:latin typeface="Arial" panose="020B0604020202020204" pitchFamily="34" charset="0"/>
                <a:cs typeface="Arial" panose="020B0604020202020204" pitchFamily="34" charset="0"/>
                <a:sym typeface="Sora"/>
              </a:rPr>
              <a:t>App.config</a:t>
            </a:r>
          </a:p>
          <a:p>
            <a:pPr marL="285750" indent="-285750">
              <a:buFont typeface="Arial" panose="020B0604020202020204" pitchFamily="34" charset="0"/>
              <a:buChar char="•"/>
            </a:pPr>
            <a:r>
              <a:rPr lang="en-US" sz="1600" dirty="0" err="1">
                <a:solidFill>
                  <a:schemeClr val="tx2">
                    <a:lumMod val="25000"/>
                  </a:schemeClr>
                </a:solidFill>
                <a:latin typeface="Arial" panose="020B0604020202020204" pitchFamily="34" charset="0"/>
                <a:cs typeface="Arial" panose="020B0604020202020204" pitchFamily="34" charset="0"/>
                <a:sym typeface="Sora"/>
              </a:rPr>
              <a:t>Machine.config</a:t>
            </a:r>
            <a:endParaRPr lang="en-US" sz="1600" dirty="0">
              <a:solidFill>
                <a:schemeClr val="tx2">
                  <a:lumMod val="25000"/>
                </a:schemeClr>
              </a:solidFill>
              <a:latin typeface="Arial" panose="020B0604020202020204" pitchFamily="34" charset="0"/>
              <a:cs typeface="Arial" panose="020B0604020202020204" pitchFamily="34" charset="0"/>
              <a:sym typeface="Sora"/>
            </a:endParaRPr>
          </a:p>
          <a:p>
            <a:pPr marL="285750" indent="-285750">
              <a:buFont typeface="Arial" panose="020B0604020202020204" pitchFamily="34" charset="0"/>
              <a:buChar char="•"/>
            </a:pPr>
            <a:r>
              <a:rPr lang="en-US" sz="1600" dirty="0">
                <a:solidFill>
                  <a:schemeClr val="tx2">
                    <a:lumMod val="25000"/>
                  </a:schemeClr>
                </a:solidFill>
                <a:latin typeface="Arial" panose="020B0604020202020204" pitchFamily="34" charset="0"/>
                <a:cs typeface="Arial" panose="020B0604020202020204" pitchFamily="34" charset="0"/>
                <a:sym typeface="Sora"/>
              </a:rPr>
              <a:t>Unattend.xml</a:t>
            </a:r>
          </a:p>
          <a:p>
            <a:pPr marL="285750" indent="-285750">
              <a:buFont typeface="Arial" panose="020B0604020202020204" pitchFamily="34" charset="0"/>
              <a:buChar char="•"/>
            </a:pPr>
            <a:r>
              <a:rPr lang="en-US" sz="1600" dirty="0" err="1">
                <a:solidFill>
                  <a:schemeClr val="tx2">
                    <a:lumMod val="25000"/>
                  </a:schemeClr>
                </a:solidFill>
                <a:latin typeface="Arial" panose="020B0604020202020204" pitchFamily="34" charset="0"/>
                <a:cs typeface="Arial" panose="020B0604020202020204" pitchFamily="34" charset="0"/>
                <a:sym typeface="Sora"/>
              </a:rPr>
              <a:t>My.cnf</a:t>
            </a:r>
            <a:endParaRPr lang="en-US" sz="1600" dirty="0">
              <a:solidFill>
                <a:schemeClr val="tx2">
                  <a:lumMod val="25000"/>
                </a:schemeClr>
              </a:solidFill>
              <a:latin typeface="Arial" panose="020B0604020202020204" pitchFamily="34" charset="0"/>
              <a:cs typeface="Arial" panose="020B0604020202020204" pitchFamily="34" charset="0"/>
              <a:sym typeface="Sora"/>
            </a:endParaRPr>
          </a:p>
          <a:p>
            <a:pPr marL="285750" indent="-285750">
              <a:buFont typeface="Arial" panose="020B0604020202020204" pitchFamily="34" charset="0"/>
              <a:buChar char="•"/>
            </a:pPr>
            <a:r>
              <a:rPr lang="en-US" sz="1600" dirty="0">
                <a:solidFill>
                  <a:schemeClr val="tx2">
                    <a:lumMod val="25000"/>
                  </a:schemeClr>
                </a:solidFill>
                <a:latin typeface="Arial" panose="020B0604020202020204" pitchFamily="34" charset="0"/>
                <a:cs typeface="Arial" panose="020B0604020202020204" pitchFamily="34" charset="0"/>
                <a:sym typeface="Sora"/>
              </a:rPr>
              <a:t>Tomcat-users.xml</a:t>
            </a:r>
          </a:p>
          <a:p>
            <a:pPr marL="285750" indent="-285750">
              <a:buFont typeface="Arial" panose="020B0604020202020204" pitchFamily="34" charset="0"/>
              <a:buChar char="•"/>
            </a:pPr>
            <a:r>
              <a:rPr lang="en-US" sz="1600" dirty="0">
                <a:solidFill>
                  <a:schemeClr val="tx2">
                    <a:lumMod val="25000"/>
                  </a:schemeClr>
                </a:solidFill>
                <a:latin typeface="Arial" panose="020B0604020202020204" pitchFamily="34" charset="0"/>
                <a:cs typeface="Arial" panose="020B0604020202020204" pitchFamily="34" charset="0"/>
                <a:sym typeface="Sora"/>
              </a:rPr>
              <a:t>Cisco Startup/Run Configs – Type 7 decoding</a:t>
            </a:r>
          </a:p>
          <a:p>
            <a:pPr marL="285750" indent="-285750">
              <a:buFont typeface="Arial" panose="020B0604020202020204" pitchFamily="34" charset="0"/>
              <a:buChar char="•"/>
            </a:pPr>
            <a:r>
              <a:rPr lang="en-US" sz="1600" dirty="0" err="1">
                <a:solidFill>
                  <a:schemeClr val="tx2">
                    <a:lumMod val="25000"/>
                  </a:schemeClr>
                </a:solidFill>
                <a:latin typeface="Arial" panose="020B0604020202020204" pitchFamily="34" charset="0"/>
                <a:cs typeface="Arial" panose="020B0604020202020204" pitchFamily="34" charset="0"/>
                <a:sym typeface="Sora"/>
              </a:rPr>
              <a:t>Smb.conf</a:t>
            </a:r>
            <a:endParaRPr lang="en-US" sz="1600" dirty="0">
              <a:solidFill>
                <a:schemeClr val="tx2">
                  <a:lumMod val="25000"/>
                </a:schemeClr>
              </a:solidFill>
              <a:latin typeface="Arial" panose="020B0604020202020204" pitchFamily="34" charset="0"/>
              <a:cs typeface="Arial" panose="020B0604020202020204" pitchFamily="34" charset="0"/>
              <a:sym typeface="Sora"/>
            </a:endParaRPr>
          </a:p>
          <a:p>
            <a:pPr marL="285750" indent="-285750">
              <a:buFont typeface="Arial" panose="020B0604020202020204" pitchFamily="34" charset="0"/>
              <a:buChar char="•"/>
            </a:pPr>
            <a:r>
              <a:rPr lang="en-US" sz="1600" dirty="0">
                <a:solidFill>
                  <a:schemeClr val="tx2">
                    <a:lumMod val="25000"/>
                  </a:schemeClr>
                </a:solidFill>
                <a:latin typeface="Arial" panose="020B0604020202020204" pitchFamily="34" charset="0"/>
                <a:cs typeface="Arial" panose="020B0604020202020204" pitchFamily="34" charset="0"/>
                <a:sym typeface="Sora"/>
              </a:rPr>
              <a:t>Krb5.conf</a:t>
            </a:r>
          </a:p>
          <a:p>
            <a:pPr marL="285750" indent="-285750">
              <a:buFont typeface="Arial" panose="020B0604020202020204" pitchFamily="34" charset="0"/>
              <a:buChar char="•"/>
            </a:pPr>
            <a:r>
              <a:rPr lang="en-US" sz="1600" dirty="0">
                <a:solidFill>
                  <a:schemeClr val="tx2">
                    <a:lumMod val="25000"/>
                  </a:schemeClr>
                </a:solidFill>
                <a:latin typeface="Arial" panose="020B0604020202020204" pitchFamily="34" charset="0"/>
                <a:cs typeface="Arial" panose="020B0604020202020204" pitchFamily="34" charset="0"/>
                <a:sym typeface="Sora"/>
              </a:rPr>
              <a:t>Shadow</a:t>
            </a:r>
          </a:p>
          <a:p>
            <a:pPr marL="285750" indent="-285750" algn="l" fontAlgn="base">
              <a:buFont typeface="Arial" panose="020B0604020202020204" pitchFamily="34" charset="0"/>
              <a:buChar char="•"/>
            </a:pPr>
            <a:endParaRPr lang="en-US" b="1" dirty="0">
              <a:solidFill>
                <a:schemeClr val="tx2">
                  <a:lumMod val="25000"/>
                </a:schemeClr>
              </a:solidFill>
            </a:endParaRPr>
          </a:p>
        </p:txBody>
      </p:sp>
      <p:sp>
        <p:nvSpPr>
          <p:cNvPr id="4" name="TextBox 3">
            <a:extLst>
              <a:ext uri="{FF2B5EF4-FFF2-40B4-BE49-F238E27FC236}">
                <a16:creationId xmlns:a16="http://schemas.microsoft.com/office/drawing/2014/main" id="{C3FA4BC6-E322-79B6-59C8-93F0C5B15B48}"/>
              </a:ext>
            </a:extLst>
          </p:cNvPr>
          <p:cNvSpPr txBox="1"/>
          <p:nvPr/>
        </p:nvSpPr>
        <p:spPr>
          <a:xfrm>
            <a:off x="6353174" y="662500"/>
            <a:ext cx="5136890" cy="646331"/>
          </a:xfrm>
          <a:prstGeom prst="rect">
            <a:avLst/>
          </a:prstGeom>
          <a:noFill/>
        </p:spPr>
        <p:txBody>
          <a:bodyPr wrap="square">
            <a:spAutoFit/>
          </a:bodyPr>
          <a:lstStyle/>
          <a:p>
            <a:r>
              <a:rPr lang="en-US" sz="3600" dirty="0">
                <a:solidFill>
                  <a:srgbClr val="09B36B"/>
                </a:solidFill>
              </a:rPr>
              <a:t>Summary</a:t>
            </a:r>
          </a:p>
        </p:txBody>
      </p:sp>
      <p:pic>
        <p:nvPicPr>
          <p:cNvPr id="8" name="Picture 7">
            <a:extLst>
              <a:ext uri="{FF2B5EF4-FFF2-40B4-BE49-F238E27FC236}">
                <a16:creationId xmlns:a16="http://schemas.microsoft.com/office/drawing/2014/main" id="{E3F54E52-71F2-85B8-4789-1E16B088CE78}"/>
              </a:ext>
            </a:extLst>
          </p:cNvPr>
          <p:cNvPicPr>
            <a:picLocks noChangeAspect="1"/>
          </p:cNvPicPr>
          <p:nvPr/>
        </p:nvPicPr>
        <p:blipFill>
          <a:blip r:embed="rId5"/>
          <a:stretch>
            <a:fillRect/>
          </a:stretch>
        </p:blipFill>
        <p:spPr>
          <a:xfrm>
            <a:off x="0" y="-13141"/>
            <a:ext cx="12192000" cy="6979578"/>
          </a:xfrm>
          <a:prstGeom prst="rect">
            <a:avLst/>
          </a:prstGeom>
        </p:spPr>
      </p:pic>
    </p:spTree>
    <p:extLst>
      <p:ext uri="{BB962C8B-B14F-4D97-AF65-F5344CB8AC3E}">
        <p14:creationId xmlns:p14="http://schemas.microsoft.com/office/powerpoint/2010/main" val="91846247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CECA4559-9AB0-AB7C-2760-60967DF3EB02}"/>
            </a:ext>
          </a:extLst>
        </p:cNvPr>
        <p:cNvGrpSpPr/>
        <p:nvPr/>
      </p:nvGrpSpPr>
      <p:grpSpPr>
        <a:xfrm>
          <a:off x="0" y="0"/>
          <a:ext cx="0" cy="0"/>
          <a:chOff x="0" y="0"/>
          <a:chExt cx="0" cy="0"/>
        </a:xfrm>
      </p:grpSpPr>
      <p:pic>
        <p:nvPicPr>
          <p:cNvPr id="5" name="Picture 4" descr="A paper monkey sitting on the floor&#10;&#10;AI-generated content may be incorrect.">
            <a:extLst>
              <a:ext uri="{FF2B5EF4-FFF2-40B4-BE49-F238E27FC236}">
                <a16:creationId xmlns:a16="http://schemas.microsoft.com/office/drawing/2014/main" id="{4F796A4E-9A90-B173-17A8-EEC6F8C60617}"/>
              </a:ext>
            </a:extLst>
          </p:cNvPr>
          <p:cNvPicPr>
            <a:picLocks noChangeAspect="1"/>
          </p:cNvPicPr>
          <p:nvPr/>
        </p:nvPicPr>
        <p:blipFill>
          <a:blip r:embed="rId3"/>
          <a:stretch>
            <a:fillRect/>
          </a:stretch>
        </p:blipFill>
        <p:spPr>
          <a:xfrm>
            <a:off x="5914490" y="0"/>
            <a:ext cx="6277510" cy="6277510"/>
          </a:xfrm>
          <a:prstGeom prst="rect">
            <a:avLst/>
          </a:prstGeom>
        </p:spPr>
      </p:pic>
      <p:sp>
        <p:nvSpPr>
          <p:cNvPr id="6" name="Rectangle 5">
            <a:extLst>
              <a:ext uri="{FF2B5EF4-FFF2-40B4-BE49-F238E27FC236}">
                <a16:creationId xmlns:a16="http://schemas.microsoft.com/office/drawing/2014/main" id="{A267921D-F8C3-972D-D290-9074F11C200D}"/>
              </a:ext>
            </a:extLst>
          </p:cNvPr>
          <p:cNvSpPr/>
          <p:nvPr/>
        </p:nvSpPr>
        <p:spPr>
          <a:xfrm>
            <a:off x="5914490" y="-4461"/>
            <a:ext cx="6277508" cy="6277510"/>
          </a:xfrm>
          <a:prstGeom prst="rect">
            <a:avLst/>
          </a:prstGeom>
          <a:solidFill>
            <a:srgbClr val="EBEBF3">
              <a:alpha val="9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8" name="Picture 47" descr="A black and white symbol&#10;&#10;AI-generated content may be incorrect.">
            <a:extLst>
              <a:ext uri="{FF2B5EF4-FFF2-40B4-BE49-F238E27FC236}">
                <a16:creationId xmlns:a16="http://schemas.microsoft.com/office/drawing/2014/main" id="{EA91274C-3FB1-14A3-D2DD-D47721470467}"/>
              </a:ext>
            </a:extLst>
          </p:cNvPr>
          <p:cNvPicPr>
            <a:picLocks noChangeAspect="1"/>
          </p:cNvPicPr>
          <p:nvPr/>
        </p:nvPicPr>
        <p:blipFill>
          <a:blip r:embed="rId4">
            <a:alphaModFix amt="76000"/>
          </a:blip>
          <a:stretch>
            <a:fillRect/>
          </a:stretch>
        </p:blipFill>
        <p:spPr>
          <a:xfrm>
            <a:off x="9321282" y="3223727"/>
            <a:ext cx="205273" cy="205273"/>
          </a:xfrm>
          <a:prstGeom prst="rect">
            <a:avLst/>
          </a:prstGeom>
        </p:spPr>
      </p:pic>
      <p:sp>
        <p:nvSpPr>
          <p:cNvPr id="49" name="Google Shape;415;p43">
            <a:extLst>
              <a:ext uri="{FF2B5EF4-FFF2-40B4-BE49-F238E27FC236}">
                <a16:creationId xmlns:a16="http://schemas.microsoft.com/office/drawing/2014/main" id="{6ACE2754-8E44-9F5C-BDC5-19193B0F534A}"/>
              </a:ext>
            </a:extLst>
          </p:cNvPr>
          <p:cNvSpPr txBox="1">
            <a:spLocks/>
          </p:cNvSpPr>
          <p:nvPr/>
        </p:nvSpPr>
        <p:spPr>
          <a:xfrm>
            <a:off x="766479" y="15156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endParaRPr lang="en-US" dirty="0"/>
          </a:p>
        </p:txBody>
      </p:sp>
      <p:sp>
        <p:nvSpPr>
          <p:cNvPr id="2" name="Google Shape;415;p43">
            <a:extLst>
              <a:ext uri="{FF2B5EF4-FFF2-40B4-BE49-F238E27FC236}">
                <a16:creationId xmlns:a16="http://schemas.microsoft.com/office/drawing/2014/main" id="{EA42DC86-32C1-FC8F-7F52-FC3A13D508EC}"/>
              </a:ext>
            </a:extLst>
          </p:cNvPr>
          <p:cNvSpPr txBox="1">
            <a:spLocks/>
          </p:cNvSpPr>
          <p:nvPr/>
        </p:nvSpPr>
        <p:spPr>
          <a:xfrm>
            <a:off x="918879" y="16680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r>
              <a:rPr lang="en-US" b="0" dirty="0">
                <a:solidFill>
                  <a:schemeClr val="tx2">
                    <a:lumMod val="25000"/>
                  </a:schemeClr>
                </a:solidFill>
              </a:rPr>
              <a:t>High Risk Shares</a:t>
            </a:r>
          </a:p>
          <a:p>
            <a:pPr marL="285750" indent="-285750">
              <a:buFont typeface="Arial" panose="020B0604020202020204" pitchFamily="34" charset="0"/>
              <a:buChar char="•"/>
            </a:pPr>
            <a:r>
              <a:rPr lang="en-US" b="0" dirty="0">
                <a:solidFill>
                  <a:schemeClr val="tx2">
                    <a:lumMod val="25000"/>
                  </a:schemeClr>
                </a:solidFill>
              </a:rPr>
              <a:t>Interesting Files (data and secrets)</a:t>
            </a:r>
          </a:p>
          <a:p>
            <a:pPr marL="285750" indent="-285750">
              <a:buFont typeface="Arial" panose="020B0604020202020204" pitchFamily="34" charset="0"/>
              <a:buChar char="•"/>
            </a:pPr>
            <a:r>
              <a:rPr lang="en-US" dirty="0">
                <a:solidFill>
                  <a:schemeClr val="tx2">
                    <a:lumMod val="25000"/>
                  </a:schemeClr>
                </a:solidFill>
              </a:rPr>
              <a:t>Extracting Secrets</a:t>
            </a:r>
          </a:p>
          <a:p>
            <a:pPr marL="285750" indent="-285750">
              <a:buFont typeface="Arial" panose="020B0604020202020204" pitchFamily="34" charset="0"/>
              <a:buChar char="•"/>
            </a:pPr>
            <a:r>
              <a:rPr lang="en-US" b="0" dirty="0">
                <a:solidFill>
                  <a:schemeClr val="tx2">
                    <a:lumMod val="25000"/>
                  </a:schemeClr>
                </a:solidFill>
              </a:rPr>
              <a:t>Stale (last modified date &gt; 1yr)</a:t>
            </a:r>
          </a:p>
          <a:p>
            <a:pPr marL="285750" indent="-285750">
              <a:buFont typeface="Arial" panose="020B0604020202020204" pitchFamily="34" charset="0"/>
              <a:buChar char="•"/>
            </a:pPr>
            <a:r>
              <a:rPr lang="en-US" b="0" dirty="0">
                <a:solidFill>
                  <a:schemeClr val="tx2">
                    <a:lumMod val="25000"/>
                  </a:schemeClr>
                </a:solidFill>
              </a:rPr>
              <a:t>Empty (no files)</a:t>
            </a:r>
          </a:p>
          <a:p>
            <a:pPr marL="285750" indent="-285750">
              <a:buFont typeface="Arial" panose="020B0604020202020204" pitchFamily="34" charset="0"/>
              <a:buChar char="•"/>
            </a:pPr>
            <a:endParaRPr lang="en-US" dirty="0">
              <a:solidFill>
                <a:schemeClr val="tx2">
                  <a:lumMod val="25000"/>
                </a:schemeClr>
              </a:solidFill>
            </a:endParaRPr>
          </a:p>
        </p:txBody>
      </p:sp>
      <p:sp>
        <p:nvSpPr>
          <p:cNvPr id="3" name="TextBox 2">
            <a:extLst>
              <a:ext uri="{FF2B5EF4-FFF2-40B4-BE49-F238E27FC236}">
                <a16:creationId xmlns:a16="http://schemas.microsoft.com/office/drawing/2014/main" id="{B65AD8E1-24E2-A603-ADAD-45B6AC8C6466}"/>
              </a:ext>
            </a:extLst>
          </p:cNvPr>
          <p:cNvSpPr txBox="1"/>
          <p:nvPr/>
        </p:nvSpPr>
        <p:spPr>
          <a:xfrm>
            <a:off x="6353174" y="1515649"/>
            <a:ext cx="5000625" cy="3816429"/>
          </a:xfrm>
          <a:prstGeom prst="rect">
            <a:avLst/>
          </a:prstGeom>
          <a:noFill/>
        </p:spPr>
        <p:txBody>
          <a:bodyPr wrap="square">
            <a:spAutoFit/>
          </a:bodyPr>
          <a:lstStyle/>
          <a:p>
            <a:r>
              <a:rPr lang="en-US" sz="2000" b="1" dirty="0">
                <a:solidFill>
                  <a:schemeClr val="tx2">
                    <a:lumMod val="25000"/>
                  </a:schemeClr>
                </a:solidFill>
                <a:latin typeface="Arial" panose="020B0604020202020204" pitchFamily="34" charset="0"/>
                <a:cs typeface="Arial" panose="020B0604020202020204" pitchFamily="34" charset="0"/>
              </a:rPr>
              <a:t>50</a:t>
            </a:r>
            <a:r>
              <a:rPr lang="en-US" sz="1600" b="1" dirty="0">
                <a:solidFill>
                  <a:schemeClr val="tx2">
                    <a:lumMod val="25000"/>
                  </a:schemeClr>
                </a:solidFill>
                <a:latin typeface="Arial" panose="020B0604020202020204" pitchFamily="34" charset="0"/>
                <a:cs typeface="Arial" panose="020B0604020202020204" pitchFamily="34" charset="0"/>
              </a:rPr>
              <a:t> </a:t>
            </a:r>
            <a:r>
              <a:rPr lang="en-US" sz="1600" b="1" dirty="0">
                <a:solidFill>
                  <a:schemeClr val="tx2">
                    <a:lumMod val="25000"/>
                  </a:schemeClr>
                </a:solidFill>
                <a:latin typeface="Arial" panose="020B0604020202020204" pitchFamily="34" charset="0"/>
                <a:cs typeface="Arial" panose="020B0604020202020204" pitchFamily="34" charset="0"/>
                <a:sym typeface="Sora"/>
              </a:rPr>
              <a:t>functions </a:t>
            </a:r>
            <a:r>
              <a:rPr lang="en-US" sz="1600" b="0" i="0" dirty="0">
                <a:solidFill>
                  <a:schemeClr val="tx2">
                    <a:lumMod val="25000"/>
                  </a:schemeClr>
                </a:solidFill>
                <a:effectLst/>
                <a:latin typeface="Arial" panose="020B0604020202020204" pitchFamily="34" charset="0"/>
                <a:cs typeface="Arial" panose="020B0604020202020204" pitchFamily="34" charset="0"/>
                <a:sym typeface="Sora"/>
              </a:rPr>
              <a:t>to automatically </a:t>
            </a:r>
            <a:r>
              <a:rPr lang="en-US" sz="1600" dirty="0">
                <a:solidFill>
                  <a:schemeClr val="tx2">
                    <a:lumMod val="25000"/>
                  </a:schemeClr>
                </a:solidFill>
                <a:latin typeface="Arial" panose="020B0604020202020204" pitchFamily="34" charset="0"/>
                <a:cs typeface="Arial" panose="020B0604020202020204" pitchFamily="34" charset="0"/>
                <a:sym typeface="Sora"/>
              </a:rPr>
              <a:t>extract passwords from known configuration files.</a:t>
            </a:r>
          </a:p>
          <a:p>
            <a:endParaRPr lang="en-US" sz="1600" dirty="0">
              <a:solidFill>
                <a:schemeClr val="tx2">
                  <a:lumMod val="25000"/>
                </a:schemeClr>
              </a:solidFill>
              <a:latin typeface="Arial" panose="020B0604020202020204" pitchFamily="34" charset="0"/>
              <a:cs typeface="Arial" panose="020B0604020202020204" pitchFamily="34" charset="0"/>
              <a:sym typeface="Sora"/>
            </a:endParaRPr>
          </a:p>
          <a:p>
            <a:r>
              <a:rPr lang="en-US" sz="1600" b="1" dirty="0">
                <a:solidFill>
                  <a:schemeClr val="tx2">
                    <a:lumMod val="25000"/>
                  </a:schemeClr>
                </a:solidFill>
                <a:latin typeface="Arial" panose="020B0604020202020204" pitchFamily="34" charset="0"/>
                <a:cs typeface="Arial" panose="020B0604020202020204" pitchFamily="34" charset="0"/>
                <a:sym typeface="Sora"/>
              </a:rPr>
              <a:t>Examples</a:t>
            </a:r>
          </a:p>
          <a:p>
            <a:pPr marL="285750" indent="-285750">
              <a:buFont typeface="Arial" panose="020B0604020202020204" pitchFamily="34" charset="0"/>
              <a:buChar char="•"/>
            </a:pPr>
            <a:r>
              <a:rPr lang="en-US" sz="1600" dirty="0">
                <a:solidFill>
                  <a:schemeClr val="tx2">
                    <a:lumMod val="25000"/>
                  </a:schemeClr>
                </a:solidFill>
                <a:latin typeface="Arial" panose="020B0604020202020204" pitchFamily="34" charset="0"/>
                <a:cs typeface="Arial" panose="020B0604020202020204" pitchFamily="34" charset="0"/>
                <a:sym typeface="Sora"/>
              </a:rPr>
              <a:t>Web.config</a:t>
            </a:r>
          </a:p>
          <a:p>
            <a:pPr marL="285750" indent="-285750">
              <a:buFont typeface="Arial" panose="020B0604020202020204" pitchFamily="34" charset="0"/>
              <a:buChar char="•"/>
            </a:pPr>
            <a:r>
              <a:rPr lang="en-US" sz="1600" dirty="0">
                <a:solidFill>
                  <a:schemeClr val="tx2">
                    <a:lumMod val="25000"/>
                  </a:schemeClr>
                </a:solidFill>
                <a:latin typeface="Arial" panose="020B0604020202020204" pitchFamily="34" charset="0"/>
                <a:cs typeface="Arial" panose="020B0604020202020204" pitchFamily="34" charset="0"/>
                <a:sym typeface="Sora"/>
              </a:rPr>
              <a:t>App.config</a:t>
            </a:r>
          </a:p>
          <a:p>
            <a:pPr marL="285750" indent="-285750">
              <a:buFont typeface="Arial" panose="020B0604020202020204" pitchFamily="34" charset="0"/>
              <a:buChar char="•"/>
            </a:pPr>
            <a:r>
              <a:rPr lang="en-US" sz="1600" dirty="0" err="1">
                <a:solidFill>
                  <a:schemeClr val="tx2">
                    <a:lumMod val="25000"/>
                  </a:schemeClr>
                </a:solidFill>
                <a:latin typeface="Arial" panose="020B0604020202020204" pitchFamily="34" charset="0"/>
                <a:cs typeface="Arial" panose="020B0604020202020204" pitchFamily="34" charset="0"/>
                <a:sym typeface="Sora"/>
              </a:rPr>
              <a:t>Machine.config</a:t>
            </a:r>
            <a:endParaRPr lang="en-US" sz="1600" dirty="0">
              <a:solidFill>
                <a:schemeClr val="tx2">
                  <a:lumMod val="25000"/>
                </a:schemeClr>
              </a:solidFill>
              <a:latin typeface="Arial" panose="020B0604020202020204" pitchFamily="34" charset="0"/>
              <a:cs typeface="Arial" panose="020B0604020202020204" pitchFamily="34" charset="0"/>
              <a:sym typeface="Sora"/>
            </a:endParaRPr>
          </a:p>
          <a:p>
            <a:pPr marL="285750" indent="-285750">
              <a:buFont typeface="Arial" panose="020B0604020202020204" pitchFamily="34" charset="0"/>
              <a:buChar char="•"/>
            </a:pPr>
            <a:r>
              <a:rPr lang="en-US" sz="1600" dirty="0">
                <a:solidFill>
                  <a:schemeClr val="tx2">
                    <a:lumMod val="25000"/>
                  </a:schemeClr>
                </a:solidFill>
                <a:latin typeface="Arial" panose="020B0604020202020204" pitchFamily="34" charset="0"/>
                <a:cs typeface="Arial" panose="020B0604020202020204" pitchFamily="34" charset="0"/>
                <a:sym typeface="Sora"/>
              </a:rPr>
              <a:t>Unattend.xml</a:t>
            </a:r>
          </a:p>
          <a:p>
            <a:pPr marL="285750" indent="-285750">
              <a:buFont typeface="Arial" panose="020B0604020202020204" pitchFamily="34" charset="0"/>
              <a:buChar char="•"/>
            </a:pPr>
            <a:r>
              <a:rPr lang="en-US" sz="1600" dirty="0" err="1">
                <a:solidFill>
                  <a:schemeClr val="tx2">
                    <a:lumMod val="25000"/>
                  </a:schemeClr>
                </a:solidFill>
                <a:latin typeface="Arial" panose="020B0604020202020204" pitchFamily="34" charset="0"/>
                <a:cs typeface="Arial" panose="020B0604020202020204" pitchFamily="34" charset="0"/>
                <a:sym typeface="Sora"/>
              </a:rPr>
              <a:t>My.cnf</a:t>
            </a:r>
            <a:endParaRPr lang="en-US" sz="1600" dirty="0">
              <a:solidFill>
                <a:schemeClr val="tx2">
                  <a:lumMod val="25000"/>
                </a:schemeClr>
              </a:solidFill>
              <a:latin typeface="Arial" panose="020B0604020202020204" pitchFamily="34" charset="0"/>
              <a:cs typeface="Arial" panose="020B0604020202020204" pitchFamily="34" charset="0"/>
              <a:sym typeface="Sora"/>
            </a:endParaRPr>
          </a:p>
          <a:p>
            <a:pPr marL="285750" indent="-285750">
              <a:buFont typeface="Arial" panose="020B0604020202020204" pitchFamily="34" charset="0"/>
              <a:buChar char="•"/>
            </a:pPr>
            <a:r>
              <a:rPr lang="en-US" sz="1600" dirty="0">
                <a:solidFill>
                  <a:schemeClr val="tx2">
                    <a:lumMod val="25000"/>
                  </a:schemeClr>
                </a:solidFill>
                <a:latin typeface="Arial" panose="020B0604020202020204" pitchFamily="34" charset="0"/>
                <a:cs typeface="Arial" panose="020B0604020202020204" pitchFamily="34" charset="0"/>
                <a:sym typeface="Sora"/>
              </a:rPr>
              <a:t>Tomcat-users.xml</a:t>
            </a:r>
          </a:p>
          <a:p>
            <a:pPr marL="285750" indent="-285750">
              <a:buFont typeface="Arial" panose="020B0604020202020204" pitchFamily="34" charset="0"/>
              <a:buChar char="•"/>
            </a:pPr>
            <a:r>
              <a:rPr lang="en-US" sz="1600" dirty="0">
                <a:solidFill>
                  <a:schemeClr val="tx2">
                    <a:lumMod val="25000"/>
                  </a:schemeClr>
                </a:solidFill>
                <a:latin typeface="Arial" panose="020B0604020202020204" pitchFamily="34" charset="0"/>
                <a:cs typeface="Arial" panose="020B0604020202020204" pitchFamily="34" charset="0"/>
                <a:sym typeface="Sora"/>
              </a:rPr>
              <a:t>Cisco Startup/Run Configs – Type 7 decoding</a:t>
            </a:r>
          </a:p>
          <a:p>
            <a:pPr marL="285750" indent="-285750">
              <a:buFont typeface="Arial" panose="020B0604020202020204" pitchFamily="34" charset="0"/>
              <a:buChar char="•"/>
            </a:pPr>
            <a:r>
              <a:rPr lang="en-US" sz="1600" dirty="0" err="1">
                <a:solidFill>
                  <a:schemeClr val="tx2">
                    <a:lumMod val="25000"/>
                  </a:schemeClr>
                </a:solidFill>
                <a:latin typeface="Arial" panose="020B0604020202020204" pitchFamily="34" charset="0"/>
                <a:cs typeface="Arial" panose="020B0604020202020204" pitchFamily="34" charset="0"/>
                <a:sym typeface="Sora"/>
              </a:rPr>
              <a:t>Smb.conf</a:t>
            </a:r>
            <a:endParaRPr lang="en-US" sz="1600" dirty="0">
              <a:solidFill>
                <a:schemeClr val="tx2">
                  <a:lumMod val="25000"/>
                </a:schemeClr>
              </a:solidFill>
              <a:latin typeface="Arial" panose="020B0604020202020204" pitchFamily="34" charset="0"/>
              <a:cs typeface="Arial" panose="020B0604020202020204" pitchFamily="34" charset="0"/>
              <a:sym typeface="Sora"/>
            </a:endParaRPr>
          </a:p>
          <a:p>
            <a:pPr marL="285750" indent="-285750">
              <a:buFont typeface="Arial" panose="020B0604020202020204" pitchFamily="34" charset="0"/>
              <a:buChar char="•"/>
            </a:pPr>
            <a:r>
              <a:rPr lang="en-US" sz="1600" dirty="0">
                <a:solidFill>
                  <a:schemeClr val="tx2">
                    <a:lumMod val="25000"/>
                  </a:schemeClr>
                </a:solidFill>
                <a:latin typeface="Arial" panose="020B0604020202020204" pitchFamily="34" charset="0"/>
                <a:cs typeface="Arial" panose="020B0604020202020204" pitchFamily="34" charset="0"/>
                <a:sym typeface="Sora"/>
              </a:rPr>
              <a:t>Krb5.conf</a:t>
            </a:r>
          </a:p>
          <a:p>
            <a:pPr marL="285750" indent="-285750">
              <a:buFont typeface="Arial" panose="020B0604020202020204" pitchFamily="34" charset="0"/>
              <a:buChar char="•"/>
            </a:pPr>
            <a:r>
              <a:rPr lang="en-US" sz="1600" dirty="0">
                <a:solidFill>
                  <a:schemeClr val="tx2">
                    <a:lumMod val="25000"/>
                  </a:schemeClr>
                </a:solidFill>
                <a:latin typeface="Arial" panose="020B0604020202020204" pitchFamily="34" charset="0"/>
                <a:cs typeface="Arial" panose="020B0604020202020204" pitchFamily="34" charset="0"/>
                <a:sym typeface="Sora"/>
              </a:rPr>
              <a:t>Shadow</a:t>
            </a:r>
          </a:p>
          <a:p>
            <a:pPr marL="285750" indent="-285750" algn="l" fontAlgn="base">
              <a:buFont typeface="Arial" panose="020B0604020202020204" pitchFamily="34" charset="0"/>
              <a:buChar char="•"/>
            </a:pPr>
            <a:endParaRPr lang="en-US" b="1" dirty="0">
              <a:solidFill>
                <a:schemeClr val="tx2">
                  <a:lumMod val="25000"/>
                </a:schemeClr>
              </a:solidFill>
            </a:endParaRPr>
          </a:p>
        </p:txBody>
      </p:sp>
      <p:sp>
        <p:nvSpPr>
          <p:cNvPr id="4" name="TextBox 3">
            <a:extLst>
              <a:ext uri="{FF2B5EF4-FFF2-40B4-BE49-F238E27FC236}">
                <a16:creationId xmlns:a16="http://schemas.microsoft.com/office/drawing/2014/main" id="{71D80B0F-8C77-7A3F-C0A2-AEEE896EC9F4}"/>
              </a:ext>
            </a:extLst>
          </p:cNvPr>
          <p:cNvSpPr txBox="1"/>
          <p:nvPr/>
        </p:nvSpPr>
        <p:spPr>
          <a:xfrm>
            <a:off x="6353174" y="662500"/>
            <a:ext cx="5136890" cy="646331"/>
          </a:xfrm>
          <a:prstGeom prst="rect">
            <a:avLst/>
          </a:prstGeom>
          <a:noFill/>
        </p:spPr>
        <p:txBody>
          <a:bodyPr wrap="square">
            <a:spAutoFit/>
          </a:bodyPr>
          <a:lstStyle/>
          <a:p>
            <a:r>
              <a:rPr lang="en-US" sz="3600" dirty="0">
                <a:solidFill>
                  <a:srgbClr val="09B36B"/>
                </a:solidFill>
              </a:rPr>
              <a:t>Summary</a:t>
            </a:r>
          </a:p>
        </p:txBody>
      </p:sp>
      <p:sp>
        <p:nvSpPr>
          <p:cNvPr id="9" name="Google Shape;413;p43">
            <a:extLst>
              <a:ext uri="{FF2B5EF4-FFF2-40B4-BE49-F238E27FC236}">
                <a16:creationId xmlns:a16="http://schemas.microsoft.com/office/drawing/2014/main" id="{652A6106-AD7B-865D-A2BC-0D405E768A7F}"/>
              </a:ext>
            </a:extLst>
          </p:cNvPr>
          <p:cNvSpPr txBox="1">
            <a:spLocks noGrp="1"/>
          </p:cNvSpPr>
          <p:nvPr>
            <p:ph type="title"/>
          </p:nvPr>
        </p:nvSpPr>
        <p:spPr>
          <a:xfrm>
            <a:off x="838199" y="662500"/>
            <a:ext cx="4813041" cy="4584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Static Labeling</a:t>
            </a:r>
            <a:br>
              <a:rPr lang="en-US" dirty="0"/>
            </a:br>
            <a:r>
              <a:rPr lang="en-US" sz="2200" dirty="0">
                <a:solidFill>
                  <a:schemeClr val="bg1">
                    <a:lumMod val="75000"/>
                  </a:schemeClr>
                </a:solidFill>
              </a:rPr>
              <a:t>… mostly :)</a:t>
            </a:r>
            <a:endParaRPr dirty="0">
              <a:solidFill>
                <a:schemeClr val="bg1">
                  <a:lumMod val="75000"/>
                </a:schemeClr>
              </a:solidFill>
            </a:endParaRPr>
          </a:p>
        </p:txBody>
      </p:sp>
    </p:spTree>
    <p:extLst>
      <p:ext uri="{BB962C8B-B14F-4D97-AF65-F5344CB8AC3E}">
        <p14:creationId xmlns:p14="http://schemas.microsoft.com/office/powerpoint/2010/main" val="38809741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601D7C78-E5EF-E9AB-E0D4-7B3FF72635E1}"/>
            </a:ext>
          </a:extLst>
        </p:cNvPr>
        <p:cNvGrpSpPr/>
        <p:nvPr/>
      </p:nvGrpSpPr>
      <p:grpSpPr>
        <a:xfrm>
          <a:off x="0" y="0"/>
          <a:ext cx="0" cy="0"/>
          <a:chOff x="0" y="0"/>
          <a:chExt cx="0" cy="0"/>
        </a:xfrm>
      </p:grpSpPr>
      <p:pic>
        <p:nvPicPr>
          <p:cNvPr id="5" name="Picture 4" descr="A paper monkey sitting on the floor&#10;&#10;AI-generated content may be incorrect.">
            <a:extLst>
              <a:ext uri="{FF2B5EF4-FFF2-40B4-BE49-F238E27FC236}">
                <a16:creationId xmlns:a16="http://schemas.microsoft.com/office/drawing/2014/main" id="{2BF380EE-12CC-2CAB-D68B-98B1545F3226}"/>
              </a:ext>
            </a:extLst>
          </p:cNvPr>
          <p:cNvPicPr>
            <a:picLocks noChangeAspect="1"/>
          </p:cNvPicPr>
          <p:nvPr/>
        </p:nvPicPr>
        <p:blipFill>
          <a:blip r:embed="rId3"/>
          <a:stretch>
            <a:fillRect/>
          </a:stretch>
        </p:blipFill>
        <p:spPr>
          <a:xfrm>
            <a:off x="5914490" y="0"/>
            <a:ext cx="6277510" cy="6277510"/>
          </a:xfrm>
          <a:prstGeom prst="rect">
            <a:avLst/>
          </a:prstGeom>
        </p:spPr>
      </p:pic>
      <p:sp>
        <p:nvSpPr>
          <p:cNvPr id="6" name="Rectangle 5">
            <a:extLst>
              <a:ext uri="{FF2B5EF4-FFF2-40B4-BE49-F238E27FC236}">
                <a16:creationId xmlns:a16="http://schemas.microsoft.com/office/drawing/2014/main" id="{A06D7A08-53A8-D22C-7E48-D526DE10186A}"/>
              </a:ext>
            </a:extLst>
          </p:cNvPr>
          <p:cNvSpPr/>
          <p:nvPr/>
        </p:nvSpPr>
        <p:spPr>
          <a:xfrm>
            <a:off x="5914490" y="-4461"/>
            <a:ext cx="6277508" cy="6277510"/>
          </a:xfrm>
          <a:prstGeom prst="rect">
            <a:avLst/>
          </a:prstGeom>
          <a:solidFill>
            <a:srgbClr val="EBEBF3">
              <a:alpha val="9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8" name="Picture 47" descr="A black and white symbol&#10;&#10;AI-generated content may be incorrect.">
            <a:extLst>
              <a:ext uri="{FF2B5EF4-FFF2-40B4-BE49-F238E27FC236}">
                <a16:creationId xmlns:a16="http://schemas.microsoft.com/office/drawing/2014/main" id="{C61E49C5-AF31-2DDE-78D4-E692CB006578}"/>
              </a:ext>
            </a:extLst>
          </p:cNvPr>
          <p:cNvPicPr>
            <a:picLocks noChangeAspect="1"/>
          </p:cNvPicPr>
          <p:nvPr/>
        </p:nvPicPr>
        <p:blipFill>
          <a:blip r:embed="rId4">
            <a:alphaModFix amt="76000"/>
          </a:blip>
          <a:stretch>
            <a:fillRect/>
          </a:stretch>
        </p:blipFill>
        <p:spPr>
          <a:xfrm>
            <a:off x="9321282" y="3223727"/>
            <a:ext cx="205273" cy="205273"/>
          </a:xfrm>
          <a:prstGeom prst="rect">
            <a:avLst/>
          </a:prstGeom>
        </p:spPr>
      </p:pic>
      <p:sp>
        <p:nvSpPr>
          <p:cNvPr id="49" name="Google Shape;415;p43">
            <a:extLst>
              <a:ext uri="{FF2B5EF4-FFF2-40B4-BE49-F238E27FC236}">
                <a16:creationId xmlns:a16="http://schemas.microsoft.com/office/drawing/2014/main" id="{EA8B1AF2-BD87-334C-1E30-A339598C4A60}"/>
              </a:ext>
            </a:extLst>
          </p:cNvPr>
          <p:cNvSpPr txBox="1">
            <a:spLocks/>
          </p:cNvSpPr>
          <p:nvPr/>
        </p:nvSpPr>
        <p:spPr>
          <a:xfrm>
            <a:off x="766479" y="15156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endParaRPr lang="en-US" dirty="0"/>
          </a:p>
        </p:txBody>
      </p:sp>
      <p:sp>
        <p:nvSpPr>
          <p:cNvPr id="2" name="Google Shape;415;p43">
            <a:extLst>
              <a:ext uri="{FF2B5EF4-FFF2-40B4-BE49-F238E27FC236}">
                <a16:creationId xmlns:a16="http://schemas.microsoft.com/office/drawing/2014/main" id="{363EF212-2687-D29D-FD7A-30DDA65B34C3}"/>
              </a:ext>
            </a:extLst>
          </p:cNvPr>
          <p:cNvSpPr txBox="1">
            <a:spLocks/>
          </p:cNvSpPr>
          <p:nvPr/>
        </p:nvSpPr>
        <p:spPr>
          <a:xfrm>
            <a:off x="918879" y="16680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r>
              <a:rPr lang="en-US" b="0" dirty="0">
                <a:solidFill>
                  <a:schemeClr val="tx2">
                    <a:lumMod val="25000"/>
                  </a:schemeClr>
                </a:solidFill>
              </a:rPr>
              <a:t>High Risk Shares</a:t>
            </a:r>
          </a:p>
          <a:p>
            <a:pPr marL="285750" indent="-285750">
              <a:buFont typeface="Arial" panose="020B0604020202020204" pitchFamily="34" charset="0"/>
              <a:buChar char="•"/>
            </a:pPr>
            <a:r>
              <a:rPr lang="en-US" b="0" dirty="0">
                <a:solidFill>
                  <a:schemeClr val="tx2">
                    <a:lumMod val="25000"/>
                  </a:schemeClr>
                </a:solidFill>
              </a:rPr>
              <a:t>Interesting Files (data and secrets)</a:t>
            </a:r>
          </a:p>
          <a:p>
            <a:pPr marL="285750" indent="-285750">
              <a:buFont typeface="Arial" panose="020B0604020202020204" pitchFamily="34" charset="0"/>
              <a:buChar char="•"/>
            </a:pPr>
            <a:r>
              <a:rPr lang="en-US" dirty="0">
                <a:solidFill>
                  <a:schemeClr val="tx2">
                    <a:lumMod val="25000"/>
                  </a:schemeClr>
                </a:solidFill>
              </a:rPr>
              <a:t>Extracting Secrets</a:t>
            </a:r>
          </a:p>
          <a:p>
            <a:pPr marL="285750" indent="-285750">
              <a:buFont typeface="Arial" panose="020B0604020202020204" pitchFamily="34" charset="0"/>
              <a:buChar char="•"/>
            </a:pPr>
            <a:r>
              <a:rPr lang="en-US" b="0" dirty="0">
                <a:solidFill>
                  <a:schemeClr val="tx2">
                    <a:lumMod val="25000"/>
                  </a:schemeClr>
                </a:solidFill>
              </a:rPr>
              <a:t>Stale (last modified date &gt; 1yr)</a:t>
            </a:r>
          </a:p>
          <a:p>
            <a:pPr marL="285750" indent="-285750">
              <a:buFont typeface="Arial" panose="020B0604020202020204" pitchFamily="34" charset="0"/>
              <a:buChar char="•"/>
            </a:pPr>
            <a:r>
              <a:rPr lang="en-US" b="0" dirty="0">
                <a:solidFill>
                  <a:schemeClr val="tx2">
                    <a:lumMod val="25000"/>
                  </a:schemeClr>
                </a:solidFill>
              </a:rPr>
              <a:t>Empty (no files)</a:t>
            </a:r>
          </a:p>
          <a:p>
            <a:pPr marL="285750" indent="-285750">
              <a:buFont typeface="Arial" panose="020B0604020202020204" pitchFamily="34" charset="0"/>
              <a:buChar char="•"/>
            </a:pPr>
            <a:endParaRPr lang="en-US" dirty="0">
              <a:solidFill>
                <a:schemeClr val="tx2">
                  <a:lumMod val="25000"/>
                </a:schemeClr>
              </a:solidFill>
            </a:endParaRPr>
          </a:p>
        </p:txBody>
      </p:sp>
      <p:sp>
        <p:nvSpPr>
          <p:cNvPr id="3" name="TextBox 2">
            <a:extLst>
              <a:ext uri="{FF2B5EF4-FFF2-40B4-BE49-F238E27FC236}">
                <a16:creationId xmlns:a16="http://schemas.microsoft.com/office/drawing/2014/main" id="{77223148-0041-1A61-4A80-782D2A3C86A4}"/>
              </a:ext>
            </a:extLst>
          </p:cNvPr>
          <p:cNvSpPr txBox="1"/>
          <p:nvPr/>
        </p:nvSpPr>
        <p:spPr>
          <a:xfrm>
            <a:off x="6353174" y="1515649"/>
            <a:ext cx="5000625" cy="3570208"/>
          </a:xfrm>
          <a:prstGeom prst="rect">
            <a:avLst/>
          </a:prstGeom>
          <a:noFill/>
        </p:spPr>
        <p:txBody>
          <a:bodyPr wrap="square">
            <a:spAutoFit/>
          </a:bodyPr>
          <a:lstStyle/>
          <a:p>
            <a:r>
              <a:rPr lang="en-US" sz="2000" dirty="0">
                <a:solidFill>
                  <a:schemeClr val="tx2">
                    <a:lumMod val="25000"/>
                  </a:schemeClr>
                </a:solidFill>
                <a:latin typeface="Arial" panose="020B0604020202020204" pitchFamily="34" charset="0"/>
                <a:cs typeface="Arial" panose="020B0604020202020204" pitchFamily="34" charset="0"/>
                <a:sym typeface="Sora"/>
              </a:rPr>
              <a:t>~</a:t>
            </a:r>
            <a:r>
              <a:rPr lang="en-US" sz="2000" b="1" dirty="0">
                <a:solidFill>
                  <a:schemeClr val="tx2">
                    <a:lumMod val="25000"/>
                  </a:schemeClr>
                </a:solidFill>
                <a:latin typeface="Arial" panose="020B0604020202020204" pitchFamily="34" charset="0"/>
                <a:cs typeface="Arial" panose="020B0604020202020204" pitchFamily="34" charset="0"/>
                <a:sym typeface="Sora"/>
              </a:rPr>
              <a:t>1</a:t>
            </a:r>
            <a:r>
              <a:rPr lang="en-US" sz="1600" b="1" dirty="0">
                <a:solidFill>
                  <a:schemeClr val="tx2">
                    <a:lumMod val="25000"/>
                  </a:schemeClr>
                </a:solidFill>
                <a:latin typeface="Arial" panose="020B0604020202020204" pitchFamily="34" charset="0"/>
                <a:cs typeface="Arial" panose="020B0604020202020204" pitchFamily="34" charset="0"/>
                <a:sym typeface="Sora"/>
              </a:rPr>
              <a:t> day of development </a:t>
            </a:r>
            <a:r>
              <a:rPr lang="en-US" sz="1600" dirty="0">
                <a:solidFill>
                  <a:schemeClr val="tx2">
                    <a:lumMod val="25000"/>
                  </a:schemeClr>
                </a:solidFill>
                <a:latin typeface="Arial" panose="020B0604020202020204" pitchFamily="34" charset="0"/>
                <a:cs typeface="Arial" panose="020B0604020202020204" pitchFamily="34" charset="0"/>
                <a:sym typeface="Sora"/>
              </a:rPr>
              <a:t>using LLM prompt</a:t>
            </a:r>
          </a:p>
          <a:p>
            <a:endParaRPr lang="en-US" sz="1600" dirty="0">
              <a:solidFill>
                <a:schemeClr val="tx2">
                  <a:lumMod val="25000"/>
                </a:schemeClr>
              </a:solidFill>
              <a:latin typeface="Arial" panose="020B0604020202020204" pitchFamily="34" charset="0"/>
              <a:cs typeface="Arial" panose="020B0604020202020204" pitchFamily="34" charset="0"/>
              <a:sym typeface="Sora"/>
            </a:endParaRPr>
          </a:p>
          <a:p>
            <a:r>
              <a:rPr lang="en-US" sz="1600" b="1" dirty="0">
                <a:solidFill>
                  <a:schemeClr val="tx2">
                    <a:lumMod val="25000"/>
                  </a:schemeClr>
                </a:solidFill>
                <a:latin typeface="Arial" panose="020B0604020202020204" pitchFamily="34" charset="0"/>
                <a:cs typeface="Arial" panose="020B0604020202020204" pitchFamily="34" charset="0"/>
                <a:sym typeface="Sora"/>
              </a:rPr>
              <a:t>Process Summary</a:t>
            </a:r>
          </a:p>
          <a:p>
            <a:pPr marL="342900" indent="-342900">
              <a:buFont typeface="+mj-lt"/>
              <a:buAutoNum type="arabicPeriod"/>
            </a:pPr>
            <a:r>
              <a:rPr lang="en-US" sz="1600" dirty="0">
                <a:solidFill>
                  <a:schemeClr val="tx2">
                    <a:lumMod val="25000"/>
                  </a:schemeClr>
                </a:solidFill>
                <a:latin typeface="Arial" panose="020B0604020202020204" pitchFamily="34" charset="0"/>
                <a:cs typeface="Arial" panose="020B0604020202020204" pitchFamily="34" charset="0"/>
                <a:sym typeface="Sora"/>
              </a:rPr>
              <a:t>Ask for top ten applications that store credentials in common categories.</a:t>
            </a:r>
          </a:p>
          <a:p>
            <a:pPr marL="342900" indent="-342900" fontAlgn="base">
              <a:buFont typeface="+mj-lt"/>
              <a:buAutoNum type="arabicPeriod"/>
            </a:pPr>
            <a:r>
              <a:rPr lang="en-US" sz="1600" dirty="0">
                <a:solidFill>
                  <a:schemeClr val="tx2">
                    <a:lumMod val="25000"/>
                  </a:schemeClr>
                </a:solidFill>
                <a:latin typeface="Arial" panose="020B0604020202020204" pitchFamily="34" charset="0"/>
                <a:cs typeface="Arial" panose="020B0604020202020204" pitchFamily="34" charset="0"/>
              </a:rPr>
              <a:t>Ask for links to sample configuration files and download them.</a:t>
            </a:r>
          </a:p>
          <a:p>
            <a:pPr marL="342900" indent="-342900" fontAlgn="base">
              <a:buFont typeface="+mj-lt"/>
              <a:buAutoNum type="arabicPeriod"/>
            </a:pPr>
            <a:r>
              <a:rPr lang="en-US" sz="1600" dirty="0">
                <a:solidFill>
                  <a:schemeClr val="tx2">
                    <a:lumMod val="25000"/>
                  </a:schemeClr>
                </a:solidFill>
                <a:latin typeface="Arial" panose="020B0604020202020204" pitchFamily="34" charset="0"/>
                <a:cs typeface="Arial" panose="020B0604020202020204" pitchFamily="34" charset="0"/>
              </a:rPr>
              <a:t>Create prompt to generate PowerShell functions to parse passwords based on a provided configuration file.</a:t>
            </a:r>
          </a:p>
          <a:p>
            <a:pPr marL="342900" indent="-342900" fontAlgn="base">
              <a:buFont typeface="+mj-lt"/>
              <a:buAutoNum type="arabicPeriod"/>
            </a:pPr>
            <a:r>
              <a:rPr lang="en-US" sz="1600" b="1" dirty="0">
                <a:solidFill>
                  <a:schemeClr val="tx2">
                    <a:lumMod val="25000"/>
                  </a:schemeClr>
                </a:solidFill>
                <a:latin typeface="Arial" panose="020B0604020202020204" pitchFamily="34" charset="0"/>
                <a:cs typeface="Arial" panose="020B0604020202020204" pitchFamily="34" charset="0"/>
              </a:rPr>
              <a:t>Submit prompt with configuration file</a:t>
            </a:r>
          </a:p>
          <a:p>
            <a:pPr marL="342900" indent="-342900" fontAlgn="base">
              <a:buFont typeface="+mj-lt"/>
              <a:buAutoNum type="arabicPeriod"/>
            </a:pPr>
            <a:r>
              <a:rPr lang="en-US" sz="1600" b="1" dirty="0">
                <a:solidFill>
                  <a:schemeClr val="tx2">
                    <a:lumMod val="25000"/>
                  </a:schemeClr>
                </a:solidFill>
                <a:latin typeface="Arial" panose="020B0604020202020204" pitchFamily="34" charset="0"/>
                <a:cs typeface="Arial" panose="020B0604020202020204" pitchFamily="34" charset="0"/>
              </a:rPr>
              <a:t>~30% required small modifications.</a:t>
            </a:r>
          </a:p>
          <a:p>
            <a:pPr marL="342900" indent="-342900" fontAlgn="base">
              <a:buFont typeface="+mj-lt"/>
              <a:buAutoNum type="arabicPeriod"/>
            </a:pPr>
            <a:r>
              <a:rPr lang="en-US" sz="1600" b="1" dirty="0">
                <a:solidFill>
                  <a:schemeClr val="tx2">
                    <a:lumMod val="25000"/>
                  </a:schemeClr>
                </a:solidFill>
                <a:latin typeface="Arial" panose="020B0604020202020204" pitchFamily="34" charset="0"/>
                <a:cs typeface="Arial" panose="020B0604020202020204" pitchFamily="34" charset="0"/>
              </a:rPr>
              <a:t>Repeat.</a:t>
            </a:r>
            <a:endParaRPr lang="en-US" sz="1600" b="1" dirty="0">
              <a:solidFill>
                <a:schemeClr val="tx2">
                  <a:lumMod val="25000"/>
                </a:schemeClr>
              </a:solidFill>
            </a:endParaRPr>
          </a:p>
          <a:p>
            <a:pPr marL="285750" indent="-285750" algn="l" fontAlgn="base">
              <a:buFont typeface="Arial" panose="020B0604020202020204" pitchFamily="34" charset="0"/>
              <a:buChar char="•"/>
            </a:pPr>
            <a:endParaRPr lang="en-US" b="1" dirty="0">
              <a:solidFill>
                <a:schemeClr val="tx2">
                  <a:lumMod val="25000"/>
                </a:schemeClr>
              </a:solidFill>
            </a:endParaRPr>
          </a:p>
        </p:txBody>
      </p:sp>
      <p:sp>
        <p:nvSpPr>
          <p:cNvPr id="4" name="TextBox 3">
            <a:extLst>
              <a:ext uri="{FF2B5EF4-FFF2-40B4-BE49-F238E27FC236}">
                <a16:creationId xmlns:a16="http://schemas.microsoft.com/office/drawing/2014/main" id="{4E08D413-CBB7-F1E6-5720-6BB4F7CB3972}"/>
              </a:ext>
            </a:extLst>
          </p:cNvPr>
          <p:cNvSpPr txBox="1"/>
          <p:nvPr/>
        </p:nvSpPr>
        <p:spPr>
          <a:xfrm>
            <a:off x="6353174" y="662500"/>
            <a:ext cx="5136890" cy="646331"/>
          </a:xfrm>
          <a:prstGeom prst="rect">
            <a:avLst/>
          </a:prstGeom>
          <a:noFill/>
        </p:spPr>
        <p:txBody>
          <a:bodyPr wrap="square">
            <a:spAutoFit/>
          </a:bodyPr>
          <a:lstStyle/>
          <a:p>
            <a:r>
              <a:rPr lang="en-US" sz="3600" dirty="0">
                <a:solidFill>
                  <a:srgbClr val="09B36B"/>
                </a:solidFill>
              </a:rPr>
              <a:t>Summary</a:t>
            </a:r>
          </a:p>
        </p:txBody>
      </p:sp>
      <p:sp>
        <p:nvSpPr>
          <p:cNvPr id="9" name="Google Shape;413;p43">
            <a:extLst>
              <a:ext uri="{FF2B5EF4-FFF2-40B4-BE49-F238E27FC236}">
                <a16:creationId xmlns:a16="http://schemas.microsoft.com/office/drawing/2014/main" id="{F334E1A2-4621-F9E2-3870-6A69FD7767B9}"/>
              </a:ext>
            </a:extLst>
          </p:cNvPr>
          <p:cNvSpPr txBox="1">
            <a:spLocks noGrp="1"/>
          </p:cNvSpPr>
          <p:nvPr>
            <p:ph type="title"/>
          </p:nvPr>
        </p:nvSpPr>
        <p:spPr>
          <a:xfrm>
            <a:off x="838199" y="662500"/>
            <a:ext cx="4813041" cy="4584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Static Labeling</a:t>
            </a:r>
            <a:br>
              <a:rPr lang="en-US" dirty="0"/>
            </a:br>
            <a:r>
              <a:rPr lang="en-US" sz="2200" dirty="0">
                <a:solidFill>
                  <a:schemeClr val="bg1">
                    <a:lumMod val="75000"/>
                  </a:schemeClr>
                </a:solidFill>
              </a:rPr>
              <a:t>… mostly :)</a:t>
            </a:r>
            <a:endParaRPr dirty="0">
              <a:solidFill>
                <a:schemeClr val="bg1">
                  <a:lumMod val="75000"/>
                </a:schemeClr>
              </a:solidFill>
            </a:endParaRPr>
          </a:p>
        </p:txBody>
      </p:sp>
    </p:spTree>
    <p:extLst>
      <p:ext uri="{BB962C8B-B14F-4D97-AF65-F5344CB8AC3E}">
        <p14:creationId xmlns:p14="http://schemas.microsoft.com/office/powerpoint/2010/main" val="39195374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CB31BC0F-65B9-0B39-042E-9E78DB509523}"/>
            </a:ext>
          </a:extLst>
        </p:cNvPr>
        <p:cNvGrpSpPr/>
        <p:nvPr/>
      </p:nvGrpSpPr>
      <p:grpSpPr>
        <a:xfrm>
          <a:off x="0" y="0"/>
          <a:ext cx="0" cy="0"/>
          <a:chOff x="0" y="0"/>
          <a:chExt cx="0" cy="0"/>
        </a:xfrm>
      </p:grpSpPr>
      <p:pic>
        <p:nvPicPr>
          <p:cNvPr id="5" name="Picture 4" descr="A paper monkey sitting on the floor&#10;&#10;AI-generated content may be incorrect.">
            <a:extLst>
              <a:ext uri="{FF2B5EF4-FFF2-40B4-BE49-F238E27FC236}">
                <a16:creationId xmlns:a16="http://schemas.microsoft.com/office/drawing/2014/main" id="{A78548A7-CDBB-4A33-C67C-1A226B06853E}"/>
              </a:ext>
            </a:extLst>
          </p:cNvPr>
          <p:cNvPicPr>
            <a:picLocks noChangeAspect="1"/>
          </p:cNvPicPr>
          <p:nvPr/>
        </p:nvPicPr>
        <p:blipFill>
          <a:blip r:embed="rId3"/>
          <a:stretch>
            <a:fillRect/>
          </a:stretch>
        </p:blipFill>
        <p:spPr>
          <a:xfrm>
            <a:off x="5914490" y="0"/>
            <a:ext cx="6277510" cy="6277510"/>
          </a:xfrm>
          <a:prstGeom prst="rect">
            <a:avLst/>
          </a:prstGeom>
        </p:spPr>
      </p:pic>
      <p:sp>
        <p:nvSpPr>
          <p:cNvPr id="8" name="Rectangle 7">
            <a:extLst>
              <a:ext uri="{FF2B5EF4-FFF2-40B4-BE49-F238E27FC236}">
                <a16:creationId xmlns:a16="http://schemas.microsoft.com/office/drawing/2014/main" id="{33DE7155-4BA7-A3D8-3515-0234E78202FB}"/>
              </a:ext>
            </a:extLst>
          </p:cNvPr>
          <p:cNvSpPr/>
          <p:nvPr/>
        </p:nvSpPr>
        <p:spPr>
          <a:xfrm>
            <a:off x="5914490" y="-4461"/>
            <a:ext cx="6277508" cy="6277510"/>
          </a:xfrm>
          <a:prstGeom prst="rect">
            <a:avLst/>
          </a:prstGeom>
          <a:solidFill>
            <a:srgbClr val="EBEBF3">
              <a:alpha val="9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70A10B4A-B10A-C111-A014-4E2408546A50}"/>
              </a:ext>
            </a:extLst>
          </p:cNvPr>
          <p:cNvSpPr txBox="1"/>
          <p:nvPr/>
        </p:nvSpPr>
        <p:spPr>
          <a:xfrm>
            <a:off x="6149244" y="1468149"/>
            <a:ext cx="5890355" cy="4278094"/>
          </a:xfrm>
          <a:prstGeom prst="rect">
            <a:avLst/>
          </a:prstGeom>
          <a:solidFill>
            <a:schemeClr val="bg1">
              <a:lumMod val="95000"/>
              <a:alpha val="58000"/>
            </a:schemeClr>
          </a:solidFill>
          <a:ln w="19050">
            <a:solidFill>
              <a:srgbClr val="2B2576"/>
            </a:solidFill>
          </a:ln>
        </p:spPr>
        <p:txBody>
          <a:bodyPr wrap="square" rtlCol="0">
            <a:spAutoFit/>
          </a:bodyPr>
          <a:lstStyle/>
          <a:p>
            <a:pPr marL="342900" indent="-342900">
              <a:buFont typeface="+mj-lt"/>
              <a:buAutoNum type="arabicPeriod"/>
            </a:pPr>
            <a:endParaRPr lang="en-US" sz="1600" dirty="0"/>
          </a:p>
          <a:p>
            <a:pPr marL="342900" indent="-342900">
              <a:buFont typeface="+mj-lt"/>
              <a:buAutoNum type="arabicPeriod"/>
            </a:pPr>
            <a:r>
              <a:rPr lang="en-US" sz="1600" dirty="0"/>
              <a:t>Create a PowerShell function that parses usernames and passwords from the provided example file. </a:t>
            </a:r>
          </a:p>
          <a:p>
            <a:pPr marL="342900" indent="-342900">
              <a:buAutoNum type="arabicPeriod"/>
            </a:pPr>
            <a:endParaRPr lang="en-US" sz="1600" dirty="0"/>
          </a:p>
          <a:p>
            <a:pPr marL="342900" indent="-342900">
              <a:buFont typeface="+mj-lt"/>
              <a:buAutoNum type="arabicPeriod"/>
            </a:pPr>
            <a:r>
              <a:rPr lang="en-US" sz="1600" dirty="0"/>
              <a:t>Ensure the PowerShell function supports an input parameter named “FilePath”  that accepts a path to the configuration file so it can be read and parsed. </a:t>
            </a:r>
          </a:p>
          <a:p>
            <a:pPr marL="342900" indent="-342900">
              <a:buFont typeface="+mj-lt"/>
              <a:buAutoNum type="arabicPeriod"/>
            </a:pPr>
            <a:endParaRPr lang="en-US" sz="1600" dirty="0"/>
          </a:p>
          <a:p>
            <a:pPr marL="342900" indent="-342900">
              <a:buFont typeface="+mj-lt"/>
              <a:buAutoNum type="arabicPeriod"/>
            </a:pPr>
            <a:r>
              <a:rPr lang="en-US" sz="1600" dirty="0"/>
              <a:t>Ensure all output is provided as a PSObject. Ensure each parsed username and password pair is returned as a separate record. Output parameters should include “username” and “password”. If their values are empty in the file, then return “EMPTY” for their values in the PSObject. </a:t>
            </a:r>
          </a:p>
          <a:p>
            <a:pPr marL="342900" indent="-342900">
              <a:buFont typeface="+mj-lt"/>
              <a:buAutoNum type="arabicPeriod"/>
            </a:pPr>
            <a:endParaRPr lang="en-US" sz="1600" dirty="0"/>
          </a:p>
          <a:p>
            <a:r>
              <a:rPr lang="en-US" sz="1600" dirty="0"/>
              <a:t>Example Configuration File:</a:t>
            </a:r>
            <a:br>
              <a:rPr lang="en-US" sz="1600" dirty="0"/>
            </a:br>
            <a:r>
              <a:rPr lang="en-US" sz="1600" b="1" dirty="0">
                <a:solidFill>
                  <a:srgbClr val="2B2576"/>
                </a:solidFill>
              </a:rPr>
              <a:t>Content Here</a:t>
            </a:r>
          </a:p>
          <a:p>
            <a:endParaRPr lang="en-US" sz="1600" dirty="0"/>
          </a:p>
        </p:txBody>
      </p:sp>
      <p:sp>
        <p:nvSpPr>
          <p:cNvPr id="49" name="Google Shape;415;p43">
            <a:extLst>
              <a:ext uri="{FF2B5EF4-FFF2-40B4-BE49-F238E27FC236}">
                <a16:creationId xmlns:a16="http://schemas.microsoft.com/office/drawing/2014/main" id="{2FBEA9ED-8EF3-DCCE-25A5-35DD313B493D}"/>
              </a:ext>
            </a:extLst>
          </p:cNvPr>
          <p:cNvSpPr txBox="1">
            <a:spLocks/>
          </p:cNvSpPr>
          <p:nvPr/>
        </p:nvSpPr>
        <p:spPr>
          <a:xfrm>
            <a:off x="766479" y="15156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endParaRPr lang="en-US" dirty="0"/>
          </a:p>
        </p:txBody>
      </p:sp>
      <p:sp>
        <p:nvSpPr>
          <p:cNvPr id="2" name="Google Shape;415;p43">
            <a:extLst>
              <a:ext uri="{FF2B5EF4-FFF2-40B4-BE49-F238E27FC236}">
                <a16:creationId xmlns:a16="http://schemas.microsoft.com/office/drawing/2014/main" id="{63BFC922-F255-70F4-62B6-6F2DB0A84C18}"/>
              </a:ext>
            </a:extLst>
          </p:cNvPr>
          <p:cNvSpPr txBox="1">
            <a:spLocks/>
          </p:cNvSpPr>
          <p:nvPr/>
        </p:nvSpPr>
        <p:spPr>
          <a:xfrm>
            <a:off x="918879" y="16680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r>
              <a:rPr lang="en-US" b="0" dirty="0">
                <a:solidFill>
                  <a:schemeClr val="tx2">
                    <a:lumMod val="25000"/>
                  </a:schemeClr>
                </a:solidFill>
              </a:rPr>
              <a:t>High Risk Shares</a:t>
            </a:r>
          </a:p>
          <a:p>
            <a:pPr marL="285750" indent="-285750">
              <a:buFont typeface="Arial" panose="020B0604020202020204" pitchFamily="34" charset="0"/>
              <a:buChar char="•"/>
            </a:pPr>
            <a:r>
              <a:rPr lang="en-US" b="0" dirty="0">
                <a:solidFill>
                  <a:schemeClr val="tx2">
                    <a:lumMod val="25000"/>
                  </a:schemeClr>
                </a:solidFill>
              </a:rPr>
              <a:t>Interesting Files (data and secrets)</a:t>
            </a:r>
          </a:p>
          <a:p>
            <a:pPr marL="285750" indent="-285750">
              <a:buFont typeface="Arial" panose="020B0604020202020204" pitchFamily="34" charset="0"/>
              <a:buChar char="•"/>
            </a:pPr>
            <a:r>
              <a:rPr lang="en-US" dirty="0">
                <a:solidFill>
                  <a:schemeClr val="tx2">
                    <a:lumMod val="25000"/>
                  </a:schemeClr>
                </a:solidFill>
              </a:rPr>
              <a:t>Extracting Secrets</a:t>
            </a:r>
          </a:p>
          <a:p>
            <a:pPr marL="285750" indent="-285750">
              <a:buFont typeface="Arial" panose="020B0604020202020204" pitchFamily="34" charset="0"/>
              <a:buChar char="•"/>
            </a:pPr>
            <a:r>
              <a:rPr lang="en-US" b="0" dirty="0">
                <a:solidFill>
                  <a:schemeClr val="tx2">
                    <a:lumMod val="25000"/>
                  </a:schemeClr>
                </a:solidFill>
              </a:rPr>
              <a:t>Stale (last modified date &gt; 1yr)</a:t>
            </a:r>
          </a:p>
          <a:p>
            <a:pPr marL="285750" indent="-285750">
              <a:buFont typeface="Arial" panose="020B0604020202020204" pitchFamily="34" charset="0"/>
              <a:buChar char="•"/>
            </a:pPr>
            <a:r>
              <a:rPr lang="en-US" b="0" dirty="0">
                <a:solidFill>
                  <a:schemeClr val="tx2">
                    <a:lumMod val="25000"/>
                  </a:schemeClr>
                </a:solidFill>
              </a:rPr>
              <a:t>Empty (no files)</a:t>
            </a:r>
          </a:p>
          <a:p>
            <a:pPr marL="285750" indent="-285750">
              <a:buFont typeface="Arial" panose="020B0604020202020204" pitchFamily="34" charset="0"/>
              <a:buChar char="•"/>
            </a:pPr>
            <a:endParaRPr lang="en-US" dirty="0">
              <a:solidFill>
                <a:schemeClr val="tx2">
                  <a:lumMod val="25000"/>
                </a:schemeClr>
              </a:solidFill>
            </a:endParaRPr>
          </a:p>
        </p:txBody>
      </p:sp>
      <p:sp>
        <p:nvSpPr>
          <p:cNvPr id="4" name="TextBox 3">
            <a:extLst>
              <a:ext uri="{FF2B5EF4-FFF2-40B4-BE49-F238E27FC236}">
                <a16:creationId xmlns:a16="http://schemas.microsoft.com/office/drawing/2014/main" id="{33C15EDB-36C3-6BB4-6BD5-06E830558A08}"/>
              </a:ext>
            </a:extLst>
          </p:cNvPr>
          <p:cNvSpPr txBox="1"/>
          <p:nvPr/>
        </p:nvSpPr>
        <p:spPr>
          <a:xfrm>
            <a:off x="6353174" y="662500"/>
            <a:ext cx="5136890" cy="646331"/>
          </a:xfrm>
          <a:prstGeom prst="rect">
            <a:avLst/>
          </a:prstGeom>
          <a:noFill/>
        </p:spPr>
        <p:txBody>
          <a:bodyPr wrap="square">
            <a:spAutoFit/>
          </a:bodyPr>
          <a:lstStyle/>
          <a:p>
            <a:r>
              <a:rPr lang="en-US" sz="3600" dirty="0">
                <a:solidFill>
                  <a:srgbClr val="09B36B"/>
                </a:solidFill>
              </a:rPr>
              <a:t>Sample Prompt</a:t>
            </a:r>
          </a:p>
        </p:txBody>
      </p:sp>
      <p:sp>
        <p:nvSpPr>
          <p:cNvPr id="7" name="Google Shape;413;p43">
            <a:extLst>
              <a:ext uri="{FF2B5EF4-FFF2-40B4-BE49-F238E27FC236}">
                <a16:creationId xmlns:a16="http://schemas.microsoft.com/office/drawing/2014/main" id="{5771AC1C-66E5-DCB7-A730-8488D94DEA54}"/>
              </a:ext>
            </a:extLst>
          </p:cNvPr>
          <p:cNvSpPr txBox="1">
            <a:spLocks noGrp="1"/>
          </p:cNvSpPr>
          <p:nvPr>
            <p:ph type="title"/>
          </p:nvPr>
        </p:nvSpPr>
        <p:spPr>
          <a:xfrm>
            <a:off x="838199" y="662500"/>
            <a:ext cx="4813041" cy="4584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Static Labeling</a:t>
            </a:r>
            <a:br>
              <a:rPr lang="en-US" dirty="0"/>
            </a:br>
            <a:r>
              <a:rPr lang="en-US" sz="2200" dirty="0">
                <a:solidFill>
                  <a:schemeClr val="bg1">
                    <a:lumMod val="75000"/>
                  </a:schemeClr>
                </a:solidFill>
              </a:rPr>
              <a:t>… mostly :)</a:t>
            </a:r>
            <a:endParaRPr dirty="0">
              <a:solidFill>
                <a:schemeClr val="bg1">
                  <a:lumMod val="75000"/>
                </a:schemeClr>
              </a:solidFill>
            </a:endParaRPr>
          </a:p>
        </p:txBody>
      </p:sp>
    </p:spTree>
    <p:extLst>
      <p:ext uri="{BB962C8B-B14F-4D97-AF65-F5344CB8AC3E}">
        <p14:creationId xmlns:p14="http://schemas.microsoft.com/office/powerpoint/2010/main" val="341172218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9F2A2CA1-90AF-3A95-91A7-5707D4217045}"/>
            </a:ext>
          </a:extLst>
        </p:cNvPr>
        <p:cNvGrpSpPr/>
        <p:nvPr/>
      </p:nvGrpSpPr>
      <p:grpSpPr>
        <a:xfrm>
          <a:off x="0" y="0"/>
          <a:ext cx="0" cy="0"/>
          <a:chOff x="0" y="0"/>
          <a:chExt cx="0" cy="0"/>
        </a:xfrm>
      </p:grpSpPr>
      <p:pic>
        <p:nvPicPr>
          <p:cNvPr id="5" name="Picture 4" descr="A paper monkey sitting on the floor&#10;&#10;AI-generated content may be incorrect.">
            <a:extLst>
              <a:ext uri="{FF2B5EF4-FFF2-40B4-BE49-F238E27FC236}">
                <a16:creationId xmlns:a16="http://schemas.microsoft.com/office/drawing/2014/main" id="{AF3B64F5-9265-FFB3-AE5A-2C8FF91E9805}"/>
              </a:ext>
            </a:extLst>
          </p:cNvPr>
          <p:cNvPicPr>
            <a:picLocks noChangeAspect="1"/>
          </p:cNvPicPr>
          <p:nvPr/>
        </p:nvPicPr>
        <p:blipFill>
          <a:blip r:embed="rId3"/>
          <a:stretch>
            <a:fillRect/>
          </a:stretch>
        </p:blipFill>
        <p:spPr>
          <a:xfrm>
            <a:off x="5914490" y="0"/>
            <a:ext cx="6277510" cy="6277510"/>
          </a:xfrm>
          <a:prstGeom prst="rect">
            <a:avLst/>
          </a:prstGeom>
        </p:spPr>
      </p:pic>
      <p:sp>
        <p:nvSpPr>
          <p:cNvPr id="8" name="Rectangle 7">
            <a:extLst>
              <a:ext uri="{FF2B5EF4-FFF2-40B4-BE49-F238E27FC236}">
                <a16:creationId xmlns:a16="http://schemas.microsoft.com/office/drawing/2014/main" id="{0B2C4BA0-A7BE-DC54-890E-CC8C5377E030}"/>
              </a:ext>
            </a:extLst>
          </p:cNvPr>
          <p:cNvSpPr/>
          <p:nvPr/>
        </p:nvSpPr>
        <p:spPr>
          <a:xfrm>
            <a:off x="5914490" y="-4461"/>
            <a:ext cx="6277508" cy="6277510"/>
          </a:xfrm>
          <a:prstGeom prst="rect">
            <a:avLst/>
          </a:prstGeom>
          <a:solidFill>
            <a:srgbClr val="EBEBF3">
              <a:alpha val="9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F3654B92-312E-7F27-D57C-B01723B65C75}"/>
              </a:ext>
            </a:extLst>
          </p:cNvPr>
          <p:cNvSpPr txBox="1"/>
          <p:nvPr/>
        </p:nvSpPr>
        <p:spPr>
          <a:xfrm>
            <a:off x="6353174" y="1515649"/>
            <a:ext cx="5000625" cy="2585323"/>
          </a:xfrm>
          <a:prstGeom prst="rect">
            <a:avLst/>
          </a:prstGeom>
          <a:noFill/>
        </p:spPr>
        <p:txBody>
          <a:bodyPr wrap="square">
            <a:spAutoFit/>
          </a:bodyPr>
          <a:lstStyle/>
          <a:p>
            <a:r>
              <a:rPr lang="en-US" sz="2000" b="0" i="0" dirty="0">
                <a:solidFill>
                  <a:srgbClr val="111111"/>
                </a:solidFill>
                <a:effectLst/>
                <a:latin typeface="+mn-lt"/>
              </a:rPr>
              <a:t>~ 50 </a:t>
            </a:r>
            <a:r>
              <a:rPr lang="en-US" sz="1600" b="0" i="0" dirty="0">
                <a:solidFill>
                  <a:schemeClr val="tx2">
                    <a:lumMod val="25000"/>
                  </a:schemeClr>
                </a:solidFill>
                <a:effectLst/>
                <a:latin typeface="Arial" panose="020B0604020202020204" pitchFamily="34" charset="0"/>
                <a:cs typeface="Arial" panose="020B0604020202020204" pitchFamily="34" charset="0"/>
                <a:sym typeface="Sora"/>
              </a:rPr>
              <a:t>functions to automatically </a:t>
            </a:r>
            <a:r>
              <a:rPr lang="en-US" sz="1600" dirty="0">
                <a:solidFill>
                  <a:schemeClr val="tx2">
                    <a:lumMod val="25000"/>
                  </a:schemeClr>
                </a:solidFill>
                <a:latin typeface="Arial" panose="020B0604020202020204" pitchFamily="34" charset="0"/>
                <a:cs typeface="Arial" panose="020B0604020202020204" pitchFamily="34" charset="0"/>
                <a:sym typeface="Sora"/>
              </a:rPr>
              <a:t>extract passwords from known configuration files.</a:t>
            </a:r>
          </a:p>
          <a:p>
            <a:endParaRPr lang="en-US" sz="1600" dirty="0">
              <a:solidFill>
                <a:schemeClr val="tx2">
                  <a:lumMod val="25000"/>
                </a:schemeClr>
              </a:solidFill>
              <a:latin typeface="Arial" panose="020B0604020202020204" pitchFamily="34" charset="0"/>
              <a:cs typeface="Arial" panose="020B0604020202020204" pitchFamily="34" charset="0"/>
              <a:sym typeface="Sora"/>
            </a:endParaRPr>
          </a:p>
          <a:p>
            <a:r>
              <a:rPr lang="en-US" sz="1600" dirty="0">
                <a:solidFill>
                  <a:schemeClr val="tx2">
                    <a:lumMod val="25000"/>
                  </a:schemeClr>
                </a:solidFill>
                <a:latin typeface="Arial" panose="020B0604020202020204" pitchFamily="34" charset="0"/>
                <a:cs typeface="Arial" panose="020B0604020202020204" pitchFamily="34" charset="0"/>
                <a:sym typeface="Sora"/>
              </a:rPr>
              <a:t>50 Parsing Functions in Two Days using LLM</a:t>
            </a:r>
            <a:br>
              <a:rPr lang="en-US" sz="1600" dirty="0">
                <a:solidFill>
                  <a:schemeClr val="tx2">
                    <a:lumMod val="25000"/>
                  </a:schemeClr>
                </a:solidFill>
                <a:latin typeface="Arial" panose="020B0604020202020204" pitchFamily="34" charset="0"/>
                <a:cs typeface="Arial" panose="020B0604020202020204" pitchFamily="34" charset="0"/>
                <a:sym typeface="Sora"/>
              </a:rPr>
            </a:br>
            <a:endParaRPr lang="en-US" sz="1600" dirty="0">
              <a:solidFill>
                <a:schemeClr val="tx2">
                  <a:lumMod val="25000"/>
                </a:schemeClr>
              </a:solidFill>
              <a:latin typeface="Arial" panose="020B0604020202020204" pitchFamily="34" charset="0"/>
              <a:cs typeface="Arial" panose="020B0604020202020204" pitchFamily="34" charset="0"/>
              <a:sym typeface="Sora"/>
            </a:endParaRPr>
          </a:p>
          <a:p>
            <a:pPr marL="342900" indent="-342900">
              <a:buFont typeface="+mj-lt"/>
              <a:buAutoNum type="arabicPeriod"/>
            </a:pPr>
            <a:r>
              <a:rPr lang="en-US" sz="1600" dirty="0">
                <a:solidFill>
                  <a:schemeClr val="tx2">
                    <a:lumMod val="25000"/>
                  </a:schemeClr>
                </a:solidFill>
                <a:latin typeface="Arial" panose="020B0604020202020204" pitchFamily="34" charset="0"/>
                <a:cs typeface="Arial" panose="020B0604020202020204" pitchFamily="34" charset="0"/>
                <a:sym typeface="Sora"/>
              </a:rPr>
              <a:t>Ask for top ten applications that store credentials in common categories.</a:t>
            </a:r>
          </a:p>
          <a:p>
            <a:pPr marL="342900" indent="-342900" fontAlgn="base">
              <a:buFont typeface="+mj-lt"/>
              <a:buAutoNum type="arabicPeriod"/>
            </a:pPr>
            <a:r>
              <a:rPr lang="en-US" sz="1600" dirty="0">
                <a:solidFill>
                  <a:schemeClr val="tx2">
                    <a:lumMod val="25000"/>
                  </a:schemeClr>
                </a:solidFill>
                <a:latin typeface="Arial" panose="020B0604020202020204" pitchFamily="34" charset="0"/>
                <a:cs typeface="Arial" panose="020B0604020202020204" pitchFamily="34" charset="0"/>
              </a:rPr>
              <a:t>Ask for links to sample configuration files.</a:t>
            </a:r>
          </a:p>
          <a:p>
            <a:pPr marL="342900" indent="-342900" fontAlgn="base">
              <a:buFont typeface="+mj-lt"/>
              <a:buAutoNum type="arabicPeriod"/>
            </a:pPr>
            <a:r>
              <a:rPr lang="en-US" sz="1600" dirty="0">
                <a:solidFill>
                  <a:schemeClr val="tx2">
                    <a:lumMod val="25000"/>
                  </a:schemeClr>
                </a:solidFill>
                <a:latin typeface="Arial" panose="020B0604020202020204" pitchFamily="34" charset="0"/>
                <a:cs typeface="Arial" panose="020B0604020202020204" pitchFamily="34" charset="0"/>
              </a:rPr>
              <a:t>Build prompt:</a:t>
            </a:r>
          </a:p>
          <a:p>
            <a:pPr marL="342900" lvl="4" indent="-342900" fontAlgn="base">
              <a:buFont typeface="+mj-lt"/>
              <a:buAutoNum type="arabicPeriod"/>
            </a:pPr>
            <a:endParaRPr lang="en-US" b="1" dirty="0">
              <a:solidFill>
                <a:schemeClr val="tx2">
                  <a:lumMod val="25000"/>
                </a:schemeClr>
              </a:solidFill>
            </a:endParaRPr>
          </a:p>
        </p:txBody>
      </p:sp>
      <p:sp>
        <p:nvSpPr>
          <p:cNvPr id="10" name="TextBox 9">
            <a:extLst>
              <a:ext uri="{FF2B5EF4-FFF2-40B4-BE49-F238E27FC236}">
                <a16:creationId xmlns:a16="http://schemas.microsoft.com/office/drawing/2014/main" id="{B3BEBF14-CA15-B127-D244-D6ED9E55386F}"/>
              </a:ext>
            </a:extLst>
          </p:cNvPr>
          <p:cNvSpPr txBox="1"/>
          <p:nvPr/>
        </p:nvSpPr>
        <p:spPr>
          <a:xfrm>
            <a:off x="6686419" y="3795425"/>
            <a:ext cx="4470400" cy="738664"/>
          </a:xfrm>
          <a:prstGeom prst="rect">
            <a:avLst/>
          </a:prstGeom>
          <a:noFill/>
        </p:spPr>
        <p:txBody>
          <a:bodyPr wrap="square" rtlCol="0">
            <a:spAutoFit/>
          </a:bodyPr>
          <a:lstStyle/>
          <a:p>
            <a:pPr marL="285750" indent="-285750">
              <a:buFont typeface="Arial" panose="020B0604020202020204" pitchFamily="34" charset="0"/>
              <a:buChar char="•"/>
            </a:pPr>
            <a:r>
              <a:rPr lang="en-US" dirty="0"/>
              <a:t>Create a PowerShell Function</a:t>
            </a:r>
          </a:p>
          <a:p>
            <a:pPr marL="285750" indent="-285750">
              <a:buFont typeface="Arial" panose="020B0604020202020204" pitchFamily="34" charset="0"/>
              <a:buChar char="•"/>
            </a:pPr>
            <a:r>
              <a:rPr lang="en-US" dirty="0"/>
              <a:t>Input Parameters:</a:t>
            </a:r>
          </a:p>
          <a:p>
            <a:pPr marL="285750" indent="-285750">
              <a:buFont typeface="Arial" panose="020B0604020202020204" pitchFamily="34" charset="0"/>
              <a:buChar char="•"/>
            </a:pPr>
            <a:r>
              <a:rPr lang="en-US" dirty="0"/>
              <a:t>Output Parameters:</a:t>
            </a:r>
          </a:p>
        </p:txBody>
      </p:sp>
      <p:sp>
        <p:nvSpPr>
          <p:cNvPr id="49" name="Google Shape;415;p43">
            <a:extLst>
              <a:ext uri="{FF2B5EF4-FFF2-40B4-BE49-F238E27FC236}">
                <a16:creationId xmlns:a16="http://schemas.microsoft.com/office/drawing/2014/main" id="{B8E98B87-DEC3-45FD-C4C8-B5A275A20C86}"/>
              </a:ext>
            </a:extLst>
          </p:cNvPr>
          <p:cNvSpPr txBox="1">
            <a:spLocks/>
          </p:cNvSpPr>
          <p:nvPr/>
        </p:nvSpPr>
        <p:spPr>
          <a:xfrm>
            <a:off x="766479" y="15156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endParaRPr lang="en-US" dirty="0"/>
          </a:p>
        </p:txBody>
      </p:sp>
      <p:sp>
        <p:nvSpPr>
          <p:cNvPr id="2" name="Google Shape;415;p43">
            <a:extLst>
              <a:ext uri="{FF2B5EF4-FFF2-40B4-BE49-F238E27FC236}">
                <a16:creationId xmlns:a16="http://schemas.microsoft.com/office/drawing/2014/main" id="{DF379111-DBD4-53EB-26C5-8A4811BF7727}"/>
              </a:ext>
            </a:extLst>
          </p:cNvPr>
          <p:cNvSpPr txBox="1">
            <a:spLocks/>
          </p:cNvSpPr>
          <p:nvPr/>
        </p:nvSpPr>
        <p:spPr>
          <a:xfrm>
            <a:off x="918879" y="16680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r>
              <a:rPr lang="en-US" b="0" dirty="0">
                <a:solidFill>
                  <a:schemeClr val="tx2">
                    <a:lumMod val="25000"/>
                  </a:schemeClr>
                </a:solidFill>
              </a:rPr>
              <a:t>High Risk Shares</a:t>
            </a:r>
          </a:p>
          <a:p>
            <a:pPr marL="285750" indent="-285750">
              <a:buFont typeface="Arial" panose="020B0604020202020204" pitchFamily="34" charset="0"/>
              <a:buChar char="•"/>
            </a:pPr>
            <a:r>
              <a:rPr lang="en-US" b="0" dirty="0">
                <a:solidFill>
                  <a:schemeClr val="tx2">
                    <a:lumMod val="25000"/>
                  </a:schemeClr>
                </a:solidFill>
              </a:rPr>
              <a:t>Interesting Files (data and secrets)</a:t>
            </a:r>
          </a:p>
          <a:p>
            <a:pPr marL="285750" indent="-285750">
              <a:buFont typeface="Arial" panose="020B0604020202020204" pitchFamily="34" charset="0"/>
              <a:buChar char="•"/>
            </a:pPr>
            <a:r>
              <a:rPr lang="en-US" dirty="0">
                <a:solidFill>
                  <a:schemeClr val="tx2">
                    <a:lumMod val="25000"/>
                  </a:schemeClr>
                </a:solidFill>
              </a:rPr>
              <a:t>Extracting Secrets</a:t>
            </a:r>
          </a:p>
          <a:p>
            <a:pPr marL="285750" indent="-285750">
              <a:buFont typeface="Arial" panose="020B0604020202020204" pitchFamily="34" charset="0"/>
              <a:buChar char="•"/>
            </a:pPr>
            <a:r>
              <a:rPr lang="en-US" b="0" dirty="0">
                <a:solidFill>
                  <a:schemeClr val="tx2">
                    <a:lumMod val="25000"/>
                  </a:schemeClr>
                </a:solidFill>
              </a:rPr>
              <a:t>Stale (last modified date &gt; 1yr)</a:t>
            </a:r>
          </a:p>
          <a:p>
            <a:pPr marL="285750" indent="-285750">
              <a:buFont typeface="Arial" panose="020B0604020202020204" pitchFamily="34" charset="0"/>
              <a:buChar char="•"/>
            </a:pPr>
            <a:r>
              <a:rPr lang="en-US" b="0" dirty="0">
                <a:solidFill>
                  <a:schemeClr val="tx2">
                    <a:lumMod val="25000"/>
                  </a:schemeClr>
                </a:solidFill>
              </a:rPr>
              <a:t>Empty (no files)</a:t>
            </a:r>
          </a:p>
          <a:p>
            <a:pPr marL="285750" indent="-285750">
              <a:buFont typeface="Arial" panose="020B0604020202020204" pitchFamily="34" charset="0"/>
              <a:buChar char="•"/>
            </a:pPr>
            <a:endParaRPr lang="en-US" dirty="0">
              <a:solidFill>
                <a:schemeClr val="tx2">
                  <a:lumMod val="25000"/>
                </a:schemeClr>
              </a:solidFill>
            </a:endParaRPr>
          </a:p>
        </p:txBody>
      </p:sp>
      <p:sp>
        <p:nvSpPr>
          <p:cNvPr id="4" name="TextBox 3">
            <a:extLst>
              <a:ext uri="{FF2B5EF4-FFF2-40B4-BE49-F238E27FC236}">
                <a16:creationId xmlns:a16="http://schemas.microsoft.com/office/drawing/2014/main" id="{827796BD-F3B1-4FAA-48A9-DB74A1CC8CBB}"/>
              </a:ext>
            </a:extLst>
          </p:cNvPr>
          <p:cNvSpPr txBox="1"/>
          <p:nvPr/>
        </p:nvSpPr>
        <p:spPr>
          <a:xfrm>
            <a:off x="6353174" y="662500"/>
            <a:ext cx="5136890" cy="646331"/>
          </a:xfrm>
          <a:prstGeom prst="rect">
            <a:avLst/>
          </a:prstGeom>
          <a:noFill/>
        </p:spPr>
        <p:txBody>
          <a:bodyPr wrap="square">
            <a:spAutoFit/>
          </a:bodyPr>
          <a:lstStyle/>
          <a:p>
            <a:r>
              <a:rPr lang="en-US" sz="3600" dirty="0">
                <a:solidFill>
                  <a:srgbClr val="09B36B"/>
                </a:solidFill>
              </a:rPr>
              <a:t>Summary</a:t>
            </a:r>
          </a:p>
        </p:txBody>
      </p:sp>
      <p:pic>
        <p:nvPicPr>
          <p:cNvPr id="6" name="Picture 5">
            <a:extLst>
              <a:ext uri="{FF2B5EF4-FFF2-40B4-BE49-F238E27FC236}">
                <a16:creationId xmlns:a16="http://schemas.microsoft.com/office/drawing/2014/main" id="{F93FBD63-61B4-9E65-3CFD-4A2BED1E3DFB}"/>
              </a:ext>
            </a:extLst>
          </p:cNvPr>
          <p:cNvPicPr>
            <a:picLocks noChangeAspect="1"/>
          </p:cNvPicPr>
          <p:nvPr/>
        </p:nvPicPr>
        <p:blipFill>
          <a:blip r:embed="rId4"/>
          <a:stretch>
            <a:fillRect/>
          </a:stretch>
        </p:blipFill>
        <p:spPr>
          <a:xfrm>
            <a:off x="6273455" y="662500"/>
            <a:ext cx="5445682" cy="4501909"/>
          </a:xfrm>
          <a:prstGeom prst="rect">
            <a:avLst/>
          </a:prstGeom>
          <a:effectLst>
            <a:outerShdw blurRad="50800" dist="38100" dir="2700000" algn="tl" rotWithShape="0">
              <a:prstClr val="black">
                <a:alpha val="40000"/>
              </a:prstClr>
            </a:outerShdw>
          </a:effectLst>
        </p:spPr>
      </p:pic>
      <p:sp>
        <p:nvSpPr>
          <p:cNvPr id="7" name="Oval 6">
            <a:extLst>
              <a:ext uri="{FF2B5EF4-FFF2-40B4-BE49-F238E27FC236}">
                <a16:creationId xmlns:a16="http://schemas.microsoft.com/office/drawing/2014/main" id="{E041C67B-E65B-7218-77C5-8FEFC0F7A5A1}"/>
              </a:ext>
            </a:extLst>
          </p:cNvPr>
          <p:cNvSpPr/>
          <p:nvPr/>
        </p:nvSpPr>
        <p:spPr>
          <a:xfrm>
            <a:off x="6353174" y="2755900"/>
            <a:ext cx="1724026" cy="469900"/>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732D42CB-1FDF-3C05-66D3-67E3AB670D93}"/>
              </a:ext>
            </a:extLst>
          </p:cNvPr>
          <p:cNvSpPr/>
          <p:nvPr/>
        </p:nvSpPr>
        <p:spPr>
          <a:xfrm>
            <a:off x="6353174" y="3653350"/>
            <a:ext cx="1724026" cy="469900"/>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Google Shape;413;p43">
            <a:extLst>
              <a:ext uri="{FF2B5EF4-FFF2-40B4-BE49-F238E27FC236}">
                <a16:creationId xmlns:a16="http://schemas.microsoft.com/office/drawing/2014/main" id="{C93988F0-53FF-7C89-9FBB-CF5EED347DDF}"/>
              </a:ext>
            </a:extLst>
          </p:cNvPr>
          <p:cNvSpPr txBox="1">
            <a:spLocks noGrp="1"/>
          </p:cNvSpPr>
          <p:nvPr>
            <p:ph type="title"/>
          </p:nvPr>
        </p:nvSpPr>
        <p:spPr>
          <a:xfrm>
            <a:off x="838199" y="662500"/>
            <a:ext cx="4813041" cy="4584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Static Labeling</a:t>
            </a:r>
            <a:br>
              <a:rPr lang="en-US" dirty="0"/>
            </a:br>
            <a:r>
              <a:rPr lang="en-US" sz="2200" dirty="0">
                <a:solidFill>
                  <a:schemeClr val="bg1">
                    <a:lumMod val="75000"/>
                  </a:schemeClr>
                </a:solidFill>
              </a:rPr>
              <a:t>… mostly :)</a:t>
            </a:r>
            <a:endParaRPr dirty="0">
              <a:solidFill>
                <a:schemeClr val="bg1">
                  <a:lumMod val="75000"/>
                </a:schemeClr>
              </a:solidFill>
            </a:endParaRPr>
          </a:p>
        </p:txBody>
      </p:sp>
    </p:spTree>
    <p:extLst>
      <p:ext uri="{BB962C8B-B14F-4D97-AF65-F5344CB8AC3E}">
        <p14:creationId xmlns:p14="http://schemas.microsoft.com/office/powerpoint/2010/main" val="69672354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097573DF-FF5C-AE39-82F7-87CE165968F9}"/>
            </a:ext>
          </a:extLst>
        </p:cNvPr>
        <p:cNvGrpSpPr/>
        <p:nvPr/>
      </p:nvGrpSpPr>
      <p:grpSpPr>
        <a:xfrm>
          <a:off x="0" y="0"/>
          <a:ext cx="0" cy="0"/>
          <a:chOff x="0" y="0"/>
          <a:chExt cx="0" cy="0"/>
        </a:xfrm>
      </p:grpSpPr>
      <p:pic>
        <p:nvPicPr>
          <p:cNvPr id="5" name="Picture 4" descr="A paper monkey sitting on the floor&#10;&#10;AI-generated content may be incorrect.">
            <a:extLst>
              <a:ext uri="{FF2B5EF4-FFF2-40B4-BE49-F238E27FC236}">
                <a16:creationId xmlns:a16="http://schemas.microsoft.com/office/drawing/2014/main" id="{95D06CEE-70B6-84FE-9A57-D436A71D14D4}"/>
              </a:ext>
            </a:extLst>
          </p:cNvPr>
          <p:cNvPicPr>
            <a:picLocks noChangeAspect="1"/>
          </p:cNvPicPr>
          <p:nvPr/>
        </p:nvPicPr>
        <p:blipFill>
          <a:blip r:embed="rId3"/>
          <a:stretch>
            <a:fillRect/>
          </a:stretch>
        </p:blipFill>
        <p:spPr>
          <a:xfrm>
            <a:off x="5914490" y="0"/>
            <a:ext cx="6277510" cy="6277510"/>
          </a:xfrm>
          <a:prstGeom prst="rect">
            <a:avLst/>
          </a:prstGeom>
        </p:spPr>
      </p:pic>
      <p:sp>
        <p:nvSpPr>
          <p:cNvPr id="6" name="Rectangle 5">
            <a:extLst>
              <a:ext uri="{FF2B5EF4-FFF2-40B4-BE49-F238E27FC236}">
                <a16:creationId xmlns:a16="http://schemas.microsoft.com/office/drawing/2014/main" id="{6A96C439-E6BA-12F1-9F8F-0B2B229E08EC}"/>
              </a:ext>
            </a:extLst>
          </p:cNvPr>
          <p:cNvSpPr/>
          <p:nvPr/>
        </p:nvSpPr>
        <p:spPr>
          <a:xfrm>
            <a:off x="5914490" y="-4461"/>
            <a:ext cx="6277508" cy="6277510"/>
          </a:xfrm>
          <a:prstGeom prst="rect">
            <a:avLst/>
          </a:prstGeom>
          <a:solidFill>
            <a:srgbClr val="EBEBF3">
              <a:alpha val="9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3" name="Google Shape;413;p43">
            <a:extLst>
              <a:ext uri="{FF2B5EF4-FFF2-40B4-BE49-F238E27FC236}">
                <a16:creationId xmlns:a16="http://schemas.microsoft.com/office/drawing/2014/main" id="{B379BCA3-C256-ABBC-3937-3DDE93A7FF2E}"/>
              </a:ext>
            </a:extLst>
          </p:cNvPr>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Static Labeling</a:t>
            </a:r>
            <a:endParaRPr dirty="0"/>
          </a:p>
        </p:txBody>
      </p:sp>
      <p:pic>
        <p:nvPicPr>
          <p:cNvPr id="48" name="Picture 47" descr="A black and white symbol&#10;&#10;AI-generated content may be incorrect.">
            <a:extLst>
              <a:ext uri="{FF2B5EF4-FFF2-40B4-BE49-F238E27FC236}">
                <a16:creationId xmlns:a16="http://schemas.microsoft.com/office/drawing/2014/main" id="{4F29072D-7C92-681A-6472-344701EAE968}"/>
              </a:ext>
            </a:extLst>
          </p:cNvPr>
          <p:cNvPicPr>
            <a:picLocks noChangeAspect="1"/>
          </p:cNvPicPr>
          <p:nvPr/>
        </p:nvPicPr>
        <p:blipFill>
          <a:blip r:embed="rId4">
            <a:alphaModFix amt="76000"/>
          </a:blip>
          <a:stretch>
            <a:fillRect/>
          </a:stretch>
        </p:blipFill>
        <p:spPr>
          <a:xfrm>
            <a:off x="9321282" y="3223727"/>
            <a:ext cx="205273" cy="205273"/>
          </a:xfrm>
          <a:prstGeom prst="rect">
            <a:avLst/>
          </a:prstGeom>
        </p:spPr>
      </p:pic>
      <p:sp>
        <p:nvSpPr>
          <p:cNvPr id="49" name="Google Shape;415;p43">
            <a:extLst>
              <a:ext uri="{FF2B5EF4-FFF2-40B4-BE49-F238E27FC236}">
                <a16:creationId xmlns:a16="http://schemas.microsoft.com/office/drawing/2014/main" id="{D170A5E9-DF6B-5ECE-008E-C36962022FB1}"/>
              </a:ext>
            </a:extLst>
          </p:cNvPr>
          <p:cNvSpPr txBox="1">
            <a:spLocks/>
          </p:cNvSpPr>
          <p:nvPr/>
        </p:nvSpPr>
        <p:spPr>
          <a:xfrm>
            <a:off x="766479" y="15156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endParaRPr lang="en-US" dirty="0"/>
          </a:p>
        </p:txBody>
      </p:sp>
      <p:sp>
        <p:nvSpPr>
          <p:cNvPr id="2" name="Google Shape;415;p43">
            <a:extLst>
              <a:ext uri="{FF2B5EF4-FFF2-40B4-BE49-F238E27FC236}">
                <a16:creationId xmlns:a16="http://schemas.microsoft.com/office/drawing/2014/main" id="{40103920-6A24-F4E9-3FE2-6973971A21A7}"/>
              </a:ext>
            </a:extLst>
          </p:cNvPr>
          <p:cNvSpPr txBox="1">
            <a:spLocks/>
          </p:cNvSpPr>
          <p:nvPr/>
        </p:nvSpPr>
        <p:spPr>
          <a:xfrm>
            <a:off x="918879" y="16680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r>
              <a:rPr lang="en-US" b="0" dirty="0">
                <a:solidFill>
                  <a:schemeClr val="tx2">
                    <a:lumMod val="25000"/>
                  </a:schemeClr>
                </a:solidFill>
              </a:rPr>
              <a:t>High Risk Shares</a:t>
            </a:r>
          </a:p>
          <a:p>
            <a:pPr marL="285750" indent="-285750">
              <a:buFont typeface="Arial" panose="020B0604020202020204" pitchFamily="34" charset="0"/>
              <a:buChar char="•"/>
            </a:pPr>
            <a:r>
              <a:rPr lang="en-US" b="0" dirty="0">
                <a:solidFill>
                  <a:schemeClr val="tx2">
                    <a:lumMod val="25000"/>
                  </a:schemeClr>
                </a:solidFill>
              </a:rPr>
              <a:t>Interesting Files</a:t>
            </a:r>
          </a:p>
          <a:p>
            <a:pPr marL="285750" indent="-285750">
              <a:buFont typeface="Arial" panose="020B0604020202020204" pitchFamily="34" charset="0"/>
              <a:buChar char="•"/>
            </a:pPr>
            <a:r>
              <a:rPr lang="en-US" dirty="0">
                <a:solidFill>
                  <a:schemeClr val="tx2">
                    <a:lumMod val="25000"/>
                  </a:schemeClr>
                </a:solidFill>
              </a:rPr>
              <a:t>Extracted Passwords</a:t>
            </a:r>
          </a:p>
          <a:p>
            <a:pPr marL="285750" indent="-285750">
              <a:buFont typeface="Arial" panose="020B0604020202020204" pitchFamily="34" charset="0"/>
              <a:buChar char="•"/>
            </a:pPr>
            <a:r>
              <a:rPr lang="en-US" b="0" dirty="0">
                <a:solidFill>
                  <a:schemeClr val="tx2">
                    <a:lumMod val="25000"/>
                  </a:schemeClr>
                </a:solidFill>
              </a:rPr>
              <a:t>Stale (last modified date &gt; 1yr)</a:t>
            </a:r>
          </a:p>
          <a:p>
            <a:pPr marL="285750" indent="-285750">
              <a:buFont typeface="Arial" panose="020B0604020202020204" pitchFamily="34" charset="0"/>
              <a:buChar char="•"/>
            </a:pPr>
            <a:r>
              <a:rPr lang="en-US" b="0" dirty="0">
                <a:solidFill>
                  <a:schemeClr val="tx2">
                    <a:lumMod val="25000"/>
                  </a:schemeClr>
                </a:solidFill>
              </a:rPr>
              <a:t>Empty (no files)</a:t>
            </a:r>
          </a:p>
          <a:p>
            <a:pPr marL="285750" indent="-285750">
              <a:buFont typeface="Arial" panose="020B0604020202020204" pitchFamily="34" charset="0"/>
              <a:buChar char="•"/>
            </a:pPr>
            <a:endParaRPr lang="en-US" dirty="0">
              <a:solidFill>
                <a:schemeClr val="tx2">
                  <a:lumMod val="25000"/>
                </a:schemeClr>
              </a:solidFill>
            </a:endParaRPr>
          </a:p>
        </p:txBody>
      </p:sp>
      <p:sp>
        <p:nvSpPr>
          <p:cNvPr id="3" name="TextBox 2">
            <a:extLst>
              <a:ext uri="{FF2B5EF4-FFF2-40B4-BE49-F238E27FC236}">
                <a16:creationId xmlns:a16="http://schemas.microsoft.com/office/drawing/2014/main" id="{E0391FBE-6782-A7A1-5C48-8C1DAF7C66E4}"/>
              </a:ext>
            </a:extLst>
          </p:cNvPr>
          <p:cNvSpPr txBox="1"/>
          <p:nvPr/>
        </p:nvSpPr>
        <p:spPr>
          <a:xfrm>
            <a:off x="6353174" y="1515649"/>
            <a:ext cx="5000625" cy="3816429"/>
          </a:xfrm>
          <a:prstGeom prst="rect">
            <a:avLst/>
          </a:prstGeom>
          <a:noFill/>
        </p:spPr>
        <p:txBody>
          <a:bodyPr wrap="square">
            <a:spAutoFit/>
          </a:bodyPr>
          <a:lstStyle/>
          <a:p>
            <a:r>
              <a:rPr lang="en-US" sz="2000" b="0" i="0" dirty="0">
                <a:solidFill>
                  <a:srgbClr val="111111"/>
                </a:solidFill>
                <a:effectLst/>
                <a:latin typeface="+mn-lt"/>
              </a:rPr>
              <a:t>~ 50 </a:t>
            </a:r>
            <a:r>
              <a:rPr lang="en-US" sz="1600" b="0" i="0" dirty="0">
                <a:solidFill>
                  <a:schemeClr val="tx2">
                    <a:lumMod val="25000"/>
                  </a:schemeClr>
                </a:solidFill>
                <a:effectLst/>
                <a:latin typeface="Arial" panose="020B0604020202020204" pitchFamily="34" charset="0"/>
                <a:cs typeface="Arial" panose="020B0604020202020204" pitchFamily="34" charset="0"/>
                <a:sym typeface="Sora"/>
              </a:rPr>
              <a:t>functions to automatically </a:t>
            </a:r>
            <a:r>
              <a:rPr lang="en-US" sz="1600" dirty="0">
                <a:solidFill>
                  <a:schemeClr val="tx2">
                    <a:lumMod val="25000"/>
                  </a:schemeClr>
                </a:solidFill>
                <a:latin typeface="Arial" panose="020B0604020202020204" pitchFamily="34" charset="0"/>
                <a:cs typeface="Arial" panose="020B0604020202020204" pitchFamily="34" charset="0"/>
                <a:sym typeface="Sora"/>
              </a:rPr>
              <a:t>extract passwords from known configuration files.</a:t>
            </a:r>
          </a:p>
          <a:p>
            <a:endParaRPr lang="en-US" sz="1600" dirty="0">
              <a:solidFill>
                <a:schemeClr val="tx2">
                  <a:lumMod val="25000"/>
                </a:schemeClr>
              </a:solidFill>
              <a:latin typeface="Arial" panose="020B0604020202020204" pitchFamily="34" charset="0"/>
              <a:cs typeface="Arial" panose="020B0604020202020204" pitchFamily="34" charset="0"/>
              <a:sym typeface="Sora"/>
            </a:endParaRPr>
          </a:p>
          <a:p>
            <a:r>
              <a:rPr lang="en-US" sz="1600" dirty="0">
                <a:solidFill>
                  <a:schemeClr val="tx2">
                    <a:lumMod val="25000"/>
                  </a:schemeClr>
                </a:solidFill>
                <a:latin typeface="Arial" panose="020B0604020202020204" pitchFamily="34" charset="0"/>
                <a:cs typeface="Arial" panose="020B0604020202020204" pitchFamily="34" charset="0"/>
                <a:sym typeface="Sora"/>
              </a:rPr>
              <a:t>Examples:</a:t>
            </a:r>
          </a:p>
          <a:p>
            <a:pPr marL="285750" indent="-285750">
              <a:buFont typeface="Arial" panose="020B0604020202020204" pitchFamily="34" charset="0"/>
              <a:buChar char="•"/>
            </a:pPr>
            <a:r>
              <a:rPr lang="en-US" sz="1600" dirty="0">
                <a:solidFill>
                  <a:schemeClr val="tx2">
                    <a:lumMod val="25000"/>
                  </a:schemeClr>
                </a:solidFill>
                <a:latin typeface="Arial" panose="020B0604020202020204" pitchFamily="34" charset="0"/>
                <a:cs typeface="Arial" panose="020B0604020202020204" pitchFamily="34" charset="0"/>
                <a:sym typeface="Sora"/>
              </a:rPr>
              <a:t>Web.config</a:t>
            </a:r>
          </a:p>
          <a:p>
            <a:pPr marL="285750" indent="-285750">
              <a:buFont typeface="Arial" panose="020B0604020202020204" pitchFamily="34" charset="0"/>
              <a:buChar char="•"/>
            </a:pPr>
            <a:r>
              <a:rPr lang="en-US" sz="1600" dirty="0">
                <a:solidFill>
                  <a:schemeClr val="tx2">
                    <a:lumMod val="25000"/>
                  </a:schemeClr>
                </a:solidFill>
                <a:latin typeface="Arial" panose="020B0604020202020204" pitchFamily="34" charset="0"/>
                <a:cs typeface="Arial" panose="020B0604020202020204" pitchFamily="34" charset="0"/>
                <a:sym typeface="Sora"/>
              </a:rPr>
              <a:t>App.config</a:t>
            </a:r>
          </a:p>
          <a:p>
            <a:pPr marL="285750" indent="-285750">
              <a:buFont typeface="Arial" panose="020B0604020202020204" pitchFamily="34" charset="0"/>
              <a:buChar char="•"/>
            </a:pPr>
            <a:r>
              <a:rPr lang="en-US" sz="1600" dirty="0" err="1">
                <a:solidFill>
                  <a:schemeClr val="tx2">
                    <a:lumMod val="25000"/>
                  </a:schemeClr>
                </a:solidFill>
                <a:latin typeface="Arial" panose="020B0604020202020204" pitchFamily="34" charset="0"/>
                <a:cs typeface="Arial" panose="020B0604020202020204" pitchFamily="34" charset="0"/>
                <a:sym typeface="Sora"/>
              </a:rPr>
              <a:t>Machine.config</a:t>
            </a:r>
            <a:endParaRPr lang="en-US" sz="1600" dirty="0">
              <a:solidFill>
                <a:schemeClr val="tx2">
                  <a:lumMod val="25000"/>
                </a:schemeClr>
              </a:solidFill>
              <a:latin typeface="Arial" panose="020B0604020202020204" pitchFamily="34" charset="0"/>
              <a:cs typeface="Arial" panose="020B0604020202020204" pitchFamily="34" charset="0"/>
              <a:sym typeface="Sora"/>
            </a:endParaRPr>
          </a:p>
          <a:p>
            <a:pPr marL="285750" indent="-285750">
              <a:buFont typeface="Arial" panose="020B0604020202020204" pitchFamily="34" charset="0"/>
              <a:buChar char="•"/>
            </a:pPr>
            <a:r>
              <a:rPr lang="en-US" sz="1600" dirty="0">
                <a:solidFill>
                  <a:schemeClr val="tx2">
                    <a:lumMod val="25000"/>
                  </a:schemeClr>
                </a:solidFill>
                <a:latin typeface="Arial" panose="020B0604020202020204" pitchFamily="34" charset="0"/>
                <a:cs typeface="Arial" panose="020B0604020202020204" pitchFamily="34" charset="0"/>
                <a:sym typeface="Sora"/>
              </a:rPr>
              <a:t>Unattend.xml</a:t>
            </a:r>
          </a:p>
          <a:p>
            <a:pPr marL="285750" indent="-285750">
              <a:buFont typeface="Arial" panose="020B0604020202020204" pitchFamily="34" charset="0"/>
              <a:buChar char="•"/>
            </a:pPr>
            <a:r>
              <a:rPr lang="en-US" sz="1600" dirty="0" err="1">
                <a:solidFill>
                  <a:schemeClr val="tx2">
                    <a:lumMod val="25000"/>
                  </a:schemeClr>
                </a:solidFill>
                <a:latin typeface="Arial" panose="020B0604020202020204" pitchFamily="34" charset="0"/>
                <a:cs typeface="Arial" panose="020B0604020202020204" pitchFamily="34" charset="0"/>
                <a:sym typeface="Sora"/>
              </a:rPr>
              <a:t>My.cnf</a:t>
            </a:r>
            <a:endParaRPr lang="en-US" sz="1600" dirty="0">
              <a:solidFill>
                <a:schemeClr val="tx2">
                  <a:lumMod val="25000"/>
                </a:schemeClr>
              </a:solidFill>
              <a:latin typeface="Arial" panose="020B0604020202020204" pitchFamily="34" charset="0"/>
              <a:cs typeface="Arial" panose="020B0604020202020204" pitchFamily="34" charset="0"/>
              <a:sym typeface="Sora"/>
            </a:endParaRPr>
          </a:p>
          <a:p>
            <a:pPr marL="285750" indent="-285750">
              <a:buFont typeface="Arial" panose="020B0604020202020204" pitchFamily="34" charset="0"/>
              <a:buChar char="•"/>
            </a:pPr>
            <a:r>
              <a:rPr lang="en-US" sz="1600" dirty="0">
                <a:solidFill>
                  <a:schemeClr val="tx2">
                    <a:lumMod val="25000"/>
                  </a:schemeClr>
                </a:solidFill>
                <a:latin typeface="Arial" panose="020B0604020202020204" pitchFamily="34" charset="0"/>
                <a:cs typeface="Arial" panose="020B0604020202020204" pitchFamily="34" charset="0"/>
                <a:sym typeface="Sora"/>
              </a:rPr>
              <a:t>Tomcat-users.xml</a:t>
            </a:r>
          </a:p>
          <a:p>
            <a:pPr marL="285750" indent="-285750">
              <a:buFont typeface="Arial" panose="020B0604020202020204" pitchFamily="34" charset="0"/>
              <a:buChar char="•"/>
            </a:pPr>
            <a:r>
              <a:rPr lang="en-US" sz="1600" dirty="0">
                <a:solidFill>
                  <a:schemeClr val="tx2">
                    <a:lumMod val="25000"/>
                  </a:schemeClr>
                </a:solidFill>
                <a:latin typeface="Arial" panose="020B0604020202020204" pitchFamily="34" charset="0"/>
                <a:cs typeface="Arial" panose="020B0604020202020204" pitchFamily="34" charset="0"/>
                <a:sym typeface="Sora"/>
              </a:rPr>
              <a:t>Cisco Startup/Run Configs – Type 7 decoding</a:t>
            </a:r>
          </a:p>
          <a:p>
            <a:pPr marL="285750" indent="-285750">
              <a:buFont typeface="Arial" panose="020B0604020202020204" pitchFamily="34" charset="0"/>
              <a:buChar char="•"/>
            </a:pPr>
            <a:r>
              <a:rPr lang="en-US" sz="1600" dirty="0" err="1">
                <a:solidFill>
                  <a:schemeClr val="tx2">
                    <a:lumMod val="25000"/>
                  </a:schemeClr>
                </a:solidFill>
                <a:latin typeface="Arial" panose="020B0604020202020204" pitchFamily="34" charset="0"/>
                <a:cs typeface="Arial" panose="020B0604020202020204" pitchFamily="34" charset="0"/>
                <a:sym typeface="Sora"/>
              </a:rPr>
              <a:t>Smb.conf</a:t>
            </a:r>
            <a:endParaRPr lang="en-US" sz="1600" dirty="0">
              <a:solidFill>
                <a:schemeClr val="tx2">
                  <a:lumMod val="25000"/>
                </a:schemeClr>
              </a:solidFill>
              <a:latin typeface="Arial" panose="020B0604020202020204" pitchFamily="34" charset="0"/>
              <a:cs typeface="Arial" panose="020B0604020202020204" pitchFamily="34" charset="0"/>
              <a:sym typeface="Sora"/>
            </a:endParaRPr>
          </a:p>
          <a:p>
            <a:pPr marL="285750" indent="-285750">
              <a:buFont typeface="Arial" panose="020B0604020202020204" pitchFamily="34" charset="0"/>
              <a:buChar char="•"/>
            </a:pPr>
            <a:r>
              <a:rPr lang="en-US" sz="1600" dirty="0">
                <a:solidFill>
                  <a:schemeClr val="tx2">
                    <a:lumMod val="25000"/>
                  </a:schemeClr>
                </a:solidFill>
                <a:latin typeface="Arial" panose="020B0604020202020204" pitchFamily="34" charset="0"/>
                <a:cs typeface="Arial" panose="020B0604020202020204" pitchFamily="34" charset="0"/>
                <a:sym typeface="Sora"/>
              </a:rPr>
              <a:t>Krb5.conf</a:t>
            </a:r>
          </a:p>
          <a:p>
            <a:pPr marL="285750" indent="-285750">
              <a:buFont typeface="Arial" panose="020B0604020202020204" pitchFamily="34" charset="0"/>
              <a:buChar char="•"/>
            </a:pPr>
            <a:r>
              <a:rPr lang="en-US" sz="1600" dirty="0">
                <a:solidFill>
                  <a:schemeClr val="tx2">
                    <a:lumMod val="25000"/>
                  </a:schemeClr>
                </a:solidFill>
                <a:latin typeface="Arial" panose="020B0604020202020204" pitchFamily="34" charset="0"/>
                <a:cs typeface="Arial" panose="020B0604020202020204" pitchFamily="34" charset="0"/>
                <a:sym typeface="Sora"/>
              </a:rPr>
              <a:t>Shadow</a:t>
            </a:r>
          </a:p>
          <a:p>
            <a:pPr marL="285750" indent="-285750" algn="l" fontAlgn="base">
              <a:buFont typeface="Arial" panose="020B0604020202020204" pitchFamily="34" charset="0"/>
              <a:buChar char="•"/>
            </a:pPr>
            <a:endParaRPr lang="en-US" b="1" dirty="0">
              <a:solidFill>
                <a:schemeClr val="tx2">
                  <a:lumMod val="25000"/>
                </a:schemeClr>
              </a:solidFill>
            </a:endParaRPr>
          </a:p>
        </p:txBody>
      </p:sp>
      <p:sp>
        <p:nvSpPr>
          <p:cNvPr id="4" name="TextBox 3">
            <a:extLst>
              <a:ext uri="{FF2B5EF4-FFF2-40B4-BE49-F238E27FC236}">
                <a16:creationId xmlns:a16="http://schemas.microsoft.com/office/drawing/2014/main" id="{C6CF63DD-15F6-EE3F-6AC6-8FEEB8C95083}"/>
              </a:ext>
            </a:extLst>
          </p:cNvPr>
          <p:cNvSpPr txBox="1"/>
          <p:nvPr/>
        </p:nvSpPr>
        <p:spPr>
          <a:xfrm>
            <a:off x="6353174" y="662500"/>
            <a:ext cx="5136890" cy="646331"/>
          </a:xfrm>
          <a:prstGeom prst="rect">
            <a:avLst/>
          </a:prstGeom>
          <a:noFill/>
        </p:spPr>
        <p:txBody>
          <a:bodyPr wrap="square">
            <a:spAutoFit/>
          </a:bodyPr>
          <a:lstStyle/>
          <a:p>
            <a:r>
              <a:rPr lang="en-US" sz="3600" dirty="0">
                <a:solidFill>
                  <a:srgbClr val="09B36B"/>
                </a:solidFill>
              </a:rPr>
              <a:t>Summary</a:t>
            </a:r>
          </a:p>
        </p:txBody>
      </p:sp>
      <p:pic>
        <p:nvPicPr>
          <p:cNvPr id="8" name="Picture 7">
            <a:extLst>
              <a:ext uri="{FF2B5EF4-FFF2-40B4-BE49-F238E27FC236}">
                <a16:creationId xmlns:a16="http://schemas.microsoft.com/office/drawing/2014/main" id="{48D33CCD-0A6D-F55A-773A-CFD8932BF378}"/>
              </a:ext>
            </a:extLst>
          </p:cNvPr>
          <p:cNvPicPr>
            <a:picLocks noChangeAspect="1"/>
          </p:cNvPicPr>
          <p:nvPr/>
        </p:nvPicPr>
        <p:blipFill>
          <a:blip r:embed="rId5"/>
          <a:stretch>
            <a:fillRect/>
          </a:stretch>
        </p:blipFill>
        <p:spPr>
          <a:xfrm>
            <a:off x="0" y="-13141"/>
            <a:ext cx="12192000" cy="6979578"/>
          </a:xfrm>
          <a:prstGeom prst="rect">
            <a:avLst/>
          </a:prstGeom>
        </p:spPr>
      </p:pic>
    </p:spTree>
    <p:extLst>
      <p:ext uri="{BB962C8B-B14F-4D97-AF65-F5344CB8AC3E}">
        <p14:creationId xmlns:p14="http://schemas.microsoft.com/office/powerpoint/2010/main" val="352861085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C0EAE4EC-9A97-E382-AEE7-B0B504C076E8}"/>
            </a:ext>
          </a:extLst>
        </p:cNvPr>
        <p:cNvGrpSpPr/>
        <p:nvPr/>
      </p:nvGrpSpPr>
      <p:grpSpPr>
        <a:xfrm>
          <a:off x="0" y="0"/>
          <a:ext cx="0" cy="0"/>
          <a:chOff x="0" y="0"/>
          <a:chExt cx="0" cy="0"/>
        </a:xfrm>
      </p:grpSpPr>
      <p:pic>
        <p:nvPicPr>
          <p:cNvPr id="5" name="Picture 4" descr="A paper monkey sitting on the floor&#10;&#10;AI-generated content may be incorrect.">
            <a:extLst>
              <a:ext uri="{FF2B5EF4-FFF2-40B4-BE49-F238E27FC236}">
                <a16:creationId xmlns:a16="http://schemas.microsoft.com/office/drawing/2014/main" id="{A5BAC437-CC25-AE11-9846-A7D985EE66CA}"/>
              </a:ext>
            </a:extLst>
          </p:cNvPr>
          <p:cNvPicPr>
            <a:picLocks noChangeAspect="1"/>
          </p:cNvPicPr>
          <p:nvPr/>
        </p:nvPicPr>
        <p:blipFill>
          <a:blip r:embed="rId3"/>
          <a:stretch>
            <a:fillRect/>
          </a:stretch>
        </p:blipFill>
        <p:spPr>
          <a:xfrm>
            <a:off x="5914490" y="0"/>
            <a:ext cx="6277510" cy="6277510"/>
          </a:xfrm>
          <a:prstGeom prst="rect">
            <a:avLst/>
          </a:prstGeom>
        </p:spPr>
      </p:pic>
      <p:sp>
        <p:nvSpPr>
          <p:cNvPr id="6" name="Rectangle 5">
            <a:extLst>
              <a:ext uri="{FF2B5EF4-FFF2-40B4-BE49-F238E27FC236}">
                <a16:creationId xmlns:a16="http://schemas.microsoft.com/office/drawing/2014/main" id="{A79F0DAA-E999-E5A5-FB05-9D38E0AC25F6}"/>
              </a:ext>
            </a:extLst>
          </p:cNvPr>
          <p:cNvSpPr/>
          <p:nvPr/>
        </p:nvSpPr>
        <p:spPr>
          <a:xfrm>
            <a:off x="5914490" y="-4461"/>
            <a:ext cx="6277508" cy="6277510"/>
          </a:xfrm>
          <a:prstGeom prst="rect">
            <a:avLst/>
          </a:prstGeom>
          <a:solidFill>
            <a:srgbClr val="EBEBF3">
              <a:alpha val="9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8" name="Picture 47" descr="A black and white symbol&#10;&#10;AI-generated content may be incorrect.">
            <a:extLst>
              <a:ext uri="{FF2B5EF4-FFF2-40B4-BE49-F238E27FC236}">
                <a16:creationId xmlns:a16="http://schemas.microsoft.com/office/drawing/2014/main" id="{BFD48DE6-F213-C3B8-CD43-33C31317CC62}"/>
              </a:ext>
            </a:extLst>
          </p:cNvPr>
          <p:cNvPicPr>
            <a:picLocks noChangeAspect="1"/>
          </p:cNvPicPr>
          <p:nvPr/>
        </p:nvPicPr>
        <p:blipFill>
          <a:blip r:embed="rId4">
            <a:alphaModFix amt="76000"/>
          </a:blip>
          <a:stretch>
            <a:fillRect/>
          </a:stretch>
        </p:blipFill>
        <p:spPr>
          <a:xfrm>
            <a:off x="9321282" y="3223727"/>
            <a:ext cx="205273" cy="205273"/>
          </a:xfrm>
          <a:prstGeom prst="rect">
            <a:avLst/>
          </a:prstGeom>
        </p:spPr>
      </p:pic>
      <p:sp>
        <p:nvSpPr>
          <p:cNvPr id="49" name="Google Shape;415;p43">
            <a:extLst>
              <a:ext uri="{FF2B5EF4-FFF2-40B4-BE49-F238E27FC236}">
                <a16:creationId xmlns:a16="http://schemas.microsoft.com/office/drawing/2014/main" id="{08BE3B2E-9815-1C69-3ED1-A5A5530E8CFE}"/>
              </a:ext>
            </a:extLst>
          </p:cNvPr>
          <p:cNvSpPr txBox="1">
            <a:spLocks/>
          </p:cNvSpPr>
          <p:nvPr/>
        </p:nvSpPr>
        <p:spPr>
          <a:xfrm>
            <a:off x="766479" y="15156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endParaRPr lang="en-US" dirty="0"/>
          </a:p>
        </p:txBody>
      </p:sp>
      <p:sp>
        <p:nvSpPr>
          <p:cNvPr id="2" name="Google Shape;415;p43">
            <a:extLst>
              <a:ext uri="{FF2B5EF4-FFF2-40B4-BE49-F238E27FC236}">
                <a16:creationId xmlns:a16="http://schemas.microsoft.com/office/drawing/2014/main" id="{DD792991-F8CC-3027-632D-64214D744AD4}"/>
              </a:ext>
            </a:extLst>
          </p:cNvPr>
          <p:cNvSpPr txBox="1">
            <a:spLocks/>
          </p:cNvSpPr>
          <p:nvPr/>
        </p:nvSpPr>
        <p:spPr>
          <a:xfrm>
            <a:off x="918879" y="16680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r>
              <a:rPr lang="en-US" b="0" dirty="0">
                <a:solidFill>
                  <a:schemeClr val="tx2">
                    <a:lumMod val="25000"/>
                  </a:schemeClr>
                </a:solidFill>
              </a:rPr>
              <a:t>High Risk Shares</a:t>
            </a:r>
          </a:p>
          <a:p>
            <a:pPr marL="285750" indent="-285750">
              <a:buFont typeface="Arial" panose="020B0604020202020204" pitchFamily="34" charset="0"/>
              <a:buChar char="•"/>
            </a:pPr>
            <a:r>
              <a:rPr lang="en-US" b="0" dirty="0">
                <a:solidFill>
                  <a:schemeClr val="tx2">
                    <a:lumMod val="25000"/>
                  </a:schemeClr>
                </a:solidFill>
              </a:rPr>
              <a:t>Interesting Files (data and secrets)</a:t>
            </a:r>
          </a:p>
          <a:p>
            <a:pPr marL="285750" indent="-285750">
              <a:buFont typeface="Arial" panose="020B0604020202020204" pitchFamily="34" charset="0"/>
              <a:buChar char="•"/>
            </a:pPr>
            <a:r>
              <a:rPr lang="en-US" b="0" dirty="0">
                <a:solidFill>
                  <a:schemeClr val="tx2">
                    <a:lumMod val="25000"/>
                  </a:schemeClr>
                </a:solidFill>
              </a:rPr>
              <a:t>Extracting Secrets</a:t>
            </a:r>
          </a:p>
          <a:p>
            <a:pPr marL="285750" indent="-285750">
              <a:buFont typeface="Arial" panose="020B0604020202020204" pitchFamily="34" charset="0"/>
              <a:buChar char="•"/>
            </a:pPr>
            <a:r>
              <a:rPr lang="en-US" dirty="0">
                <a:solidFill>
                  <a:schemeClr val="tx2">
                    <a:lumMod val="25000"/>
                  </a:schemeClr>
                </a:solidFill>
              </a:rPr>
              <a:t>Stale (last modified date &gt; 1yr)</a:t>
            </a:r>
          </a:p>
          <a:p>
            <a:pPr marL="285750" indent="-285750">
              <a:buFont typeface="Arial" panose="020B0604020202020204" pitchFamily="34" charset="0"/>
              <a:buChar char="•"/>
            </a:pPr>
            <a:r>
              <a:rPr lang="en-US" dirty="0">
                <a:solidFill>
                  <a:schemeClr val="tx2">
                    <a:lumMod val="25000"/>
                  </a:schemeClr>
                </a:solidFill>
              </a:rPr>
              <a:t>Empty (no files)</a:t>
            </a:r>
          </a:p>
          <a:p>
            <a:pPr marL="285750" indent="-285750">
              <a:buFont typeface="Arial" panose="020B0604020202020204" pitchFamily="34" charset="0"/>
              <a:buChar char="•"/>
            </a:pPr>
            <a:endParaRPr lang="en-US" dirty="0">
              <a:solidFill>
                <a:schemeClr val="tx2">
                  <a:lumMod val="25000"/>
                </a:schemeClr>
              </a:solidFill>
            </a:endParaRPr>
          </a:p>
        </p:txBody>
      </p:sp>
      <p:sp>
        <p:nvSpPr>
          <p:cNvPr id="3" name="TextBox 2">
            <a:extLst>
              <a:ext uri="{FF2B5EF4-FFF2-40B4-BE49-F238E27FC236}">
                <a16:creationId xmlns:a16="http://schemas.microsoft.com/office/drawing/2014/main" id="{3F49E6BD-E4F8-5A92-4426-6976F593B801}"/>
              </a:ext>
            </a:extLst>
          </p:cNvPr>
          <p:cNvSpPr txBox="1"/>
          <p:nvPr/>
        </p:nvSpPr>
        <p:spPr>
          <a:xfrm>
            <a:off x="6353174" y="1515649"/>
            <a:ext cx="5000625" cy="584775"/>
          </a:xfrm>
          <a:prstGeom prst="rect">
            <a:avLst/>
          </a:prstGeom>
          <a:noFill/>
        </p:spPr>
        <p:txBody>
          <a:bodyPr wrap="square">
            <a:spAutoFit/>
          </a:bodyPr>
          <a:lstStyle/>
          <a:p>
            <a:r>
              <a:rPr lang="en-US" sz="1600" dirty="0">
                <a:solidFill>
                  <a:schemeClr val="tx2">
                    <a:lumMod val="25000"/>
                  </a:schemeClr>
                </a:solidFill>
                <a:latin typeface="Arial" panose="020B0604020202020204" pitchFamily="34" charset="0"/>
                <a:cs typeface="Arial" panose="020B0604020202020204" pitchFamily="34" charset="0"/>
                <a:sym typeface="Sora"/>
              </a:rPr>
              <a:t>Stale and empty share folders are exactly what they sounds like. </a:t>
            </a:r>
            <a:endParaRPr lang="en-US" b="1" dirty="0">
              <a:solidFill>
                <a:schemeClr val="tx2">
                  <a:lumMod val="25000"/>
                </a:schemeClr>
              </a:solidFill>
            </a:endParaRPr>
          </a:p>
        </p:txBody>
      </p:sp>
      <p:sp>
        <p:nvSpPr>
          <p:cNvPr id="4" name="TextBox 3">
            <a:extLst>
              <a:ext uri="{FF2B5EF4-FFF2-40B4-BE49-F238E27FC236}">
                <a16:creationId xmlns:a16="http://schemas.microsoft.com/office/drawing/2014/main" id="{CE1C5086-1371-67B1-9164-0A8CB5743B3E}"/>
              </a:ext>
            </a:extLst>
          </p:cNvPr>
          <p:cNvSpPr txBox="1"/>
          <p:nvPr/>
        </p:nvSpPr>
        <p:spPr>
          <a:xfrm>
            <a:off x="6353174" y="662500"/>
            <a:ext cx="5136890" cy="646331"/>
          </a:xfrm>
          <a:prstGeom prst="rect">
            <a:avLst/>
          </a:prstGeom>
          <a:noFill/>
        </p:spPr>
        <p:txBody>
          <a:bodyPr wrap="square">
            <a:spAutoFit/>
          </a:bodyPr>
          <a:lstStyle/>
          <a:p>
            <a:r>
              <a:rPr lang="en-US" sz="3600" dirty="0">
                <a:solidFill>
                  <a:srgbClr val="09B36B"/>
                </a:solidFill>
              </a:rPr>
              <a:t>Summary</a:t>
            </a:r>
          </a:p>
        </p:txBody>
      </p:sp>
      <p:sp>
        <p:nvSpPr>
          <p:cNvPr id="9" name="Google Shape;413;p43">
            <a:extLst>
              <a:ext uri="{FF2B5EF4-FFF2-40B4-BE49-F238E27FC236}">
                <a16:creationId xmlns:a16="http://schemas.microsoft.com/office/drawing/2014/main" id="{05A44673-C040-681F-CEC1-49E9BD63FE47}"/>
              </a:ext>
            </a:extLst>
          </p:cNvPr>
          <p:cNvSpPr txBox="1">
            <a:spLocks noGrp="1"/>
          </p:cNvSpPr>
          <p:nvPr>
            <p:ph type="title"/>
          </p:nvPr>
        </p:nvSpPr>
        <p:spPr>
          <a:xfrm>
            <a:off x="838199" y="662500"/>
            <a:ext cx="4813041" cy="4584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Static Labeling</a:t>
            </a:r>
            <a:br>
              <a:rPr lang="en-US" dirty="0"/>
            </a:br>
            <a:r>
              <a:rPr lang="en-US" sz="2200" dirty="0">
                <a:solidFill>
                  <a:schemeClr val="bg1">
                    <a:lumMod val="75000"/>
                  </a:schemeClr>
                </a:solidFill>
              </a:rPr>
              <a:t>… mostly :)</a:t>
            </a:r>
            <a:endParaRPr dirty="0">
              <a:solidFill>
                <a:schemeClr val="bg1">
                  <a:lumMod val="75000"/>
                </a:schemeClr>
              </a:solidFill>
            </a:endParaRPr>
          </a:p>
        </p:txBody>
      </p:sp>
    </p:spTree>
    <p:extLst>
      <p:ext uri="{BB962C8B-B14F-4D97-AF65-F5344CB8AC3E}">
        <p14:creationId xmlns:p14="http://schemas.microsoft.com/office/powerpoint/2010/main" val="301012304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FE29B5FD-FCAA-F5F0-6AC2-9563CFEC3D51}"/>
            </a:ext>
          </a:extLst>
        </p:cNvPr>
        <p:cNvGrpSpPr/>
        <p:nvPr/>
      </p:nvGrpSpPr>
      <p:grpSpPr>
        <a:xfrm>
          <a:off x="0" y="0"/>
          <a:ext cx="0" cy="0"/>
          <a:chOff x="0" y="0"/>
          <a:chExt cx="0" cy="0"/>
        </a:xfrm>
      </p:grpSpPr>
      <p:sp>
        <p:nvSpPr>
          <p:cNvPr id="37" name="Rectangle 36">
            <a:extLst>
              <a:ext uri="{FF2B5EF4-FFF2-40B4-BE49-F238E27FC236}">
                <a16:creationId xmlns:a16="http://schemas.microsoft.com/office/drawing/2014/main" id="{F7E8BCD6-3392-DC92-9C70-4E8F322A8FF3}"/>
              </a:ext>
            </a:extLst>
          </p:cNvPr>
          <p:cNvSpPr/>
          <p:nvPr/>
        </p:nvSpPr>
        <p:spPr>
          <a:xfrm>
            <a:off x="858010" y="3353002"/>
            <a:ext cx="1504190" cy="1930649"/>
          </a:xfrm>
          <a:prstGeom prst="rect">
            <a:avLst/>
          </a:prstGeom>
          <a:solidFill>
            <a:schemeClr val="accent1">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DF25002C-90C4-DFAD-E730-109527D6DDB1}"/>
              </a:ext>
            </a:extLst>
          </p:cNvPr>
          <p:cNvSpPr/>
          <p:nvPr/>
        </p:nvSpPr>
        <p:spPr>
          <a:xfrm>
            <a:off x="2574918" y="3343274"/>
            <a:ext cx="9138545" cy="2771775"/>
          </a:xfrm>
          <a:prstGeom prst="rect">
            <a:avLst/>
          </a:prstGeom>
          <a:solidFill>
            <a:schemeClr val="accent1">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EFE17692-A349-3AA9-67F5-E1D7EE0D3B73}"/>
              </a:ext>
            </a:extLst>
          </p:cNvPr>
          <p:cNvSpPr txBox="1"/>
          <p:nvPr/>
        </p:nvSpPr>
        <p:spPr>
          <a:xfrm>
            <a:off x="3047135" y="3650351"/>
            <a:ext cx="8345185" cy="1477328"/>
          </a:xfrm>
          <a:prstGeom prst="rect">
            <a:avLst/>
          </a:prstGeom>
          <a:noFill/>
        </p:spPr>
        <p:txBody>
          <a:bodyPr wrap="square">
            <a:spAutoFit/>
          </a:bodyPr>
          <a:lstStyle/>
          <a:p>
            <a:r>
              <a:rPr lang="en-US" sz="1600" b="1" dirty="0">
                <a:solidFill>
                  <a:srgbClr val="2B2576"/>
                </a:solidFill>
                <a:latin typeface="+mn-lt"/>
              </a:rPr>
              <a:t>Transform Data</a:t>
            </a:r>
          </a:p>
          <a:p>
            <a:endParaRPr lang="en-US" sz="1600" b="1" dirty="0">
              <a:solidFill>
                <a:srgbClr val="09B36B"/>
              </a:solidFill>
              <a:latin typeface="+mn-lt"/>
            </a:endParaRPr>
          </a:p>
          <a:p>
            <a:r>
              <a:rPr lang="en-US" b="1" dirty="0">
                <a:solidFill>
                  <a:schemeClr val="tx2">
                    <a:lumMod val="25000"/>
                  </a:schemeClr>
                </a:solidFill>
                <a:latin typeface="+mn-lt"/>
              </a:rPr>
              <a:t>Static Data Labeling</a:t>
            </a:r>
          </a:p>
          <a:p>
            <a:pPr marL="171450" indent="-171450">
              <a:buFont typeface="Arial" panose="020B0604020202020204" pitchFamily="34" charset="0"/>
              <a:buChar char="•"/>
            </a:pPr>
            <a:r>
              <a:rPr lang="en-US" sz="1200" dirty="0">
                <a:solidFill>
                  <a:schemeClr val="tx2">
                    <a:lumMod val="25000"/>
                  </a:schemeClr>
                </a:solidFill>
                <a:latin typeface="+mn-lt"/>
              </a:rPr>
              <a:t>Highly Exploitable, Interesting Files, Secrets Extraction, Stale, Empty</a:t>
            </a:r>
          </a:p>
          <a:p>
            <a:pPr marL="285750" indent="-285750">
              <a:buFont typeface="Arial" panose="020B0604020202020204" pitchFamily="34" charset="0"/>
              <a:buChar char="•"/>
            </a:pPr>
            <a:endParaRPr lang="en-US" sz="1600" dirty="0">
              <a:solidFill>
                <a:schemeClr val="tx2">
                  <a:lumMod val="25000"/>
                </a:schemeClr>
              </a:solidFill>
              <a:latin typeface="+mn-lt"/>
            </a:endParaRPr>
          </a:p>
          <a:p>
            <a:pPr marL="400050"/>
            <a:endParaRPr lang="en-US" sz="1600" dirty="0">
              <a:solidFill>
                <a:schemeClr val="tx2">
                  <a:lumMod val="25000"/>
                </a:schemeClr>
              </a:solidFill>
              <a:latin typeface="+mn-lt"/>
            </a:endParaRPr>
          </a:p>
        </p:txBody>
      </p:sp>
      <p:sp>
        <p:nvSpPr>
          <p:cNvPr id="32" name="Google Shape;413;p43">
            <a:extLst>
              <a:ext uri="{FF2B5EF4-FFF2-40B4-BE49-F238E27FC236}">
                <a16:creationId xmlns:a16="http://schemas.microsoft.com/office/drawing/2014/main" id="{1BE71B66-95D2-0D97-C105-F1A603AC6102}"/>
              </a:ext>
            </a:extLst>
          </p:cNvPr>
          <p:cNvSpPr txBox="1">
            <a:spLocks noGrp="1"/>
          </p:cNvSpPr>
          <p:nvPr>
            <p:ph type="title"/>
          </p:nvPr>
        </p:nvSpPr>
        <p:spPr>
          <a:xfrm>
            <a:off x="735107" y="662500"/>
            <a:ext cx="8617595" cy="4584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sz="3100" dirty="0"/>
              <a:t>  </a:t>
            </a:r>
            <a:br>
              <a:rPr lang="en-US" sz="3100" dirty="0"/>
            </a:br>
            <a:r>
              <a:rPr lang="en-US" b="1" dirty="0"/>
              <a:t>PowerHuntShares Process</a:t>
            </a:r>
            <a:endParaRPr dirty="0"/>
          </a:p>
        </p:txBody>
      </p:sp>
      <p:sp>
        <p:nvSpPr>
          <p:cNvPr id="4" name="Rectangle 3">
            <a:extLst>
              <a:ext uri="{FF2B5EF4-FFF2-40B4-BE49-F238E27FC236}">
                <a16:creationId xmlns:a16="http://schemas.microsoft.com/office/drawing/2014/main" id="{3EC9AF51-50C5-71B9-2AA5-0EC61E95F201}"/>
              </a:ext>
            </a:extLst>
          </p:cNvPr>
          <p:cNvSpPr/>
          <p:nvPr/>
        </p:nvSpPr>
        <p:spPr>
          <a:xfrm>
            <a:off x="9489645" y="3582100"/>
            <a:ext cx="790575" cy="37077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Data</a:t>
            </a:r>
          </a:p>
        </p:txBody>
      </p:sp>
      <p:sp>
        <p:nvSpPr>
          <p:cNvPr id="30" name="Rectangle 29">
            <a:extLst>
              <a:ext uri="{FF2B5EF4-FFF2-40B4-BE49-F238E27FC236}">
                <a16:creationId xmlns:a16="http://schemas.microsoft.com/office/drawing/2014/main" id="{919CC0BB-9084-19CF-D3A0-7F83E0FFDB54}"/>
              </a:ext>
            </a:extLst>
          </p:cNvPr>
          <p:cNvSpPr/>
          <p:nvPr/>
        </p:nvSpPr>
        <p:spPr>
          <a:xfrm>
            <a:off x="10569868" y="3582100"/>
            <a:ext cx="885825" cy="37077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Context</a:t>
            </a:r>
          </a:p>
        </p:txBody>
      </p:sp>
      <p:sp>
        <p:nvSpPr>
          <p:cNvPr id="31" name="TextBox 30">
            <a:extLst>
              <a:ext uri="{FF2B5EF4-FFF2-40B4-BE49-F238E27FC236}">
                <a16:creationId xmlns:a16="http://schemas.microsoft.com/office/drawing/2014/main" id="{69C1EB0F-1E1B-DD51-66BB-00EA8FCAD72D}"/>
              </a:ext>
            </a:extLst>
          </p:cNvPr>
          <p:cNvSpPr txBox="1"/>
          <p:nvPr/>
        </p:nvSpPr>
        <p:spPr>
          <a:xfrm>
            <a:off x="10296360" y="3650351"/>
            <a:ext cx="288862" cy="307777"/>
          </a:xfrm>
          <a:prstGeom prst="rect">
            <a:avLst/>
          </a:prstGeom>
          <a:noFill/>
        </p:spPr>
        <p:txBody>
          <a:bodyPr wrap="none" rtlCol="0">
            <a:spAutoFit/>
          </a:bodyPr>
          <a:lstStyle/>
          <a:p>
            <a:r>
              <a:rPr lang="en-US" dirty="0"/>
              <a:t>+</a:t>
            </a:r>
          </a:p>
        </p:txBody>
      </p:sp>
      <p:sp>
        <p:nvSpPr>
          <p:cNvPr id="33" name="TextBox 32">
            <a:extLst>
              <a:ext uri="{FF2B5EF4-FFF2-40B4-BE49-F238E27FC236}">
                <a16:creationId xmlns:a16="http://schemas.microsoft.com/office/drawing/2014/main" id="{CDD3837F-9058-F4DE-C74D-E38F01345C3B}"/>
              </a:ext>
            </a:extLst>
          </p:cNvPr>
          <p:cNvSpPr txBox="1"/>
          <p:nvPr/>
        </p:nvSpPr>
        <p:spPr>
          <a:xfrm>
            <a:off x="0" y="6406376"/>
            <a:ext cx="12192000" cy="338554"/>
          </a:xfrm>
          <a:prstGeom prst="rect">
            <a:avLst/>
          </a:prstGeom>
          <a:noFill/>
        </p:spPr>
        <p:txBody>
          <a:bodyPr wrap="square">
            <a:spAutoFit/>
          </a:bodyPr>
          <a:lstStyle/>
          <a:p>
            <a:pPr algn="ctr"/>
            <a:r>
              <a:rPr lang="en-US" sz="1600" dirty="0">
                <a:solidFill>
                  <a:schemeClr val="bg1"/>
                </a:solidFill>
                <a:latin typeface="+mj-lt"/>
                <a:cs typeface="Arial" panose="020B0604020202020204" pitchFamily="34" charset="0"/>
              </a:rPr>
              <a:t>https://github.com/NetSPI/PowerHuntShares</a:t>
            </a:r>
          </a:p>
        </p:txBody>
      </p:sp>
      <p:sp>
        <p:nvSpPr>
          <p:cNvPr id="34" name="Rectangle 33">
            <a:extLst>
              <a:ext uri="{FF2B5EF4-FFF2-40B4-BE49-F238E27FC236}">
                <a16:creationId xmlns:a16="http://schemas.microsoft.com/office/drawing/2014/main" id="{92430D84-6D28-E504-3AB6-DE6C13244B59}"/>
              </a:ext>
            </a:extLst>
          </p:cNvPr>
          <p:cNvSpPr/>
          <p:nvPr/>
        </p:nvSpPr>
        <p:spPr>
          <a:xfrm>
            <a:off x="850392" y="1758404"/>
            <a:ext cx="10863072" cy="327628"/>
          </a:xfrm>
          <a:prstGeom prst="rect">
            <a:avLst/>
          </a:prstGeom>
          <a:solidFill>
            <a:srgbClr val="09B36B"/>
          </a:solidFill>
          <a:ln w="19050">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3E7F2059-E58B-8555-E1F9-9F6164249BE2}"/>
              </a:ext>
            </a:extLst>
          </p:cNvPr>
          <p:cNvSpPr/>
          <p:nvPr/>
        </p:nvSpPr>
        <p:spPr>
          <a:xfrm>
            <a:off x="858011" y="1765163"/>
            <a:ext cx="4083756" cy="320040"/>
          </a:xfrm>
          <a:prstGeom prst="rect">
            <a:avLst/>
          </a:prstGeom>
          <a:solidFill>
            <a:srgbClr val="2B2576"/>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a16="http://schemas.microsoft.com/office/drawing/2014/main" id="{96356866-FE32-FE2F-F220-58EBF5D44B5D}"/>
              </a:ext>
            </a:extLst>
          </p:cNvPr>
          <p:cNvSpPr txBox="1"/>
          <p:nvPr/>
        </p:nvSpPr>
        <p:spPr>
          <a:xfrm>
            <a:off x="735108" y="2483043"/>
            <a:ext cx="1250442" cy="523220"/>
          </a:xfrm>
          <a:prstGeom prst="rect">
            <a:avLst/>
          </a:prstGeom>
          <a:noFill/>
        </p:spPr>
        <p:txBody>
          <a:bodyPr wrap="square">
            <a:spAutoFit/>
          </a:bodyPr>
          <a:lstStyle/>
          <a:p>
            <a:pPr algn="ctr"/>
            <a:r>
              <a:rPr lang="en-US" dirty="0">
                <a:solidFill>
                  <a:schemeClr val="tx2">
                    <a:lumMod val="25000"/>
                  </a:schemeClr>
                </a:solidFill>
              </a:rPr>
              <a:t>Define </a:t>
            </a:r>
          </a:p>
          <a:p>
            <a:pPr algn="ctr"/>
            <a:r>
              <a:rPr lang="en-US" dirty="0">
                <a:solidFill>
                  <a:schemeClr val="tx2">
                    <a:lumMod val="25000"/>
                  </a:schemeClr>
                </a:solidFill>
              </a:rPr>
              <a:t>Goals</a:t>
            </a:r>
          </a:p>
        </p:txBody>
      </p:sp>
      <p:sp>
        <p:nvSpPr>
          <p:cNvPr id="41" name="TextBox 40">
            <a:extLst>
              <a:ext uri="{FF2B5EF4-FFF2-40B4-BE49-F238E27FC236}">
                <a16:creationId xmlns:a16="http://schemas.microsoft.com/office/drawing/2014/main" id="{F358DE03-42EC-5579-0317-18136CDBBECD}"/>
              </a:ext>
            </a:extLst>
          </p:cNvPr>
          <p:cNvSpPr txBox="1"/>
          <p:nvPr/>
        </p:nvSpPr>
        <p:spPr>
          <a:xfrm>
            <a:off x="2020617" y="2484269"/>
            <a:ext cx="1250442" cy="523220"/>
          </a:xfrm>
          <a:prstGeom prst="rect">
            <a:avLst/>
          </a:prstGeom>
          <a:noFill/>
        </p:spPr>
        <p:txBody>
          <a:bodyPr wrap="square">
            <a:spAutoFit/>
          </a:bodyPr>
          <a:lstStyle/>
          <a:p>
            <a:pPr algn="ctr"/>
            <a:r>
              <a:rPr lang="en-US" dirty="0">
                <a:solidFill>
                  <a:schemeClr val="tx2">
                    <a:lumMod val="25000"/>
                  </a:schemeClr>
                </a:solidFill>
              </a:rPr>
              <a:t>Collect </a:t>
            </a:r>
          </a:p>
          <a:p>
            <a:pPr algn="ctr"/>
            <a:r>
              <a:rPr lang="en-US" dirty="0">
                <a:solidFill>
                  <a:schemeClr val="tx2">
                    <a:lumMod val="25000"/>
                  </a:schemeClr>
                </a:solidFill>
              </a:rPr>
              <a:t>Data</a:t>
            </a:r>
          </a:p>
        </p:txBody>
      </p:sp>
      <p:sp>
        <p:nvSpPr>
          <p:cNvPr id="42" name="TextBox 41">
            <a:extLst>
              <a:ext uri="{FF2B5EF4-FFF2-40B4-BE49-F238E27FC236}">
                <a16:creationId xmlns:a16="http://schemas.microsoft.com/office/drawing/2014/main" id="{4069B73A-A8B8-7AB2-6E40-B02E0ACE86FB}"/>
              </a:ext>
            </a:extLst>
          </p:cNvPr>
          <p:cNvSpPr txBox="1"/>
          <p:nvPr/>
        </p:nvSpPr>
        <p:spPr>
          <a:xfrm>
            <a:off x="3047135" y="2483043"/>
            <a:ext cx="1250442" cy="523220"/>
          </a:xfrm>
          <a:prstGeom prst="rect">
            <a:avLst/>
          </a:prstGeom>
          <a:noFill/>
        </p:spPr>
        <p:txBody>
          <a:bodyPr wrap="square">
            <a:spAutoFit/>
          </a:bodyPr>
          <a:lstStyle/>
          <a:p>
            <a:pPr algn="ctr"/>
            <a:r>
              <a:rPr lang="en-US" dirty="0">
                <a:solidFill>
                  <a:schemeClr val="tx2">
                    <a:lumMod val="25000"/>
                  </a:schemeClr>
                </a:solidFill>
              </a:rPr>
              <a:t>Clean</a:t>
            </a:r>
          </a:p>
          <a:p>
            <a:pPr algn="ctr"/>
            <a:r>
              <a:rPr lang="en-US" dirty="0">
                <a:solidFill>
                  <a:schemeClr val="tx2">
                    <a:lumMod val="25000"/>
                  </a:schemeClr>
                </a:solidFill>
              </a:rPr>
              <a:t>Data</a:t>
            </a:r>
          </a:p>
        </p:txBody>
      </p:sp>
      <p:sp>
        <p:nvSpPr>
          <p:cNvPr id="43" name="TextBox 42">
            <a:extLst>
              <a:ext uri="{FF2B5EF4-FFF2-40B4-BE49-F238E27FC236}">
                <a16:creationId xmlns:a16="http://schemas.microsoft.com/office/drawing/2014/main" id="{18B85215-2C77-2EF4-DF0E-C65F6EF819F8}"/>
              </a:ext>
            </a:extLst>
          </p:cNvPr>
          <p:cNvSpPr txBox="1"/>
          <p:nvPr/>
        </p:nvSpPr>
        <p:spPr>
          <a:xfrm>
            <a:off x="4316546" y="2486015"/>
            <a:ext cx="1250442" cy="523220"/>
          </a:xfrm>
          <a:prstGeom prst="rect">
            <a:avLst/>
          </a:prstGeom>
          <a:noFill/>
        </p:spPr>
        <p:txBody>
          <a:bodyPr wrap="square">
            <a:spAutoFit/>
          </a:bodyPr>
          <a:lstStyle/>
          <a:p>
            <a:pPr algn="ctr"/>
            <a:r>
              <a:rPr lang="en-US" dirty="0">
                <a:solidFill>
                  <a:schemeClr val="tx2">
                    <a:lumMod val="25000"/>
                  </a:schemeClr>
                </a:solidFill>
              </a:rPr>
              <a:t>Transform</a:t>
            </a:r>
          </a:p>
          <a:p>
            <a:pPr algn="ctr"/>
            <a:r>
              <a:rPr lang="en-US" dirty="0">
                <a:solidFill>
                  <a:schemeClr val="tx2">
                    <a:lumMod val="25000"/>
                  </a:schemeClr>
                </a:solidFill>
              </a:rPr>
              <a:t>Data</a:t>
            </a:r>
          </a:p>
        </p:txBody>
      </p:sp>
      <p:sp>
        <p:nvSpPr>
          <p:cNvPr id="44" name="TextBox 43">
            <a:extLst>
              <a:ext uri="{FF2B5EF4-FFF2-40B4-BE49-F238E27FC236}">
                <a16:creationId xmlns:a16="http://schemas.microsoft.com/office/drawing/2014/main" id="{DBF248CD-4CFB-5108-62D7-8880A38E4078}"/>
              </a:ext>
            </a:extLst>
          </p:cNvPr>
          <p:cNvSpPr txBox="1"/>
          <p:nvPr/>
        </p:nvSpPr>
        <p:spPr>
          <a:xfrm>
            <a:off x="5513585" y="2473315"/>
            <a:ext cx="1250442" cy="523220"/>
          </a:xfrm>
          <a:prstGeom prst="rect">
            <a:avLst/>
          </a:prstGeom>
          <a:noFill/>
        </p:spPr>
        <p:txBody>
          <a:bodyPr wrap="square">
            <a:spAutoFit/>
          </a:bodyPr>
          <a:lstStyle/>
          <a:p>
            <a:pPr algn="ctr"/>
            <a:r>
              <a:rPr lang="en-US" dirty="0">
                <a:solidFill>
                  <a:schemeClr val="tx2">
                    <a:lumMod val="25000"/>
                  </a:schemeClr>
                </a:solidFill>
              </a:rPr>
              <a:t>Analyze</a:t>
            </a:r>
          </a:p>
          <a:p>
            <a:pPr algn="ctr"/>
            <a:r>
              <a:rPr lang="en-US" dirty="0">
                <a:solidFill>
                  <a:schemeClr val="tx2">
                    <a:lumMod val="25000"/>
                  </a:schemeClr>
                </a:solidFill>
              </a:rPr>
              <a:t>Data</a:t>
            </a:r>
          </a:p>
        </p:txBody>
      </p:sp>
      <p:sp>
        <p:nvSpPr>
          <p:cNvPr id="45" name="TextBox 44">
            <a:extLst>
              <a:ext uri="{FF2B5EF4-FFF2-40B4-BE49-F238E27FC236}">
                <a16:creationId xmlns:a16="http://schemas.microsoft.com/office/drawing/2014/main" id="{49BFCAFC-5F4D-639A-F7E5-339F83D8E58E}"/>
              </a:ext>
            </a:extLst>
          </p:cNvPr>
          <p:cNvSpPr txBox="1"/>
          <p:nvPr/>
        </p:nvSpPr>
        <p:spPr>
          <a:xfrm>
            <a:off x="6823984" y="2473315"/>
            <a:ext cx="1449569" cy="523220"/>
          </a:xfrm>
          <a:prstGeom prst="rect">
            <a:avLst/>
          </a:prstGeom>
          <a:noFill/>
        </p:spPr>
        <p:txBody>
          <a:bodyPr wrap="square">
            <a:spAutoFit/>
          </a:bodyPr>
          <a:lstStyle/>
          <a:p>
            <a:pPr algn="ctr"/>
            <a:r>
              <a:rPr lang="en-US" dirty="0">
                <a:solidFill>
                  <a:schemeClr val="tx2">
                    <a:lumMod val="25000"/>
                  </a:schemeClr>
                </a:solidFill>
              </a:rPr>
              <a:t>Extract Insights &amp; Predictions</a:t>
            </a:r>
          </a:p>
        </p:txBody>
      </p:sp>
      <p:sp>
        <p:nvSpPr>
          <p:cNvPr id="46" name="TextBox 45">
            <a:extLst>
              <a:ext uri="{FF2B5EF4-FFF2-40B4-BE49-F238E27FC236}">
                <a16:creationId xmlns:a16="http://schemas.microsoft.com/office/drawing/2014/main" id="{1C6A0E1C-6A1E-DF3C-CFE8-460CDBF75C90}"/>
              </a:ext>
            </a:extLst>
          </p:cNvPr>
          <p:cNvSpPr txBox="1"/>
          <p:nvPr/>
        </p:nvSpPr>
        <p:spPr>
          <a:xfrm>
            <a:off x="8274306" y="2473315"/>
            <a:ext cx="2029206" cy="523220"/>
          </a:xfrm>
          <a:prstGeom prst="rect">
            <a:avLst/>
          </a:prstGeom>
          <a:noFill/>
        </p:spPr>
        <p:txBody>
          <a:bodyPr wrap="square">
            <a:spAutoFit/>
          </a:bodyPr>
          <a:lstStyle/>
          <a:p>
            <a:pPr algn="ctr"/>
            <a:r>
              <a:rPr lang="en-US" dirty="0">
                <a:solidFill>
                  <a:schemeClr val="tx2">
                    <a:lumMod val="25000"/>
                  </a:schemeClr>
                </a:solidFill>
              </a:rPr>
              <a:t>Conclusions, Findings </a:t>
            </a:r>
          </a:p>
          <a:p>
            <a:pPr algn="ctr"/>
            <a:r>
              <a:rPr lang="en-US" dirty="0">
                <a:solidFill>
                  <a:schemeClr val="tx2">
                    <a:lumMod val="25000"/>
                  </a:schemeClr>
                </a:solidFill>
              </a:rPr>
              <a:t>&amp; Recommendations</a:t>
            </a:r>
          </a:p>
        </p:txBody>
      </p:sp>
      <p:sp>
        <p:nvSpPr>
          <p:cNvPr id="47" name="TextBox 46">
            <a:extLst>
              <a:ext uri="{FF2B5EF4-FFF2-40B4-BE49-F238E27FC236}">
                <a16:creationId xmlns:a16="http://schemas.microsoft.com/office/drawing/2014/main" id="{27CA81A1-B5F4-1E67-D087-3E2B9918AE34}"/>
              </a:ext>
            </a:extLst>
          </p:cNvPr>
          <p:cNvSpPr txBox="1"/>
          <p:nvPr/>
        </p:nvSpPr>
        <p:spPr>
          <a:xfrm>
            <a:off x="10303512" y="2483043"/>
            <a:ext cx="1250442" cy="523220"/>
          </a:xfrm>
          <a:prstGeom prst="rect">
            <a:avLst/>
          </a:prstGeom>
          <a:noFill/>
        </p:spPr>
        <p:txBody>
          <a:bodyPr wrap="square">
            <a:spAutoFit/>
          </a:bodyPr>
          <a:lstStyle/>
          <a:p>
            <a:pPr algn="ctr"/>
            <a:r>
              <a:rPr lang="en-US" dirty="0">
                <a:solidFill>
                  <a:schemeClr val="tx2">
                    <a:lumMod val="25000"/>
                  </a:schemeClr>
                </a:solidFill>
              </a:rPr>
              <a:t>Take </a:t>
            </a:r>
          </a:p>
          <a:p>
            <a:pPr algn="ctr"/>
            <a:r>
              <a:rPr lang="en-US" dirty="0">
                <a:solidFill>
                  <a:schemeClr val="tx2">
                    <a:lumMod val="25000"/>
                  </a:schemeClr>
                </a:solidFill>
              </a:rPr>
              <a:t>Actions</a:t>
            </a:r>
          </a:p>
        </p:txBody>
      </p:sp>
      <p:cxnSp>
        <p:nvCxnSpPr>
          <p:cNvPr id="48" name="Straight Connector 47">
            <a:extLst>
              <a:ext uri="{FF2B5EF4-FFF2-40B4-BE49-F238E27FC236}">
                <a16:creationId xmlns:a16="http://schemas.microsoft.com/office/drawing/2014/main" id="{99DD048E-F7DB-2055-92B9-3B829F148C93}"/>
              </a:ext>
            </a:extLst>
          </p:cNvPr>
          <p:cNvCxnSpPr>
            <a:cxnSpLocks/>
          </p:cNvCxnSpPr>
          <p:nvPr/>
        </p:nvCxnSpPr>
        <p:spPr>
          <a:xfrm>
            <a:off x="1360329" y="1760512"/>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F939DB3D-A617-F37C-DE67-DC721F7CA693}"/>
              </a:ext>
            </a:extLst>
          </p:cNvPr>
          <p:cNvCxnSpPr/>
          <p:nvPr/>
        </p:nvCxnSpPr>
        <p:spPr>
          <a:xfrm>
            <a:off x="2645838"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B0F4F34F-FD6F-2AB5-0758-7187A3DAA971}"/>
              </a:ext>
            </a:extLst>
          </p:cNvPr>
          <p:cNvCxnSpPr/>
          <p:nvPr/>
        </p:nvCxnSpPr>
        <p:spPr>
          <a:xfrm>
            <a:off x="3667570"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B88214C2-C981-69F8-D7E2-8868A9809018}"/>
              </a:ext>
            </a:extLst>
          </p:cNvPr>
          <p:cNvCxnSpPr/>
          <p:nvPr/>
        </p:nvCxnSpPr>
        <p:spPr>
          <a:xfrm>
            <a:off x="4941767"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D23421B4-2CA2-1593-D295-7F9EB9313E6B}"/>
              </a:ext>
            </a:extLst>
          </p:cNvPr>
          <p:cNvCxnSpPr/>
          <p:nvPr/>
        </p:nvCxnSpPr>
        <p:spPr>
          <a:xfrm>
            <a:off x="6138806"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FC1875B4-67B5-4974-F45C-3F0D073824C0}"/>
              </a:ext>
            </a:extLst>
          </p:cNvPr>
          <p:cNvCxnSpPr/>
          <p:nvPr/>
        </p:nvCxnSpPr>
        <p:spPr>
          <a:xfrm>
            <a:off x="7482674"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3B625575-9EF4-D9BE-3729-68710ED1A387}"/>
              </a:ext>
            </a:extLst>
          </p:cNvPr>
          <p:cNvCxnSpPr/>
          <p:nvPr/>
        </p:nvCxnSpPr>
        <p:spPr>
          <a:xfrm>
            <a:off x="9284123" y="175735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30863F7C-C60A-FD16-5AEB-6949B60FFC7D}"/>
              </a:ext>
            </a:extLst>
          </p:cNvPr>
          <p:cNvCxnSpPr/>
          <p:nvPr/>
        </p:nvCxnSpPr>
        <p:spPr>
          <a:xfrm>
            <a:off x="10923947" y="1757353"/>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sp>
        <p:nvSpPr>
          <p:cNvPr id="56" name="Oval 55">
            <a:extLst>
              <a:ext uri="{FF2B5EF4-FFF2-40B4-BE49-F238E27FC236}">
                <a16:creationId xmlns:a16="http://schemas.microsoft.com/office/drawing/2014/main" id="{4A968EA1-FFEF-30F2-82BD-106B1C57B3BF}"/>
              </a:ext>
            </a:extLst>
          </p:cNvPr>
          <p:cNvSpPr/>
          <p:nvPr/>
        </p:nvSpPr>
        <p:spPr>
          <a:xfrm>
            <a:off x="1294923" y="2316493"/>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a:extLst>
              <a:ext uri="{FF2B5EF4-FFF2-40B4-BE49-F238E27FC236}">
                <a16:creationId xmlns:a16="http://schemas.microsoft.com/office/drawing/2014/main" id="{81F9B15B-A2F6-529C-1C7C-E93D5BB8520F}"/>
              </a:ext>
            </a:extLst>
          </p:cNvPr>
          <p:cNvSpPr/>
          <p:nvPr/>
        </p:nvSpPr>
        <p:spPr>
          <a:xfrm>
            <a:off x="2574919" y="2319120"/>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28728BEF-F3F3-F388-E0F2-37067D250C1D}"/>
              </a:ext>
            </a:extLst>
          </p:cNvPr>
          <p:cNvSpPr/>
          <p:nvPr/>
        </p:nvSpPr>
        <p:spPr>
          <a:xfrm>
            <a:off x="3603220" y="2316493"/>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id="{A7E0CA67-4E3A-DC8B-DA14-0CEF0B3AD7E9}"/>
              </a:ext>
            </a:extLst>
          </p:cNvPr>
          <p:cNvSpPr/>
          <p:nvPr/>
        </p:nvSpPr>
        <p:spPr>
          <a:xfrm>
            <a:off x="4868231"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a:extLst>
              <a:ext uri="{FF2B5EF4-FFF2-40B4-BE49-F238E27FC236}">
                <a16:creationId xmlns:a16="http://schemas.microsoft.com/office/drawing/2014/main" id="{8AB90A94-099C-672F-DA03-7775D9E2781C}"/>
              </a:ext>
            </a:extLst>
          </p:cNvPr>
          <p:cNvSpPr/>
          <p:nvPr/>
        </p:nvSpPr>
        <p:spPr>
          <a:xfrm>
            <a:off x="6069089"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60">
            <a:extLst>
              <a:ext uri="{FF2B5EF4-FFF2-40B4-BE49-F238E27FC236}">
                <a16:creationId xmlns:a16="http://schemas.microsoft.com/office/drawing/2014/main" id="{31C49622-6A6D-7902-DAE6-31644C1011EC}"/>
              </a:ext>
            </a:extLst>
          </p:cNvPr>
          <p:cNvSpPr/>
          <p:nvPr/>
        </p:nvSpPr>
        <p:spPr>
          <a:xfrm>
            <a:off x="7421576" y="2319120"/>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1">
            <a:extLst>
              <a:ext uri="{FF2B5EF4-FFF2-40B4-BE49-F238E27FC236}">
                <a16:creationId xmlns:a16="http://schemas.microsoft.com/office/drawing/2014/main" id="{ADFFC8F0-A40A-FBBA-279A-93DA3D427D2D}"/>
              </a:ext>
            </a:extLst>
          </p:cNvPr>
          <p:cNvSpPr/>
          <p:nvPr/>
        </p:nvSpPr>
        <p:spPr>
          <a:xfrm>
            <a:off x="9215543"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2">
            <a:extLst>
              <a:ext uri="{FF2B5EF4-FFF2-40B4-BE49-F238E27FC236}">
                <a16:creationId xmlns:a16="http://schemas.microsoft.com/office/drawing/2014/main" id="{747F8A58-D4AA-2147-1B5E-BE418C407DED}"/>
              </a:ext>
            </a:extLst>
          </p:cNvPr>
          <p:cNvSpPr/>
          <p:nvPr/>
        </p:nvSpPr>
        <p:spPr>
          <a:xfrm>
            <a:off x="10855367"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4" name="Graphic 63" descr="Tag with solid fill">
            <a:extLst>
              <a:ext uri="{FF2B5EF4-FFF2-40B4-BE49-F238E27FC236}">
                <a16:creationId xmlns:a16="http://schemas.microsoft.com/office/drawing/2014/main" id="{7D3E5130-1334-B072-7A2A-79EF71B2549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4314" y="3590823"/>
            <a:ext cx="1455006" cy="1455006"/>
          </a:xfrm>
          <a:prstGeom prst="rect">
            <a:avLst/>
          </a:prstGeom>
        </p:spPr>
      </p:pic>
    </p:spTree>
    <p:extLst>
      <p:ext uri="{BB962C8B-B14F-4D97-AF65-F5344CB8AC3E}">
        <p14:creationId xmlns:p14="http://schemas.microsoft.com/office/powerpoint/2010/main" val="23049879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4D247138-F0BE-9473-6378-DA92FD364C25}"/>
            </a:ext>
          </a:extLst>
        </p:cNvPr>
        <p:cNvGrpSpPr/>
        <p:nvPr/>
      </p:nvGrpSpPr>
      <p:grpSpPr>
        <a:xfrm>
          <a:off x="0" y="0"/>
          <a:ext cx="0" cy="0"/>
          <a:chOff x="0" y="0"/>
          <a:chExt cx="0" cy="0"/>
        </a:xfrm>
      </p:grpSpPr>
      <p:sp>
        <p:nvSpPr>
          <p:cNvPr id="413" name="Google Shape;413;p43">
            <a:extLst>
              <a:ext uri="{FF2B5EF4-FFF2-40B4-BE49-F238E27FC236}">
                <a16:creationId xmlns:a16="http://schemas.microsoft.com/office/drawing/2014/main" id="{BA010F0A-975A-8FD2-4D2D-15479CA3DB32}"/>
              </a:ext>
            </a:extLst>
          </p:cNvPr>
          <p:cNvSpPr txBox="1">
            <a:spLocks noGrp="1"/>
          </p:cNvSpPr>
          <p:nvPr>
            <p:ph type="title"/>
          </p:nvPr>
        </p:nvSpPr>
        <p:spPr>
          <a:xfrm>
            <a:off x="10315254" y="6277510"/>
            <a:ext cx="1876746" cy="580490"/>
          </a:xfrm>
          <a:prstGeom prst="rect">
            <a:avLst/>
          </a:prstGeom>
          <a:noFill/>
        </p:spPr>
        <p:txBody>
          <a:bodyPr spcFirstLastPara="1" wrap="square" lIns="91425" tIns="45700" rIns="91425" bIns="45700" anchor="ctr" anchorCtr="0">
            <a:noAutofit/>
          </a:bodyPr>
          <a:lstStyle/>
          <a:p>
            <a:pPr algn="ctr"/>
            <a:r>
              <a:rPr lang="en-US" sz="2400" dirty="0">
                <a:solidFill>
                  <a:schemeClr val="bg1"/>
                </a:solidFill>
              </a:rPr>
              <a:t>Story Time</a:t>
            </a:r>
            <a:endParaRPr sz="2400" b="1" dirty="0">
              <a:solidFill>
                <a:schemeClr val="bg1"/>
              </a:solidFill>
            </a:endParaRPr>
          </a:p>
        </p:txBody>
      </p:sp>
      <p:grpSp>
        <p:nvGrpSpPr>
          <p:cNvPr id="2" name="Group 1">
            <a:extLst>
              <a:ext uri="{FF2B5EF4-FFF2-40B4-BE49-F238E27FC236}">
                <a16:creationId xmlns:a16="http://schemas.microsoft.com/office/drawing/2014/main" id="{F1F37C32-E076-B776-54B3-95373649B58C}"/>
              </a:ext>
            </a:extLst>
          </p:cNvPr>
          <p:cNvGrpSpPr/>
          <p:nvPr/>
        </p:nvGrpSpPr>
        <p:grpSpPr>
          <a:xfrm>
            <a:off x="4964679" y="1713020"/>
            <a:ext cx="2101871" cy="2101871"/>
            <a:chOff x="4804475" y="1567138"/>
            <a:chExt cx="2101871" cy="2101871"/>
          </a:xfrm>
          <a:solidFill>
            <a:srgbClr val="3737C5"/>
          </a:solidFill>
        </p:grpSpPr>
        <p:pic>
          <p:nvPicPr>
            <p:cNvPr id="3" name="Graphic 2" descr="Programmer female with solid fill">
              <a:extLst>
                <a:ext uri="{FF2B5EF4-FFF2-40B4-BE49-F238E27FC236}">
                  <a16:creationId xmlns:a16="http://schemas.microsoft.com/office/drawing/2014/main" id="{7CFD34FF-DB4D-37B4-47FB-469F3811F3E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804475" y="1567138"/>
              <a:ext cx="2101871" cy="2101871"/>
            </a:xfrm>
            <a:prstGeom prst="rect">
              <a:avLst/>
            </a:prstGeom>
          </p:spPr>
        </p:pic>
        <p:sp>
          <p:nvSpPr>
            <p:cNvPr id="4" name="Rectangle 3">
              <a:extLst>
                <a:ext uri="{FF2B5EF4-FFF2-40B4-BE49-F238E27FC236}">
                  <a16:creationId xmlns:a16="http://schemas.microsoft.com/office/drawing/2014/main" id="{FC18A270-DA94-C0CB-2AD9-2A8BC6EEB739}"/>
                </a:ext>
              </a:extLst>
            </p:cNvPr>
            <p:cNvSpPr/>
            <p:nvPr/>
          </p:nvSpPr>
          <p:spPr>
            <a:xfrm>
              <a:off x="5509315" y="3026228"/>
              <a:ext cx="692189" cy="402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Google Shape;472;p46">
            <a:extLst>
              <a:ext uri="{FF2B5EF4-FFF2-40B4-BE49-F238E27FC236}">
                <a16:creationId xmlns:a16="http://schemas.microsoft.com/office/drawing/2014/main" id="{72A0800A-5D74-A954-D4F4-61356C07D81C}"/>
              </a:ext>
            </a:extLst>
          </p:cNvPr>
          <p:cNvSpPr txBox="1">
            <a:spLocks/>
          </p:cNvSpPr>
          <p:nvPr/>
        </p:nvSpPr>
        <p:spPr>
          <a:xfrm>
            <a:off x="1524000" y="3602041"/>
            <a:ext cx="9144000" cy="425700"/>
          </a:xfrm>
          <a:prstGeom prst="rect">
            <a:avLst/>
          </a:prstGeom>
          <a:noFill/>
          <a:ln>
            <a:noFill/>
          </a:ln>
        </p:spPr>
        <p:txBody>
          <a:bodyPr spcFirstLastPara="1" wrap="square" lIns="91425" tIns="45700" rIns="91425" bIns="45700" anchor="t" anchorCtr="0">
            <a:normAutofit lnSpcReduction="10000"/>
          </a:bodyPr>
          <a:lstStyle>
            <a:defPPr marR="0" lvl="0" algn="l" rtl="0">
              <a:lnSpc>
                <a:spcPct val="100000"/>
              </a:lnSpc>
              <a:spcBef>
                <a:spcPts val="0"/>
              </a:spcBef>
              <a:spcAft>
                <a:spcPts val="0"/>
              </a:spcAft>
            </a:defPPr>
            <a:lvl1pPr marL="457200" marR="0" lvl="0" indent="-279400" algn="l" rtl="0">
              <a:lnSpc>
                <a:spcPct val="115000"/>
              </a:lnSpc>
              <a:spcBef>
                <a:spcPts val="1000"/>
              </a:spcBef>
              <a:spcAft>
                <a:spcPts val="0"/>
              </a:spcAft>
              <a:buClr>
                <a:srgbClr val="000000"/>
              </a:buClr>
              <a:buSzPts val="800"/>
              <a:buFont typeface="Arial"/>
              <a:buChar char="•"/>
              <a:defRPr sz="12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L="914400" marR="0" lvl="1"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2pPr>
            <a:lvl3pPr marL="1371600" marR="0" lvl="2"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3pPr>
            <a:lvl4pPr marL="1828800" marR="0" lvl="3" indent="-311150" algn="l" rtl="0">
              <a:lnSpc>
                <a:spcPct val="115000"/>
              </a:lnSpc>
              <a:spcBef>
                <a:spcPts val="500"/>
              </a:spcBef>
              <a:spcAft>
                <a:spcPts val="0"/>
              </a:spcAft>
              <a:buClr>
                <a:srgbClr val="000000"/>
              </a:buClr>
              <a:buSzPts val="1300"/>
              <a:buFont typeface="Arial"/>
              <a:buChar char="•"/>
              <a:defRPr sz="1300" b="0" i="0" u="none" strike="noStrike" cap="none">
                <a:solidFill>
                  <a:srgbClr val="000000"/>
                </a:solidFill>
                <a:latin typeface="Arial"/>
                <a:ea typeface="Arial"/>
                <a:cs typeface="Arial"/>
                <a:sym typeface="Arial"/>
              </a:defRPr>
            </a:lvl4pPr>
            <a:lvl5pPr marL="2286000" marR="0" lvl="4"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5pPr>
            <a:lvl6pPr marL="2743200" marR="0" lvl="5"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6pPr>
            <a:lvl7pPr marL="3200400" marR="0" lvl="6"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7pPr>
            <a:lvl8pPr marL="3657600" marR="0" lvl="7"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8pPr>
            <a:lvl9pPr marL="4114800" marR="0" lvl="8"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9pPr>
          </a:lstStyle>
          <a:p>
            <a:pPr marL="0" indent="0" algn="ctr">
              <a:buFont typeface="Arial"/>
              <a:buNone/>
            </a:pPr>
            <a:endParaRPr lang="en-US" dirty="0"/>
          </a:p>
        </p:txBody>
      </p:sp>
    </p:spTree>
    <p:extLst>
      <p:ext uri="{BB962C8B-B14F-4D97-AF65-F5344CB8AC3E}">
        <p14:creationId xmlns:p14="http://schemas.microsoft.com/office/powerpoint/2010/main" val="74102837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7C8E7C1F-B10D-FF9E-F2D6-1679DAD012D0}"/>
            </a:ext>
          </a:extLst>
        </p:cNvPr>
        <p:cNvGrpSpPr/>
        <p:nvPr/>
      </p:nvGrpSpPr>
      <p:grpSpPr>
        <a:xfrm>
          <a:off x="0" y="0"/>
          <a:ext cx="0" cy="0"/>
          <a:chOff x="0" y="0"/>
          <a:chExt cx="0" cy="0"/>
        </a:xfrm>
      </p:grpSpPr>
      <p:sp>
        <p:nvSpPr>
          <p:cNvPr id="37" name="Rectangle 36">
            <a:extLst>
              <a:ext uri="{FF2B5EF4-FFF2-40B4-BE49-F238E27FC236}">
                <a16:creationId xmlns:a16="http://schemas.microsoft.com/office/drawing/2014/main" id="{4C92C9F0-B890-D6A8-18FC-838D236E0085}"/>
              </a:ext>
            </a:extLst>
          </p:cNvPr>
          <p:cNvSpPr/>
          <p:nvPr/>
        </p:nvSpPr>
        <p:spPr>
          <a:xfrm>
            <a:off x="858010" y="3353002"/>
            <a:ext cx="1504190" cy="1930649"/>
          </a:xfrm>
          <a:prstGeom prst="rect">
            <a:avLst/>
          </a:prstGeom>
          <a:solidFill>
            <a:schemeClr val="accent1">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D8306216-B9F2-EBD0-C2FD-A4C7F1603E8D}"/>
              </a:ext>
            </a:extLst>
          </p:cNvPr>
          <p:cNvSpPr/>
          <p:nvPr/>
        </p:nvSpPr>
        <p:spPr>
          <a:xfrm>
            <a:off x="2574918" y="3343274"/>
            <a:ext cx="9138545" cy="2771775"/>
          </a:xfrm>
          <a:prstGeom prst="rect">
            <a:avLst/>
          </a:prstGeom>
          <a:solidFill>
            <a:schemeClr val="accent1">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3823F326-8EC5-7D14-CC28-34964387FA9C}"/>
              </a:ext>
            </a:extLst>
          </p:cNvPr>
          <p:cNvSpPr txBox="1"/>
          <p:nvPr/>
        </p:nvSpPr>
        <p:spPr>
          <a:xfrm>
            <a:off x="3047135" y="3650351"/>
            <a:ext cx="8345185" cy="2277547"/>
          </a:xfrm>
          <a:prstGeom prst="rect">
            <a:avLst/>
          </a:prstGeom>
          <a:noFill/>
        </p:spPr>
        <p:txBody>
          <a:bodyPr wrap="square">
            <a:spAutoFit/>
          </a:bodyPr>
          <a:lstStyle/>
          <a:p>
            <a:r>
              <a:rPr lang="en-US" sz="1600" b="1" dirty="0">
                <a:solidFill>
                  <a:srgbClr val="2B2576"/>
                </a:solidFill>
                <a:latin typeface="+mn-lt"/>
              </a:rPr>
              <a:t>Transform Data</a:t>
            </a:r>
          </a:p>
          <a:p>
            <a:endParaRPr lang="en-US" sz="1600" b="1" dirty="0">
              <a:solidFill>
                <a:srgbClr val="09B36B"/>
              </a:solidFill>
              <a:latin typeface="+mn-lt"/>
            </a:endParaRPr>
          </a:p>
          <a:p>
            <a:r>
              <a:rPr lang="en-US" b="1" dirty="0">
                <a:solidFill>
                  <a:schemeClr val="tx2">
                    <a:lumMod val="25000"/>
                  </a:schemeClr>
                </a:solidFill>
                <a:latin typeface="+mn-lt"/>
              </a:rPr>
              <a:t>Static Data Labeling</a:t>
            </a:r>
          </a:p>
          <a:p>
            <a:pPr marL="171450" indent="-171450">
              <a:buFont typeface="Arial" panose="020B0604020202020204" pitchFamily="34" charset="0"/>
              <a:buChar char="•"/>
            </a:pPr>
            <a:r>
              <a:rPr lang="en-US" sz="1200" dirty="0">
                <a:solidFill>
                  <a:schemeClr val="tx2">
                    <a:lumMod val="25000"/>
                  </a:schemeClr>
                </a:solidFill>
                <a:latin typeface="+mn-lt"/>
              </a:rPr>
              <a:t>Highly Exploitable, Interesting Files, Secrets Extraction, Stale, Empty</a:t>
            </a:r>
          </a:p>
          <a:p>
            <a:endParaRPr lang="en-US" sz="1200" dirty="0">
              <a:solidFill>
                <a:schemeClr val="tx2">
                  <a:lumMod val="25000"/>
                </a:schemeClr>
              </a:solidFill>
              <a:latin typeface="+mn-lt"/>
            </a:endParaRPr>
          </a:p>
          <a:p>
            <a:r>
              <a:rPr lang="en-US" b="1" dirty="0">
                <a:solidFill>
                  <a:schemeClr val="tx2">
                    <a:lumMod val="25000"/>
                  </a:schemeClr>
                </a:solidFill>
                <a:latin typeface="+mn-lt"/>
              </a:rPr>
              <a:t>Dynamic Data Enrichment</a:t>
            </a:r>
          </a:p>
          <a:p>
            <a:pPr marL="171450" indent="-171450">
              <a:buFont typeface="Arial" panose="020B0604020202020204" pitchFamily="34" charset="0"/>
              <a:buChar char="•"/>
            </a:pPr>
            <a:r>
              <a:rPr lang="en-US" sz="1200" b="1" dirty="0">
                <a:solidFill>
                  <a:srgbClr val="3737C5"/>
                </a:solidFill>
                <a:latin typeface="+mn-lt"/>
              </a:rPr>
              <a:t>Fingerprinting</a:t>
            </a:r>
          </a:p>
          <a:p>
            <a:endParaRPr lang="en-US" dirty="0">
              <a:solidFill>
                <a:schemeClr val="tx2">
                  <a:lumMod val="25000"/>
                </a:schemeClr>
              </a:solidFill>
              <a:latin typeface="+mn-lt"/>
            </a:endParaRPr>
          </a:p>
          <a:p>
            <a:pPr marL="285750" indent="-285750">
              <a:buFont typeface="Arial" panose="020B0604020202020204" pitchFamily="34" charset="0"/>
              <a:buChar char="•"/>
            </a:pPr>
            <a:endParaRPr lang="en-US" sz="1600" dirty="0">
              <a:solidFill>
                <a:schemeClr val="tx2">
                  <a:lumMod val="25000"/>
                </a:schemeClr>
              </a:solidFill>
              <a:latin typeface="+mn-lt"/>
            </a:endParaRPr>
          </a:p>
          <a:p>
            <a:pPr marL="400050"/>
            <a:endParaRPr lang="en-US" sz="1600" dirty="0">
              <a:solidFill>
                <a:schemeClr val="tx2">
                  <a:lumMod val="25000"/>
                </a:schemeClr>
              </a:solidFill>
              <a:latin typeface="+mn-lt"/>
            </a:endParaRPr>
          </a:p>
        </p:txBody>
      </p:sp>
      <p:sp>
        <p:nvSpPr>
          <p:cNvPr id="32" name="Google Shape;413;p43">
            <a:extLst>
              <a:ext uri="{FF2B5EF4-FFF2-40B4-BE49-F238E27FC236}">
                <a16:creationId xmlns:a16="http://schemas.microsoft.com/office/drawing/2014/main" id="{F985B8B4-36C5-DEA0-FEC8-0DEB288AA971}"/>
              </a:ext>
            </a:extLst>
          </p:cNvPr>
          <p:cNvSpPr txBox="1">
            <a:spLocks noGrp="1"/>
          </p:cNvSpPr>
          <p:nvPr>
            <p:ph type="title"/>
          </p:nvPr>
        </p:nvSpPr>
        <p:spPr>
          <a:xfrm>
            <a:off x="735107" y="662500"/>
            <a:ext cx="8617595" cy="4584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sz="3100" dirty="0"/>
              <a:t>  </a:t>
            </a:r>
            <a:br>
              <a:rPr lang="en-US" sz="3100" dirty="0"/>
            </a:br>
            <a:r>
              <a:rPr lang="en-US" b="1" dirty="0"/>
              <a:t>PowerHuntShares Process</a:t>
            </a:r>
            <a:endParaRPr dirty="0"/>
          </a:p>
        </p:txBody>
      </p:sp>
      <p:sp>
        <p:nvSpPr>
          <p:cNvPr id="41" name="Rectangle 40">
            <a:extLst>
              <a:ext uri="{FF2B5EF4-FFF2-40B4-BE49-F238E27FC236}">
                <a16:creationId xmlns:a16="http://schemas.microsoft.com/office/drawing/2014/main" id="{FB9A634E-9842-FB0D-0672-A627B1443CFA}"/>
              </a:ext>
            </a:extLst>
          </p:cNvPr>
          <p:cNvSpPr/>
          <p:nvPr/>
        </p:nvSpPr>
        <p:spPr>
          <a:xfrm>
            <a:off x="9489645" y="3582100"/>
            <a:ext cx="790575" cy="37077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Data</a:t>
            </a:r>
          </a:p>
        </p:txBody>
      </p:sp>
      <p:sp>
        <p:nvSpPr>
          <p:cNvPr id="42" name="Rectangle 41">
            <a:extLst>
              <a:ext uri="{FF2B5EF4-FFF2-40B4-BE49-F238E27FC236}">
                <a16:creationId xmlns:a16="http://schemas.microsoft.com/office/drawing/2014/main" id="{2C724666-CD3E-4B24-87CB-A6EC31A039AC}"/>
              </a:ext>
            </a:extLst>
          </p:cNvPr>
          <p:cNvSpPr/>
          <p:nvPr/>
        </p:nvSpPr>
        <p:spPr>
          <a:xfrm>
            <a:off x="10569868" y="3582100"/>
            <a:ext cx="885825" cy="37077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Context</a:t>
            </a:r>
          </a:p>
        </p:txBody>
      </p:sp>
      <p:sp>
        <p:nvSpPr>
          <p:cNvPr id="43" name="TextBox 42">
            <a:extLst>
              <a:ext uri="{FF2B5EF4-FFF2-40B4-BE49-F238E27FC236}">
                <a16:creationId xmlns:a16="http://schemas.microsoft.com/office/drawing/2014/main" id="{51A41717-40F8-A041-5FC4-0137DC6DEBA6}"/>
              </a:ext>
            </a:extLst>
          </p:cNvPr>
          <p:cNvSpPr txBox="1"/>
          <p:nvPr/>
        </p:nvSpPr>
        <p:spPr>
          <a:xfrm>
            <a:off x="10296360" y="3650351"/>
            <a:ext cx="288862" cy="307777"/>
          </a:xfrm>
          <a:prstGeom prst="rect">
            <a:avLst/>
          </a:prstGeom>
          <a:noFill/>
        </p:spPr>
        <p:txBody>
          <a:bodyPr wrap="none" rtlCol="0">
            <a:spAutoFit/>
          </a:bodyPr>
          <a:lstStyle/>
          <a:p>
            <a:r>
              <a:rPr lang="en-US" dirty="0"/>
              <a:t>+</a:t>
            </a:r>
          </a:p>
        </p:txBody>
      </p:sp>
      <p:sp>
        <p:nvSpPr>
          <p:cNvPr id="44" name="Rectangle 43">
            <a:extLst>
              <a:ext uri="{FF2B5EF4-FFF2-40B4-BE49-F238E27FC236}">
                <a16:creationId xmlns:a16="http://schemas.microsoft.com/office/drawing/2014/main" id="{E54C5027-DD47-EC51-A440-23FD0B83DC64}"/>
              </a:ext>
            </a:extLst>
          </p:cNvPr>
          <p:cNvSpPr/>
          <p:nvPr/>
        </p:nvSpPr>
        <p:spPr>
          <a:xfrm>
            <a:off x="10574292" y="4208675"/>
            <a:ext cx="885825" cy="37077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Context</a:t>
            </a:r>
          </a:p>
        </p:txBody>
      </p:sp>
      <p:sp>
        <p:nvSpPr>
          <p:cNvPr id="45" name="TextBox 44">
            <a:extLst>
              <a:ext uri="{FF2B5EF4-FFF2-40B4-BE49-F238E27FC236}">
                <a16:creationId xmlns:a16="http://schemas.microsoft.com/office/drawing/2014/main" id="{F4106ACF-A96F-A5F6-318D-EC40955DBA0B}"/>
              </a:ext>
            </a:extLst>
          </p:cNvPr>
          <p:cNvSpPr txBox="1"/>
          <p:nvPr/>
        </p:nvSpPr>
        <p:spPr>
          <a:xfrm>
            <a:off x="10855367" y="3934663"/>
            <a:ext cx="288862" cy="307777"/>
          </a:xfrm>
          <a:prstGeom prst="rect">
            <a:avLst/>
          </a:prstGeom>
          <a:noFill/>
        </p:spPr>
        <p:txBody>
          <a:bodyPr wrap="none" rtlCol="0">
            <a:spAutoFit/>
          </a:bodyPr>
          <a:lstStyle/>
          <a:p>
            <a:r>
              <a:rPr lang="en-US" dirty="0"/>
              <a:t>+</a:t>
            </a:r>
          </a:p>
        </p:txBody>
      </p:sp>
      <p:sp>
        <p:nvSpPr>
          <p:cNvPr id="46" name="TextBox 45">
            <a:extLst>
              <a:ext uri="{FF2B5EF4-FFF2-40B4-BE49-F238E27FC236}">
                <a16:creationId xmlns:a16="http://schemas.microsoft.com/office/drawing/2014/main" id="{A88CC091-DE2B-F89C-B534-AFE2AB26512E}"/>
              </a:ext>
            </a:extLst>
          </p:cNvPr>
          <p:cNvSpPr txBox="1"/>
          <p:nvPr/>
        </p:nvSpPr>
        <p:spPr>
          <a:xfrm>
            <a:off x="0" y="6406376"/>
            <a:ext cx="12192000" cy="338554"/>
          </a:xfrm>
          <a:prstGeom prst="rect">
            <a:avLst/>
          </a:prstGeom>
          <a:noFill/>
        </p:spPr>
        <p:txBody>
          <a:bodyPr wrap="square">
            <a:spAutoFit/>
          </a:bodyPr>
          <a:lstStyle/>
          <a:p>
            <a:pPr algn="ctr"/>
            <a:r>
              <a:rPr lang="en-US" sz="1600" dirty="0">
                <a:solidFill>
                  <a:schemeClr val="bg1"/>
                </a:solidFill>
                <a:latin typeface="+mj-lt"/>
                <a:cs typeface="Arial" panose="020B0604020202020204" pitchFamily="34" charset="0"/>
              </a:rPr>
              <a:t>https://github.com/NetSPI/PowerHuntShares</a:t>
            </a:r>
          </a:p>
        </p:txBody>
      </p:sp>
      <p:sp>
        <p:nvSpPr>
          <p:cNvPr id="47" name="Rectangle 46">
            <a:extLst>
              <a:ext uri="{FF2B5EF4-FFF2-40B4-BE49-F238E27FC236}">
                <a16:creationId xmlns:a16="http://schemas.microsoft.com/office/drawing/2014/main" id="{458D7A5D-87F4-BBFC-143F-5171663A9151}"/>
              </a:ext>
            </a:extLst>
          </p:cNvPr>
          <p:cNvSpPr/>
          <p:nvPr/>
        </p:nvSpPr>
        <p:spPr>
          <a:xfrm>
            <a:off x="850392" y="1758404"/>
            <a:ext cx="10863072" cy="327628"/>
          </a:xfrm>
          <a:prstGeom prst="rect">
            <a:avLst/>
          </a:prstGeom>
          <a:solidFill>
            <a:srgbClr val="09B36B"/>
          </a:solidFill>
          <a:ln w="19050">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21090CB2-26BE-7B14-4EA1-B586A7E5D07A}"/>
              </a:ext>
            </a:extLst>
          </p:cNvPr>
          <p:cNvSpPr/>
          <p:nvPr/>
        </p:nvSpPr>
        <p:spPr>
          <a:xfrm>
            <a:off x="858010" y="1765163"/>
            <a:ext cx="4083755" cy="320040"/>
          </a:xfrm>
          <a:prstGeom prst="rect">
            <a:avLst/>
          </a:prstGeom>
          <a:solidFill>
            <a:srgbClr val="2B2576"/>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a:extLst>
              <a:ext uri="{FF2B5EF4-FFF2-40B4-BE49-F238E27FC236}">
                <a16:creationId xmlns:a16="http://schemas.microsoft.com/office/drawing/2014/main" id="{2BE2D560-A26C-F9B9-9FE2-792A38ABB5DC}"/>
              </a:ext>
            </a:extLst>
          </p:cNvPr>
          <p:cNvSpPr txBox="1"/>
          <p:nvPr/>
        </p:nvSpPr>
        <p:spPr>
          <a:xfrm>
            <a:off x="735108" y="2483043"/>
            <a:ext cx="1250442" cy="523220"/>
          </a:xfrm>
          <a:prstGeom prst="rect">
            <a:avLst/>
          </a:prstGeom>
          <a:noFill/>
        </p:spPr>
        <p:txBody>
          <a:bodyPr wrap="square">
            <a:spAutoFit/>
          </a:bodyPr>
          <a:lstStyle/>
          <a:p>
            <a:pPr algn="ctr"/>
            <a:r>
              <a:rPr lang="en-US" dirty="0">
                <a:solidFill>
                  <a:schemeClr val="tx2">
                    <a:lumMod val="25000"/>
                  </a:schemeClr>
                </a:solidFill>
              </a:rPr>
              <a:t>Define </a:t>
            </a:r>
          </a:p>
          <a:p>
            <a:pPr algn="ctr"/>
            <a:r>
              <a:rPr lang="en-US" dirty="0">
                <a:solidFill>
                  <a:schemeClr val="tx2">
                    <a:lumMod val="25000"/>
                  </a:schemeClr>
                </a:solidFill>
              </a:rPr>
              <a:t>Goals</a:t>
            </a:r>
          </a:p>
        </p:txBody>
      </p:sp>
      <p:sp>
        <p:nvSpPr>
          <p:cNvPr id="50" name="TextBox 49">
            <a:extLst>
              <a:ext uri="{FF2B5EF4-FFF2-40B4-BE49-F238E27FC236}">
                <a16:creationId xmlns:a16="http://schemas.microsoft.com/office/drawing/2014/main" id="{1EDC813F-86E7-C20A-AD18-29E4CC2E635E}"/>
              </a:ext>
            </a:extLst>
          </p:cNvPr>
          <p:cNvSpPr txBox="1"/>
          <p:nvPr/>
        </p:nvSpPr>
        <p:spPr>
          <a:xfrm>
            <a:off x="2020617" y="2484269"/>
            <a:ext cx="1250442" cy="523220"/>
          </a:xfrm>
          <a:prstGeom prst="rect">
            <a:avLst/>
          </a:prstGeom>
          <a:noFill/>
        </p:spPr>
        <p:txBody>
          <a:bodyPr wrap="square">
            <a:spAutoFit/>
          </a:bodyPr>
          <a:lstStyle/>
          <a:p>
            <a:pPr algn="ctr"/>
            <a:r>
              <a:rPr lang="en-US" dirty="0">
                <a:solidFill>
                  <a:schemeClr val="tx2">
                    <a:lumMod val="25000"/>
                  </a:schemeClr>
                </a:solidFill>
              </a:rPr>
              <a:t>Collect </a:t>
            </a:r>
          </a:p>
          <a:p>
            <a:pPr algn="ctr"/>
            <a:r>
              <a:rPr lang="en-US" dirty="0">
                <a:solidFill>
                  <a:schemeClr val="tx2">
                    <a:lumMod val="25000"/>
                  </a:schemeClr>
                </a:solidFill>
              </a:rPr>
              <a:t>Data</a:t>
            </a:r>
          </a:p>
        </p:txBody>
      </p:sp>
      <p:sp>
        <p:nvSpPr>
          <p:cNvPr id="51" name="TextBox 50">
            <a:extLst>
              <a:ext uri="{FF2B5EF4-FFF2-40B4-BE49-F238E27FC236}">
                <a16:creationId xmlns:a16="http://schemas.microsoft.com/office/drawing/2014/main" id="{8C28A878-00AF-EA11-4E90-B96618A8894F}"/>
              </a:ext>
            </a:extLst>
          </p:cNvPr>
          <p:cNvSpPr txBox="1"/>
          <p:nvPr/>
        </p:nvSpPr>
        <p:spPr>
          <a:xfrm>
            <a:off x="3047135" y="2483043"/>
            <a:ext cx="1250442" cy="523220"/>
          </a:xfrm>
          <a:prstGeom prst="rect">
            <a:avLst/>
          </a:prstGeom>
          <a:noFill/>
        </p:spPr>
        <p:txBody>
          <a:bodyPr wrap="square">
            <a:spAutoFit/>
          </a:bodyPr>
          <a:lstStyle/>
          <a:p>
            <a:pPr algn="ctr"/>
            <a:r>
              <a:rPr lang="en-US" dirty="0">
                <a:solidFill>
                  <a:schemeClr val="tx2">
                    <a:lumMod val="25000"/>
                  </a:schemeClr>
                </a:solidFill>
              </a:rPr>
              <a:t>Clean</a:t>
            </a:r>
          </a:p>
          <a:p>
            <a:pPr algn="ctr"/>
            <a:r>
              <a:rPr lang="en-US" dirty="0">
                <a:solidFill>
                  <a:schemeClr val="tx2">
                    <a:lumMod val="25000"/>
                  </a:schemeClr>
                </a:solidFill>
              </a:rPr>
              <a:t>Data</a:t>
            </a:r>
          </a:p>
        </p:txBody>
      </p:sp>
      <p:sp>
        <p:nvSpPr>
          <p:cNvPr id="52" name="TextBox 51">
            <a:extLst>
              <a:ext uri="{FF2B5EF4-FFF2-40B4-BE49-F238E27FC236}">
                <a16:creationId xmlns:a16="http://schemas.microsoft.com/office/drawing/2014/main" id="{E1B55746-A4CD-0B54-EE46-C4597B2C898F}"/>
              </a:ext>
            </a:extLst>
          </p:cNvPr>
          <p:cNvSpPr txBox="1"/>
          <p:nvPr/>
        </p:nvSpPr>
        <p:spPr>
          <a:xfrm>
            <a:off x="4316546" y="2486015"/>
            <a:ext cx="1250442" cy="523220"/>
          </a:xfrm>
          <a:prstGeom prst="rect">
            <a:avLst/>
          </a:prstGeom>
          <a:noFill/>
        </p:spPr>
        <p:txBody>
          <a:bodyPr wrap="square">
            <a:spAutoFit/>
          </a:bodyPr>
          <a:lstStyle/>
          <a:p>
            <a:pPr algn="ctr"/>
            <a:r>
              <a:rPr lang="en-US" dirty="0">
                <a:solidFill>
                  <a:schemeClr val="tx2">
                    <a:lumMod val="25000"/>
                  </a:schemeClr>
                </a:solidFill>
              </a:rPr>
              <a:t>Transform</a:t>
            </a:r>
          </a:p>
          <a:p>
            <a:pPr algn="ctr"/>
            <a:r>
              <a:rPr lang="en-US" dirty="0">
                <a:solidFill>
                  <a:schemeClr val="tx2">
                    <a:lumMod val="25000"/>
                  </a:schemeClr>
                </a:solidFill>
              </a:rPr>
              <a:t>Data</a:t>
            </a:r>
          </a:p>
        </p:txBody>
      </p:sp>
      <p:sp>
        <p:nvSpPr>
          <p:cNvPr id="53" name="TextBox 52">
            <a:extLst>
              <a:ext uri="{FF2B5EF4-FFF2-40B4-BE49-F238E27FC236}">
                <a16:creationId xmlns:a16="http://schemas.microsoft.com/office/drawing/2014/main" id="{DA5984B3-5869-0673-7FA9-408FC44A89A2}"/>
              </a:ext>
            </a:extLst>
          </p:cNvPr>
          <p:cNvSpPr txBox="1"/>
          <p:nvPr/>
        </p:nvSpPr>
        <p:spPr>
          <a:xfrm>
            <a:off x="5513585" y="2473315"/>
            <a:ext cx="1250442" cy="523220"/>
          </a:xfrm>
          <a:prstGeom prst="rect">
            <a:avLst/>
          </a:prstGeom>
          <a:noFill/>
        </p:spPr>
        <p:txBody>
          <a:bodyPr wrap="square">
            <a:spAutoFit/>
          </a:bodyPr>
          <a:lstStyle/>
          <a:p>
            <a:pPr algn="ctr"/>
            <a:r>
              <a:rPr lang="en-US" dirty="0">
                <a:solidFill>
                  <a:schemeClr val="tx2">
                    <a:lumMod val="25000"/>
                  </a:schemeClr>
                </a:solidFill>
              </a:rPr>
              <a:t>Analyze</a:t>
            </a:r>
          </a:p>
          <a:p>
            <a:pPr algn="ctr"/>
            <a:r>
              <a:rPr lang="en-US" dirty="0">
                <a:solidFill>
                  <a:schemeClr val="tx2">
                    <a:lumMod val="25000"/>
                  </a:schemeClr>
                </a:solidFill>
              </a:rPr>
              <a:t>Data</a:t>
            </a:r>
          </a:p>
        </p:txBody>
      </p:sp>
      <p:sp>
        <p:nvSpPr>
          <p:cNvPr id="54" name="TextBox 53">
            <a:extLst>
              <a:ext uri="{FF2B5EF4-FFF2-40B4-BE49-F238E27FC236}">
                <a16:creationId xmlns:a16="http://schemas.microsoft.com/office/drawing/2014/main" id="{932CD80A-81AC-F89D-831B-63B387AC9E95}"/>
              </a:ext>
            </a:extLst>
          </p:cNvPr>
          <p:cNvSpPr txBox="1"/>
          <p:nvPr/>
        </p:nvSpPr>
        <p:spPr>
          <a:xfrm>
            <a:off x="6823984" y="2473315"/>
            <a:ext cx="1449569" cy="523220"/>
          </a:xfrm>
          <a:prstGeom prst="rect">
            <a:avLst/>
          </a:prstGeom>
          <a:noFill/>
        </p:spPr>
        <p:txBody>
          <a:bodyPr wrap="square">
            <a:spAutoFit/>
          </a:bodyPr>
          <a:lstStyle/>
          <a:p>
            <a:pPr algn="ctr"/>
            <a:r>
              <a:rPr lang="en-US" dirty="0">
                <a:solidFill>
                  <a:schemeClr val="tx2">
                    <a:lumMod val="25000"/>
                  </a:schemeClr>
                </a:solidFill>
              </a:rPr>
              <a:t>Extract Insights &amp; Predictions</a:t>
            </a:r>
          </a:p>
        </p:txBody>
      </p:sp>
      <p:sp>
        <p:nvSpPr>
          <p:cNvPr id="55" name="TextBox 54">
            <a:extLst>
              <a:ext uri="{FF2B5EF4-FFF2-40B4-BE49-F238E27FC236}">
                <a16:creationId xmlns:a16="http://schemas.microsoft.com/office/drawing/2014/main" id="{E9CD7D54-A13B-4222-5415-A801EA8D835B}"/>
              </a:ext>
            </a:extLst>
          </p:cNvPr>
          <p:cNvSpPr txBox="1"/>
          <p:nvPr/>
        </p:nvSpPr>
        <p:spPr>
          <a:xfrm>
            <a:off x="8274306" y="2473315"/>
            <a:ext cx="2029206" cy="523220"/>
          </a:xfrm>
          <a:prstGeom prst="rect">
            <a:avLst/>
          </a:prstGeom>
          <a:noFill/>
        </p:spPr>
        <p:txBody>
          <a:bodyPr wrap="square">
            <a:spAutoFit/>
          </a:bodyPr>
          <a:lstStyle/>
          <a:p>
            <a:pPr algn="ctr"/>
            <a:r>
              <a:rPr lang="en-US" dirty="0">
                <a:solidFill>
                  <a:schemeClr val="tx2">
                    <a:lumMod val="25000"/>
                  </a:schemeClr>
                </a:solidFill>
              </a:rPr>
              <a:t>Conclusions, Findings </a:t>
            </a:r>
          </a:p>
          <a:p>
            <a:pPr algn="ctr"/>
            <a:r>
              <a:rPr lang="en-US" dirty="0">
                <a:solidFill>
                  <a:schemeClr val="tx2">
                    <a:lumMod val="25000"/>
                  </a:schemeClr>
                </a:solidFill>
              </a:rPr>
              <a:t>&amp; Recommendations</a:t>
            </a:r>
          </a:p>
        </p:txBody>
      </p:sp>
      <p:sp>
        <p:nvSpPr>
          <p:cNvPr id="56" name="TextBox 55">
            <a:extLst>
              <a:ext uri="{FF2B5EF4-FFF2-40B4-BE49-F238E27FC236}">
                <a16:creationId xmlns:a16="http://schemas.microsoft.com/office/drawing/2014/main" id="{597D3592-BE11-F8FD-0A1D-C3CAB0B4D6BE}"/>
              </a:ext>
            </a:extLst>
          </p:cNvPr>
          <p:cNvSpPr txBox="1"/>
          <p:nvPr/>
        </p:nvSpPr>
        <p:spPr>
          <a:xfrm>
            <a:off x="10303512" y="2483043"/>
            <a:ext cx="1250442" cy="523220"/>
          </a:xfrm>
          <a:prstGeom prst="rect">
            <a:avLst/>
          </a:prstGeom>
          <a:noFill/>
        </p:spPr>
        <p:txBody>
          <a:bodyPr wrap="square">
            <a:spAutoFit/>
          </a:bodyPr>
          <a:lstStyle/>
          <a:p>
            <a:pPr algn="ctr"/>
            <a:r>
              <a:rPr lang="en-US" dirty="0">
                <a:solidFill>
                  <a:schemeClr val="tx2">
                    <a:lumMod val="25000"/>
                  </a:schemeClr>
                </a:solidFill>
              </a:rPr>
              <a:t>Take </a:t>
            </a:r>
          </a:p>
          <a:p>
            <a:pPr algn="ctr"/>
            <a:r>
              <a:rPr lang="en-US" dirty="0">
                <a:solidFill>
                  <a:schemeClr val="tx2">
                    <a:lumMod val="25000"/>
                  </a:schemeClr>
                </a:solidFill>
              </a:rPr>
              <a:t>Actions</a:t>
            </a:r>
          </a:p>
        </p:txBody>
      </p:sp>
      <p:cxnSp>
        <p:nvCxnSpPr>
          <p:cNvPr id="57" name="Straight Connector 56">
            <a:extLst>
              <a:ext uri="{FF2B5EF4-FFF2-40B4-BE49-F238E27FC236}">
                <a16:creationId xmlns:a16="http://schemas.microsoft.com/office/drawing/2014/main" id="{CC67804E-863D-6578-5254-871495BDC27E}"/>
              </a:ext>
            </a:extLst>
          </p:cNvPr>
          <p:cNvCxnSpPr>
            <a:cxnSpLocks/>
          </p:cNvCxnSpPr>
          <p:nvPr/>
        </p:nvCxnSpPr>
        <p:spPr>
          <a:xfrm>
            <a:off x="1360329" y="1760512"/>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C580ED16-3108-4C06-1599-495175C03196}"/>
              </a:ext>
            </a:extLst>
          </p:cNvPr>
          <p:cNvCxnSpPr/>
          <p:nvPr/>
        </p:nvCxnSpPr>
        <p:spPr>
          <a:xfrm>
            <a:off x="2645838"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A72C16F1-6FBF-74E2-E41A-0750A1CCD749}"/>
              </a:ext>
            </a:extLst>
          </p:cNvPr>
          <p:cNvCxnSpPr/>
          <p:nvPr/>
        </p:nvCxnSpPr>
        <p:spPr>
          <a:xfrm>
            <a:off x="3667570"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F1A20DF9-4793-D1B1-B02B-2AA30F6BF2B8}"/>
              </a:ext>
            </a:extLst>
          </p:cNvPr>
          <p:cNvCxnSpPr/>
          <p:nvPr/>
        </p:nvCxnSpPr>
        <p:spPr>
          <a:xfrm>
            <a:off x="4941767"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48DAFF86-CB36-A98F-D2B3-07A999B5C6A3}"/>
              </a:ext>
            </a:extLst>
          </p:cNvPr>
          <p:cNvCxnSpPr/>
          <p:nvPr/>
        </p:nvCxnSpPr>
        <p:spPr>
          <a:xfrm>
            <a:off x="6138806"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E31160D6-B2D7-EC70-227D-69EF0D7A3CE7}"/>
              </a:ext>
            </a:extLst>
          </p:cNvPr>
          <p:cNvCxnSpPr/>
          <p:nvPr/>
        </p:nvCxnSpPr>
        <p:spPr>
          <a:xfrm>
            <a:off x="7482674"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D0745854-B70D-37BA-5393-1894799D5B91}"/>
              </a:ext>
            </a:extLst>
          </p:cNvPr>
          <p:cNvCxnSpPr/>
          <p:nvPr/>
        </p:nvCxnSpPr>
        <p:spPr>
          <a:xfrm>
            <a:off x="9284123" y="175735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EC5FD741-3B50-C313-44BB-FB66B225F2CE}"/>
              </a:ext>
            </a:extLst>
          </p:cNvPr>
          <p:cNvCxnSpPr/>
          <p:nvPr/>
        </p:nvCxnSpPr>
        <p:spPr>
          <a:xfrm>
            <a:off x="10923947" y="1757353"/>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sp>
        <p:nvSpPr>
          <p:cNvPr id="65" name="Oval 64">
            <a:extLst>
              <a:ext uri="{FF2B5EF4-FFF2-40B4-BE49-F238E27FC236}">
                <a16:creationId xmlns:a16="http://schemas.microsoft.com/office/drawing/2014/main" id="{CAEBA779-7AC3-2212-6CD6-A52EFF9BB090}"/>
              </a:ext>
            </a:extLst>
          </p:cNvPr>
          <p:cNvSpPr/>
          <p:nvPr/>
        </p:nvSpPr>
        <p:spPr>
          <a:xfrm>
            <a:off x="1294923" y="2316493"/>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Oval 65">
            <a:extLst>
              <a:ext uri="{FF2B5EF4-FFF2-40B4-BE49-F238E27FC236}">
                <a16:creationId xmlns:a16="http://schemas.microsoft.com/office/drawing/2014/main" id="{DEBBCD13-81D9-7EFD-ADAD-3173C2737D0C}"/>
              </a:ext>
            </a:extLst>
          </p:cNvPr>
          <p:cNvSpPr/>
          <p:nvPr/>
        </p:nvSpPr>
        <p:spPr>
          <a:xfrm>
            <a:off x="2574919" y="2319120"/>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Oval 66">
            <a:extLst>
              <a:ext uri="{FF2B5EF4-FFF2-40B4-BE49-F238E27FC236}">
                <a16:creationId xmlns:a16="http://schemas.microsoft.com/office/drawing/2014/main" id="{62AF2898-48D7-049D-7448-934D9039C6BE}"/>
              </a:ext>
            </a:extLst>
          </p:cNvPr>
          <p:cNvSpPr/>
          <p:nvPr/>
        </p:nvSpPr>
        <p:spPr>
          <a:xfrm>
            <a:off x="3603220" y="2316493"/>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67">
            <a:extLst>
              <a:ext uri="{FF2B5EF4-FFF2-40B4-BE49-F238E27FC236}">
                <a16:creationId xmlns:a16="http://schemas.microsoft.com/office/drawing/2014/main" id="{63A37237-CDC3-0902-1B6E-BD08BFF84472}"/>
              </a:ext>
            </a:extLst>
          </p:cNvPr>
          <p:cNvSpPr/>
          <p:nvPr/>
        </p:nvSpPr>
        <p:spPr>
          <a:xfrm>
            <a:off x="4868231"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Oval 68">
            <a:extLst>
              <a:ext uri="{FF2B5EF4-FFF2-40B4-BE49-F238E27FC236}">
                <a16:creationId xmlns:a16="http://schemas.microsoft.com/office/drawing/2014/main" id="{0E615DEC-F0D0-4E65-A80A-D26BC15891D0}"/>
              </a:ext>
            </a:extLst>
          </p:cNvPr>
          <p:cNvSpPr/>
          <p:nvPr/>
        </p:nvSpPr>
        <p:spPr>
          <a:xfrm>
            <a:off x="6069089"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Oval 69">
            <a:extLst>
              <a:ext uri="{FF2B5EF4-FFF2-40B4-BE49-F238E27FC236}">
                <a16:creationId xmlns:a16="http://schemas.microsoft.com/office/drawing/2014/main" id="{07C9E69C-B742-9EB3-D0CE-DE146072BEFA}"/>
              </a:ext>
            </a:extLst>
          </p:cNvPr>
          <p:cNvSpPr/>
          <p:nvPr/>
        </p:nvSpPr>
        <p:spPr>
          <a:xfrm>
            <a:off x="7421576" y="2319120"/>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Oval 70">
            <a:extLst>
              <a:ext uri="{FF2B5EF4-FFF2-40B4-BE49-F238E27FC236}">
                <a16:creationId xmlns:a16="http://schemas.microsoft.com/office/drawing/2014/main" id="{0FBBAFF4-BB78-4611-0204-E8877C526630}"/>
              </a:ext>
            </a:extLst>
          </p:cNvPr>
          <p:cNvSpPr/>
          <p:nvPr/>
        </p:nvSpPr>
        <p:spPr>
          <a:xfrm>
            <a:off x="9215543"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Oval 71">
            <a:extLst>
              <a:ext uri="{FF2B5EF4-FFF2-40B4-BE49-F238E27FC236}">
                <a16:creationId xmlns:a16="http://schemas.microsoft.com/office/drawing/2014/main" id="{3AFA76BC-1F20-CC35-EEA6-518C105225D7}"/>
              </a:ext>
            </a:extLst>
          </p:cNvPr>
          <p:cNvSpPr/>
          <p:nvPr/>
        </p:nvSpPr>
        <p:spPr>
          <a:xfrm>
            <a:off x="10855367"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7" name="Graphic 76" descr="Fingerprint with solid fill">
            <a:extLst>
              <a:ext uri="{FF2B5EF4-FFF2-40B4-BE49-F238E27FC236}">
                <a16:creationId xmlns:a16="http://schemas.microsoft.com/office/drawing/2014/main" id="{E70BB3F2-B027-E42C-7233-7142547214C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761666">
            <a:off x="1008337" y="3700818"/>
            <a:ext cx="1274303" cy="1274303"/>
          </a:xfrm>
          <a:prstGeom prst="rect">
            <a:avLst/>
          </a:prstGeom>
        </p:spPr>
      </p:pic>
    </p:spTree>
    <p:extLst>
      <p:ext uri="{BB962C8B-B14F-4D97-AF65-F5344CB8AC3E}">
        <p14:creationId xmlns:p14="http://schemas.microsoft.com/office/powerpoint/2010/main" val="204547533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E992B284-84C7-A123-2AC8-B341905D0B33}"/>
            </a:ext>
          </a:extLst>
        </p:cNvPr>
        <p:cNvGrpSpPr/>
        <p:nvPr/>
      </p:nvGrpSpPr>
      <p:grpSpPr>
        <a:xfrm>
          <a:off x="0" y="0"/>
          <a:ext cx="0" cy="0"/>
          <a:chOff x="0" y="0"/>
          <a:chExt cx="0" cy="0"/>
        </a:xfrm>
      </p:grpSpPr>
      <p:sp>
        <p:nvSpPr>
          <p:cNvPr id="413" name="Google Shape;413;p43">
            <a:extLst>
              <a:ext uri="{FF2B5EF4-FFF2-40B4-BE49-F238E27FC236}">
                <a16:creationId xmlns:a16="http://schemas.microsoft.com/office/drawing/2014/main" id="{39E9D220-44C2-0C59-0E7D-8F7B6870D6B8}"/>
              </a:ext>
            </a:extLst>
          </p:cNvPr>
          <p:cNvSpPr txBox="1">
            <a:spLocks noGrp="1"/>
          </p:cNvSpPr>
          <p:nvPr>
            <p:ph type="title"/>
          </p:nvPr>
        </p:nvSpPr>
        <p:spPr>
          <a:xfrm>
            <a:off x="838199" y="662500"/>
            <a:ext cx="4457701" cy="4584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Share Fingerprinting</a:t>
            </a:r>
            <a:endParaRPr dirty="0"/>
          </a:p>
        </p:txBody>
      </p:sp>
      <p:sp>
        <p:nvSpPr>
          <p:cNvPr id="49" name="Google Shape;415;p43">
            <a:extLst>
              <a:ext uri="{FF2B5EF4-FFF2-40B4-BE49-F238E27FC236}">
                <a16:creationId xmlns:a16="http://schemas.microsoft.com/office/drawing/2014/main" id="{8344DB0B-E6DB-E746-67D0-08104344AF5A}"/>
              </a:ext>
            </a:extLst>
          </p:cNvPr>
          <p:cNvSpPr txBox="1">
            <a:spLocks/>
          </p:cNvSpPr>
          <p:nvPr/>
        </p:nvSpPr>
        <p:spPr>
          <a:xfrm>
            <a:off x="766479" y="15156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endParaRPr lang="en-US" dirty="0"/>
          </a:p>
        </p:txBody>
      </p:sp>
      <p:pic>
        <p:nvPicPr>
          <p:cNvPr id="6" name="Graphic 5" descr="Fingerprint with solid fill">
            <a:extLst>
              <a:ext uri="{FF2B5EF4-FFF2-40B4-BE49-F238E27FC236}">
                <a16:creationId xmlns:a16="http://schemas.microsoft.com/office/drawing/2014/main" id="{F647F8F7-E532-0358-92B1-65715AF196F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761666">
            <a:off x="5033479" y="413952"/>
            <a:ext cx="914400" cy="914400"/>
          </a:xfrm>
          <a:prstGeom prst="rect">
            <a:avLst/>
          </a:prstGeom>
        </p:spPr>
      </p:pic>
      <p:sp>
        <p:nvSpPr>
          <p:cNvPr id="5" name="TextBox 4">
            <a:extLst>
              <a:ext uri="{FF2B5EF4-FFF2-40B4-BE49-F238E27FC236}">
                <a16:creationId xmlns:a16="http://schemas.microsoft.com/office/drawing/2014/main" id="{3808ACBF-F12C-0A65-DF0C-E282055131DF}"/>
              </a:ext>
            </a:extLst>
          </p:cNvPr>
          <p:cNvSpPr txBox="1"/>
          <p:nvPr/>
        </p:nvSpPr>
        <p:spPr>
          <a:xfrm>
            <a:off x="3384550" y="1812396"/>
            <a:ext cx="5422899" cy="584775"/>
          </a:xfrm>
          <a:prstGeom prst="rect">
            <a:avLst/>
          </a:prstGeom>
          <a:noFill/>
        </p:spPr>
        <p:txBody>
          <a:bodyPr wrap="square">
            <a:spAutoFit/>
          </a:bodyPr>
          <a:lstStyle/>
          <a:p>
            <a:r>
              <a:rPr lang="en-US" sz="3200" i="1" dirty="0">
                <a:solidFill>
                  <a:srgbClr val="2B2576"/>
                </a:solidFill>
                <a:latin typeface="Open Sans" panose="020B0606030504020204" pitchFamily="34" charset="0"/>
              </a:rPr>
              <a:t>“What is this share used for?”</a:t>
            </a:r>
          </a:p>
        </p:txBody>
      </p:sp>
      <p:pic>
        <p:nvPicPr>
          <p:cNvPr id="15362" name="Picture 2" descr="A Special Treat | doubtfulsea">
            <a:extLst>
              <a:ext uri="{FF2B5EF4-FFF2-40B4-BE49-F238E27FC236}">
                <a16:creationId xmlns:a16="http://schemas.microsoft.com/office/drawing/2014/main" id="{A2D402BE-5ED1-1B23-C644-6428F02450A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70927" y="2693918"/>
            <a:ext cx="3502555" cy="2971184"/>
          </a:xfrm>
          <a:prstGeom prst="rect">
            <a:avLst/>
          </a:prstGeom>
          <a:noFill/>
          <a:ln w="19050">
            <a:solidFill>
              <a:srgbClr val="2B2576"/>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43361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C4D3F3A9-1416-920D-9A16-2933DF99CEC1}"/>
            </a:ext>
          </a:extLst>
        </p:cNvPr>
        <p:cNvGrpSpPr/>
        <p:nvPr/>
      </p:nvGrpSpPr>
      <p:grpSpPr>
        <a:xfrm>
          <a:off x="0" y="0"/>
          <a:ext cx="0" cy="0"/>
          <a:chOff x="0" y="0"/>
          <a:chExt cx="0" cy="0"/>
        </a:xfrm>
      </p:grpSpPr>
      <p:grpSp>
        <p:nvGrpSpPr>
          <p:cNvPr id="5" name="Group 4">
            <a:extLst>
              <a:ext uri="{FF2B5EF4-FFF2-40B4-BE49-F238E27FC236}">
                <a16:creationId xmlns:a16="http://schemas.microsoft.com/office/drawing/2014/main" id="{70F0C39C-8535-7E86-2234-7D759B156539}"/>
              </a:ext>
            </a:extLst>
          </p:cNvPr>
          <p:cNvGrpSpPr/>
          <p:nvPr/>
        </p:nvGrpSpPr>
        <p:grpSpPr>
          <a:xfrm>
            <a:off x="5914490" y="-3848"/>
            <a:ext cx="6277510" cy="6281358"/>
            <a:chOff x="5914490" y="-3848"/>
            <a:chExt cx="6277510" cy="6281358"/>
          </a:xfrm>
        </p:grpSpPr>
        <p:pic>
          <p:nvPicPr>
            <p:cNvPr id="7" name="Picture 6" descr="A black and white symbol&#10;&#10;AI-generated content may be incorrect.">
              <a:extLst>
                <a:ext uri="{FF2B5EF4-FFF2-40B4-BE49-F238E27FC236}">
                  <a16:creationId xmlns:a16="http://schemas.microsoft.com/office/drawing/2014/main" id="{AE08CD32-150B-CB64-E29F-7D4D2F2DD240}"/>
                </a:ext>
              </a:extLst>
            </p:cNvPr>
            <p:cNvPicPr>
              <a:picLocks noChangeAspect="1"/>
            </p:cNvPicPr>
            <p:nvPr/>
          </p:nvPicPr>
          <p:blipFill>
            <a:blip r:embed="rId3">
              <a:alphaModFix amt="76000"/>
            </a:blip>
            <a:stretch>
              <a:fillRect/>
            </a:stretch>
          </p:blipFill>
          <p:spPr>
            <a:xfrm>
              <a:off x="9321282" y="3223727"/>
              <a:ext cx="205273" cy="205273"/>
            </a:xfrm>
            <a:prstGeom prst="rect">
              <a:avLst/>
            </a:prstGeom>
          </p:spPr>
        </p:pic>
        <p:pic>
          <p:nvPicPr>
            <p:cNvPr id="8" name="Picture 7" descr="A blue and orange monkey&#10;&#10;AI-generated content may be incorrect.">
              <a:extLst>
                <a:ext uri="{FF2B5EF4-FFF2-40B4-BE49-F238E27FC236}">
                  <a16:creationId xmlns:a16="http://schemas.microsoft.com/office/drawing/2014/main" id="{930C833A-DB23-DB24-71F8-C18C22A1F20D}"/>
                </a:ext>
              </a:extLst>
            </p:cNvPr>
            <p:cNvPicPr>
              <a:picLocks noChangeAspect="1"/>
            </p:cNvPicPr>
            <p:nvPr/>
          </p:nvPicPr>
          <p:blipFill>
            <a:blip r:embed="rId4"/>
            <a:stretch>
              <a:fillRect/>
            </a:stretch>
          </p:blipFill>
          <p:spPr>
            <a:xfrm>
              <a:off x="5914490" y="0"/>
              <a:ext cx="6277510" cy="6277510"/>
            </a:xfrm>
            <a:prstGeom prst="rect">
              <a:avLst/>
            </a:prstGeom>
          </p:spPr>
        </p:pic>
        <p:sp>
          <p:nvSpPr>
            <p:cNvPr id="9" name="Rectangle 8">
              <a:extLst>
                <a:ext uri="{FF2B5EF4-FFF2-40B4-BE49-F238E27FC236}">
                  <a16:creationId xmlns:a16="http://schemas.microsoft.com/office/drawing/2014/main" id="{0EC2C8B3-BF56-5843-957B-070B84293ACB}"/>
                </a:ext>
              </a:extLst>
            </p:cNvPr>
            <p:cNvSpPr/>
            <p:nvPr/>
          </p:nvSpPr>
          <p:spPr>
            <a:xfrm>
              <a:off x="5914492" y="-3848"/>
              <a:ext cx="6277508" cy="6277510"/>
            </a:xfrm>
            <a:prstGeom prst="rect">
              <a:avLst/>
            </a:prstGeom>
            <a:solidFill>
              <a:srgbClr val="EBEBF3">
                <a:alpha val="86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black and white symbol&#10;&#10;AI-generated content may be incorrect.">
              <a:extLst>
                <a:ext uri="{FF2B5EF4-FFF2-40B4-BE49-F238E27FC236}">
                  <a16:creationId xmlns:a16="http://schemas.microsoft.com/office/drawing/2014/main" id="{5B4797CB-3971-7DF1-C83F-1D5161514C44}"/>
                </a:ext>
              </a:extLst>
            </p:cNvPr>
            <p:cNvPicPr>
              <a:picLocks noChangeAspect="1"/>
            </p:cNvPicPr>
            <p:nvPr/>
          </p:nvPicPr>
          <p:blipFill>
            <a:blip r:embed="rId3">
              <a:alphaModFix amt="50000"/>
            </a:blip>
            <a:stretch>
              <a:fillRect/>
            </a:stretch>
          </p:blipFill>
          <p:spPr>
            <a:xfrm>
              <a:off x="7873482" y="3748968"/>
              <a:ext cx="205273" cy="205273"/>
            </a:xfrm>
            <a:prstGeom prst="rect">
              <a:avLst/>
            </a:prstGeom>
          </p:spPr>
        </p:pic>
      </p:grpSp>
      <p:sp>
        <p:nvSpPr>
          <p:cNvPr id="413" name="Google Shape;413;p43">
            <a:extLst>
              <a:ext uri="{FF2B5EF4-FFF2-40B4-BE49-F238E27FC236}">
                <a16:creationId xmlns:a16="http://schemas.microsoft.com/office/drawing/2014/main" id="{6968F6C5-2D1B-C66F-9C4E-D2FA9CB78EB5}"/>
              </a:ext>
            </a:extLst>
          </p:cNvPr>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Share Fingerprinting</a:t>
            </a:r>
            <a:endParaRPr dirty="0"/>
          </a:p>
        </p:txBody>
      </p:sp>
      <p:pic>
        <p:nvPicPr>
          <p:cNvPr id="48" name="Picture 47" descr="A black and white symbol&#10;&#10;AI-generated content may be incorrect.">
            <a:extLst>
              <a:ext uri="{FF2B5EF4-FFF2-40B4-BE49-F238E27FC236}">
                <a16:creationId xmlns:a16="http://schemas.microsoft.com/office/drawing/2014/main" id="{7AAE21AA-8B29-D101-E101-DCFE20EDCF31}"/>
              </a:ext>
            </a:extLst>
          </p:cNvPr>
          <p:cNvPicPr>
            <a:picLocks noChangeAspect="1"/>
          </p:cNvPicPr>
          <p:nvPr/>
        </p:nvPicPr>
        <p:blipFill>
          <a:blip r:embed="rId3">
            <a:alphaModFix amt="76000"/>
          </a:blip>
          <a:stretch>
            <a:fillRect/>
          </a:stretch>
        </p:blipFill>
        <p:spPr>
          <a:xfrm>
            <a:off x="9321282" y="3223727"/>
            <a:ext cx="205273" cy="205273"/>
          </a:xfrm>
          <a:prstGeom prst="rect">
            <a:avLst/>
          </a:prstGeom>
        </p:spPr>
      </p:pic>
      <p:pic>
        <p:nvPicPr>
          <p:cNvPr id="6" name="Graphic 5" descr="Fingerprint with solid fill">
            <a:extLst>
              <a:ext uri="{FF2B5EF4-FFF2-40B4-BE49-F238E27FC236}">
                <a16:creationId xmlns:a16="http://schemas.microsoft.com/office/drawing/2014/main" id="{CB152158-37D7-3A6B-AE60-B705A71C8A1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761666">
            <a:off x="5033479" y="413952"/>
            <a:ext cx="914400" cy="914400"/>
          </a:xfrm>
          <a:prstGeom prst="rect">
            <a:avLst/>
          </a:prstGeom>
        </p:spPr>
      </p:pic>
      <p:sp>
        <p:nvSpPr>
          <p:cNvPr id="2" name="TextBox 1">
            <a:extLst>
              <a:ext uri="{FF2B5EF4-FFF2-40B4-BE49-F238E27FC236}">
                <a16:creationId xmlns:a16="http://schemas.microsoft.com/office/drawing/2014/main" id="{425A7C22-2861-636B-B3CA-7F5CA40A9F13}"/>
              </a:ext>
            </a:extLst>
          </p:cNvPr>
          <p:cNvSpPr txBox="1"/>
          <p:nvPr/>
        </p:nvSpPr>
        <p:spPr>
          <a:xfrm>
            <a:off x="6421306" y="1515649"/>
            <a:ext cx="5427794" cy="2800767"/>
          </a:xfrm>
          <a:prstGeom prst="rect">
            <a:avLst/>
          </a:prstGeom>
          <a:noFill/>
        </p:spPr>
        <p:txBody>
          <a:bodyPr wrap="square">
            <a:spAutoFit/>
          </a:bodyPr>
          <a:lstStyle/>
          <a:p>
            <a:r>
              <a:rPr lang="en-US" sz="1600" b="1" dirty="0">
                <a:solidFill>
                  <a:schemeClr val="tx2">
                    <a:lumMod val="25000"/>
                  </a:schemeClr>
                </a:solidFill>
              </a:rPr>
              <a:t>Improve Offensive Context</a:t>
            </a:r>
          </a:p>
          <a:p>
            <a:pPr marL="285750" indent="-285750">
              <a:buFont typeface="Arial" panose="020B0604020202020204" pitchFamily="34" charset="0"/>
              <a:buChar char="•"/>
            </a:pPr>
            <a:r>
              <a:rPr lang="en-US" sz="1600" dirty="0">
                <a:solidFill>
                  <a:schemeClr val="tx2">
                    <a:lumMod val="25000"/>
                  </a:schemeClr>
                </a:solidFill>
              </a:rPr>
              <a:t>Increase confidence that a share contains specific files with stored secrets, sensitive data or can be used for remote code execution.</a:t>
            </a:r>
          </a:p>
          <a:p>
            <a:pPr marL="285750" indent="-285750">
              <a:buFont typeface="Arial" panose="020B0604020202020204" pitchFamily="34" charset="0"/>
              <a:buChar char="•"/>
            </a:pPr>
            <a:endParaRPr lang="en-US" sz="1600" dirty="0">
              <a:solidFill>
                <a:schemeClr val="tx2">
                  <a:lumMod val="25000"/>
                </a:schemeClr>
              </a:solidFill>
            </a:endParaRPr>
          </a:p>
          <a:p>
            <a:r>
              <a:rPr lang="en-US" sz="1600" b="1" dirty="0">
                <a:solidFill>
                  <a:schemeClr val="tx2">
                    <a:lumMod val="25000"/>
                  </a:schemeClr>
                </a:solidFill>
              </a:rPr>
              <a:t>Improve Defensive Context</a:t>
            </a:r>
            <a:endParaRPr lang="en-US" sz="1600" dirty="0">
              <a:solidFill>
                <a:schemeClr val="tx2">
                  <a:lumMod val="25000"/>
                </a:schemeClr>
              </a:solidFill>
            </a:endParaRPr>
          </a:p>
          <a:p>
            <a:pPr marL="285750" indent="-285750">
              <a:buFont typeface="Arial" panose="020B0604020202020204" pitchFamily="34" charset="0"/>
              <a:buChar char="•"/>
            </a:pPr>
            <a:r>
              <a:rPr lang="en-US" sz="1600" dirty="0">
                <a:solidFill>
                  <a:schemeClr val="tx2">
                    <a:lumMod val="25000"/>
                  </a:schemeClr>
                </a:solidFill>
              </a:rPr>
              <a:t>Better understand the impact of removing potentially excessive privilege.</a:t>
            </a:r>
          </a:p>
          <a:p>
            <a:pPr marL="285750" indent="-285750">
              <a:buFont typeface="Arial" panose="020B0604020202020204" pitchFamily="34" charset="0"/>
              <a:buChar char="•"/>
            </a:pPr>
            <a:r>
              <a:rPr lang="en-US" sz="1600" dirty="0">
                <a:solidFill>
                  <a:schemeClr val="tx2">
                    <a:lumMod val="25000"/>
                  </a:schemeClr>
                </a:solidFill>
              </a:rPr>
              <a:t>Increase confidence the share or group of shares are related to a specific application or process that can be remediated at the same time.</a:t>
            </a:r>
          </a:p>
        </p:txBody>
      </p:sp>
      <p:sp>
        <p:nvSpPr>
          <p:cNvPr id="3" name="TextBox 2">
            <a:extLst>
              <a:ext uri="{FF2B5EF4-FFF2-40B4-BE49-F238E27FC236}">
                <a16:creationId xmlns:a16="http://schemas.microsoft.com/office/drawing/2014/main" id="{2FE6142B-C438-48F0-4408-49180A0C2DC3}"/>
              </a:ext>
            </a:extLst>
          </p:cNvPr>
          <p:cNvSpPr txBox="1"/>
          <p:nvPr/>
        </p:nvSpPr>
        <p:spPr>
          <a:xfrm>
            <a:off x="6353174" y="662500"/>
            <a:ext cx="5838826" cy="646331"/>
          </a:xfrm>
          <a:prstGeom prst="rect">
            <a:avLst/>
          </a:prstGeom>
          <a:noFill/>
        </p:spPr>
        <p:txBody>
          <a:bodyPr wrap="square">
            <a:spAutoFit/>
          </a:bodyPr>
          <a:lstStyle/>
          <a:p>
            <a:r>
              <a:rPr lang="en-US" sz="3600" dirty="0">
                <a:solidFill>
                  <a:srgbClr val="09B36B"/>
                </a:solidFill>
              </a:rPr>
              <a:t>Why Fingerprint Shares?</a:t>
            </a:r>
          </a:p>
        </p:txBody>
      </p:sp>
      <p:sp>
        <p:nvSpPr>
          <p:cNvPr id="12" name="TextBox 11">
            <a:extLst>
              <a:ext uri="{FF2B5EF4-FFF2-40B4-BE49-F238E27FC236}">
                <a16:creationId xmlns:a16="http://schemas.microsoft.com/office/drawing/2014/main" id="{80DD7CF5-2FBE-7780-E06B-49C52B0AEA2E}"/>
              </a:ext>
            </a:extLst>
          </p:cNvPr>
          <p:cNvSpPr txBox="1"/>
          <p:nvPr/>
        </p:nvSpPr>
        <p:spPr>
          <a:xfrm>
            <a:off x="838199" y="1281982"/>
            <a:ext cx="4762501" cy="369332"/>
          </a:xfrm>
          <a:prstGeom prst="rect">
            <a:avLst/>
          </a:prstGeom>
          <a:noFill/>
        </p:spPr>
        <p:txBody>
          <a:bodyPr wrap="square">
            <a:spAutoFit/>
          </a:bodyPr>
          <a:lstStyle/>
          <a:p>
            <a:r>
              <a:rPr lang="en-US" sz="1800" i="1" dirty="0">
                <a:solidFill>
                  <a:srgbClr val="2B2576"/>
                </a:solidFill>
                <a:latin typeface="Open Sans" panose="020B0606030504020204" pitchFamily="34" charset="0"/>
              </a:rPr>
              <a:t>“What is this share used for?”</a:t>
            </a:r>
          </a:p>
        </p:txBody>
      </p:sp>
    </p:spTree>
    <p:extLst>
      <p:ext uri="{BB962C8B-B14F-4D97-AF65-F5344CB8AC3E}">
        <p14:creationId xmlns:p14="http://schemas.microsoft.com/office/powerpoint/2010/main" val="298874713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FFCE6533-1CF8-FE3A-7B27-DE9A558B5B45}"/>
            </a:ext>
          </a:extLst>
        </p:cNvPr>
        <p:cNvGrpSpPr/>
        <p:nvPr/>
      </p:nvGrpSpPr>
      <p:grpSpPr>
        <a:xfrm>
          <a:off x="0" y="0"/>
          <a:ext cx="0" cy="0"/>
          <a:chOff x="0" y="0"/>
          <a:chExt cx="0" cy="0"/>
        </a:xfrm>
      </p:grpSpPr>
      <p:pic>
        <p:nvPicPr>
          <p:cNvPr id="15" name="Picture 14" descr="A black and white symbol&#10;&#10;AI-generated content may be incorrect.">
            <a:extLst>
              <a:ext uri="{FF2B5EF4-FFF2-40B4-BE49-F238E27FC236}">
                <a16:creationId xmlns:a16="http://schemas.microsoft.com/office/drawing/2014/main" id="{76761CEB-7439-A3C5-E490-DB10FC36FEE4}"/>
              </a:ext>
            </a:extLst>
          </p:cNvPr>
          <p:cNvPicPr>
            <a:picLocks noChangeAspect="1"/>
          </p:cNvPicPr>
          <p:nvPr/>
        </p:nvPicPr>
        <p:blipFill>
          <a:blip r:embed="rId3">
            <a:alphaModFix amt="76000"/>
          </a:blip>
          <a:stretch>
            <a:fillRect/>
          </a:stretch>
        </p:blipFill>
        <p:spPr>
          <a:xfrm>
            <a:off x="9321282" y="3223727"/>
            <a:ext cx="205273" cy="205273"/>
          </a:xfrm>
          <a:prstGeom prst="rect">
            <a:avLst/>
          </a:prstGeom>
        </p:spPr>
      </p:pic>
      <p:pic>
        <p:nvPicPr>
          <p:cNvPr id="16" name="Picture 15" descr="A blue and orange monkey&#10;&#10;AI-generated content may be incorrect.">
            <a:extLst>
              <a:ext uri="{FF2B5EF4-FFF2-40B4-BE49-F238E27FC236}">
                <a16:creationId xmlns:a16="http://schemas.microsoft.com/office/drawing/2014/main" id="{DFF756B3-E736-7078-174F-B83B07D279BC}"/>
              </a:ext>
            </a:extLst>
          </p:cNvPr>
          <p:cNvPicPr>
            <a:picLocks noChangeAspect="1"/>
          </p:cNvPicPr>
          <p:nvPr/>
        </p:nvPicPr>
        <p:blipFill>
          <a:blip r:embed="rId4"/>
          <a:stretch>
            <a:fillRect/>
          </a:stretch>
        </p:blipFill>
        <p:spPr>
          <a:xfrm>
            <a:off x="5914490" y="0"/>
            <a:ext cx="6277510" cy="6277510"/>
          </a:xfrm>
          <a:prstGeom prst="rect">
            <a:avLst/>
          </a:prstGeom>
        </p:spPr>
      </p:pic>
      <p:sp>
        <p:nvSpPr>
          <p:cNvPr id="17" name="Rectangle 16">
            <a:extLst>
              <a:ext uri="{FF2B5EF4-FFF2-40B4-BE49-F238E27FC236}">
                <a16:creationId xmlns:a16="http://schemas.microsoft.com/office/drawing/2014/main" id="{26A57449-B70E-D125-CDDA-573B2CD5AC1B}"/>
              </a:ext>
            </a:extLst>
          </p:cNvPr>
          <p:cNvSpPr/>
          <p:nvPr/>
        </p:nvSpPr>
        <p:spPr>
          <a:xfrm>
            <a:off x="5914492" y="-3848"/>
            <a:ext cx="6277508" cy="6277510"/>
          </a:xfrm>
          <a:prstGeom prst="rect">
            <a:avLst/>
          </a:prstGeom>
          <a:solidFill>
            <a:srgbClr val="EBEBF3">
              <a:alpha val="86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Picture 17" descr="A black and white symbol&#10;&#10;AI-generated content may be incorrect.">
            <a:extLst>
              <a:ext uri="{FF2B5EF4-FFF2-40B4-BE49-F238E27FC236}">
                <a16:creationId xmlns:a16="http://schemas.microsoft.com/office/drawing/2014/main" id="{95DF1FC6-C132-6597-D763-F55F3FD1CAD5}"/>
              </a:ext>
            </a:extLst>
          </p:cNvPr>
          <p:cNvPicPr>
            <a:picLocks noChangeAspect="1"/>
          </p:cNvPicPr>
          <p:nvPr/>
        </p:nvPicPr>
        <p:blipFill>
          <a:blip r:embed="rId3">
            <a:alphaModFix amt="50000"/>
          </a:blip>
          <a:stretch>
            <a:fillRect/>
          </a:stretch>
        </p:blipFill>
        <p:spPr>
          <a:xfrm>
            <a:off x="7873482" y="3748968"/>
            <a:ext cx="205273" cy="205273"/>
          </a:xfrm>
          <a:prstGeom prst="rect">
            <a:avLst/>
          </a:prstGeom>
        </p:spPr>
      </p:pic>
      <p:sp>
        <p:nvSpPr>
          <p:cNvPr id="413" name="Google Shape;413;p43">
            <a:extLst>
              <a:ext uri="{FF2B5EF4-FFF2-40B4-BE49-F238E27FC236}">
                <a16:creationId xmlns:a16="http://schemas.microsoft.com/office/drawing/2014/main" id="{4AB471D3-8934-2B81-A46A-0AC070CC584C}"/>
              </a:ext>
            </a:extLst>
          </p:cNvPr>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Share Fingerprinting</a:t>
            </a:r>
            <a:endParaRPr dirty="0"/>
          </a:p>
        </p:txBody>
      </p:sp>
      <p:pic>
        <p:nvPicPr>
          <p:cNvPr id="6" name="Graphic 5" descr="Fingerprint with solid fill">
            <a:extLst>
              <a:ext uri="{FF2B5EF4-FFF2-40B4-BE49-F238E27FC236}">
                <a16:creationId xmlns:a16="http://schemas.microsoft.com/office/drawing/2014/main" id="{CF056EF3-F950-C9C6-3CAF-E15FC9C0640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761666">
            <a:off x="5033479" y="413952"/>
            <a:ext cx="914400" cy="914400"/>
          </a:xfrm>
          <a:prstGeom prst="rect">
            <a:avLst/>
          </a:prstGeom>
        </p:spPr>
      </p:pic>
      <p:sp>
        <p:nvSpPr>
          <p:cNvPr id="2" name="TextBox 1">
            <a:extLst>
              <a:ext uri="{FF2B5EF4-FFF2-40B4-BE49-F238E27FC236}">
                <a16:creationId xmlns:a16="http://schemas.microsoft.com/office/drawing/2014/main" id="{554A005F-4EC7-0275-D026-6DF6094C6E80}"/>
              </a:ext>
            </a:extLst>
          </p:cNvPr>
          <p:cNvSpPr txBox="1"/>
          <p:nvPr/>
        </p:nvSpPr>
        <p:spPr>
          <a:xfrm>
            <a:off x="6421306" y="1515649"/>
            <a:ext cx="5153660" cy="1015663"/>
          </a:xfrm>
          <a:prstGeom prst="rect">
            <a:avLst/>
          </a:prstGeom>
          <a:noFill/>
        </p:spPr>
        <p:txBody>
          <a:bodyPr wrap="square">
            <a:spAutoFit/>
          </a:bodyPr>
          <a:lstStyle/>
          <a:p>
            <a:r>
              <a:rPr lang="en-US" sz="2000" b="1" dirty="0">
                <a:solidFill>
                  <a:schemeClr val="tx2">
                    <a:lumMod val="25000"/>
                  </a:schemeClr>
                </a:solidFill>
              </a:rPr>
              <a:t>~ 100 </a:t>
            </a:r>
            <a:r>
              <a:rPr lang="en-US" sz="2000" dirty="0">
                <a:solidFill>
                  <a:schemeClr val="tx2">
                    <a:lumMod val="25000"/>
                  </a:schemeClr>
                </a:solidFill>
              </a:rPr>
              <a:t>environments manually analyzed</a:t>
            </a:r>
          </a:p>
          <a:p>
            <a:r>
              <a:rPr lang="en-US" sz="2000" b="1" dirty="0">
                <a:solidFill>
                  <a:schemeClr val="tx2">
                    <a:lumMod val="25000"/>
                  </a:schemeClr>
                </a:solidFill>
              </a:rPr>
              <a:t> ~  80 </a:t>
            </a:r>
            <a:r>
              <a:rPr lang="en-US" sz="2000" dirty="0">
                <a:solidFill>
                  <a:schemeClr val="tx2">
                    <a:lumMod val="25000"/>
                  </a:schemeClr>
                </a:solidFill>
              </a:rPr>
              <a:t>share names mapped to common</a:t>
            </a:r>
          </a:p>
          <a:p>
            <a:pPr marL="630238"/>
            <a:r>
              <a:rPr lang="en-US" sz="2000" dirty="0">
                <a:solidFill>
                  <a:schemeClr val="tx2">
                    <a:lumMod val="25000"/>
                  </a:schemeClr>
                </a:solidFill>
              </a:rPr>
              <a:t> applications and operating systems</a:t>
            </a:r>
          </a:p>
        </p:txBody>
      </p:sp>
      <p:sp>
        <p:nvSpPr>
          <p:cNvPr id="3" name="TextBox 2">
            <a:extLst>
              <a:ext uri="{FF2B5EF4-FFF2-40B4-BE49-F238E27FC236}">
                <a16:creationId xmlns:a16="http://schemas.microsoft.com/office/drawing/2014/main" id="{701FA8A2-3684-DEA8-4852-922E4A443E96}"/>
              </a:ext>
            </a:extLst>
          </p:cNvPr>
          <p:cNvSpPr txBox="1"/>
          <p:nvPr/>
        </p:nvSpPr>
        <p:spPr>
          <a:xfrm>
            <a:off x="6353174" y="662500"/>
            <a:ext cx="5838826" cy="646331"/>
          </a:xfrm>
          <a:prstGeom prst="rect">
            <a:avLst/>
          </a:prstGeom>
          <a:noFill/>
        </p:spPr>
        <p:txBody>
          <a:bodyPr wrap="square">
            <a:spAutoFit/>
          </a:bodyPr>
          <a:lstStyle/>
          <a:p>
            <a:r>
              <a:rPr lang="en-US" sz="3600" dirty="0">
                <a:solidFill>
                  <a:srgbClr val="09B36B"/>
                </a:solidFill>
              </a:rPr>
              <a:t>Summary</a:t>
            </a:r>
          </a:p>
        </p:txBody>
      </p:sp>
      <p:sp>
        <p:nvSpPr>
          <p:cNvPr id="11" name="TextBox 10">
            <a:extLst>
              <a:ext uri="{FF2B5EF4-FFF2-40B4-BE49-F238E27FC236}">
                <a16:creationId xmlns:a16="http://schemas.microsoft.com/office/drawing/2014/main" id="{2CFA42BD-8C69-C233-5119-648A37BE6E46}"/>
              </a:ext>
            </a:extLst>
          </p:cNvPr>
          <p:cNvSpPr txBox="1"/>
          <p:nvPr/>
        </p:nvSpPr>
        <p:spPr>
          <a:xfrm>
            <a:off x="6438801" y="3250944"/>
            <a:ext cx="5000625" cy="523220"/>
          </a:xfrm>
          <a:prstGeom prst="rect">
            <a:avLst/>
          </a:prstGeom>
          <a:noFill/>
        </p:spPr>
        <p:txBody>
          <a:bodyPr wrap="square">
            <a:spAutoFit/>
          </a:bodyPr>
          <a:lstStyle/>
          <a:p>
            <a:pPr marL="285750" indent="-285750">
              <a:buFont typeface="Arial" panose="020B0604020202020204" pitchFamily="34" charset="0"/>
              <a:buChar char="•"/>
            </a:pPr>
            <a:r>
              <a:rPr lang="en-US" dirty="0">
                <a:solidFill>
                  <a:schemeClr val="tx2">
                    <a:lumMod val="25000"/>
                  </a:schemeClr>
                </a:solidFill>
              </a:rPr>
              <a:t>Better than what I had, which was nothing. </a:t>
            </a:r>
            <a:r>
              <a:rPr lang="en-US" dirty="0">
                <a:solidFill>
                  <a:schemeClr val="tx2">
                    <a:lumMod val="25000"/>
                  </a:schemeClr>
                </a:solidFill>
                <a:sym typeface="Wingdings" panose="05000000000000000000" pitchFamily="2" charset="2"/>
              </a:rPr>
              <a:t></a:t>
            </a:r>
          </a:p>
          <a:p>
            <a:pPr marL="285750" indent="-285750">
              <a:buFont typeface="Arial" panose="020B0604020202020204" pitchFamily="34" charset="0"/>
              <a:buChar char="•"/>
            </a:pPr>
            <a:r>
              <a:rPr lang="en-US" dirty="0">
                <a:solidFill>
                  <a:schemeClr val="tx2">
                    <a:lumMod val="25000"/>
                  </a:schemeClr>
                </a:solidFill>
                <a:sym typeface="Wingdings" panose="05000000000000000000" pitchFamily="2" charset="2"/>
              </a:rPr>
              <a:t>Includes descriptions for the shares and related apps.</a:t>
            </a:r>
            <a:endParaRPr lang="en-US" dirty="0">
              <a:solidFill>
                <a:schemeClr val="tx2">
                  <a:lumMod val="25000"/>
                </a:schemeClr>
              </a:solidFill>
            </a:endParaRPr>
          </a:p>
        </p:txBody>
      </p:sp>
      <p:sp>
        <p:nvSpPr>
          <p:cNvPr id="12" name="TextBox 11">
            <a:extLst>
              <a:ext uri="{FF2B5EF4-FFF2-40B4-BE49-F238E27FC236}">
                <a16:creationId xmlns:a16="http://schemas.microsoft.com/office/drawing/2014/main" id="{94974F71-BDBA-BB0D-4533-1C1484A806AA}"/>
              </a:ext>
            </a:extLst>
          </p:cNvPr>
          <p:cNvSpPr txBox="1"/>
          <p:nvPr/>
        </p:nvSpPr>
        <p:spPr>
          <a:xfrm>
            <a:off x="6438801" y="2577396"/>
            <a:ext cx="5136890" cy="646331"/>
          </a:xfrm>
          <a:prstGeom prst="rect">
            <a:avLst/>
          </a:prstGeom>
          <a:noFill/>
        </p:spPr>
        <p:txBody>
          <a:bodyPr wrap="square">
            <a:spAutoFit/>
          </a:bodyPr>
          <a:lstStyle/>
          <a:p>
            <a:r>
              <a:rPr lang="en-US" sz="3600" dirty="0">
                <a:solidFill>
                  <a:srgbClr val="09B36B"/>
                </a:solidFill>
              </a:rPr>
              <a:t>Pros</a:t>
            </a:r>
          </a:p>
        </p:txBody>
      </p:sp>
      <p:sp>
        <p:nvSpPr>
          <p:cNvPr id="13" name="TextBox 12">
            <a:extLst>
              <a:ext uri="{FF2B5EF4-FFF2-40B4-BE49-F238E27FC236}">
                <a16:creationId xmlns:a16="http://schemas.microsoft.com/office/drawing/2014/main" id="{25FF4146-0C81-0B04-DBFE-426A8653C8F4}"/>
              </a:ext>
            </a:extLst>
          </p:cNvPr>
          <p:cNvSpPr txBox="1"/>
          <p:nvPr/>
        </p:nvSpPr>
        <p:spPr>
          <a:xfrm>
            <a:off x="6421306" y="4604401"/>
            <a:ext cx="5000625" cy="1815882"/>
          </a:xfrm>
          <a:prstGeom prst="rect">
            <a:avLst/>
          </a:prstGeom>
          <a:noFill/>
        </p:spPr>
        <p:txBody>
          <a:bodyPr wrap="square">
            <a:spAutoFit/>
          </a:bodyPr>
          <a:lstStyle/>
          <a:p>
            <a:pPr marL="285750" indent="-285750">
              <a:buFont typeface="Arial" panose="020B0604020202020204" pitchFamily="34" charset="0"/>
              <a:buChar char="•"/>
            </a:pPr>
            <a:r>
              <a:rPr lang="en-US" dirty="0">
                <a:solidFill>
                  <a:schemeClr val="tx2">
                    <a:lumMod val="25000"/>
                  </a:schemeClr>
                </a:solidFill>
              </a:rPr>
              <a:t>Doesn’t consider file listings which can lead to false positives.</a:t>
            </a:r>
            <a:endParaRPr lang="en-US" b="1" dirty="0">
              <a:solidFill>
                <a:schemeClr val="tx2">
                  <a:lumMod val="25000"/>
                </a:schemeClr>
              </a:solidFill>
            </a:endParaRPr>
          </a:p>
          <a:p>
            <a:pPr marL="285750" indent="-285750">
              <a:buFont typeface="Arial" panose="020B0604020202020204" pitchFamily="34" charset="0"/>
              <a:buChar char="•"/>
            </a:pPr>
            <a:endParaRPr lang="en-US" b="1" dirty="0">
              <a:solidFill>
                <a:schemeClr val="tx2">
                  <a:lumMod val="25000"/>
                </a:schemeClr>
              </a:solidFill>
            </a:endParaRPr>
          </a:p>
          <a:p>
            <a:pPr marL="285750" indent="-285750">
              <a:buFont typeface="Arial" panose="020B0604020202020204" pitchFamily="34" charset="0"/>
              <a:buChar char="•"/>
            </a:pPr>
            <a:r>
              <a:rPr lang="en-US" dirty="0">
                <a:solidFill>
                  <a:schemeClr val="tx2">
                    <a:lumMod val="25000"/>
                  </a:schemeClr>
                </a:solidFill>
              </a:rPr>
              <a:t>Doesn’t include any fuzzy logic to account for share name variations which can lead to false negatives.</a:t>
            </a:r>
          </a:p>
          <a:p>
            <a:pPr marL="285750" indent="-285750">
              <a:buFont typeface="Arial" panose="020B0604020202020204" pitchFamily="34" charset="0"/>
              <a:buChar char="•"/>
            </a:pPr>
            <a:r>
              <a:rPr lang="en-US" dirty="0">
                <a:solidFill>
                  <a:schemeClr val="tx2">
                    <a:lumMod val="25000"/>
                  </a:schemeClr>
                </a:solidFill>
              </a:rPr>
              <a:t>Currently doesn’t output CPE.</a:t>
            </a:r>
          </a:p>
          <a:p>
            <a:pPr marL="285750" indent="-285750">
              <a:buFont typeface="Arial" panose="020B0604020202020204" pitchFamily="34" charset="0"/>
              <a:buChar char="•"/>
            </a:pPr>
            <a:endParaRPr lang="en-US" dirty="0">
              <a:solidFill>
                <a:schemeClr val="tx2">
                  <a:lumMod val="25000"/>
                </a:schemeClr>
              </a:solidFill>
            </a:endParaRPr>
          </a:p>
          <a:p>
            <a:pPr marL="285750" indent="-285750">
              <a:buFont typeface="Arial" panose="020B0604020202020204" pitchFamily="34" charset="0"/>
              <a:buChar char="•"/>
            </a:pPr>
            <a:endParaRPr lang="en-US" i="1" dirty="0">
              <a:solidFill>
                <a:schemeClr val="tx2">
                  <a:lumMod val="25000"/>
                </a:schemeClr>
              </a:solidFill>
            </a:endParaRPr>
          </a:p>
        </p:txBody>
      </p:sp>
      <p:sp>
        <p:nvSpPr>
          <p:cNvPr id="14" name="TextBox 13">
            <a:extLst>
              <a:ext uri="{FF2B5EF4-FFF2-40B4-BE49-F238E27FC236}">
                <a16:creationId xmlns:a16="http://schemas.microsoft.com/office/drawing/2014/main" id="{9F171DB5-8AB8-8A2E-57AE-0BD79F4053B9}"/>
              </a:ext>
            </a:extLst>
          </p:cNvPr>
          <p:cNvSpPr txBox="1"/>
          <p:nvPr/>
        </p:nvSpPr>
        <p:spPr>
          <a:xfrm>
            <a:off x="6421306" y="3930853"/>
            <a:ext cx="5136890" cy="646331"/>
          </a:xfrm>
          <a:prstGeom prst="rect">
            <a:avLst/>
          </a:prstGeom>
          <a:noFill/>
        </p:spPr>
        <p:txBody>
          <a:bodyPr wrap="square">
            <a:spAutoFit/>
          </a:bodyPr>
          <a:lstStyle/>
          <a:p>
            <a:r>
              <a:rPr lang="en-US" sz="3600" dirty="0">
                <a:solidFill>
                  <a:srgbClr val="09B36B"/>
                </a:solidFill>
              </a:rPr>
              <a:t>Cons</a:t>
            </a:r>
          </a:p>
        </p:txBody>
      </p:sp>
      <p:sp>
        <p:nvSpPr>
          <p:cNvPr id="20" name="Google Shape;415;p43">
            <a:extLst>
              <a:ext uri="{FF2B5EF4-FFF2-40B4-BE49-F238E27FC236}">
                <a16:creationId xmlns:a16="http://schemas.microsoft.com/office/drawing/2014/main" id="{57B822F5-D569-EAC2-539D-7027F579F72A}"/>
              </a:ext>
            </a:extLst>
          </p:cNvPr>
          <p:cNvSpPr txBox="1">
            <a:spLocks/>
          </p:cNvSpPr>
          <p:nvPr/>
        </p:nvSpPr>
        <p:spPr>
          <a:xfrm>
            <a:off x="766479" y="1515649"/>
            <a:ext cx="5329521"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r>
              <a:rPr lang="en-US" dirty="0">
                <a:solidFill>
                  <a:schemeClr val="tx2">
                    <a:lumMod val="25000"/>
                  </a:schemeClr>
                </a:solidFill>
              </a:rPr>
              <a:t>Static Hardcoded Application Fingerprint Library</a:t>
            </a:r>
          </a:p>
          <a:p>
            <a:pPr marL="285750" indent="-285750">
              <a:buFont typeface="Arial" panose="020B0604020202020204" pitchFamily="34" charset="0"/>
              <a:buChar char="•"/>
            </a:pPr>
            <a:endParaRPr lang="en-US" dirty="0"/>
          </a:p>
        </p:txBody>
      </p:sp>
      <p:sp>
        <p:nvSpPr>
          <p:cNvPr id="5" name="TextBox 4">
            <a:extLst>
              <a:ext uri="{FF2B5EF4-FFF2-40B4-BE49-F238E27FC236}">
                <a16:creationId xmlns:a16="http://schemas.microsoft.com/office/drawing/2014/main" id="{0B975429-4B5C-932A-104F-819093842189}"/>
              </a:ext>
            </a:extLst>
          </p:cNvPr>
          <p:cNvSpPr txBox="1"/>
          <p:nvPr/>
        </p:nvSpPr>
        <p:spPr>
          <a:xfrm>
            <a:off x="838199" y="1281982"/>
            <a:ext cx="4762501" cy="369332"/>
          </a:xfrm>
          <a:prstGeom prst="rect">
            <a:avLst/>
          </a:prstGeom>
          <a:noFill/>
        </p:spPr>
        <p:txBody>
          <a:bodyPr wrap="square">
            <a:spAutoFit/>
          </a:bodyPr>
          <a:lstStyle/>
          <a:p>
            <a:r>
              <a:rPr lang="en-US" sz="1800" i="1" dirty="0">
                <a:solidFill>
                  <a:srgbClr val="2B2576"/>
                </a:solidFill>
                <a:latin typeface="Open Sans" panose="020B0606030504020204" pitchFamily="34" charset="0"/>
              </a:rPr>
              <a:t>“What is this share used for?”</a:t>
            </a:r>
          </a:p>
        </p:txBody>
      </p:sp>
    </p:spTree>
    <p:extLst>
      <p:ext uri="{BB962C8B-B14F-4D97-AF65-F5344CB8AC3E}">
        <p14:creationId xmlns:p14="http://schemas.microsoft.com/office/powerpoint/2010/main" val="369002552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B21B3344-6986-D48D-6540-7F02DFB47217}"/>
            </a:ext>
          </a:extLst>
        </p:cNvPr>
        <p:cNvGrpSpPr/>
        <p:nvPr/>
      </p:nvGrpSpPr>
      <p:grpSpPr>
        <a:xfrm>
          <a:off x="0" y="0"/>
          <a:ext cx="0" cy="0"/>
          <a:chOff x="0" y="0"/>
          <a:chExt cx="0" cy="0"/>
        </a:xfrm>
      </p:grpSpPr>
      <p:grpSp>
        <p:nvGrpSpPr>
          <p:cNvPr id="5" name="Group 4">
            <a:extLst>
              <a:ext uri="{FF2B5EF4-FFF2-40B4-BE49-F238E27FC236}">
                <a16:creationId xmlns:a16="http://schemas.microsoft.com/office/drawing/2014/main" id="{EB680DF2-5B23-A55D-8CAD-66ABA1BB8CCB}"/>
              </a:ext>
            </a:extLst>
          </p:cNvPr>
          <p:cNvGrpSpPr/>
          <p:nvPr/>
        </p:nvGrpSpPr>
        <p:grpSpPr>
          <a:xfrm>
            <a:off x="5914490" y="-3848"/>
            <a:ext cx="6277510" cy="6281358"/>
            <a:chOff x="5914490" y="-3848"/>
            <a:chExt cx="6277510" cy="6281358"/>
          </a:xfrm>
        </p:grpSpPr>
        <p:pic>
          <p:nvPicPr>
            <p:cNvPr id="7" name="Picture 6" descr="A black and white symbol&#10;&#10;AI-generated content may be incorrect.">
              <a:extLst>
                <a:ext uri="{FF2B5EF4-FFF2-40B4-BE49-F238E27FC236}">
                  <a16:creationId xmlns:a16="http://schemas.microsoft.com/office/drawing/2014/main" id="{DCB4B3FC-82E7-1957-4CAA-0B89963B4FAE}"/>
                </a:ext>
              </a:extLst>
            </p:cNvPr>
            <p:cNvPicPr>
              <a:picLocks noChangeAspect="1"/>
            </p:cNvPicPr>
            <p:nvPr/>
          </p:nvPicPr>
          <p:blipFill>
            <a:blip r:embed="rId3">
              <a:alphaModFix amt="76000"/>
            </a:blip>
            <a:stretch>
              <a:fillRect/>
            </a:stretch>
          </p:blipFill>
          <p:spPr>
            <a:xfrm>
              <a:off x="9321282" y="3223727"/>
              <a:ext cx="205273" cy="205273"/>
            </a:xfrm>
            <a:prstGeom prst="rect">
              <a:avLst/>
            </a:prstGeom>
          </p:spPr>
        </p:pic>
        <p:pic>
          <p:nvPicPr>
            <p:cNvPr id="8" name="Picture 7" descr="A blue and orange monkey&#10;&#10;AI-generated content may be incorrect.">
              <a:extLst>
                <a:ext uri="{FF2B5EF4-FFF2-40B4-BE49-F238E27FC236}">
                  <a16:creationId xmlns:a16="http://schemas.microsoft.com/office/drawing/2014/main" id="{EFE368C7-3402-92FB-A99F-0061976410F2}"/>
                </a:ext>
              </a:extLst>
            </p:cNvPr>
            <p:cNvPicPr>
              <a:picLocks noChangeAspect="1"/>
            </p:cNvPicPr>
            <p:nvPr/>
          </p:nvPicPr>
          <p:blipFill>
            <a:blip r:embed="rId4"/>
            <a:stretch>
              <a:fillRect/>
            </a:stretch>
          </p:blipFill>
          <p:spPr>
            <a:xfrm>
              <a:off x="5914490" y="0"/>
              <a:ext cx="6277510" cy="6277510"/>
            </a:xfrm>
            <a:prstGeom prst="rect">
              <a:avLst/>
            </a:prstGeom>
          </p:spPr>
        </p:pic>
        <p:sp>
          <p:nvSpPr>
            <p:cNvPr id="9" name="Rectangle 8">
              <a:extLst>
                <a:ext uri="{FF2B5EF4-FFF2-40B4-BE49-F238E27FC236}">
                  <a16:creationId xmlns:a16="http://schemas.microsoft.com/office/drawing/2014/main" id="{4E0F2D50-AE0A-D0F6-B485-9A1A06A361D1}"/>
                </a:ext>
              </a:extLst>
            </p:cNvPr>
            <p:cNvSpPr/>
            <p:nvPr/>
          </p:nvSpPr>
          <p:spPr>
            <a:xfrm>
              <a:off x="5914492" y="-3848"/>
              <a:ext cx="6277508" cy="6277510"/>
            </a:xfrm>
            <a:prstGeom prst="rect">
              <a:avLst/>
            </a:prstGeom>
            <a:solidFill>
              <a:srgbClr val="EBEBF3">
                <a:alpha val="86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black and white symbol&#10;&#10;AI-generated content may be incorrect.">
              <a:extLst>
                <a:ext uri="{FF2B5EF4-FFF2-40B4-BE49-F238E27FC236}">
                  <a16:creationId xmlns:a16="http://schemas.microsoft.com/office/drawing/2014/main" id="{BD95BF34-ED2A-05C8-DF40-6B799218949E}"/>
                </a:ext>
              </a:extLst>
            </p:cNvPr>
            <p:cNvPicPr>
              <a:picLocks noChangeAspect="1"/>
            </p:cNvPicPr>
            <p:nvPr/>
          </p:nvPicPr>
          <p:blipFill>
            <a:blip r:embed="rId3">
              <a:alphaModFix amt="50000"/>
            </a:blip>
            <a:stretch>
              <a:fillRect/>
            </a:stretch>
          </p:blipFill>
          <p:spPr>
            <a:xfrm>
              <a:off x="7873482" y="3748968"/>
              <a:ext cx="205273" cy="205273"/>
            </a:xfrm>
            <a:prstGeom prst="rect">
              <a:avLst/>
            </a:prstGeom>
          </p:spPr>
        </p:pic>
      </p:grpSp>
      <p:sp>
        <p:nvSpPr>
          <p:cNvPr id="413" name="Google Shape;413;p43">
            <a:extLst>
              <a:ext uri="{FF2B5EF4-FFF2-40B4-BE49-F238E27FC236}">
                <a16:creationId xmlns:a16="http://schemas.microsoft.com/office/drawing/2014/main" id="{5FED3150-B194-9C6B-AAB3-F73173EC1135}"/>
              </a:ext>
            </a:extLst>
          </p:cNvPr>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Share Fingerprinting</a:t>
            </a:r>
            <a:endParaRPr dirty="0"/>
          </a:p>
        </p:txBody>
      </p:sp>
      <p:sp>
        <p:nvSpPr>
          <p:cNvPr id="49" name="Google Shape;415;p43">
            <a:extLst>
              <a:ext uri="{FF2B5EF4-FFF2-40B4-BE49-F238E27FC236}">
                <a16:creationId xmlns:a16="http://schemas.microsoft.com/office/drawing/2014/main" id="{ACD98911-3108-B04A-38A6-95FDB6BBA1EA}"/>
              </a:ext>
            </a:extLst>
          </p:cNvPr>
          <p:cNvSpPr txBox="1">
            <a:spLocks/>
          </p:cNvSpPr>
          <p:nvPr/>
        </p:nvSpPr>
        <p:spPr>
          <a:xfrm>
            <a:off x="766479" y="1515649"/>
            <a:ext cx="5148011"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r>
              <a:rPr lang="en-US" b="0" dirty="0">
                <a:solidFill>
                  <a:schemeClr val="tx2">
                    <a:lumMod val="25000"/>
                  </a:schemeClr>
                </a:solidFill>
              </a:rPr>
              <a:t>Static Hardcoded Application Fingerprint Library</a:t>
            </a:r>
          </a:p>
          <a:p>
            <a:pPr marL="285750" indent="-285750">
              <a:buFont typeface="Arial" panose="020B0604020202020204" pitchFamily="34" charset="0"/>
              <a:buChar char="•"/>
            </a:pPr>
            <a:r>
              <a:rPr lang="en-US" dirty="0">
                <a:solidFill>
                  <a:schemeClr val="tx2">
                    <a:lumMod val="25000"/>
                  </a:schemeClr>
                </a:solidFill>
              </a:rPr>
              <a:t>Dynamic LLM-Based Application Fingerprinting</a:t>
            </a:r>
          </a:p>
          <a:p>
            <a:pPr marL="285750" indent="-285750">
              <a:buFont typeface="Arial" panose="020B0604020202020204" pitchFamily="34" charset="0"/>
              <a:buChar char="•"/>
            </a:pPr>
            <a:endParaRPr lang="en-US" dirty="0"/>
          </a:p>
        </p:txBody>
      </p:sp>
      <p:pic>
        <p:nvPicPr>
          <p:cNvPr id="6" name="Graphic 5" descr="Fingerprint with solid fill">
            <a:extLst>
              <a:ext uri="{FF2B5EF4-FFF2-40B4-BE49-F238E27FC236}">
                <a16:creationId xmlns:a16="http://schemas.microsoft.com/office/drawing/2014/main" id="{F88FA4C0-DB17-7DF9-3A67-D9138DA08D5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761666">
            <a:off x="5033479" y="413952"/>
            <a:ext cx="914400" cy="914400"/>
          </a:xfrm>
          <a:prstGeom prst="rect">
            <a:avLst/>
          </a:prstGeom>
        </p:spPr>
      </p:pic>
      <p:sp>
        <p:nvSpPr>
          <p:cNvPr id="419" name="AutoShape 2" descr="A digital illustration of various common operating system and application logos arranged in a fingerprint shape, symbolizing application fingerprinting. The image includes logos of Windows, macOS, Linux, Android, iOS, as well as application logos like Google Chrome, Mozilla Firefox, Microsoft Office, Adobe Photoshop, and others. The logos are layered and blended in a way that resembles a biometric fingerprint, with a sleek and modern cyber-security aesthetic.">
            <a:extLst>
              <a:ext uri="{FF2B5EF4-FFF2-40B4-BE49-F238E27FC236}">
                <a16:creationId xmlns:a16="http://schemas.microsoft.com/office/drawing/2014/main" id="{CA689FC3-89C3-EBE0-842F-8BFCC7EDEA50}"/>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25" name="TextBox 424">
            <a:extLst>
              <a:ext uri="{FF2B5EF4-FFF2-40B4-BE49-F238E27FC236}">
                <a16:creationId xmlns:a16="http://schemas.microsoft.com/office/drawing/2014/main" id="{B164C9CF-09B1-D46E-DCD0-5F4908AFE87E}"/>
              </a:ext>
            </a:extLst>
          </p:cNvPr>
          <p:cNvSpPr txBox="1"/>
          <p:nvPr/>
        </p:nvSpPr>
        <p:spPr>
          <a:xfrm>
            <a:off x="838199" y="1281982"/>
            <a:ext cx="4762501" cy="369332"/>
          </a:xfrm>
          <a:prstGeom prst="rect">
            <a:avLst/>
          </a:prstGeom>
          <a:noFill/>
        </p:spPr>
        <p:txBody>
          <a:bodyPr wrap="square">
            <a:spAutoFit/>
          </a:bodyPr>
          <a:lstStyle/>
          <a:p>
            <a:r>
              <a:rPr lang="en-US" sz="1800" i="1" dirty="0">
                <a:solidFill>
                  <a:srgbClr val="2B2576"/>
                </a:solidFill>
                <a:latin typeface="Open Sans" panose="020B0606030504020204" pitchFamily="34" charset="0"/>
              </a:rPr>
              <a:t>“What is this share used for?”</a:t>
            </a:r>
          </a:p>
        </p:txBody>
      </p:sp>
    </p:spTree>
    <p:extLst>
      <p:ext uri="{BB962C8B-B14F-4D97-AF65-F5344CB8AC3E}">
        <p14:creationId xmlns:p14="http://schemas.microsoft.com/office/powerpoint/2010/main" val="31430705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58D07CC2-23CD-8FA0-0309-93AC69131E56}"/>
            </a:ext>
          </a:extLst>
        </p:cNvPr>
        <p:cNvGrpSpPr/>
        <p:nvPr/>
      </p:nvGrpSpPr>
      <p:grpSpPr>
        <a:xfrm>
          <a:off x="0" y="0"/>
          <a:ext cx="0" cy="0"/>
          <a:chOff x="0" y="0"/>
          <a:chExt cx="0" cy="0"/>
        </a:xfrm>
      </p:grpSpPr>
      <p:grpSp>
        <p:nvGrpSpPr>
          <p:cNvPr id="47" name="Group 46">
            <a:extLst>
              <a:ext uri="{FF2B5EF4-FFF2-40B4-BE49-F238E27FC236}">
                <a16:creationId xmlns:a16="http://schemas.microsoft.com/office/drawing/2014/main" id="{0288FA45-F9C6-2E9E-DD98-090415A789D1}"/>
              </a:ext>
            </a:extLst>
          </p:cNvPr>
          <p:cNvGrpSpPr/>
          <p:nvPr/>
        </p:nvGrpSpPr>
        <p:grpSpPr>
          <a:xfrm>
            <a:off x="5914490" y="-3848"/>
            <a:ext cx="6277510" cy="6281358"/>
            <a:chOff x="5914490" y="-3848"/>
            <a:chExt cx="6277510" cy="6281358"/>
          </a:xfrm>
        </p:grpSpPr>
        <p:pic>
          <p:nvPicPr>
            <p:cNvPr id="49" name="Picture 48" descr="A black and white symbol&#10;&#10;AI-generated content may be incorrect.">
              <a:extLst>
                <a:ext uri="{FF2B5EF4-FFF2-40B4-BE49-F238E27FC236}">
                  <a16:creationId xmlns:a16="http://schemas.microsoft.com/office/drawing/2014/main" id="{6CC702EE-B1E4-51A0-5B1C-46D3BBBCC2CC}"/>
                </a:ext>
              </a:extLst>
            </p:cNvPr>
            <p:cNvPicPr>
              <a:picLocks noChangeAspect="1"/>
            </p:cNvPicPr>
            <p:nvPr/>
          </p:nvPicPr>
          <p:blipFill>
            <a:blip r:embed="rId3">
              <a:alphaModFix amt="76000"/>
            </a:blip>
            <a:stretch>
              <a:fillRect/>
            </a:stretch>
          </p:blipFill>
          <p:spPr>
            <a:xfrm>
              <a:off x="9321282" y="3223727"/>
              <a:ext cx="205273" cy="205273"/>
            </a:xfrm>
            <a:prstGeom prst="rect">
              <a:avLst/>
            </a:prstGeom>
          </p:spPr>
        </p:pic>
        <p:pic>
          <p:nvPicPr>
            <p:cNvPr id="50" name="Picture 49" descr="A blue and orange monkey&#10;&#10;AI-generated content may be incorrect.">
              <a:extLst>
                <a:ext uri="{FF2B5EF4-FFF2-40B4-BE49-F238E27FC236}">
                  <a16:creationId xmlns:a16="http://schemas.microsoft.com/office/drawing/2014/main" id="{73595778-1146-564C-571D-3155B1ABBF90}"/>
                </a:ext>
              </a:extLst>
            </p:cNvPr>
            <p:cNvPicPr>
              <a:picLocks noChangeAspect="1"/>
            </p:cNvPicPr>
            <p:nvPr/>
          </p:nvPicPr>
          <p:blipFill>
            <a:blip r:embed="rId4"/>
            <a:stretch>
              <a:fillRect/>
            </a:stretch>
          </p:blipFill>
          <p:spPr>
            <a:xfrm>
              <a:off x="5914490" y="0"/>
              <a:ext cx="6277510" cy="6277510"/>
            </a:xfrm>
            <a:prstGeom prst="rect">
              <a:avLst/>
            </a:prstGeom>
          </p:spPr>
        </p:pic>
        <p:sp>
          <p:nvSpPr>
            <p:cNvPr id="51" name="Rectangle 50">
              <a:extLst>
                <a:ext uri="{FF2B5EF4-FFF2-40B4-BE49-F238E27FC236}">
                  <a16:creationId xmlns:a16="http://schemas.microsoft.com/office/drawing/2014/main" id="{26818979-7C8F-8B54-17D5-31E54DC98893}"/>
                </a:ext>
              </a:extLst>
            </p:cNvPr>
            <p:cNvSpPr/>
            <p:nvPr/>
          </p:nvSpPr>
          <p:spPr>
            <a:xfrm>
              <a:off x="5914492" y="-3848"/>
              <a:ext cx="6277508" cy="6277510"/>
            </a:xfrm>
            <a:prstGeom prst="rect">
              <a:avLst/>
            </a:prstGeom>
            <a:solidFill>
              <a:srgbClr val="EBEBF3">
                <a:alpha val="86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2" name="Picture 51" descr="A black and white symbol&#10;&#10;AI-generated content may be incorrect.">
              <a:extLst>
                <a:ext uri="{FF2B5EF4-FFF2-40B4-BE49-F238E27FC236}">
                  <a16:creationId xmlns:a16="http://schemas.microsoft.com/office/drawing/2014/main" id="{324FFA9B-46C6-D6CD-4F83-22AF05230449}"/>
                </a:ext>
              </a:extLst>
            </p:cNvPr>
            <p:cNvPicPr>
              <a:picLocks noChangeAspect="1"/>
            </p:cNvPicPr>
            <p:nvPr/>
          </p:nvPicPr>
          <p:blipFill>
            <a:blip r:embed="rId3">
              <a:alphaModFix amt="50000"/>
            </a:blip>
            <a:stretch>
              <a:fillRect/>
            </a:stretch>
          </p:blipFill>
          <p:spPr>
            <a:xfrm>
              <a:off x="7873482" y="3748968"/>
              <a:ext cx="205273" cy="205273"/>
            </a:xfrm>
            <a:prstGeom prst="rect">
              <a:avLst/>
            </a:prstGeom>
          </p:spPr>
        </p:pic>
      </p:grpSp>
      <p:sp>
        <p:nvSpPr>
          <p:cNvPr id="32" name="TextBox 31">
            <a:extLst>
              <a:ext uri="{FF2B5EF4-FFF2-40B4-BE49-F238E27FC236}">
                <a16:creationId xmlns:a16="http://schemas.microsoft.com/office/drawing/2014/main" id="{E50A4AD8-B637-405E-314A-B5363E11963A}"/>
              </a:ext>
            </a:extLst>
          </p:cNvPr>
          <p:cNvSpPr txBox="1"/>
          <p:nvPr/>
        </p:nvSpPr>
        <p:spPr>
          <a:xfrm>
            <a:off x="904874" y="1042687"/>
            <a:ext cx="5038726" cy="646331"/>
          </a:xfrm>
          <a:prstGeom prst="rect">
            <a:avLst/>
          </a:prstGeom>
          <a:noFill/>
        </p:spPr>
        <p:txBody>
          <a:bodyPr wrap="square">
            <a:spAutoFit/>
          </a:bodyPr>
          <a:lstStyle/>
          <a:p>
            <a:r>
              <a:rPr lang="en-US" sz="3600" dirty="0">
                <a:solidFill>
                  <a:srgbClr val="5465FF"/>
                </a:solidFill>
              </a:rPr>
              <a:t>LLM-Based Process</a:t>
            </a:r>
          </a:p>
        </p:txBody>
      </p:sp>
      <p:grpSp>
        <p:nvGrpSpPr>
          <p:cNvPr id="60" name="Group 59">
            <a:extLst>
              <a:ext uri="{FF2B5EF4-FFF2-40B4-BE49-F238E27FC236}">
                <a16:creationId xmlns:a16="http://schemas.microsoft.com/office/drawing/2014/main" id="{2A62EA09-1F05-7495-7360-2EFDBE7CF250}"/>
              </a:ext>
            </a:extLst>
          </p:cNvPr>
          <p:cNvGrpSpPr/>
          <p:nvPr/>
        </p:nvGrpSpPr>
        <p:grpSpPr>
          <a:xfrm>
            <a:off x="3708366" y="1685925"/>
            <a:ext cx="4315529" cy="4587535"/>
            <a:chOff x="3708366" y="1685925"/>
            <a:chExt cx="4315529" cy="4587535"/>
          </a:xfrm>
        </p:grpSpPr>
        <p:sp>
          <p:nvSpPr>
            <p:cNvPr id="53" name="AutoShape 2" descr="A digital illustration of various common operating system and application logos arranged in a fingerprint shape, symbolizing application fingerprinting. The image includes logos of Windows, macOS, Linux, Android, iOS, as well as application logos like Google Chrome, Mozilla Firefox, Microsoft Office, Adobe Photoshop, and others. The logos are layered and blended in a way that resembles a biometric fingerprint, with a sleek and modern cyber-security aesthetic.">
              <a:extLst>
                <a:ext uri="{FF2B5EF4-FFF2-40B4-BE49-F238E27FC236}">
                  <a16:creationId xmlns:a16="http://schemas.microsoft.com/office/drawing/2014/main" id="{FBA78E9F-3E4B-0B49-9C76-82D0EB75832E}"/>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6" name="Rectangle 45">
              <a:extLst>
                <a:ext uri="{FF2B5EF4-FFF2-40B4-BE49-F238E27FC236}">
                  <a16:creationId xmlns:a16="http://schemas.microsoft.com/office/drawing/2014/main" id="{6A3B1BBF-95F7-602A-B733-8C795AD19E14}"/>
                </a:ext>
              </a:extLst>
            </p:cNvPr>
            <p:cNvSpPr/>
            <p:nvPr/>
          </p:nvSpPr>
          <p:spPr>
            <a:xfrm>
              <a:off x="3762726" y="1685925"/>
              <a:ext cx="4261169" cy="4587535"/>
            </a:xfrm>
            <a:prstGeom prst="rect">
              <a:avLst/>
            </a:prstGeom>
            <a:solidFill>
              <a:schemeClr val="accent1">
                <a:alpha val="3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1683C884-55C1-4143-7E3C-0AFE062C136C}"/>
                </a:ext>
              </a:extLst>
            </p:cNvPr>
            <p:cNvSpPr/>
            <p:nvPr/>
          </p:nvSpPr>
          <p:spPr>
            <a:xfrm>
              <a:off x="3945265" y="1785660"/>
              <a:ext cx="3876644" cy="586106"/>
            </a:xfrm>
            <a:prstGeom prst="roundRect">
              <a:avLst/>
            </a:prstGeom>
            <a:solidFill>
              <a:srgbClr val="2B2576"/>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Phase 2: Normalize Application Names</a:t>
              </a:r>
            </a:p>
          </p:txBody>
        </p:sp>
        <p:sp>
          <p:nvSpPr>
            <p:cNvPr id="34" name="Rectangle: Rounded Corners 33">
              <a:extLst>
                <a:ext uri="{FF2B5EF4-FFF2-40B4-BE49-F238E27FC236}">
                  <a16:creationId xmlns:a16="http://schemas.microsoft.com/office/drawing/2014/main" id="{884DD240-5045-A7D1-23E3-D2F3CE1E968C}"/>
                </a:ext>
              </a:extLst>
            </p:cNvPr>
            <p:cNvSpPr/>
            <p:nvPr/>
          </p:nvSpPr>
          <p:spPr>
            <a:xfrm>
              <a:off x="3945264" y="2525122"/>
              <a:ext cx="1362045" cy="601102"/>
            </a:xfrm>
            <a:prstGeom prst="roundRect">
              <a:avLst/>
            </a:prstGeom>
            <a:solidFill>
              <a:srgbClr val="2B2576"/>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Prompt</a:t>
              </a:r>
            </a:p>
            <a:p>
              <a:pPr algn="ctr"/>
              <a:r>
                <a:rPr lang="en-US" dirty="0"/>
                <a:t>Template</a:t>
              </a:r>
            </a:p>
          </p:txBody>
        </p:sp>
        <p:sp>
          <p:nvSpPr>
            <p:cNvPr id="35" name="Rectangle: Rounded Corners 34">
              <a:extLst>
                <a:ext uri="{FF2B5EF4-FFF2-40B4-BE49-F238E27FC236}">
                  <a16:creationId xmlns:a16="http://schemas.microsoft.com/office/drawing/2014/main" id="{89255655-8C1E-0199-0D3B-45D8CEC4793D}"/>
                </a:ext>
              </a:extLst>
            </p:cNvPr>
            <p:cNvSpPr/>
            <p:nvPr/>
          </p:nvSpPr>
          <p:spPr>
            <a:xfrm>
              <a:off x="3945264" y="3397595"/>
              <a:ext cx="1362045" cy="1461289"/>
            </a:xfrm>
            <a:prstGeom prst="roundRect">
              <a:avLst/>
            </a:prstGeom>
            <a:solidFill>
              <a:srgbClr val="2B2576"/>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List of </a:t>
              </a:r>
            </a:p>
            <a:p>
              <a:pPr algn="ctr"/>
              <a:r>
                <a:rPr lang="en-US" dirty="0"/>
                <a:t>Application</a:t>
              </a:r>
            </a:p>
            <a:p>
              <a:pPr algn="ctr"/>
              <a:r>
                <a:rPr lang="en-US" dirty="0"/>
                <a:t>Fingerprints</a:t>
              </a:r>
            </a:p>
          </p:txBody>
        </p:sp>
        <p:sp>
          <p:nvSpPr>
            <p:cNvPr id="37" name="TextBox 36">
              <a:extLst>
                <a:ext uri="{FF2B5EF4-FFF2-40B4-BE49-F238E27FC236}">
                  <a16:creationId xmlns:a16="http://schemas.microsoft.com/office/drawing/2014/main" id="{82B8E163-073E-B292-F3F0-A7C42842583B}"/>
                </a:ext>
              </a:extLst>
            </p:cNvPr>
            <p:cNvSpPr txBox="1"/>
            <p:nvPr/>
          </p:nvSpPr>
          <p:spPr>
            <a:xfrm>
              <a:off x="4558509" y="3081090"/>
              <a:ext cx="319318" cy="369332"/>
            </a:xfrm>
            <a:prstGeom prst="rect">
              <a:avLst/>
            </a:prstGeom>
            <a:noFill/>
          </p:spPr>
          <p:txBody>
            <a:bodyPr wrap="square" rtlCol="0">
              <a:spAutoFit/>
            </a:bodyPr>
            <a:lstStyle/>
            <a:p>
              <a:r>
                <a:rPr lang="en-US" sz="1800" b="1" dirty="0">
                  <a:solidFill>
                    <a:srgbClr val="2B2576"/>
                  </a:solidFill>
                </a:rPr>
                <a:t>+</a:t>
              </a:r>
            </a:p>
          </p:txBody>
        </p:sp>
        <p:cxnSp>
          <p:nvCxnSpPr>
            <p:cNvPr id="39" name="Straight Arrow Connector 38">
              <a:extLst>
                <a:ext uri="{FF2B5EF4-FFF2-40B4-BE49-F238E27FC236}">
                  <a16:creationId xmlns:a16="http://schemas.microsoft.com/office/drawing/2014/main" id="{2C84DA21-FF6E-AA4D-CB34-A13EF8BAFF2A}"/>
                </a:ext>
              </a:extLst>
            </p:cNvPr>
            <p:cNvCxnSpPr>
              <a:cxnSpLocks/>
              <a:endCxn id="5" idx="1"/>
            </p:cNvCxnSpPr>
            <p:nvPr/>
          </p:nvCxnSpPr>
          <p:spPr>
            <a:xfrm>
              <a:off x="5304267" y="3679556"/>
              <a:ext cx="241166" cy="1"/>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5" name="Rectangle: Rounded Corners 4">
              <a:extLst>
                <a:ext uri="{FF2B5EF4-FFF2-40B4-BE49-F238E27FC236}">
                  <a16:creationId xmlns:a16="http://schemas.microsoft.com/office/drawing/2014/main" id="{51D44A97-76F3-80AA-9EB2-FD1BE9C4C53E}"/>
                </a:ext>
              </a:extLst>
            </p:cNvPr>
            <p:cNvSpPr/>
            <p:nvPr/>
          </p:nvSpPr>
          <p:spPr>
            <a:xfrm>
              <a:off x="5545433" y="2525122"/>
              <a:ext cx="732182" cy="2308869"/>
            </a:xfrm>
            <a:prstGeom prst="roundRect">
              <a:avLst/>
            </a:prstGeom>
            <a:solidFill>
              <a:srgbClr val="2B2576"/>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GPT</a:t>
              </a:r>
            </a:p>
            <a:p>
              <a:pPr algn="ctr"/>
              <a:r>
                <a:rPr lang="en-US" dirty="0"/>
                <a:t>4o</a:t>
              </a:r>
            </a:p>
          </p:txBody>
        </p:sp>
        <p:sp>
          <p:nvSpPr>
            <p:cNvPr id="41" name="Rectangle: Rounded Corners 40">
              <a:extLst>
                <a:ext uri="{FF2B5EF4-FFF2-40B4-BE49-F238E27FC236}">
                  <a16:creationId xmlns:a16="http://schemas.microsoft.com/office/drawing/2014/main" id="{CC504BE4-7061-670A-679C-72B24ABD2271}"/>
                </a:ext>
              </a:extLst>
            </p:cNvPr>
            <p:cNvSpPr/>
            <p:nvPr/>
          </p:nvSpPr>
          <p:spPr>
            <a:xfrm>
              <a:off x="6582752" y="2525122"/>
              <a:ext cx="1239156" cy="2326921"/>
            </a:xfrm>
            <a:prstGeom prst="roundRect">
              <a:avLst/>
            </a:prstGeom>
            <a:solidFill>
              <a:srgbClr val="2B2576"/>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Normalized</a:t>
              </a:r>
            </a:p>
            <a:p>
              <a:pPr algn="ctr"/>
              <a:r>
                <a:rPr lang="en-US" dirty="0"/>
                <a:t>Application </a:t>
              </a:r>
            </a:p>
            <a:p>
              <a:pPr algn="ctr"/>
              <a:r>
                <a:rPr lang="en-US" dirty="0"/>
                <a:t>Names</a:t>
              </a:r>
            </a:p>
          </p:txBody>
        </p:sp>
        <p:cxnSp>
          <p:nvCxnSpPr>
            <p:cNvPr id="42" name="Straight Arrow Connector 41">
              <a:extLst>
                <a:ext uri="{FF2B5EF4-FFF2-40B4-BE49-F238E27FC236}">
                  <a16:creationId xmlns:a16="http://schemas.microsoft.com/office/drawing/2014/main" id="{54033372-8441-F834-0DE8-E98F029C60A5}"/>
                </a:ext>
              </a:extLst>
            </p:cNvPr>
            <p:cNvCxnSpPr>
              <a:cxnSpLocks/>
              <a:stCxn id="5" idx="3"/>
              <a:endCxn id="41" idx="1"/>
            </p:cNvCxnSpPr>
            <p:nvPr/>
          </p:nvCxnSpPr>
          <p:spPr>
            <a:xfrm>
              <a:off x="6277615" y="3679557"/>
              <a:ext cx="305137" cy="9026"/>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A31CC991-B35A-F659-9B6F-B905EED0500C}"/>
                </a:ext>
              </a:extLst>
            </p:cNvPr>
            <p:cNvCxnSpPr>
              <a:cxnSpLocks/>
              <a:stCxn id="11" idx="3"/>
              <a:endCxn id="4" idx="1"/>
            </p:cNvCxnSpPr>
            <p:nvPr/>
          </p:nvCxnSpPr>
          <p:spPr>
            <a:xfrm>
              <a:off x="3708366" y="2077083"/>
              <a:ext cx="236899" cy="1630"/>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412" name="Rectangle: Rounded Corners 411">
              <a:extLst>
                <a:ext uri="{FF2B5EF4-FFF2-40B4-BE49-F238E27FC236}">
                  <a16:creationId xmlns:a16="http://schemas.microsoft.com/office/drawing/2014/main" id="{1BC3CEAF-534F-01B3-5F1B-C0E5EBC1400E}"/>
                </a:ext>
              </a:extLst>
            </p:cNvPr>
            <p:cNvSpPr/>
            <p:nvPr/>
          </p:nvSpPr>
          <p:spPr>
            <a:xfrm>
              <a:off x="6582752" y="5038013"/>
              <a:ext cx="1239156" cy="973396"/>
            </a:xfrm>
            <a:prstGeom prst="roundRect">
              <a:avLst/>
            </a:prstGeom>
            <a:solidFill>
              <a:srgbClr val="2B2576"/>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Output</a:t>
              </a:r>
            </a:p>
            <a:p>
              <a:pPr algn="ctr"/>
              <a:r>
                <a:rPr lang="en-US" dirty="0"/>
                <a:t>CSV</a:t>
              </a:r>
            </a:p>
          </p:txBody>
        </p:sp>
        <p:cxnSp>
          <p:nvCxnSpPr>
            <p:cNvPr id="414" name="Straight Arrow Connector 413">
              <a:extLst>
                <a:ext uri="{FF2B5EF4-FFF2-40B4-BE49-F238E27FC236}">
                  <a16:creationId xmlns:a16="http://schemas.microsoft.com/office/drawing/2014/main" id="{4C883E6C-E169-B8A0-EE73-F8828907B011}"/>
                </a:ext>
              </a:extLst>
            </p:cNvPr>
            <p:cNvCxnSpPr>
              <a:cxnSpLocks/>
              <a:stCxn id="41" idx="2"/>
              <a:endCxn id="412" idx="0"/>
            </p:cNvCxnSpPr>
            <p:nvPr/>
          </p:nvCxnSpPr>
          <p:spPr>
            <a:xfrm>
              <a:off x="7202330" y="4852043"/>
              <a:ext cx="0" cy="185970"/>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grpSp>
      <p:grpSp>
        <p:nvGrpSpPr>
          <p:cNvPr id="62" name="Group 61">
            <a:extLst>
              <a:ext uri="{FF2B5EF4-FFF2-40B4-BE49-F238E27FC236}">
                <a16:creationId xmlns:a16="http://schemas.microsoft.com/office/drawing/2014/main" id="{EAF455E3-BFD9-09A0-E001-E348E8DA7840}"/>
              </a:ext>
            </a:extLst>
          </p:cNvPr>
          <p:cNvGrpSpPr/>
          <p:nvPr/>
        </p:nvGrpSpPr>
        <p:grpSpPr>
          <a:xfrm>
            <a:off x="7821909" y="1803713"/>
            <a:ext cx="4084968" cy="4207696"/>
            <a:chOff x="7821909" y="1803713"/>
            <a:chExt cx="4084968" cy="4207696"/>
          </a:xfrm>
        </p:grpSpPr>
        <p:sp>
          <p:nvSpPr>
            <p:cNvPr id="400" name="Rectangle: Rounded Corners 399">
              <a:extLst>
                <a:ext uri="{FF2B5EF4-FFF2-40B4-BE49-F238E27FC236}">
                  <a16:creationId xmlns:a16="http://schemas.microsoft.com/office/drawing/2014/main" id="{8DFDCA83-4C8F-12D6-FDA2-FC4A5827E36E}"/>
                </a:ext>
              </a:extLst>
            </p:cNvPr>
            <p:cNvSpPr/>
            <p:nvPr/>
          </p:nvSpPr>
          <p:spPr>
            <a:xfrm>
              <a:off x="8030233" y="1803713"/>
              <a:ext cx="3876644" cy="586106"/>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Phase 3: Generate Summary Report</a:t>
              </a:r>
            </a:p>
          </p:txBody>
        </p:sp>
        <p:sp>
          <p:nvSpPr>
            <p:cNvPr id="401" name="Rectangle: Rounded Corners 400">
              <a:extLst>
                <a:ext uri="{FF2B5EF4-FFF2-40B4-BE49-F238E27FC236}">
                  <a16:creationId xmlns:a16="http://schemas.microsoft.com/office/drawing/2014/main" id="{DF737030-4958-CF09-6DB5-D46F1D23502E}"/>
                </a:ext>
              </a:extLst>
            </p:cNvPr>
            <p:cNvSpPr/>
            <p:nvPr/>
          </p:nvSpPr>
          <p:spPr>
            <a:xfrm>
              <a:off x="8030232" y="2543175"/>
              <a:ext cx="1362045" cy="601102"/>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Prompt</a:t>
              </a:r>
            </a:p>
            <a:p>
              <a:pPr algn="ctr"/>
              <a:r>
                <a:rPr lang="en-US" dirty="0"/>
                <a:t>Template</a:t>
              </a:r>
            </a:p>
          </p:txBody>
        </p:sp>
        <p:sp>
          <p:nvSpPr>
            <p:cNvPr id="402" name="Rectangle: Rounded Corners 401">
              <a:extLst>
                <a:ext uri="{FF2B5EF4-FFF2-40B4-BE49-F238E27FC236}">
                  <a16:creationId xmlns:a16="http://schemas.microsoft.com/office/drawing/2014/main" id="{B731A090-614E-3173-292F-A6F4A871A79E}"/>
                </a:ext>
              </a:extLst>
            </p:cNvPr>
            <p:cNvSpPr/>
            <p:nvPr/>
          </p:nvSpPr>
          <p:spPr>
            <a:xfrm>
              <a:off x="8030232" y="3415648"/>
              <a:ext cx="1362045" cy="1443231"/>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Normalized </a:t>
              </a:r>
            </a:p>
            <a:p>
              <a:pPr algn="ctr"/>
              <a:r>
                <a:rPr lang="en-US" dirty="0"/>
                <a:t>Application List</a:t>
              </a:r>
            </a:p>
          </p:txBody>
        </p:sp>
        <p:sp>
          <p:nvSpPr>
            <p:cNvPr id="403" name="TextBox 402">
              <a:extLst>
                <a:ext uri="{FF2B5EF4-FFF2-40B4-BE49-F238E27FC236}">
                  <a16:creationId xmlns:a16="http://schemas.microsoft.com/office/drawing/2014/main" id="{A0F0FFC6-A39B-064A-A325-231152657375}"/>
                </a:ext>
              </a:extLst>
            </p:cNvPr>
            <p:cNvSpPr txBox="1"/>
            <p:nvPr/>
          </p:nvSpPr>
          <p:spPr>
            <a:xfrm>
              <a:off x="8643477" y="3099143"/>
              <a:ext cx="319318" cy="369332"/>
            </a:xfrm>
            <a:prstGeom prst="rect">
              <a:avLst/>
            </a:prstGeom>
            <a:noFill/>
          </p:spPr>
          <p:txBody>
            <a:bodyPr wrap="square" rtlCol="0">
              <a:spAutoFit/>
            </a:bodyPr>
            <a:lstStyle/>
            <a:p>
              <a:r>
                <a:rPr lang="en-US" sz="1800" b="1" dirty="0">
                  <a:solidFill>
                    <a:srgbClr val="2B2576"/>
                  </a:solidFill>
                </a:rPr>
                <a:t>+</a:t>
              </a:r>
            </a:p>
          </p:txBody>
        </p:sp>
        <p:cxnSp>
          <p:nvCxnSpPr>
            <p:cNvPr id="404" name="Straight Arrow Connector 403">
              <a:extLst>
                <a:ext uri="{FF2B5EF4-FFF2-40B4-BE49-F238E27FC236}">
                  <a16:creationId xmlns:a16="http://schemas.microsoft.com/office/drawing/2014/main" id="{82E9EEA5-D6D9-F131-0A90-4BB176278130}"/>
                </a:ext>
              </a:extLst>
            </p:cNvPr>
            <p:cNvCxnSpPr>
              <a:cxnSpLocks/>
              <a:endCxn id="405" idx="1"/>
            </p:cNvCxnSpPr>
            <p:nvPr/>
          </p:nvCxnSpPr>
          <p:spPr>
            <a:xfrm>
              <a:off x="9389235" y="3697609"/>
              <a:ext cx="241166" cy="1"/>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405" name="Rectangle: Rounded Corners 404">
              <a:extLst>
                <a:ext uri="{FF2B5EF4-FFF2-40B4-BE49-F238E27FC236}">
                  <a16:creationId xmlns:a16="http://schemas.microsoft.com/office/drawing/2014/main" id="{76FE643C-7B88-A768-9F1C-6B27212DDF90}"/>
                </a:ext>
              </a:extLst>
            </p:cNvPr>
            <p:cNvSpPr/>
            <p:nvPr/>
          </p:nvSpPr>
          <p:spPr>
            <a:xfrm>
              <a:off x="9630401" y="2543175"/>
              <a:ext cx="732182" cy="2308869"/>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GPT</a:t>
              </a:r>
            </a:p>
            <a:p>
              <a:pPr algn="ctr"/>
              <a:r>
                <a:rPr lang="en-US" dirty="0"/>
                <a:t>4o</a:t>
              </a:r>
            </a:p>
          </p:txBody>
        </p:sp>
        <p:sp>
          <p:nvSpPr>
            <p:cNvPr id="8" name="Rectangle: Rounded Corners 7">
              <a:extLst>
                <a:ext uri="{FF2B5EF4-FFF2-40B4-BE49-F238E27FC236}">
                  <a16:creationId xmlns:a16="http://schemas.microsoft.com/office/drawing/2014/main" id="{E5340B03-3075-19FC-11C1-FE3DD2D8C0F3}"/>
                </a:ext>
              </a:extLst>
            </p:cNvPr>
            <p:cNvSpPr/>
            <p:nvPr/>
          </p:nvSpPr>
          <p:spPr>
            <a:xfrm>
              <a:off x="10667720" y="2543175"/>
              <a:ext cx="1239156" cy="2308869"/>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Application Volume and Category Summary</a:t>
              </a:r>
            </a:p>
          </p:txBody>
        </p:sp>
        <p:cxnSp>
          <p:nvCxnSpPr>
            <p:cNvPr id="407" name="Straight Arrow Connector 406">
              <a:extLst>
                <a:ext uri="{FF2B5EF4-FFF2-40B4-BE49-F238E27FC236}">
                  <a16:creationId xmlns:a16="http://schemas.microsoft.com/office/drawing/2014/main" id="{A927656B-A21E-D7F7-C5D9-C897A1A31621}"/>
                </a:ext>
              </a:extLst>
            </p:cNvPr>
            <p:cNvCxnSpPr>
              <a:cxnSpLocks/>
              <a:stCxn id="405" idx="3"/>
              <a:endCxn id="8" idx="1"/>
            </p:cNvCxnSpPr>
            <p:nvPr/>
          </p:nvCxnSpPr>
          <p:spPr>
            <a:xfrm>
              <a:off x="10362583" y="3697610"/>
              <a:ext cx="305137" cy="0"/>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cxnSp>
          <p:nvCxnSpPr>
            <p:cNvPr id="418" name="Straight Arrow Connector 417">
              <a:extLst>
                <a:ext uri="{FF2B5EF4-FFF2-40B4-BE49-F238E27FC236}">
                  <a16:creationId xmlns:a16="http://schemas.microsoft.com/office/drawing/2014/main" id="{3E1CA299-EC5A-2934-8BCE-A482E09D19C2}"/>
                </a:ext>
              </a:extLst>
            </p:cNvPr>
            <p:cNvCxnSpPr>
              <a:cxnSpLocks/>
            </p:cNvCxnSpPr>
            <p:nvPr/>
          </p:nvCxnSpPr>
          <p:spPr>
            <a:xfrm>
              <a:off x="7821909" y="2090726"/>
              <a:ext cx="236899" cy="1630"/>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25" name="Rectangle: Rounded Corners 24">
              <a:extLst>
                <a:ext uri="{FF2B5EF4-FFF2-40B4-BE49-F238E27FC236}">
                  <a16:creationId xmlns:a16="http://schemas.microsoft.com/office/drawing/2014/main" id="{9B9684EE-7C78-0E7D-BC4F-6CE7D2D03188}"/>
                </a:ext>
              </a:extLst>
            </p:cNvPr>
            <p:cNvSpPr/>
            <p:nvPr/>
          </p:nvSpPr>
          <p:spPr>
            <a:xfrm>
              <a:off x="10667720" y="5038013"/>
              <a:ext cx="1239156" cy="973396"/>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Output</a:t>
              </a:r>
            </a:p>
            <a:p>
              <a:pPr algn="ctr"/>
              <a:r>
                <a:rPr lang="en-US" dirty="0"/>
                <a:t>HTML Report</a:t>
              </a:r>
            </a:p>
          </p:txBody>
        </p:sp>
        <p:cxnSp>
          <p:nvCxnSpPr>
            <p:cNvPr id="29" name="Straight Arrow Connector 28">
              <a:extLst>
                <a:ext uri="{FF2B5EF4-FFF2-40B4-BE49-F238E27FC236}">
                  <a16:creationId xmlns:a16="http://schemas.microsoft.com/office/drawing/2014/main" id="{516761A5-4FA4-F583-205C-8EE1B4E7B84A}"/>
                </a:ext>
              </a:extLst>
            </p:cNvPr>
            <p:cNvCxnSpPr>
              <a:cxnSpLocks/>
              <a:stCxn id="8" idx="2"/>
              <a:endCxn id="25" idx="0"/>
            </p:cNvCxnSpPr>
            <p:nvPr/>
          </p:nvCxnSpPr>
          <p:spPr>
            <a:xfrm>
              <a:off x="11287298" y="4852044"/>
              <a:ext cx="0" cy="185969"/>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grpSp>
      <p:sp>
        <p:nvSpPr>
          <p:cNvPr id="63" name="Google Shape;413;p43">
            <a:extLst>
              <a:ext uri="{FF2B5EF4-FFF2-40B4-BE49-F238E27FC236}">
                <a16:creationId xmlns:a16="http://schemas.microsoft.com/office/drawing/2014/main" id="{8A91200E-B13A-0AD4-E546-7C5426C0C092}"/>
              </a:ext>
            </a:extLst>
          </p:cNvPr>
          <p:cNvSpPr txBox="1">
            <a:spLocks noGrp="1"/>
          </p:cNvSpPr>
          <p:nvPr>
            <p:ph type="title"/>
          </p:nvPr>
        </p:nvSpPr>
        <p:spPr>
          <a:xfrm>
            <a:off x="838199" y="662500"/>
            <a:ext cx="4457701" cy="4584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Share Fingerprinting</a:t>
            </a:r>
            <a:endParaRPr dirty="0"/>
          </a:p>
        </p:txBody>
      </p:sp>
      <p:pic>
        <p:nvPicPr>
          <p:cNvPr id="384" name="Graphic 383" descr="Fingerprint with solid fill">
            <a:extLst>
              <a:ext uri="{FF2B5EF4-FFF2-40B4-BE49-F238E27FC236}">
                <a16:creationId xmlns:a16="http://schemas.microsoft.com/office/drawing/2014/main" id="{89744465-9682-E871-EA53-09D74CECF68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761666">
            <a:off x="5033479" y="413952"/>
            <a:ext cx="914400" cy="914400"/>
          </a:xfrm>
          <a:prstGeom prst="rect">
            <a:avLst/>
          </a:prstGeom>
        </p:spPr>
      </p:pic>
      <p:grpSp>
        <p:nvGrpSpPr>
          <p:cNvPr id="9" name="Group 8">
            <a:extLst>
              <a:ext uri="{FF2B5EF4-FFF2-40B4-BE49-F238E27FC236}">
                <a16:creationId xmlns:a16="http://schemas.microsoft.com/office/drawing/2014/main" id="{30C7007F-FE87-056F-B836-43D127348FFA}"/>
              </a:ext>
            </a:extLst>
          </p:cNvPr>
          <p:cNvGrpSpPr/>
          <p:nvPr/>
        </p:nvGrpSpPr>
        <p:grpSpPr>
          <a:xfrm>
            <a:off x="304799" y="1776532"/>
            <a:ext cx="3403567" cy="4194676"/>
            <a:chOff x="304799" y="1776532"/>
            <a:chExt cx="3403567" cy="4194676"/>
          </a:xfrm>
        </p:grpSpPr>
        <p:cxnSp>
          <p:nvCxnSpPr>
            <p:cNvPr id="7" name="Straight Arrow Connector 6">
              <a:extLst>
                <a:ext uri="{FF2B5EF4-FFF2-40B4-BE49-F238E27FC236}">
                  <a16:creationId xmlns:a16="http://schemas.microsoft.com/office/drawing/2014/main" id="{12DAFD14-9632-EE9F-26E3-8D4854EE506C}"/>
                </a:ext>
              </a:extLst>
            </p:cNvPr>
            <p:cNvCxnSpPr>
              <a:cxnSpLocks/>
              <a:endCxn id="6" idx="0"/>
            </p:cNvCxnSpPr>
            <p:nvPr/>
          </p:nvCxnSpPr>
          <p:spPr>
            <a:xfrm>
              <a:off x="3088788" y="4811842"/>
              <a:ext cx="0" cy="185970"/>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grpSp>
          <p:nvGrpSpPr>
            <p:cNvPr id="59" name="Group 58">
              <a:extLst>
                <a:ext uri="{FF2B5EF4-FFF2-40B4-BE49-F238E27FC236}">
                  <a16:creationId xmlns:a16="http://schemas.microsoft.com/office/drawing/2014/main" id="{CBAB035F-BDBA-DAD8-871D-FF66004419A6}"/>
                </a:ext>
              </a:extLst>
            </p:cNvPr>
            <p:cNvGrpSpPr/>
            <p:nvPr/>
          </p:nvGrpSpPr>
          <p:grpSpPr>
            <a:xfrm>
              <a:off x="304799" y="1776532"/>
              <a:ext cx="3403567" cy="3043244"/>
              <a:chOff x="304799" y="1776532"/>
              <a:chExt cx="3403567" cy="3043244"/>
            </a:xfrm>
          </p:grpSpPr>
          <p:sp>
            <p:nvSpPr>
              <p:cNvPr id="11" name="Rectangle: Rounded Corners 10">
                <a:extLst>
                  <a:ext uri="{FF2B5EF4-FFF2-40B4-BE49-F238E27FC236}">
                    <a16:creationId xmlns:a16="http://schemas.microsoft.com/office/drawing/2014/main" id="{0218C988-F731-F814-5CE6-8F902EF7256D}"/>
                  </a:ext>
                </a:extLst>
              </p:cNvPr>
              <p:cNvSpPr/>
              <p:nvPr/>
            </p:nvSpPr>
            <p:spPr>
              <a:xfrm>
                <a:off x="304799" y="1776532"/>
                <a:ext cx="3403567" cy="601102"/>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Phase 1: Fingerprinting</a:t>
                </a:r>
              </a:p>
            </p:txBody>
          </p:sp>
          <p:sp>
            <p:nvSpPr>
              <p:cNvPr id="12" name="Rectangle: Rounded Corners 11">
                <a:extLst>
                  <a:ext uri="{FF2B5EF4-FFF2-40B4-BE49-F238E27FC236}">
                    <a16:creationId xmlns:a16="http://schemas.microsoft.com/office/drawing/2014/main" id="{DE7E6005-0751-E1FC-7D52-86AD278BF72D}"/>
                  </a:ext>
                </a:extLst>
              </p:cNvPr>
              <p:cNvSpPr/>
              <p:nvPr/>
            </p:nvSpPr>
            <p:spPr>
              <a:xfrm>
                <a:off x="304799" y="2510905"/>
                <a:ext cx="1003956" cy="601102"/>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Prompt</a:t>
                </a:r>
              </a:p>
              <a:p>
                <a:pPr algn="ctr"/>
                <a:r>
                  <a:rPr lang="en-US" dirty="0"/>
                  <a:t>Template</a:t>
                </a:r>
              </a:p>
            </p:txBody>
          </p:sp>
          <p:sp>
            <p:nvSpPr>
              <p:cNvPr id="2" name="Rectangle: Rounded Corners 1">
                <a:extLst>
                  <a:ext uri="{FF2B5EF4-FFF2-40B4-BE49-F238E27FC236}">
                    <a16:creationId xmlns:a16="http://schemas.microsoft.com/office/drawing/2014/main" id="{82996C45-95A7-135D-7909-63FDD1D91C29}"/>
                  </a:ext>
                </a:extLst>
              </p:cNvPr>
              <p:cNvSpPr/>
              <p:nvPr/>
            </p:nvSpPr>
            <p:spPr>
              <a:xfrm>
                <a:off x="304799" y="3367141"/>
                <a:ext cx="1003956" cy="601102"/>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Share Name</a:t>
                </a:r>
              </a:p>
            </p:txBody>
          </p:sp>
          <p:sp>
            <p:nvSpPr>
              <p:cNvPr id="14" name="Rectangle: Rounded Corners 13">
                <a:extLst>
                  <a:ext uri="{FF2B5EF4-FFF2-40B4-BE49-F238E27FC236}">
                    <a16:creationId xmlns:a16="http://schemas.microsoft.com/office/drawing/2014/main" id="{4D6A581B-BEF5-12BD-5EF1-71C3D8A149F4}"/>
                  </a:ext>
                </a:extLst>
              </p:cNvPr>
              <p:cNvSpPr/>
              <p:nvPr/>
            </p:nvSpPr>
            <p:spPr>
              <a:xfrm>
                <a:off x="304799" y="4218674"/>
                <a:ext cx="1003956" cy="601102"/>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File Listing</a:t>
                </a:r>
              </a:p>
            </p:txBody>
          </p:sp>
          <p:sp>
            <p:nvSpPr>
              <p:cNvPr id="15" name="TextBox 14">
                <a:extLst>
                  <a:ext uri="{FF2B5EF4-FFF2-40B4-BE49-F238E27FC236}">
                    <a16:creationId xmlns:a16="http://schemas.microsoft.com/office/drawing/2014/main" id="{9667A426-E7CC-2DBE-74E8-A1D820343491}"/>
                  </a:ext>
                </a:extLst>
              </p:cNvPr>
              <p:cNvSpPr txBox="1"/>
              <p:nvPr/>
            </p:nvSpPr>
            <p:spPr>
              <a:xfrm>
                <a:off x="651915" y="3068416"/>
                <a:ext cx="319318" cy="369332"/>
              </a:xfrm>
              <a:prstGeom prst="rect">
                <a:avLst/>
              </a:prstGeom>
              <a:noFill/>
            </p:spPr>
            <p:txBody>
              <a:bodyPr wrap="none" rtlCol="0">
                <a:spAutoFit/>
              </a:bodyPr>
              <a:lstStyle/>
              <a:p>
                <a:r>
                  <a:rPr lang="en-US" sz="1800" b="1" dirty="0">
                    <a:solidFill>
                      <a:srgbClr val="2B2576"/>
                    </a:solidFill>
                  </a:rPr>
                  <a:t>+</a:t>
                </a:r>
              </a:p>
            </p:txBody>
          </p:sp>
          <p:sp>
            <p:nvSpPr>
              <p:cNvPr id="17" name="TextBox 16">
                <a:extLst>
                  <a:ext uri="{FF2B5EF4-FFF2-40B4-BE49-F238E27FC236}">
                    <a16:creationId xmlns:a16="http://schemas.microsoft.com/office/drawing/2014/main" id="{F5A78C6A-579E-ED6A-91E5-840A114EDBB2}"/>
                  </a:ext>
                </a:extLst>
              </p:cNvPr>
              <p:cNvSpPr txBox="1"/>
              <p:nvPr/>
            </p:nvSpPr>
            <p:spPr>
              <a:xfrm>
                <a:off x="651915" y="3910336"/>
                <a:ext cx="319318" cy="369332"/>
              </a:xfrm>
              <a:prstGeom prst="rect">
                <a:avLst/>
              </a:prstGeom>
              <a:noFill/>
            </p:spPr>
            <p:txBody>
              <a:bodyPr wrap="none" rtlCol="0">
                <a:spAutoFit/>
              </a:bodyPr>
              <a:lstStyle/>
              <a:p>
                <a:r>
                  <a:rPr lang="en-US" sz="1800" b="1" dirty="0">
                    <a:solidFill>
                      <a:srgbClr val="2B2576"/>
                    </a:solidFill>
                  </a:rPr>
                  <a:t>+</a:t>
                </a:r>
              </a:p>
            </p:txBody>
          </p:sp>
          <p:cxnSp>
            <p:nvCxnSpPr>
              <p:cNvPr id="19" name="Straight Arrow Connector 18">
                <a:extLst>
                  <a:ext uri="{FF2B5EF4-FFF2-40B4-BE49-F238E27FC236}">
                    <a16:creationId xmlns:a16="http://schemas.microsoft.com/office/drawing/2014/main" id="{A46F50AD-7763-6686-1908-F0369024A98A}"/>
                  </a:ext>
                </a:extLst>
              </p:cNvPr>
              <p:cNvCxnSpPr>
                <a:cxnSpLocks/>
                <a:stCxn id="2" idx="3"/>
                <a:endCxn id="20" idx="1"/>
              </p:cNvCxnSpPr>
              <p:nvPr/>
            </p:nvCxnSpPr>
            <p:spPr>
              <a:xfrm flipV="1">
                <a:off x="1308755" y="3665340"/>
                <a:ext cx="203946" cy="2352"/>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20" name="Rectangle: Rounded Corners 19">
                <a:extLst>
                  <a:ext uri="{FF2B5EF4-FFF2-40B4-BE49-F238E27FC236}">
                    <a16:creationId xmlns:a16="http://schemas.microsoft.com/office/drawing/2014/main" id="{3297BA0E-84DE-2A87-C1E6-79E7C276A5F3}"/>
                  </a:ext>
                </a:extLst>
              </p:cNvPr>
              <p:cNvSpPr/>
              <p:nvPr/>
            </p:nvSpPr>
            <p:spPr>
              <a:xfrm>
                <a:off x="1512701" y="2510905"/>
                <a:ext cx="799195" cy="2308869"/>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GPT</a:t>
                </a:r>
              </a:p>
              <a:p>
                <a:pPr algn="ctr"/>
                <a:r>
                  <a:rPr lang="en-US" dirty="0"/>
                  <a:t>4o</a:t>
                </a:r>
              </a:p>
            </p:txBody>
          </p:sp>
          <p:sp>
            <p:nvSpPr>
              <p:cNvPr id="3" name="Rectangle: Rounded Corners 2">
                <a:extLst>
                  <a:ext uri="{FF2B5EF4-FFF2-40B4-BE49-F238E27FC236}">
                    <a16:creationId xmlns:a16="http://schemas.microsoft.com/office/drawing/2014/main" id="{908D740E-FDC9-D479-25E9-776814345763}"/>
                  </a:ext>
                </a:extLst>
              </p:cNvPr>
              <p:cNvSpPr/>
              <p:nvPr/>
            </p:nvSpPr>
            <p:spPr>
              <a:xfrm>
                <a:off x="2469210" y="2505171"/>
                <a:ext cx="1239156" cy="2308869"/>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Application </a:t>
                </a:r>
              </a:p>
              <a:p>
                <a:pPr algn="ctr"/>
                <a:r>
                  <a:rPr lang="en-US" dirty="0"/>
                  <a:t>Fingerprint</a:t>
                </a:r>
              </a:p>
              <a:p>
                <a:pPr algn="ctr"/>
                <a:r>
                  <a:rPr lang="en-US" dirty="0"/>
                  <a:t>+</a:t>
                </a:r>
              </a:p>
              <a:p>
                <a:pPr algn="ctr"/>
                <a:r>
                  <a:rPr lang="en-US" dirty="0"/>
                  <a:t>Confidence+</a:t>
                </a:r>
              </a:p>
              <a:p>
                <a:pPr algn="ctr"/>
                <a:r>
                  <a:rPr lang="en-US" dirty="0"/>
                  <a:t>Justification</a:t>
                </a:r>
              </a:p>
              <a:p>
                <a:pPr algn="ctr"/>
                <a:r>
                  <a:rPr lang="en-US" dirty="0"/>
                  <a:t>+</a:t>
                </a:r>
              </a:p>
              <a:p>
                <a:pPr algn="ctr"/>
                <a:r>
                  <a:rPr lang="en-US" dirty="0"/>
                  <a:t>Sample</a:t>
                </a:r>
              </a:p>
            </p:txBody>
          </p:sp>
          <p:cxnSp>
            <p:nvCxnSpPr>
              <p:cNvPr id="22" name="Straight Arrow Connector 21">
                <a:extLst>
                  <a:ext uri="{FF2B5EF4-FFF2-40B4-BE49-F238E27FC236}">
                    <a16:creationId xmlns:a16="http://schemas.microsoft.com/office/drawing/2014/main" id="{D61589D0-B654-BAE6-3865-EFF5F96EA07F}"/>
                  </a:ext>
                </a:extLst>
              </p:cNvPr>
              <p:cNvCxnSpPr>
                <a:cxnSpLocks/>
                <a:stCxn id="20" idx="3"/>
                <a:endCxn id="3" idx="1"/>
              </p:cNvCxnSpPr>
              <p:nvPr/>
            </p:nvCxnSpPr>
            <p:spPr>
              <a:xfrm flipV="1">
                <a:off x="2311896" y="3659606"/>
                <a:ext cx="157314" cy="5734"/>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grpSp>
        <p:sp>
          <p:nvSpPr>
            <p:cNvPr id="6" name="Rectangle: Rounded Corners 5">
              <a:extLst>
                <a:ext uri="{FF2B5EF4-FFF2-40B4-BE49-F238E27FC236}">
                  <a16:creationId xmlns:a16="http://schemas.microsoft.com/office/drawing/2014/main" id="{01A2199B-A2EB-9EE6-4099-AD766BBA871F}"/>
                </a:ext>
              </a:extLst>
            </p:cNvPr>
            <p:cNvSpPr/>
            <p:nvPr/>
          </p:nvSpPr>
          <p:spPr>
            <a:xfrm>
              <a:off x="2469210" y="4997812"/>
              <a:ext cx="1239156" cy="973396"/>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Output</a:t>
              </a:r>
            </a:p>
            <a:p>
              <a:pPr algn="ctr"/>
              <a:r>
                <a:rPr lang="en-US" dirty="0"/>
                <a:t>CSV</a:t>
              </a:r>
            </a:p>
          </p:txBody>
        </p:sp>
      </p:grpSp>
    </p:spTree>
    <p:extLst>
      <p:ext uri="{BB962C8B-B14F-4D97-AF65-F5344CB8AC3E}">
        <p14:creationId xmlns:p14="http://schemas.microsoft.com/office/powerpoint/2010/main" val="30316534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CB79424D-ABE9-4C23-7A8C-B45E870A910D}"/>
            </a:ext>
          </a:extLst>
        </p:cNvPr>
        <p:cNvGrpSpPr/>
        <p:nvPr/>
      </p:nvGrpSpPr>
      <p:grpSpPr>
        <a:xfrm>
          <a:off x="0" y="0"/>
          <a:ext cx="0" cy="0"/>
          <a:chOff x="0" y="0"/>
          <a:chExt cx="0" cy="0"/>
        </a:xfrm>
      </p:grpSpPr>
      <p:sp>
        <p:nvSpPr>
          <p:cNvPr id="28" name="TextBox 27">
            <a:extLst>
              <a:ext uri="{FF2B5EF4-FFF2-40B4-BE49-F238E27FC236}">
                <a16:creationId xmlns:a16="http://schemas.microsoft.com/office/drawing/2014/main" id="{8A6B554E-7515-E707-6C6F-7C684C5DDA75}"/>
              </a:ext>
            </a:extLst>
          </p:cNvPr>
          <p:cNvSpPr txBox="1"/>
          <p:nvPr/>
        </p:nvSpPr>
        <p:spPr>
          <a:xfrm>
            <a:off x="904874" y="1042687"/>
            <a:ext cx="5038726" cy="646331"/>
          </a:xfrm>
          <a:prstGeom prst="rect">
            <a:avLst/>
          </a:prstGeom>
          <a:noFill/>
        </p:spPr>
        <p:txBody>
          <a:bodyPr wrap="square">
            <a:spAutoFit/>
          </a:bodyPr>
          <a:lstStyle/>
          <a:p>
            <a:r>
              <a:rPr lang="en-US" sz="3600" dirty="0">
                <a:solidFill>
                  <a:srgbClr val="5465FF"/>
                </a:solidFill>
              </a:rPr>
              <a:t>LLM-Based Process</a:t>
            </a:r>
          </a:p>
        </p:txBody>
      </p:sp>
      <p:sp>
        <p:nvSpPr>
          <p:cNvPr id="30" name="Google Shape;413;p43">
            <a:extLst>
              <a:ext uri="{FF2B5EF4-FFF2-40B4-BE49-F238E27FC236}">
                <a16:creationId xmlns:a16="http://schemas.microsoft.com/office/drawing/2014/main" id="{274FC7FE-95F6-90A8-8A01-DDBC33A9EAF8}"/>
              </a:ext>
            </a:extLst>
          </p:cNvPr>
          <p:cNvSpPr txBox="1">
            <a:spLocks noGrp="1"/>
          </p:cNvSpPr>
          <p:nvPr>
            <p:ph type="title"/>
          </p:nvPr>
        </p:nvSpPr>
        <p:spPr>
          <a:xfrm>
            <a:off x="838199" y="662500"/>
            <a:ext cx="4457701" cy="4584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Share Fingerprinting</a:t>
            </a:r>
            <a:endParaRPr dirty="0"/>
          </a:p>
        </p:txBody>
      </p:sp>
      <p:pic>
        <p:nvPicPr>
          <p:cNvPr id="31" name="Graphic 30" descr="Fingerprint with solid fill">
            <a:extLst>
              <a:ext uri="{FF2B5EF4-FFF2-40B4-BE49-F238E27FC236}">
                <a16:creationId xmlns:a16="http://schemas.microsoft.com/office/drawing/2014/main" id="{CC9EBE65-6BB1-A0A5-72F2-F6C006B00C9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761666">
            <a:off x="5033479" y="413952"/>
            <a:ext cx="914400" cy="914400"/>
          </a:xfrm>
          <a:prstGeom prst="rect">
            <a:avLst/>
          </a:prstGeom>
        </p:spPr>
      </p:pic>
      <p:grpSp>
        <p:nvGrpSpPr>
          <p:cNvPr id="13" name="Group 12">
            <a:extLst>
              <a:ext uri="{FF2B5EF4-FFF2-40B4-BE49-F238E27FC236}">
                <a16:creationId xmlns:a16="http://schemas.microsoft.com/office/drawing/2014/main" id="{CE41D680-8D83-7CBF-60D6-AA978F83CBA8}"/>
              </a:ext>
            </a:extLst>
          </p:cNvPr>
          <p:cNvGrpSpPr/>
          <p:nvPr/>
        </p:nvGrpSpPr>
        <p:grpSpPr>
          <a:xfrm>
            <a:off x="5914490" y="-3848"/>
            <a:ext cx="6277510" cy="6281358"/>
            <a:chOff x="5914490" y="-3848"/>
            <a:chExt cx="6277510" cy="6281358"/>
          </a:xfrm>
        </p:grpSpPr>
        <p:pic>
          <p:nvPicPr>
            <p:cNvPr id="16" name="Picture 15" descr="A black and white symbol&#10;&#10;AI-generated content may be incorrect.">
              <a:extLst>
                <a:ext uri="{FF2B5EF4-FFF2-40B4-BE49-F238E27FC236}">
                  <a16:creationId xmlns:a16="http://schemas.microsoft.com/office/drawing/2014/main" id="{EFB857C2-8A7F-B40D-0C0C-A1F79217831B}"/>
                </a:ext>
              </a:extLst>
            </p:cNvPr>
            <p:cNvPicPr>
              <a:picLocks noChangeAspect="1"/>
            </p:cNvPicPr>
            <p:nvPr/>
          </p:nvPicPr>
          <p:blipFill>
            <a:blip r:embed="rId5">
              <a:alphaModFix amt="76000"/>
            </a:blip>
            <a:stretch>
              <a:fillRect/>
            </a:stretch>
          </p:blipFill>
          <p:spPr>
            <a:xfrm>
              <a:off x="9321282" y="3223727"/>
              <a:ext cx="205273" cy="205273"/>
            </a:xfrm>
            <a:prstGeom prst="rect">
              <a:avLst/>
            </a:prstGeom>
          </p:spPr>
        </p:pic>
        <p:pic>
          <p:nvPicPr>
            <p:cNvPr id="18" name="Picture 17" descr="A blue and orange monkey&#10;&#10;AI-generated content may be incorrect.">
              <a:extLst>
                <a:ext uri="{FF2B5EF4-FFF2-40B4-BE49-F238E27FC236}">
                  <a16:creationId xmlns:a16="http://schemas.microsoft.com/office/drawing/2014/main" id="{C49014C9-7FC0-66D6-CE5B-8CC7CC18DB0A}"/>
                </a:ext>
              </a:extLst>
            </p:cNvPr>
            <p:cNvPicPr>
              <a:picLocks noChangeAspect="1"/>
            </p:cNvPicPr>
            <p:nvPr/>
          </p:nvPicPr>
          <p:blipFill>
            <a:blip r:embed="rId6"/>
            <a:stretch>
              <a:fillRect/>
            </a:stretch>
          </p:blipFill>
          <p:spPr>
            <a:xfrm>
              <a:off x="5914490" y="0"/>
              <a:ext cx="6277510" cy="6277510"/>
            </a:xfrm>
            <a:prstGeom prst="rect">
              <a:avLst/>
            </a:prstGeom>
          </p:spPr>
        </p:pic>
        <p:sp>
          <p:nvSpPr>
            <p:cNvPr id="21" name="Rectangle 20">
              <a:extLst>
                <a:ext uri="{FF2B5EF4-FFF2-40B4-BE49-F238E27FC236}">
                  <a16:creationId xmlns:a16="http://schemas.microsoft.com/office/drawing/2014/main" id="{F5CDF50F-D809-ED84-1C14-D2462EFC1251}"/>
                </a:ext>
              </a:extLst>
            </p:cNvPr>
            <p:cNvSpPr/>
            <p:nvPr/>
          </p:nvSpPr>
          <p:spPr>
            <a:xfrm>
              <a:off x="5914492" y="-3848"/>
              <a:ext cx="6277508" cy="6277510"/>
            </a:xfrm>
            <a:prstGeom prst="rect">
              <a:avLst/>
            </a:prstGeom>
            <a:solidFill>
              <a:srgbClr val="EBEBF3">
                <a:alpha val="86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descr="A black and white symbol&#10;&#10;AI-generated content may be incorrect.">
              <a:extLst>
                <a:ext uri="{FF2B5EF4-FFF2-40B4-BE49-F238E27FC236}">
                  <a16:creationId xmlns:a16="http://schemas.microsoft.com/office/drawing/2014/main" id="{70AB5FA2-5001-0D44-1D96-24A5D316F7B4}"/>
                </a:ext>
              </a:extLst>
            </p:cNvPr>
            <p:cNvPicPr>
              <a:picLocks noChangeAspect="1"/>
            </p:cNvPicPr>
            <p:nvPr/>
          </p:nvPicPr>
          <p:blipFill>
            <a:blip r:embed="rId5">
              <a:alphaModFix amt="50000"/>
            </a:blip>
            <a:stretch>
              <a:fillRect/>
            </a:stretch>
          </p:blipFill>
          <p:spPr>
            <a:xfrm>
              <a:off x="7873482" y="3748968"/>
              <a:ext cx="205273" cy="205273"/>
            </a:xfrm>
            <a:prstGeom prst="rect">
              <a:avLst/>
            </a:prstGeom>
          </p:spPr>
        </p:pic>
      </p:grpSp>
      <p:sp>
        <p:nvSpPr>
          <p:cNvPr id="24" name="AutoShape 2" descr="A digital illustration of various common operating system and application logos arranged in a fingerprint shape, symbolizing application fingerprinting. The image includes logos of Windows, macOS, Linux, Android, iOS, as well as application logos like Google Chrome, Mozilla Firefox, Microsoft Office, Adobe Photoshop, and others. The logos are layered and blended in a way that resembles a biometric fingerprint, with a sleek and modern cyber-security aesthetic.">
            <a:extLst>
              <a:ext uri="{FF2B5EF4-FFF2-40B4-BE49-F238E27FC236}">
                <a16:creationId xmlns:a16="http://schemas.microsoft.com/office/drawing/2014/main" id="{EAA2198F-670D-4D21-5F25-0DFA6AC3221E}"/>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6" name="Rectangle 45">
            <a:extLst>
              <a:ext uri="{FF2B5EF4-FFF2-40B4-BE49-F238E27FC236}">
                <a16:creationId xmlns:a16="http://schemas.microsoft.com/office/drawing/2014/main" id="{C066C47D-A11B-6111-2F52-80F071C2FB5C}"/>
              </a:ext>
            </a:extLst>
          </p:cNvPr>
          <p:cNvSpPr/>
          <p:nvPr/>
        </p:nvSpPr>
        <p:spPr>
          <a:xfrm>
            <a:off x="3762726" y="1685925"/>
            <a:ext cx="4261169" cy="4587535"/>
          </a:xfrm>
          <a:prstGeom prst="rect">
            <a:avLst/>
          </a:prstGeom>
          <a:solidFill>
            <a:schemeClr val="accent1">
              <a:alpha val="3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38E14A00-F2A0-DE55-288E-B3E22B260572}"/>
              </a:ext>
            </a:extLst>
          </p:cNvPr>
          <p:cNvSpPr/>
          <p:nvPr/>
        </p:nvSpPr>
        <p:spPr>
          <a:xfrm>
            <a:off x="304799" y="1776532"/>
            <a:ext cx="3403567" cy="601102"/>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Phase 1: Fingerprinting</a:t>
            </a:r>
          </a:p>
        </p:txBody>
      </p:sp>
      <p:sp>
        <p:nvSpPr>
          <p:cNvPr id="12" name="Rectangle: Rounded Corners 11">
            <a:extLst>
              <a:ext uri="{FF2B5EF4-FFF2-40B4-BE49-F238E27FC236}">
                <a16:creationId xmlns:a16="http://schemas.microsoft.com/office/drawing/2014/main" id="{0CFCAFF3-1F0D-3CC8-8251-ECB4C7A86CEF}"/>
              </a:ext>
            </a:extLst>
          </p:cNvPr>
          <p:cNvSpPr/>
          <p:nvPr/>
        </p:nvSpPr>
        <p:spPr>
          <a:xfrm>
            <a:off x="304799" y="2510905"/>
            <a:ext cx="1003956" cy="601102"/>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Prompt</a:t>
            </a:r>
          </a:p>
          <a:p>
            <a:pPr algn="ctr"/>
            <a:r>
              <a:rPr lang="en-US" dirty="0"/>
              <a:t>Template</a:t>
            </a:r>
          </a:p>
        </p:txBody>
      </p:sp>
      <p:sp>
        <p:nvSpPr>
          <p:cNvPr id="2" name="Rectangle: Rounded Corners 1">
            <a:extLst>
              <a:ext uri="{FF2B5EF4-FFF2-40B4-BE49-F238E27FC236}">
                <a16:creationId xmlns:a16="http://schemas.microsoft.com/office/drawing/2014/main" id="{FD6DA9B6-663B-7685-D90C-E403261F17F9}"/>
              </a:ext>
            </a:extLst>
          </p:cNvPr>
          <p:cNvSpPr/>
          <p:nvPr/>
        </p:nvSpPr>
        <p:spPr>
          <a:xfrm>
            <a:off x="304799" y="3367141"/>
            <a:ext cx="1003956" cy="601102"/>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Share Name</a:t>
            </a:r>
          </a:p>
        </p:txBody>
      </p:sp>
      <p:sp>
        <p:nvSpPr>
          <p:cNvPr id="14" name="Rectangle: Rounded Corners 13">
            <a:extLst>
              <a:ext uri="{FF2B5EF4-FFF2-40B4-BE49-F238E27FC236}">
                <a16:creationId xmlns:a16="http://schemas.microsoft.com/office/drawing/2014/main" id="{27BF8399-4A38-2514-EF15-2C8D8AEF827C}"/>
              </a:ext>
            </a:extLst>
          </p:cNvPr>
          <p:cNvSpPr/>
          <p:nvPr/>
        </p:nvSpPr>
        <p:spPr>
          <a:xfrm>
            <a:off x="304799" y="4218674"/>
            <a:ext cx="1003956" cy="601102"/>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File Listing</a:t>
            </a:r>
          </a:p>
        </p:txBody>
      </p:sp>
      <p:sp>
        <p:nvSpPr>
          <p:cNvPr id="15" name="TextBox 14">
            <a:extLst>
              <a:ext uri="{FF2B5EF4-FFF2-40B4-BE49-F238E27FC236}">
                <a16:creationId xmlns:a16="http://schemas.microsoft.com/office/drawing/2014/main" id="{A17AAF7F-C2ED-968A-E3DD-4AB4BA61EAA0}"/>
              </a:ext>
            </a:extLst>
          </p:cNvPr>
          <p:cNvSpPr txBox="1"/>
          <p:nvPr/>
        </p:nvSpPr>
        <p:spPr>
          <a:xfrm>
            <a:off x="651915" y="3068416"/>
            <a:ext cx="319318" cy="369332"/>
          </a:xfrm>
          <a:prstGeom prst="rect">
            <a:avLst/>
          </a:prstGeom>
          <a:noFill/>
        </p:spPr>
        <p:txBody>
          <a:bodyPr wrap="none" rtlCol="0">
            <a:spAutoFit/>
          </a:bodyPr>
          <a:lstStyle/>
          <a:p>
            <a:r>
              <a:rPr lang="en-US" sz="1800" b="1" dirty="0">
                <a:solidFill>
                  <a:srgbClr val="2B2576"/>
                </a:solidFill>
              </a:rPr>
              <a:t>+</a:t>
            </a:r>
          </a:p>
        </p:txBody>
      </p:sp>
      <p:sp>
        <p:nvSpPr>
          <p:cNvPr id="17" name="TextBox 16">
            <a:extLst>
              <a:ext uri="{FF2B5EF4-FFF2-40B4-BE49-F238E27FC236}">
                <a16:creationId xmlns:a16="http://schemas.microsoft.com/office/drawing/2014/main" id="{D8EE85E8-1D87-EAC8-DD06-776B799DE44F}"/>
              </a:ext>
            </a:extLst>
          </p:cNvPr>
          <p:cNvSpPr txBox="1"/>
          <p:nvPr/>
        </p:nvSpPr>
        <p:spPr>
          <a:xfrm>
            <a:off x="651915" y="3910336"/>
            <a:ext cx="319318" cy="369332"/>
          </a:xfrm>
          <a:prstGeom prst="rect">
            <a:avLst/>
          </a:prstGeom>
          <a:noFill/>
        </p:spPr>
        <p:txBody>
          <a:bodyPr wrap="none" rtlCol="0">
            <a:spAutoFit/>
          </a:bodyPr>
          <a:lstStyle/>
          <a:p>
            <a:r>
              <a:rPr lang="en-US" sz="1800" b="1" dirty="0">
                <a:solidFill>
                  <a:srgbClr val="2B2576"/>
                </a:solidFill>
              </a:rPr>
              <a:t>+</a:t>
            </a:r>
          </a:p>
        </p:txBody>
      </p:sp>
      <p:cxnSp>
        <p:nvCxnSpPr>
          <p:cNvPr id="19" name="Straight Arrow Connector 18">
            <a:extLst>
              <a:ext uri="{FF2B5EF4-FFF2-40B4-BE49-F238E27FC236}">
                <a16:creationId xmlns:a16="http://schemas.microsoft.com/office/drawing/2014/main" id="{EB8108B9-D4C2-7098-3148-319162B329E8}"/>
              </a:ext>
            </a:extLst>
          </p:cNvPr>
          <p:cNvCxnSpPr>
            <a:cxnSpLocks/>
            <a:stCxn id="2" idx="3"/>
            <a:endCxn id="20" idx="1"/>
          </p:cNvCxnSpPr>
          <p:nvPr/>
        </p:nvCxnSpPr>
        <p:spPr>
          <a:xfrm flipV="1">
            <a:off x="1308755" y="3665340"/>
            <a:ext cx="203946" cy="2352"/>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20" name="Rectangle: Rounded Corners 19">
            <a:extLst>
              <a:ext uri="{FF2B5EF4-FFF2-40B4-BE49-F238E27FC236}">
                <a16:creationId xmlns:a16="http://schemas.microsoft.com/office/drawing/2014/main" id="{560DCB25-532E-0D52-3382-09ED2021C974}"/>
              </a:ext>
            </a:extLst>
          </p:cNvPr>
          <p:cNvSpPr/>
          <p:nvPr/>
        </p:nvSpPr>
        <p:spPr>
          <a:xfrm>
            <a:off x="1512701" y="2510905"/>
            <a:ext cx="799195" cy="2308869"/>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GPT</a:t>
            </a:r>
          </a:p>
          <a:p>
            <a:pPr algn="ctr"/>
            <a:r>
              <a:rPr lang="en-US" dirty="0"/>
              <a:t>4o</a:t>
            </a:r>
          </a:p>
        </p:txBody>
      </p:sp>
      <p:sp>
        <p:nvSpPr>
          <p:cNvPr id="3" name="Rectangle: Rounded Corners 2">
            <a:extLst>
              <a:ext uri="{FF2B5EF4-FFF2-40B4-BE49-F238E27FC236}">
                <a16:creationId xmlns:a16="http://schemas.microsoft.com/office/drawing/2014/main" id="{70E30B9D-3E84-41F3-D0AB-01513D9C07DD}"/>
              </a:ext>
            </a:extLst>
          </p:cNvPr>
          <p:cNvSpPr/>
          <p:nvPr/>
        </p:nvSpPr>
        <p:spPr>
          <a:xfrm>
            <a:off x="2469210" y="2505171"/>
            <a:ext cx="1239156" cy="2308869"/>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Application </a:t>
            </a:r>
          </a:p>
          <a:p>
            <a:pPr algn="ctr"/>
            <a:r>
              <a:rPr lang="en-US" dirty="0"/>
              <a:t>Fingerprint</a:t>
            </a:r>
          </a:p>
          <a:p>
            <a:pPr algn="ctr"/>
            <a:r>
              <a:rPr lang="en-US" dirty="0"/>
              <a:t>+</a:t>
            </a:r>
          </a:p>
          <a:p>
            <a:pPr algn="ctr"/>
            <a:r>
              <a:rPr lang="en-US" dirty="0"/>
              <a:t>Confidence+</a:t>
            </a:r>
          </a:p>
          <a:p>
            <a:pPr algn="ctr"/>
            <a:r>
              <a:rPr lang="en-US" dirty="0"/>
              <a:t>Justification</a:t>
            </a:r>
          </a:p>
          <a:p>
            <a:pPr algn="ctr"/>
            <a:r>
              <a:rPr lang="en-US" dirty="0"/>
              <a:t>+</a:t>
            </a:r>
          </a:p>
          <a:p>
            <a:pPr algn="ctr"/>
            <a:r>
              <a:rPr lang="en-US" dirty="0"/>
              <a:t>Sample</a:t>
            </a:r>
          </a:p>
        </p:txBody>
      </p:sp>
      <p:cxnSp>
        <p:nvCxnSpPr>
          <p:cNvPr id="22" name="Straight Arrow Connector 21">
            <a:extLst>
              <a:ext uri="{FF2B5EF4-FFF2-40B4-BE49-F238E27FC236}">
                <a16:creationId xmlns:a16="http://schemas.microsoft.com/office/drawing/2014/main" id="{1D72E8F1-7DBA-1E2C-5E96-1793E957E090}"/>
              </a:ext>
            </a:extLst>
          </p:cNvPr>
          <p:cNvCxnSpPr>
            <a:cxnSpLocks/>
            <a:stCxn id="20" idx="3"/>
            <a:endCxn id="3" idx="1"/>
          </p:cNvCxnSpPr>
          <p:nvPr/>
        </p:nvCxnSpPr>
        <p:spPr>
          <a:xfrm flipV="1">
            <a:off x="2311896" y="3659606"/>
            <a:ext cx="157314" cy="5734"/>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4" name="Rectangle: Rounded Corners 3">
            <a:extLst>
              <a:ext uri="{FF2B5EF4-FFF2-40B4-BE49-F238E27FC236}">
                <a16:creationId xmlns:a16="http://schemas.microsoft.com/office/drawing/2014/main" id="{9AEF4BC8-70A2-11A7-9B71-6E1FE6AFAAA1}"/>
              </a:ext>
            </a:extLst>
          </p:cNvPr>
          <p:cNvSpPr/>
          <p:nvPr/>
        </p:nvSpPr>
        <p:spPr>
          <a:xfrm>
            <a:off x="3945265" y="1785660"/>
            <a:ext cx="3876644" cy="586106"/>
          </a:xfrm>
          <a:prstGeom prst="roundRect">
            <a:avLst/>
          </a:prstGeom>
          <a:solidFill>
            <a:srgbClr val="2B2576"/>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Phase 2: Normalize Application Names</a:t>
            </a:r>
          </a:p>
        </p:txBody>
      </p:sp>
      <p:sp>
        <p:nvSpPr>
          <p:cNvPr id="34" name="Rectangle: Rounded Corners 33">
            <a:extLst>
              <a:ext uri="{FF2B5EF4-FFF2-40B4-BE49-F238E27FC236}">
                <a16:creationId xmlns:a16="http://schemas.microsoft.com/office/drawing/2014/main" id="{486B2559-4F1F-2C7B-9348-788F752BC362}"/>
              </a:ext>
            </a:extLst>
          </p:cNvPr>
          <p:cNvSpPr/>
          <p:nvPr/>
        </p:nvSpPr>
        <p:spPr>
          <a:xfrm>
            <a:off x="3945264" y="2525122"/>
            <a:ext cx="1362045" cy="601102"/>
          </a:xfrm>
          <a:prstGeom prst="roundRect">
            <a:avLst/>
          </a:prstGeom>
          <a:solidFill>
            <a:srgbClr val="2B2576"/>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Prompt</a:t>
            </a:r>
          </a:p>
          <a:p>
            <a:pPr algn="ctr"/>
            <a:r>
              <a:rPr lang="en-US" dirty="0"/>
              <a:t>Template</a:t>
            </a:r>
          </a:p>
        </p:txBody>
      </p:sp>
      <p:sp>
        <p:nvSpPr>
          <p:cNvPr id="35" name="Rectangle: Rounded Corners 34">
            <a:extLst>
              <a:ext uri="{FF2B5EF4-FFF2-40B4-BE49-F238E27FC236}">
                <a16:creationId xmlns:a16="http://schemas.microsoft.com/office/drawing/2014/main" id="{6632A080-4307-0A3F-4662-52C5E0A3017E}"/>
              </a:ext>
            </a:extLst>
          </p:cNvPr>
          <p:cNvSpPr/>
          <p:nvPr/>
        </p:nvSpPr>
        <p:spPr>
          <a:xfrm>
            <a:off x="3945264" y="3397595"/>
            <a:ext cx="1362045" cy="1461289"/>
          </a:xfrm>
          <a:prstGeom prst="roundRect">
            <a:avLst/>
          </a:prstGeom>
          <a:solidFill>
            <a:srgbClr val="2B2576"/>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List of </a:t>
            </a:r>
          </a:p>
          <a:p>
            <a:pPr algn="ctr"/>
            <a:r>
              <a:rPr lang="en-US" dirty="0"/>
              <a:t>Application</a:t>
            </a:r>
          </a:p>
          <a:p>
            <a:pPr algn="ctr"/>
            <a:r>
              <a:rPr lang="en-US" dirty="0"/>
              <a:t>Fingerprints</a:t>
            </a:r>
          </a:p>
        </p:txBody>
      </p:sp>
      <p:sp>
        <p:nvSpPr>
          <p:cNvPr id="37" name="TextBox 36">
            <a:extLst>
              <a:ext uri="{FF2B5EF4-FFF2-40B4-BE49-F238E27FC236}">
                <a16:creationId xmlns:a16="http://schemas.microsoft.com/office/drawing/2014/main" id="{B47E72A5-EEBB-9D4F-3722-C338F1892304}"/>
              </a:ext>
            </a:extLst>
          </p:cNvPr>
          <p:cNvSpPr txBox="1"/>
          <p:nvPr/>
        </p:nvSpPr>
        <p:spPr>
          <a:xfrm>
            <a:off x="4558509" y="3081090"/>
            <a:ext cx="319318" cy="369332"/>
          </a:xfrm>
          <a:prstGeom prst="rect">
            <a:avLst/>
          </a:prstGeom>
          <a:noFill/>
        </p:spPr>
        <p:txBody>
          <a:bodyPr wrap="square" rtlCol="0">
            <a:spAutoFit/>
          </a:bodyPr>
          <a:lstStyle/>
          <a:p>
            <a:r>
              <a:rPr lang="en-US" sz="1800" b="1" dirty="0">
                <a:solidFill>
                  <a:srgbClr val="2B2576"/>
                </a:solidFill>
              </a:rPr>
              <a:t>+</a:t>
            </a:r>
          </a:p>
        </p:txBody>
      </p:sp>
      <p:cxnSp>
        <p:nvCxnSpPr>
          <p:cNvPr id="39" name="Straight Arrow Connector 38">
            <a:extLst>
              <a:ext uri="{FF2B5EF4-FFF2-40B4-BE49-F238E27FC236}">
                <a16:creationId xmlns:a16="http://schemas.microsoft.com/office/drawing/2014/main" id="{56FDD8CD-AFDB-B64C-FDC8-977084034125}"/>
              </a:ext>
            </a:extLst>
          </p:cNvPr>
          <p:cNvCxnSpPr>
            <a:cxnSpLocks/>
            <a:endCxn id="5" idx="1"/>
          </p:cNvCxnSpPr>
          <p:nvPr/>
        </p:nvCxnSpPr>
        <p:spPr>
          <a:xfrm>
            <a:off x="5304267" y="3679556"/>
            <a:ext cx="241166" cy="1"/>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5" name="Rectangle: Rounded Corners 4">
            <a:extLst>
              <a:ext uri="{FF2B5EF4-FFF2-40B4-BE49-F238E27FC236}">
                <a16:creationId xmlns:a16="http://schemas.microsoft.com/office/drawing/2014/main" id="{951D1647-2687-5AB3-A8C4-6961C42FD68E}"/>
              </a:ext>
            </a:extLst>
          </p:cNvPr>
          <p:cNvSpPr/>
          <p:nvPr/>
        </p:nvSpPr>
        <p:spPr>
          <a:xfrm>
            <a:off x="5545433" y="2525122"/>
            <a:ext cx="732182" cy="2308869"/>
          </a:xfrm>
          <a:prstGeom prst="roundRect">
            <a:avLst/>
          </a:prstGeom>
          <a:solidFill>
            <a:srgbClr val="2B2576"/>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GTP</a:t>
            </a:r>
          </a:p>
          <a:p>
            <a:pPr algn="ctr"/>
            <a:r>
              <a:rPr lang="en-US" dirty="0"/>
              <a:t>4o</a:t>
            </a:r>
          </a:p>
        </p:txBody>
      </p:sp>
      <p:sp>
        <p:nvSpPr>
          <p:cNvPr id="41" name="Rectangle: Rounded Corners 40">
            <a:extLst>
              <a:ext uri="{FF2B5EF4-FFF2-40B4-BE49-F238E27FC236}">
                <a16:creationId xmlns:a16="http://schemas.microsoft.com/office/drawing/2014/main" id="{C0C104E1-0082-0E9A-4A78-27E7A1757470}"/>
              </a:ext>
            </a:extLst>
          </p:cNvPr>
          <p:cNvSpPr/>
          <p:nvPr/>
        </p:nvSpPr>
        <p:spPr>
          <a:xfrm>
            <a:off x="6582752" y="2525122"/>
            <a:ext cx="1239156" cy="2326921"/>
          </a:xfrm>
          <a:prstGeom prst="roundRect">
            <a:avLst/>
          </a:prstGeom>
          <a:solidFill>
            <a:srgbClr val="2B2576"/>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Normalized</a:t>
            </a:r>
          </a:p>
          <a:p>
            <a:pPr algn="ctr"/>
            <a:r>
              <a:rPr lang="en-US" dirty="0"/>
              <a:t>Application </a:t>
            </a:r>
          </a:p>
          <a:p>
            <a:pPr algn="ctr"/>
            <a:r>
              <a:rPr lang="en-US" dirty="0"/>
              <a:t>Names</a:t>
            </a:r>
          </a:p>
        </p:txBody>
      </p:sp>
      <p:cxnSp>
        <p:nvCxnSpPr>
          <p:cNvPr id="42" name="Straight Arrow Connector 41">
            <a:extLst>
              <a:ext uri="{FF2B5EF4-FFF2-40B4-BE49-F238E27FC236}">
                <a16:creationId xmlns:a16="http://schemas.microsoft.com/office/drawing/2014/main" id="{33056642-B28B-44B0-1ADB-15A83F81A690}"/>
              </a:ext>
            </a:extLst>
          </p:cNvPr>
          <p:cNvCxnSpPr>
            <a:cxnSpLocks/>
            <a:stCxn id="5" idx="3"/>
            <a:endCxn id="41" idx="1"/>
          </p:cNvCxnSpPr>
          <p:nvPr/>
        </p:nvCxnSpPr>
        <p:spPr>
          <a:xfrm>
            <a:off x="6277615" y="3679557"/>
            <a:ext cx="305137" cy="9026"/>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29C4A472-AD35-B1F9-A542-19F2B05CA5DA}"/>
              </a:ext>
            </a:extLst>
          </p:cNvPr>
          <p:cNvCxnSpPr>
            <a:cxnSpLocks/>
            <a:stCxn id="11" idx="3"/>
            <a:endCxn id="4" idx="1"/>
          </p:cNvCxnSpPr>
          <p:nvPr/>
        </p:nvCxnSpPr>
        <p:spPr>
          <a:xfrm>
            <a:off x="3708366" y="2077083"/>
            <a:ext cx="236899" cy="1630"/>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400" name="Rectangle: Rounded Corners 399">
            <a:extLst>
              <a:ext uri="{FF2B5EF4-FFF2-40B4-BE49-F238E27FC236}">
                <a16:creationId xmlns:a16="http://schemas.microsoft.com/office/drawing/2014/main" id="{1BAECF77-37B0-3C67-F012-4BD3D74ED8A8}"/>
              </a:ext>
            </a:extLst>
          </p:cNvPr>
          <p:cNvSpPr/>
          <p:nvPr/>
        </p:nvSpPr>
        <p:spPr>
          <a:xfrm>
            <a:off x="8030233" y="1803713"/>
            <a:ext cx="3876644" cy="586106"/>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Phase 3: Generate Summary Report</a:t>
            </a:r>
          </a:p>
        </p:txBody>
      </p:sp>
      <p:sp>
        <p:nvSpPr>
          <p:cNvPr id="401" name="Rectangle: Rounded Corners 400">
            <a:extLst>
              <a:ext uri="{FF2B5EF4-FFF2-40B4-BE49-F238E27FC236}">
                <a16:creationId xmlns:a16="http://schemas.microsoft.com/office/drawing/2014/main" id="{AECF558A-D13D-9C4C-2DD7-6F6571B26DEB}"/>
              </a:ext>
            </a:extLst>
          </p:cNvPr>
          <p:cNvSpPr/>
          <p:nvPr/>
        </p:nvSpPr>
        <p:spPr>
          <a:xfrm>
            <a:off x="8030232" y="2543175"/>
            <a:ext cx="1362045" cy="601102"/>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Prompt</a:t>
            </a:r>
          </a:p>
          <a:p>
            <a:pPr algn="ctr"/>
            <a:r>
              <a:rPr lang="en-US" dirty="0"/>
              <a:t>Template</a:t>
            </a:r>
          </a:p>
        </p:txBody>
      </p:sp>
      <p:sp>
        <p:nvSpPr>
          <p:cNvPr id="402" name="Rectangle: Rounded Corners 401">
            <a:extLst>
              <a:ext uri="{FF2B5EF4-FFF2-40B4-BE49-F238E27FC236}">
                <a16:creationId xmlns:a16="http://schemas.microsoft.com/office/drawing/2014/main" id="{0C6F8682-85D3-FC7B-89C3-6E73E4D499D3}"/>
              </a:ext>
            </a:extLst>
          </p:cNvPr>
          <p:cNvSpPr/>
          <p:nvPr/>
        </p:nvSpPr>
        <p:spPr>
          <a:xfrm>
            <a:off x="8030232" y="3415648"/>
            <a:ext cx="1362045" cy="1443231"/>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Normalized </a:t>
            </a:r>
          </a:p>
          <a:p>
            <a:pPr algn="ctr"/>
            <a:r>
              <a:rPr lang="en-US" dirty="0"/>
              <a:t>Application List</a:t>
            </a:r>
          </a:p>
        </p:txBody>
      </p:sp>
      <p:sp>
        <p:nvSpPr>
          <p:cNvPr id="403" name="TextBox 402">
            <a:extLst>
              <a:ext uri="{FF2B5EF4-FFF2-40B4-BE49-F238E27FC236}">
                <a16:creationId xmlns:a16="http://schemas.microsoft.com/office/drawing/2014/main" id="{F8D7E395-7D21-DF7C-072B-F6E7DA587891}"/>
              </a:ext>
            </a:extLst>
          </p:cNvPr>
          <p:cNvSpPr txBox="1"/>
          <p:nvPr/>
        </p:nvSpPr>
        <p:spPr>
          <a:xfrm>
            <a:off x="8643477" y="3099143"/>
            <a:ext cx="319318" cy="369332"/>
          </a:xfrm>
          <a:prstGeom prst="rect">
            <a:avLst/>
          </a:prstGeom>
          <a:noFill/>
        </p:spPr>
        <p:txBody>
          <a:bodyPr wrap="square" rtlCol="0">
            <a:spAutoFit/>
          </a:bodyPr>
          <a:lstStyle/>
          <a:p>
            <a:r>
              <a:rPr lang="en-US" sz="1800" b="1" dirty="0">
                <a:solidFill>
                  <a:srgbClr val="2B2576"/>
                </a:solidFill>
              </a:rPr>
              <a:t>+</a:t>
            </a:r>
          </a:p>
        </p:txBody>
      </p:sp>
      <p:cxnSp>
        <p:nvCxnSpPr>
          <p:cNvPr id="404" name="Straight Arrow Connector 403">
            <a:extLst>
              <a:ext uri="{FF2B5EF4-FFF2-40B4-BE49-F238E27FC236}">
                <a16:creationId xmlns:a16="http://schemas.microsoft.com/office/drawing/2014/main" id="{70F48DA6-564B-12E5-388C-442621274108}"/>
              </a:ext>
            </a:extLst>
          </p:cNvPr>
          <p:cNvCxnSpPr>
            <a:cxnSpLocks/>
            <a:endCxn id="405" idx="1"/>
          </p:cNvCxnSpPr>
          <p:nvPr/>
        </p:nvCxnSpPr>
        <p:spPr>
          <a:xfrm>
            <a:off x="9389235" y="3697609"/>
            <a:ext cx="241166" cy="1"/>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405" name="Rectangle: Rounded Corners 404">
            <a:extLst>
              <a:ext uri="{FF2B5EF4-FFF2-40B4-BE49-F238E27FC236}">
                <a16:creationId xmlns:a16="http://schemas.microsoft.com/office/drawing/2014/main" id="{E5447FAC-F6E3-FBAC-79FE-364759BAAD33}"/>
              </a:ext>
            </a:extLst>
          </p:cNvPr>
          <p:cNvSpPr/>
          <p:nvPr/>
        </p:nvSpPr>
        <p:spPr>
          <a:xfrm>
            <a:off x="9630401" y="2543175"/>
            <a:ext cx="732182" cy="2308869"/>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GTP</a:t>
            </a:r>
          </a:p>
          <a:p>
            <a:pPr algn="ctr"/>
            <a:r>
              <a:rPr lang="en-US" dirty="0"/>
              <a:t>4o</a:t>
            </a:r>
          </a:p>
        </p:txBody>
      </p:sp>
      <p:sp>
        <p:nvSpPr>
          <p:cNvPr id="8" name="Rectangle: Rounded Corners 7">
            <a:extLst>
              <a:ext uri="{FF2B5EF4-FFF2-40B4-BE49-F238E27FC236}">
                <a16:creationId xmlns:a16="http://schemas.microsoft.com/office/drawing/2014/main" id="{8972A948-37B1-C451-FDCD-7A56C38B7F15}"/>
              </a:ext>
            </a:extLst>
          </p:cNvPr>
          <p:cNvSpPr/>
          <p:nvPr/>
        </p:nvSpPr>
        <p:spPr>
          <a:xfrm>
            <a:off x="10667720" y="2543175"/>
            <a:ext cx="1239156" cy="2308869"/>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Application Volume and Category Summary</a:t>
            </a:r>
          </a:p>
        </p:txBody>
      </p:sp>
      <p:cxnSp>
        <p:nvCxnSpPr>
          <p:cNvPr id="407" name="Straight Arrow Connector 406">
            <a:extLst>
              <a:ext uri="{FF2B5EF4-FFF2-40B4-BE49-F238E27FC236}">
                <a16:creationId xmlns:a16="http://schemas.microsoft.com/office/drawing/2014/main" id="{0E52BFAC-FF42-44AC-8BEF-8F9440B45A74}"/>
              </a:ext>
            </a:extLst>
          </p:cNvPr>
          <p:cNvCxnSpPr>
            <a:cxnSpLocks/>
            <a:stCxn id="405" idx="3"/>
            <a:endCxn id="8" idx="1"/>
          </p:cNvCxnSpPr>
          <p:nvPr/>
        </p:nvCxnSpPr>
        <p:spPr>
          <a:xfrm>
            <a:off x="10362583" y="3697610"/>
            <a:ext cx="305137" cy="0"/>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412" name="Rectangle: Rounded Corners 411">
            <a:extLst>
              <a:ext uri="{FF2B5EF4-FFF2-40B4-BE49-F238E27FC236}">
                <a16:creationId xmlns:a16="http://schemas.microsoft.com/office/drawing/2014/main" id="{7EC06D95-6C98-AF06-B97C-71CBAD1825FD}"/>
              </a:ext>
            </a:extLst>
          </p:cNvPr>
          <p:cNvSpPr/>
          <p:nvPr/>
        </p:nvSpPr>
        <p:spPr>
          <a:xfrm>
            <a:off x="6582752" y="5038013"/>
            <a:ext cx="1239156" cy="973396"/>
          </a:xfrm>
          <a:prstGeom prst="roundRect">
            <a:avLst/>
          </a:prstGeom>
          <a:solidFill>
            <a:srgbClr val="2B2576"/>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Output</a:t>
            </a:r>
          </a:p>
          <a:p>
            <a:pPr algn="ctr"/>
            <a:r>
              <a:rPr lang="en-US" dirty="0"/>
              <a:t>CSV</a:t>
            </a:r>
          </a:p>
        </p:txBody>
      </p:sp>
      <p:cxnSp>
        <p:nvCxnSpPr>
          <p:cNvPr id="414" name="Straight Arrow Connector 413">
            <a:extLst>
              <a:ext uri="{FF2B5EF4-FFF2-40B4-BE49-F238E27FC236}">
                <a16:creationId xmlns:a16="http://schemas.microsoft.com/office/drawing/2014/main" id="{BD7104A4-691A-2749-B31E-BD860BAC0D9F}"/>
              </a:ext>
            </a:extLst>
          </p:cNvPr>
          <p:cNvCxnSpPr>
            <a:cxnSpLocks/>
            <a:stCxn id="41" idx="2"/>
            <a:endCxn id="412" idx="0"/>
          </p:cNvCxnSpPr>
          <p:nvPr/>
        </p:nvCxnSpPr>
        <p:spPr>
          <a:xfrm>
            <a:off x="7202330" y="4852043"/>
            <a:ext cx="0" cy="185970"/>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cxnSp>
        <p:nvCxnSpPr>
          <p:cNvPr id="418" name="Straight Arrow Connector 417">
            <a:extLst>
              <a:ext uri="{FF2B5EF4-FFF2-40B4-BE49-F238E27FC236}">
                <a16:creationId xmlns:a16="http://schemas.microsoft.com/office/drawing/2014/main" id="{6414852F-829B-3515-37F8-8633C16622C3}"/>
              </a:ext>
            </a:extLst>
          </p:cNvPr>
          <p:cNvCxnSpPr>
            <a:cxnSpLocks/>
          </p:cNvCxnSpPr>
          <p:nvPr/>
        </p:nvCxnSpPr>
        <p:spPr>
          <a:xfrm>
            <a:off x="7821909" y="2090726"/>
            <a:ext cx="236899" cy="1630"/>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25" name="Rectangle: Rounded Corners 24">
            <a:extLst>
              <a:ext uri="{FF2B5EF4-FFF2-40B4-BE49-F238E27FC236}">
                <a16:creationId xmlns:a16="http://schemas.microsoft.com/office/drawing/2014/main" id="{2899077B-7DF0-9635-0879-AD05121923F4}"/>
              </a:ext>
            </a:extLst>
          </p:cNvPr>
          <p:cNvSpPr/>
          <p:nvPr/>
        </p:nvSpPr>
        <p:spPr>
          <a:xfrm>
            <a:off x="10667720" y="5038013"/>
            <a:ext cx="1239156" cy="973396"/>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Output</a:t>
            </a:r>
          </a:p>
          <a:p>
            <a:pPr algn="ctr"/>
            <a:r>
              <a:rPr lang="en-US" dirty="0"/>
              <a:t>HTML Report</a:t>
            </a:r>
          </a:p>
        </p:txBody>
      </p:sp>
      <p:cxnSp>
        <p:nvCxnSpPr>
          <p:cNvPr id="29" name="Straight Arrow Connector 28">
            <a:extLst>
              <a:ext uri="{FF2B5EF4-FFF2-40B4-BE49-F238E27FC236}">
                <a16:creationId xmlns:a16="http://schemas.microsoft.com/office/drawing/2014/main" id="{FCDE865E-C467-4A25-C8C3-B54E4585DA53}"/>
              </a:ext>
            </a:extLst>
          </p:cNvPr>
          <p:cNvCxnSpPr>
            <a:cxnSpLocks/>
            <a:stCxn id="8" idx="2"/>
            <a:endCxn id="25" idx="0"/>
          </p:cNvCxnSpPr>
          <p:nvPr/>
        </p:nvCxnSpPr>
        <p:spPr>
          <a:xfrm>
            <a:off x="11287298" y="4852044"/>
            <a:ext cx="0" cy="185969"/>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94726A71-C3C4-F4E8-4CCD-BC603CBEF60A}"/>
              </a:ext>
            </a:extLst>
          </p:cNvPr>
          <p:cNvPicPr>
            <a:picLocks noChangeAspect="1"/>
          </p:cNvPicPr>
          <p:nvPr/>
        </p:nvPicPr>
        <p:blipFill>
          <a:blip r:embed="rId7"/>
          <a:stretch>
            <a:fillRect/>
          </a:stretch>
        </p:blipFill>
        <p:spPr>
          <a:xfrm>
            <a:off x="2515842" y="1235869"/>
            <a:ext cx="8857741" cy="5348933"/>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29009005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A3EF9BB8-D71A-6D95-D0F3-2370AB643BA1}"/>
            </a:ext>
          </a:extLst>
        </p:cNvPr>
        <p:cNvGrpSpPr/>
        <p:nvPr/>
      </p:nvGrpSpPr>
      <p:grpSpPr>
        <a:xfrm>
          <a:off x="0" y="0"/>
          <a:ext cx="0" cy="0"/>
          <a:chOff x="0" y="0"/>
          <a:chExt cx="0" cy="0"/>
        </a:xfrm>
      </p:grpSpPr>
      <p:sp>
        <p:nvSpPr>
          <p:cNvPr id="30" name="TextBox 29">
            <a:extLst>
              <a:ext uri="{FF2B5EF4-FFF2-40B4-BE49-F238E27FC236}">
                <a16:creationId xmlns:a16="http://schemas.microsoft.com/office/drawing/2014/main" id="{92625E76-0A2F-9434-C89F-1443ED2B1347}"/>
              </a:ext>
            </a:extLst>
          </p:cNvPr>
          <p:cNvSpPr txBox="1"/>
          <p:nvPr/>
        </p:nvSpPr>
        <p:spPr>
          <a:xfrm>
            <a:off x="904874" y="1042687"/>
            <a:ext cx="5038726" cy="646331"/>
          </a:xfrm>
          <a:prstGeom prst="rect">
            <a:avLst/>
          </a:prstGeom>
          <a:noFill/>
        </p:spPr>
        <p:txBody>
          <a:bodyPr wrap="square">
            <a:spAutoFit/>
          </a:bodyPr>
          <a:lstStyle/>
          <a:p>
            <a:r>
              <a:rPr lang="en-US" sz="3600" dirty="0">
                <a:solidFill>
                  <a:srgbClr val="5465FF"/>
                </a:solidFill>
              </a:rPr>
              <a:t>LLM-Based Process</a:t>
            </a:r>
          </a:p>
        </p:txBody>
      </p:sp>
      <p:sp>
        <p:nvSpPr>
          <p:cNvPr id="31" name="Google Shape;413;p43">
            <a:extLst>
              <a:ext uri="{FF2B5EF4-FFF2-40B4-BE49-F238E27FC236}">
                <a16:creationId xmlns:a16="http://schemas.microsoft.com/office/drawing/2014/main" id="{8FD86B1E-0F82-B719-E602-7E9F25D0DAFD}"/>
              </a:ext>
            </a:extLst>
          </p:cNvPr>
          <p:cNvSpPr txBox="1">
            <a:spLocks noGrp="1"/>
          </p:cNvSpPr>
          <p:nvPr>
            <p:ph type="title"/>
          </p:nvPr>
        </p:nvSpPr>
        <p:spPr>
          <a:xfrm>
            <a:off x="838199" y="662500"/>
            <a:ext cx="4457701" cy="4584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Share Fingerprinting</a:t>
            </a:r>
            <a:endParaRPr dirty="0"/>
          </a:p>
        </p:txBody>
      </p:sp>
      <p:pic>
        <p:nvPicPr>
          <p:cNvPr id="33" name="Graphic 32" descr="Fingerprint with solid fill">
            <a:extLst>
              <a:ext uri="{FF2B5EF4-FFF2-40B4-BE49-F238E27FC236}">
                <a16:creationId xmlns:a16="http://schemas.microsoft.com/office/drawing/2014/main" id="{C95544A1-E487-65D5-C452-2BF61343F12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761666">
            <a:off x="5033479" y="413952"/>
            <a:ext cx="914400" cy="914400"/>
          </a:xfrm>
          <a:prstGeom prst="rect">
            <a:avLst/>
          </a:prstGeom>
        </p:spPr>
      </p:pic>
      <p:grpSp>
        <p:nvGrpSpPr>
          <p:cNvPr id="21" name="Group 20">
            <a:extLst>
              <a:ext uri="{FF2B5EF4-FFF2-40B4-BE49-F238E27FC236}">
                <a16:creationId xmlns:a16="http://schemas.microsoft.com/office/drawing/2014/main" id="{0F7741DE-461D-29EA-3877-50C43A92D898}"/>
              </a:ext>
            </a:extLst>
          </p:cNvPr>
          <p:cNvGrpSpPr/>
          <p:nvPr/>
        </p:nvGrpSpPr>
        <p:grpSpPr>
          <a:xfrm>
            <a:off x="5914490" y="-3848"/>
            <a:ext cx="6277510" cy="6281358"/>
            <a:chOff x="5914490" y="-3848"/>
            <a:chExt cx="6277510" cy="6281358"/>
          </a:xfrm>
        </p:grpSpPr>
        <p:pic>
          <p:nvPicPr>
            <p:cNvPr id="23" name="Picture 22" descr="A black and white symbol&#10;&#10;AI-generated content may be incorrect.">
              <a:extLst>
                <a:ext uri="{FF2B5EF4-FFF2-40B4-BE49-F238E27FC236}">
                  <a16:creationId xmlns:a16="http://schemas.microsoft.com/office/drawing/2014/main" id="{FE108269-75B2-9595-86C8-144E39320C1D}"/>
                </a:ext>
              </a:extLst>
            </p:cNvPr>
            <p:cNvPicPr>
              <a:picLocks noChangeAspect="1"/>
            </p:cNvPicPr>
            <p:nvPr/>
          </p:nvPicPr>
          <p:blipFill>
            <a:blip r:embed="rId5">
              <a:alphaModFix amt="76000"/>
            </a:blip>
            <a:stretch>
              <a:fillRect/>
            </a:stretch>
          </p:blipFill>
          <p:spPr>
            <a:xfrm>
              <a:off x="9321282" y="3223727"/>
              <a:ext cx="205273" cy="205273"/>
            </a:xfrm>
            <a:prstGeom prst="rect">
              <a:avLst/>
            </a:prstGeom>
          </p:spPr>
        </p:pic>
        <p:pic>
          <p:nvPicPr>
            <p:cNvPr id="24" name="Picture 23" descr="A blue and orange monkey&#10;&#10;AI-generated content may be incorrect.">
              <a:extLst>
                <a:ext uri="{FF2B5EF4-FFF2-40B4-BE49-F238E27FC236}">
                  <a16:creationId xmlns:a16="http://schemas.microsoft.com/office/drawing/2014/main" id="{9E9C26C6-99A0-8C6F-65AF-9FB7FE2FA110}"/>
                </a:ext>
              </a:extLst>
            </p:cNvPr>
            <p:cNvPicPr>
              <a:picLocks noChangeAspect="1"/>
            </p:cNvPicPr>
            <p:nvPr/>
          </p:nvPicPr>
          <p:blipFill>
            <a:blip r:embed="rId6"/>
            <a:stretch>
              <a:fillRect/>
            </a:stretch>
          </p:blipFill>
          <p:spPr>
            <a:xfrm>
              <a:off x="5914490" y="0"/>
              <a:ext cx="6277510" cy="6277510"/>
            </a:xfrm>
            <a:prstGeom prst="rect">
              <a:avLst/>
            </a:prstGeom>
          </p:spPr>
        </p:pic>
        <p:sp>
          <p:nvSpPr>
            <p:cNvPr id="26" name="Rectangle 25">
              <a:extLst>
                <a:ext uri="{FF2B5EF4-FFF2-40B4-BE49-F238E27FC236}">
                  <a16:creationId xmlns:a16="http://schemas.microsoft.com/office/drawing/2014/main" id="{2D8FFF79-CE13-CBC7-22FA-874A174EF062}"/>
                </a:ext>
              </a:extLst>
            </p:cNvPr>
            <p:cNvSpPr/>
            <p:nvPr/>
          </p:nvSpPr>
          <p:spPr>
            <a:xfrm>
              <a:off x="5914492" y="-3848"/>
              <a:ext cx="6277508" cy="6277510"/>
            </a:xfrm>
            <a:prstGeom prst="rect">
              <a:avLst/>
            </a:prstGeom>
            <a:solidFill>
              <a:srgbClr val="EBEBF3">
                <a:alpha val="86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Picture 26" descr="A black and white symbol&#10;&#10;AI-generated content may be incorrect.">
              <a:extLst>
                <a:ext uri="{FF2B5EF4-FFF2-40B4-BE49-F238E27FC236}">
                  <a16:creationId xmlns:a16="http://schemas.microsoft.com/office/drawing/2014/main" id="{ECFC67AC-B760-B669-D58A-13AF7FF3B8EE}"/>
                </a:ext>
              </a:extLst>
            </p:cNvPr>
            <p:cNvPicPr>
              <a:picLocks noChangeAspect="1"/>
            </p:cNvPicPr>
            <p:nvPr/>
          </p:nvPicPr>
          <p:blipFill>
            <a:blip r:embed="rId5">
              <a:alphaModFix amt="50000"/>
            </a:blip>
            <a:stretch>
              <a:fillRect/>
            </a:stretch>
          </p:blipFill>
          <p:spPr>
            <a:xfrm>
              <a:off x="7873482" y="3748968"/>
              <a:ext cx="205273" cy="205273"/>
            </a:xfrm>
            <a:prstGeom prst="rect">
              <a:avLst/>
            </a:prstGeom>
          </p:spPr>
        </p:pic>
      </p:grpSp>
      <p:sp>
        <p:nvSpPr>
          <p:cNvPr id="28" name="AutoShape 2" descr="A digital illustration of various common operating system and application logos arranged in a fingerprint shape, symbolizing application fingerprinting. The image includes logos of Windows, macOS, Linux, Android, iOS, as well as application logos like Google Chrome, Mozilla Firefox, Microsoft Office, Adobe Photoshop, and others. The logos are layered and blended in a way that resembles a biometric fingerprint, with a sleek and modern cyber-security aesthetic.">
            <a:extLst>
              <a:ext uri="{FF2B5EF4-FFF2-40B4-BE49-F238E27FC236}">
                <a16:creationId xmlns:a16="http://schemas.microsoft.com/office/drawing/2014/main" id="{282C25EF-9220-BE1A-241A-D3ED51C741E4}"/>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6" name="Rectangle 45">
            <a:extLst>
              <a:ext uri="{FF2B5EF4-FFF2-40B4-BE49-F238E27FC236}">
                <a16:creationId xmlns:a16="http://schemas.microsoft.com/office/drawing/2014/main" id="{D258CF45-1968-A12B-0808-58E95777A2F0}"/>
              </a:ext>
            </a:extLst>
          </p:cNvPr>
          <p:cNvSpPr/>
          <p:nvPr/>
        </p:nvSpPr>
        <p:spPr>
          <a:xfrm>
            <a:off x="3762726" y="1685925"/>
            <a:ext cx="4261169" cy="4587535"/>
          </a:xfrm>
          <a:prstGeom prst="rect">
            <a:avLst/>
          </a:prstGeom>
          <a:solidFill>
            <a:schemeClr val="accent1">
              <a:alpha val="3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5BBD4640-EBFD-3C98-5DB2-DE569435454D}"/>
              </a:ext>
            </a:extLst>
          </p:cNvPr>
          <p:cNvSpPr/>
          <p:nvPr/>
        </p:nvSpPr>
        <p:spPr>
          <a:xfrm>
            <a:off x="304799" y="1776532"/>
            <a:ext cx="3403567" cy="601102"/>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Phase 1: Fingerprinting</a:t>
            </a:r>
          </a:p>
        </p:txBody>
      </p:sp>
      <p:sp>
        <p:nvSpPr>
          <p:cNvPr id="12" name="Rectangle: Rounded Corners 11">
            <a:extLst>
              <a:ext uri="{FF2B5EF4-FFF2-40B4-BE49-F238E27FC236}">
                <a16:creationId xmlns:a16="http://schemas.microsoft.com/office/drawing/2014/main" id="{88268CA4-6761-29A7-109A-106A724B67E9}"/>
              </a:ext>
            </a:extLst>
          </p:cNvPr>
          <p:cNvSpPr/>
          <p:nvPr/>
        </p:nvSpPr>
        <p:spPr>
          <a:xfrm>
            <a:off x="304799" y="2510905"/>
            <a:ext cx="1003956" cy="601102"/>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Prompt</a:t>
            </a:r>
          </a:p>
          <a:p>
            <a:pPr algn="ctr"/>
            <a:r>
              <a:rPr lang="en-US" dirty="0"/>
              <a:t>Template</a:t>
            </a:r>
          </a:p>
        </p:txBody>
      </p:sp>
      <p:sp>
        <p:nvSpPr>
          <p:cNvPr id="2" name="Rectangle: Rounded Corners 1">
            <a:extLst>
              <a:ext uri="{FF2B5EF4-FFF2-40B4-BE49-F238E27FC236}">
                <a16:creationId xmlns:a16="http://schemas.microsoft.com/office/drawing/2014/main" id="{2C1EB2E9-8E2A-0A98-EE5F-67EA974DF960}"/>
              </a:ext>
            </a:extLst>
          </p:cNvPr>
          <p:cNvSpPr/>
          <p:nvPr/>
        </p:nvSpPr>
        <p:spPr>
          <a:xfrm>
            <a:off x="304799" y="3367141"/>
            <a:ext cx="1003956" cy="601102"/>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Share Name</a:t>
            </a:r>
          </a:p>
        </p:txBody>
      </p:sp>
      <p:sp>
        <p:nvSpPr>
          <p:cNvPr id="14" name="Rectangle: Rounded Corners 13">
            <a:extLst>
              <a:ext uri="{FF2B5EF4-FFF2-40B4-BE49-F238E27FC236}">
                <a16:creationId xmlns:a16="http://schemas.microsoft.com/office/drawing/2014/main" id="{902D39EC-632F-394D-586F-E38EB53833C0}"/>
              </a:ext>
            </a:extLst>
          </p:cNvPr>
          <p:cNvSpPr/>
          <p:nvPr/>
        </p:nvSpPr>
        <p:spPr>
          <a:xfrm>
            <a:off x="304799" y="4218674"/>
            <a:ext cx="1003956" cy="601102"/>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File Listing</a:t>
            </a:r>
          </a:p>
        </p:txBody>
      </p:sp>
      <p:sp>
        <p:nvSpPr>
          <p:cNvPr id="15" name="TextBox 14">
            <a:extLst>
              <a:ext uri="{FF2B5EF4-FFF2-40B4-BE49-F238E27FC236}">
                <a16:creationId xmlns:a16="http://schemas.microsoft.com/office/drawing/2014/main" id="{AB16C7A3-FC24-4461-ED3F-DA672827AE0A}"/>
              </a:ext>
            </a:extLst>
          </p:cNvPr>
          <p:cNvSpPr txBox="1"/>
          <p:nvPr/>
        </p:nvSpPr>
        <p:spPr>
          <a:xfrm>
            <a:off x="651915" y="3068416"/>
            <a:ext cx="319318" cy="369332"/>
          </a:xfrm>
          <a:prstGeom prst="rect">
            <a:avLst/>
          </a:prstGeom>
          <a:noFill/>
        </p:spPr>
        <p:txBody>
          <a:bodyPr wrap="none" rtlCol="0">
            <a:spAutoFit/>
          </a:bodyPr>
          <a:lstStyle/>
          <a:p>
            <a:r>
              <a:rPr lang="en-US" sz="1800" b="1" dirty="0">
                <a:solidFill>
                  <a:srgbClr val="2B2576"/>
                </a:solidFill>
              </a:rPr>
              <a:t>+</a:t>
            </a:r>
          </a:p>
        </p:txBody>
      </p:sp>
      <p:sp>
        <p:nvSpPr>
          <p:cNvPr id="17" name="TextBox 16">
            <a:extLst>
              <a:ext uri="{FF2B5EF4-FFF2-40B4-BE49-F238E27FC236}">
                <a16:creationId xmlns:a16="http://schemas.microsoft.com/office/drawing/2014/main" id="{B8B7C910-D162-33D0-7CFB-E36306C4ECDF}"/>
              </a:ext>
            </a:extLst>
          </p:cNvPr>
          <p:cNvSpPr txBox="1"/>
          <p:nvPr/>
        </p:nvSpPr>
        <p:spPr>
          <a:xfrm>
            <a:off x="651915" y="3910336"/>
            <a:ext cx="319318" cy="369332"/>
          </a:xfrm>
          <a:prstGeom prst="rect">
            <a:avLst/>
          </a:prstGeom>
          <a:noFill/>
        </p:spPr>
        <p:txBody>
          <a:bodyPr wrap="none" rtlCol="0">
            <a:spAutoFit/>
          </a:bodyPr>
          <a:lstStyle/>
          <a:p>
            <a:r>
              <a:rPr lang="en-US" sz="1800" b="1" dirty="0">
                <a:solidFill>
                  <a:srgbClr val="2B2576"/>
                </a:solidFill>
              </a:rPr>
              <a:t>+</a:t>
            </a:r>
          </a:p>
        </p:txBody>
      </p:sp>
      <p:cxnSp>
        <p:nvCxnSpPr>
          <p:cNvPr id="19" name="Straight Arrow Connector 18">
            <a:extLst>
              <a:ext uri="{FF2B5EF4-FFF2-40B4-BE49-F238E27FC236}">
                <a16:creationId xmlns:a16="http://schemas.microsoft.com/office/drawing/2014/main" id="{00204179-95EB-654A-9E40-19BE755F635D}"/>
              </a:ext>
            </a:extLst>
          </p:cNvPr>
          <p:cNvCxnSpPr>
            <a:cxnSpLocks/>
            <a:stCxn id="2" idx="3"/>
            <a:endCxn id="20" idx="1"/>
          </p:cNvCxnSpPr>
          <p:nvPr/>
        </p:nvCxnSpPr>
        <p:spPr>
          <a:xfrm flipV="1">
            <a:off x="1308755" y="3665340"/>
            <a:ext cx="203946" cy="2352"/>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20" name="Rectangle: Rounded Corners 19">
            <a:extLst>
              <a:ext uri="{FF2B5EF4-FFF2-40B4-BE49-F238E27FC236}">
                <a16:creationId xmlns:a16="http://schemas.microsoft.com/office/drawing/2014/main" id="{D0FD96C9-A09A-FD90-A3F5-9B6D46E2B26B}"/>
              </a:ext>
            </a:extLst>
          </p:cNvPr>
          <p:cNvSpPr/>
          <p:nvPr/>
        </p:nvSpPr>
        <p:spPr>
          <a:xfrm>
            <a:off x="1512701" y="2510905"/>
            <a:ext cx="799195" cy="2308869"/>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GPT</a:t>
            </a:r>
          </a:p>
          <a:p>
            <a:pPr algn="ctr"/>
            <a:r>
              <a:rPr lang="en-US" dirty="0"/>
              <a:t>4o</a:t>
            </a:r>
          </a:p>
        </p:txBody>
      </p:sp>
      <p:sp>
        <p:nvSpPr>
          <p:cNvPr id="3" name="Rectangle: Rounded Corners 2">
            <a:extLst>
              <a:ext uri="{FF2B5EF4-FFF2-40B4-BE49-F238E27FC236}">
                <a16:creationId xmlns:a16="http://schemas.microsoft.com/office/drawing/2014/main" id="{A650EF4F-2C68-B07E-F0D8-CBCFFEAAD55E}"/>
              </a:ext>
            </a:extLst>
          </p:cNvPr>
          <p:cNvSpPr/>
          <p:nvPr/>
        </p:nvSpPr>
        <p:spPr>
          <a:xfrm>
            <a:off x="2469210" y="2505171"/>
            <a:ext cx="1239156" cy="2308869"/>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Application </a:t>
            </a:r>
          </a:p>
          <a:p>
            <a:pPr algn="ctr"/>
            <a:r>
              <a:rPr lang="en-US" dirty="0"/>
              <a:t>Fingerprint</a:t>
            </a:r>
          </a:p>
          <a:p>
            <a:pPr algn="ctr"/>
            <a:r>
              <a:rPr lang="en-US" dirty="0"/>
              <a:t>+</a:t>
            </a:r>
          </a:p>
          <a:p>
            <a:pPr algn="ctr"/>
            <a:r>
              <a:rPr lang="en-US" dirty="0"/>
              <a:t>Confidence+</a:t>
            </a:r>
          </a:p>
          <a:p>
            <a:pPr algn="ctr"/>
            <a:r>
              <a:rPr lang="en-US" dirty="0"/>
              <a:t>Justification</a:t>
            </a:r>
          </a:p>
          <a:p>
            <a:pPr algn="ctr"/>
            <a:r>
              <a:rPr lang="en-US" dirty="0"/>
              <a:t>+</a:t>
            </a:r>
          </a:p>
          <a:p>
            <a:pPr algn="ctr"/>
            <a:r>
              <a:rPr lang="en-US" dirty="0"/>
              <a:t>Sample</a:t>
            </a:r>
          </a:p>
        </p:txBody>
      </p:sp>
      <p:cxnSp>
        <p:nvCxnSpPr>
          <p:cNvPr id="22" name="Straight Arrow Connector 21">
            <a:extLst>
              <a:ext uri="{FF2B5EF4-FFF2-40B4-BE49-F238E27FC236}">
                <a16:creationId xmlns:a16="http://schemas.microsoft.com/office/drawing/2014/main" id="{8C2A01F5-335D-7B37-D75B-376C9097B8C9}"/>
              </a:ext>
            </a:extLst>
          </p:cNvPr>
          <p:cNvCxnSpPr>
            <a:cxnSpLocks/>
            <a:stCxn id="20" idx="3"/>
            <a:endCxn id="3" idx="1"/>
          </p:cNvCxnSpPr>
          <p:nvPr/>
        </p:nvCxnSpPr>
        <p:spPr>
          <a:xfrm flipV="1">
            <a:off x="2311896" y="3659606"/>
            <a:ext cx="157314" cy="5734"/>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4" name="Rectangle: Rounded Corners 3">
            <a:extLst>
              <a:ext uri="{FF2B5EF4-FFF2-40B4-BE49-F238E27FC236}">
                <a16:creationId xmlns:a16="http://schemas.microsoft.com/office/drawing/2014/main" id="{05C6C357-A501-0F13-F857-E41F84186EEE}"/>
              </a:ext>
            </a:extLst>
          </p:cNvPr>
          <p:cNvSpPr/>
          <p:nvPr/>
        </p:nvSpPr>
        <p:spPr>
          <a:xfrm>
            <a:off x="3945265" y="1785660"/>
            <a:ext cx="3876644" cy="586106"/>
          </a:xfrm>
          <a:prstGeom prst="roundRect">
            <a:avLst/>
          </a:prstGeom>
          <a:solidFill>
            <a:srgbClr val="2B2576"/>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Phase 2: Normalize Application Names</a:t>
            </a:r>
          </a:p>
        </p:txBody>
      </p:sp>
      <p:sp>
        <p:nvSpPr>
          <p:cNvPr id="34" name="Rectangle: Rounded Corners 33">
            <a:extLst>
              <a:ext uri="{FF2B5EF4-FFF2-40B4-BE49-F238E27FC236}">
                <a16:creationId xmlns:a16="http://schemas.microsoft.com/office/drawing/2014/main" id="{98F5145E-1AD3-2E19-B2A3-32F57341CFAD}"/>
              </a:ext>
            </a:extLst>
          </p:cNvPr>
          <p:cNvSpPr/>
          <p:nvPr/>
        </p:nvSpPr>
        <p:spPr>
          <a:xfrm>
            <a:off x="3945264" y="2525122"/>
            <a:ext cx="1362045" cy="601102"/>
          </a:xfrm>
          <a:prstGeom prst="roundRect">
            <a:avLst/>
          </a:prstGeom>
          <a:solidFill>
            <a:srgbClr val="2B2576"/>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Prompt</a:t>
            </a:r>
          </a:p>
          <a:p>
            <a:pPr algn="ctr"/>
            <a:r>
              <a:rPr lang="en-US" dirty="0"/>
              <a:t>Template</a:t>
            </a:r>
          </a:p>
        </p:txBody>
      </p:sp>
      <p:sp>
        <p:nvSpPr>
          <p:cNvPr id="35" name="Rectangle: Rounded Corners 34">
            <a:extLst>
              <a:ext uri="{FF2B5EF4-FFF2-40B4-BE49-F238E27FC236}">
                <a16:creationId xmlns:a16="http://schemas.microsoft.com/office/drawing/2014/main" id="{C1269442-45BD-5621-BC6D-2760E451D43B}"/>
              </a:ext>
            </a:extLst>
          </p:cNvPr>
          <p:cNvSpPr/>
          <p:nvPr/>
        </p:nvSpPr>
        <p:spPr>
          <a:xfrm>
            <a:off x="3945264" y="3397595"/>
            <a:ext cx="1362045" cy="1461289"/>
          </a:xfrm>
          <a:prstGeom prst="roundRect">
            <a:avLst/>
          </a:prstGeom>
          <a:solidFill>
            <a:srgbClr val="2B2576"/>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List of </a:t>
            </a:r>
          </a:p>
          <a:p>
            <a:pPr algn="ctr"/>
            <a:r>
              <a:rPr lang="en-US" dirty="0"/>
              <a:t>Application</a:t>
            </a:r>
          </a:p>
          <a:p>
            <a:pPr algn="ctr"/>
            <a:r>
              <a:rPr lang="en-US" dirty="0"/>
              <a:t>Fingerprints</a:t>
            </a:r>
          </a:p>
        </p:txBody>
      </p:sp>
      <p:sp>
        <p:nvSpPr>
          <p:cNvPr id="37" name="TextBox 36">
            <a:extLst>
              <a:ext uri="{FF2B5EF4-FFF2-40B4-BE49-F238E27FC236}">
                <a16:creationId xmlns:a16="http://schemas.microsoft.com/office/drawing/2014/main" id="{12428B5B-2512-052C-5EDA-7F08069E9870}"/>
              </a:ext>
            </a:extLst>
          </p:cNvPr>
          <p:cNvSpPr txBox="1"/>
          <p:nvPr/>
        </p:nvSpPr>
        <p:spPr>
          <a:xfrm>
            <a:off x="4558509" y="3081090"/>
            <a:ext cx="319318" cy="369332"/>
          </a:xfrm>
          <a:prstGeom prst="rect">
            <a:avLst/>
          </a:prstGeom>
          <a:noFill/>
        </p:spPr>
        <p:txBody>
          <a:bodyPr wrap="square" rtlCol="0">
            <a:spAutoFit/>
          </a:bodyPr>
          <a:lstStyle/>
          <a:p>
            <a:r>
              <a:rPr lang="en-US" sz="1800" b="1" dirty="0">
                <a:solidFill>
                  <a:srgbClr val="2B2576"/>
                </a:solidFill>
              </a:rPr>
              <a:t>+</a:t>
            </a:r>
          </a:p>
        </p:txBody>
      </p:sp>
      <p:cxnSp>
        <p:nvCxnSpPr>
          <p:cNvPr id="39" name="Straight Arrow Connector 38">
            <a:extLst>
              <a:ext uri="{FF2B5EF4-FFF2-40B4-BE49-F238E27FC236}">
                <a16:creationId xmlns:a16="http://schemas.microsoft.com/office/drawing/2014/main" id="{B5D87B68-C712-8147-83EE-287EBDFA5F84}"/>
              </a:ext>
            </a:extLst>
          </p:cNvPr>
          <p:cNvCxnSpPr>
            <a:cxnSpLocks/>
            <a:endCxn id="5" idx="1"/>
          </p:cNvCxnSpPr>
          <p:nvPr/>
        </p:nvCxnSpPr>
        <p:spPr>
          <a:xfrm>
            <a:off x="5304267" y="3679556"/>
            <a:ext cx="241166" cy="1"/>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5" name="Rectangle: Rounded Corners 4">
            <a:extLst>
              <a:ext uri="{FF2B5EF4-FFF2-40B4-BE49-F238E27FC236}">
                <a16:creationId xmlns:a16="http://schemas.microsoft.com/office/drawing/2014/main" id="{B4148E50-7B22-EFAB-7600-D5698775A211}"/>
              </a:ext>
            </a:extLst>
          </p:cNvPr>
          <p:cNvSpPr/>
          <p:nvPr/>
        </p:nvSpPr>
        <p:spPr>
          <a:xfrm>
            <a:off x="5545433" y="2525122"/>
            <a:ext cx="732182" cy="2308869"/>
          </a:xfrm>
          <a:prstGeom prst="roundRect">
            <a:avLst/>
          </a:prstGeom>
          <a:solidFill>
            <a:srgbClr val="2B2576"/>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GTP</a:t>
            </a:r>
          </a:p>
          <a:p>
            <a:pPr algn="ctr"/>
            <a:r>
              <a:rPr lang="en-US" dirty="0"/>
              <a:t>4o</a:t>
            </a:r>
          </a:p>
        </p:txBody>
      </p:sp>
      <p:sp>
        <p:nvSpPr>
          <p:cNvPr id="41" name="Rectangle: Rounded Corners 40">
            <a:extLst>
              <a:ext uri="{FF2B5EF4-FFF2-40B4-BE49-F238E27FC236}">
                <a16:creationId xmlns:a16="http://schemas.microsoft.com/office/drawing/2014/main" id="{C6012721-EAAC-269B-B2EB-3A429AA2BF71}"/>
              </a:ext>
            </a:extLst>
          </p:cNvPr>
          <p:cNvSpPr/>
          <p:nvPr/>
        </p:nvSpPr>
        <p:spPr>
          <a:xfrm>
            <a:off x="6582752" y="2525122"/>
            <a:ext cx="1239156" cy="2326921"/>
          </a:xfrm>
          <a:prstGeom prst="roundRect">
            <a:avLst/>
          </a:prstGeom>
          <a:solidFill>
            <a:srgbClr val="2B2576"/>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Normalized</a:t>
            </a:r>
          </a:p>
          <a:p>
            <a:pPr algn="ctr"/>
            <a:r>
              <a:rPr lang="en-US" dirty="0"/>
              <a:t>Application </a:t>
            </a:r>
          </a:p>
          <a:p>
            <a:pPr algn="ctr"/>
            <a:r>
              <a:rPr lang="en-US" dirty="0"/>
              <a:t>Names</a:t>
            </a:r>
          </a:p>
        </p:txBody>
      </p:sp>
      <p:cxnSp>
        <p:nvCxnSpPr>
          <p:cNvPr id="42" name="Straight Arrow Connector 41">
            <a:extLst>
              <a:ext uri="{FF2B5EF4-FFF2-40B4-BE49-F238E27FC236}">
                <a16:creationId xmlns:a16="http://schemas.microsoft.com/office/drawing/2014/main" id="{3FF63B19-7DE8-1141-A0B0-35B1897ABDE4}"/>
              </a:ext>
            </a:extLst>
          </p:cNvPr>
          <p:cNvCxnSpPr>
            <a:cxnSpLocks/>
            <a:stCxn id="5" idx="3"/>
            <a:endCxn id="41" idx="1"/>
          </p:cNvCxnSpPr>
          <p:nvPr/>
        </p:nvCxnSpPr>
        <p:spPr>
          <a:xfrm>
            <a:off x="6277615" y="3679557"/>
            <a:ext cx="305137" cy="9026"/>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400" name="Rectangle: Rounded Corners 399">
            <a:extLst>
              <a:ext uri="{FF2B5EF4-FFF2-40B4-BE49-F238E27FC236}">
                <a16:creationId xmlns:a16="http://schemas.microsoft.com/office/drawing/2014/main" id="{9AB8F304-9A43-C92F-029A-B34377C3DBE0}"/>
              </a:ext>
            </a:extLst>
          </p:cNvPr>
          <p:cNvSpPr/>
          <p:nvPr/>
        </p:nvSpPr>
        <p:spPr>
          <a:xfrm>
            <a:off x="8030233" y="1803713"/>
            <a:ext cx="3876644" cy="586106"/>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Phase 3: Generate Summary Report</a:t>
            </a:r>
          </a:p>
        </p:txBody>
      </p:sp>
      <p:sp>
        <p:nvSpPr>
          <p:cNvPr id="401" name="Rectangle: Rounded Corners 400">
            <a:extLst>
              <a:ext uri="{FF2B5EF4-FFF2-40B4-BE49-F238E27FC236}">
                <a16:creationId xmlns:a16="http://schemas.microsoft.com/office/drawing/2014/main" id="{2C57CB8D-4906-0FEE-2FF2-FFB34ABBA50E}"/>
              </a:ext>
            </a:extLst>
          </p:cNvPr>
          <p:cNvSpPr/>
          <p:nvPr/>
        </p:nvSpPr>
        <p:spPr>
          <a:xfrm>
            <a:off x="8030232" y="2543175"/>
            <a:ext cx="1362045" cy="601102"/>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Prompt</a:t>
            </a:r>
          </a:p>
          <a:p>
            <a:pPr algn="ctr"/>
            <a:r>
              <a:rPr lang="en-US" dirty="0"/>
              <a:t>Template</a:t>
            </a:r>
          </a:p>
        </p:txBody>
      </p:sp>
      <p:sp>
        <p:nvSpPr>
          <p:cNvPr id="402" name="Rectangle: Rounded Corners 401">
            <a:extLst>
              <a:ext uri="{FF2B5EF4-FFF2-40B4-BE49-F238E27FC236}">
                <a16:creationId xmlns:a16="http://schemas.microsoft.com/office/drawing/2014/main" id="{28B32F3B-00B5-B0B4-8392-1ACB00C3DA67}"/>
              </a:ext>
            </a:extLst>
          </p:cNvPr>
          <p:cNvSpPr/>
          <p:nvPr/>
        </p:nvSpPr>
        <p:spPr>
          <a:xfrm>
            <a:off x="8030232" y="3415648"/>
            <a:ext cx="1362045" cy="1443231"/>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Normalized </a:t>
            </a:r>
          </a:p>
          <a:p>
            <a:pPr algn="ctr"/>
            <a:r>
              <a:rPr lang="en-US" dirty="0"/>
              <a:t>Application List</a:t>
            </a:r>
          </a:p>
        </p:txBody>
      </p:sp>
      <p:sp>
        <p:nvSpPr>
          <p:cNvPr id="403" name="TextBox 402">
            <a:extLst>
              <a:ext uri="{FF2B5EF4-FFF2-40B4-BE49-F238E27FC236}">
                <a16:creationId xmlns:a16="http://schemas.microsoft.com/office/drawing/2014/main" id="{046550A1-728B-58A9-00AE-C9E94EF153AF}"/>
              </a:ext>
            </a:extLst>
          </p:cNvPr>
          <p:cNvSpPr txBox="1"/>
          <p:nvPr/>
        </p:nvSpPr>
        <p:spPr>
          <a:xfrm>
            <a:off x="8643477" y="3099143"/>
            <a:ext cx="319318" cy="369332"/>
          </a:xfrm>
          <a:prstGeom prst="rect">
            <a:avLst/>
          </a:prstGeom>
          <a:noFill/>
        </p:spPr>
        <p:txBody>
          <a:bodyPr wrap="square" rtlCol="0">
            <a:spAutoFit/>
          </a:bodyPr>
          <a:lstStyle/>
          <a:p>
            <a:r>
              <a:rPr lang="en-US" sz="1800" b="1" dirty="0">
                <a:solidFill>
                  <a:srgbClr val="2B2576"/>
                </a:solidFill>
              </a:rPr>
              <a:t>+</a:t>
            </a:r>
          </a:p>
        </p:txBody>
      </p:sp>
      <p:cxnSp>
        <p:nvCxnSpPr>
          <p:cNvPr id="404" name="Straight Arrow Connector 403">
            <a:extLst>
              <a:ext uri="{FF2B5EF4-FFF2-40B4-BE49-F238E27FC236}">
                <a16:creationId xmlns:a16="http://schemas.microsoft.com/office/drawing/2014/main" id="{F4F2635C-BB74-0C75-B528-597498B04813}"/>
              </a:ext>
            </a:extLst>
          </p:cNvPr>
          <p:cNvCxnSpPr>
            <a:cxnSpLocks/>
            <a:endCxn id="405" idx="1"/>
          </p:cNvCxnSpPr>
          <p:nvPr/>
        </p:nvCxnSpPr>
        <p:spPr>
          <a:xfrm>
            <a:off x="9389235" y="3697609"/>
            <a:ext cx="241166" cy="1"/>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405" name="Rectangle: Rounded Corners 404">
            <a:extLst>
              <a:ext uri="{FF2B5EF4-FFF2-40B4-BE49-F238E27FC236}">
                <a16:creationId xmlns:a16="http://schemas.microsoft.com/office/drawing/2014/main" id="{96DCB3A3-8F85-D64C-5E34-844DF5C8E5A0}"/>
              </a:ext>
            </a:extLst>
          </p:cNvPr>
          <p:cNvSpPr/>
          <p:nvPr/>
        </p:nvSpPr>
        <p:spPr>
          <a:xfrm>
            <a:off x="9630401" y="2543175"/>
            <a:ext cx="732182" cy="2308869"/>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GTP</a:t>
            </a:r>
          </a:p>
          <a:p>
            <a:pPr algn="ctr"/>
            <a:r>
              <a:rPr lang="en-US" dirty="0"/>
              <a:t>4o</a:t>
            </a:r>
          </a:p>
        </p:txBody>
      </p:sp>
      <p:sp>
        <p:nvSpPr>
          <p:cNvPr id="8" name="Rectangle: Rounded Corners 7">
            <a:extLst>
              <a:ext uri="{FF2B5EF4-FFF2-40B4-BE49-F238E27FC236}">
                <a16:creationId xmlns:a16="http://schemas.microsoft.com/office/drawing/2014/main" id="{B966B8F0-C165-1B6D-3C14-785BCF6B2406}"/>
              </a:ext>
            </a:extLst>
          </p:cNvPr>
          <p:cNvSpPr/>
          <p:nvPr/>
        </p:nvSpPr>
        <p:spPr>
          <a:xfrm>
            <a:off x="10667720" y="2543175"/>
            <a:ext cx="1239156" cy="2308869"/>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Application Volume and Category Summary</a:t>
            </a:r>
          </a:p>
        </p:txBody>
      </p:sp>
      <p:cxnSp>
        <p:nvCxnSpPr>
          <p:cNvPr id="407" name="Straight Arrow Connector 406">
            <a:extLst>
              <a:ext uri="{FF2B5EF4-FFF2-40B4-BE49-F238E27FC236}">
                <a16:creationId xmlns:a16="http://schemas.microsoft.com/office/drawing/2014/main" id="{BB876730-7F8B-6250-2E33-33D34D5C9F9E}"/>
              </a:ext>
            </a:extLst>
          </p:cNvPr>
          <p:cNvCxnSpPr>
            <a:cxnSpLocks/>
            <a:stCxn id="405" idx="3"/>
            <a:endCxn id="8" idx="1"/>
          </p:cNvCxnSpPr>
          <p:nvPr/>
        </p:nvCxnSpPr>
        <p:spPr>
          <a:xfrm>
            <a:off x="10362583" y="3697610"/>
            <a:ext cx="305137" cy="0"/>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412" name="Rectangle: Rounded Corners 411">
            <a:extLst>
              <a:ext uri="{FF2B5EF4-FFF2-40B4-BE49-F238E27FC236}">
                <a16:creationId xmlns:a16="http://schemas.microsoft.com/office/drawing/2014/main" id="{103BBCC0-E4F9-8CE4-C36A-1F9F1F448894}"/>
              </a:ext>
            </a:extLst>
          </p:cNvPr>
          <p:cNvSpPr/>
          <p:nvPr/>
        </p:nvSpPr>
        <p:spPr>
          <a:xfrm>
            <a:off x="6582752" y="5038013"/>
            <a:ext cx="1239156" cy="973396"/>
          </a:xfrm>
          <a:prstGeom prst="roundRect">
            <a:avLst/>
          </a:prstGeom>
          <a:solidFill>
            <a:srgbClr val="2B2576"/>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Output</a:t>
            </a:r>
          </a:p>
          <a:p>
            <a:pPr algn="ctr"/>
            <a:r>
              <a:rPr lang="en-US" dirty="0"/>
              <a:t>CSV</a:t>
            </a:r>
          </a:p>
        </p:txBody>
      </p:sp>
      <p:cxnSp>
        <p:nvCxnSpPr>
          <p:cNvPr id="414" name="Straight Arrow Connector 413">
            <a:extLst>
              <a:ext uri="{FF2B5EF4-FFF2-40B4-BE49-F238E27FC236}">
                <a16:creationId xmlns:a16="http://schemas.microsoft.com/office/drawing/2014/main" id="{8E8AA8DD-EF56-2110-6FC4-2D2A7F93F134}"/>
              </a:ext>
            </a:extLst>
          </p:cNvPr>
          <p:cNvCxnSpPr>
            <a:cxnSpLocks/>
            <a:stCxn id="41" idx="2"/>
            <a:endCxn id="412" idx="0"/>
          </p:cNvCxnSpPr>
          <p:nvPr/>
        </p:nvCxnSpPr>
        <p:spPr>
          <a:xfrm>
            <a:off x="7202330" y="4852043"/>
            <a:ext cx="0" cy="185970"/>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cxnSp>
        <p:nvCxnSpPr>
          <p:cNvPr id="418" name="Straight Arrow Connector 417">
            <a:extLst>
              <a:ext uri="{FF2B5EF4-FFF2-40B4-BE49-F238E27FC236}">
                <a16:creationId xmlns:a16="http://schemas.microsoft.com/office/drawing/2014/main" id="{FEAA3A01-7E25-892A-D13E-0CD8AEB164CD}"/>
              </a:ext>
            </a:extLst>
          </p:cNvPr>
          <p:cNvCxnSpPr>
            <a:cxnSpLocks/>
          </p:cNvCxnSpPr>
          <p:nvPr/>
        </p:nvCxnSpPr>
        <p:spPr>
          <a:xfrm>
            <a:off x="7821909" y="2090726"/>
            <a:ext cx="236899" cy="1630"/>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25" name="Rectangle: Rounded Corners 24">
            <a:extLst>
              <a:ext uri="{FF2B5EF4-FFF2-40B4-BE49-F238E27FC236}">
                <a16:creationId xmlns:a16="http://schemas.microsoft.com/office/drawing/2014/main" id="{A8629E81-7A38-08DD-EA22-7A990B837243}"/>
              </a:ext>
            </a:extLst>
          </p:cNvPr>
          <p:cNvSpPr/>
          <p:nvPr/>
        </p:nvSpPr>
        <p:spPr>
          <a:xfrm>
            <a:off x="10667720" y="5038013"/>
            <a:ext cx="1239156" cy="973396"/>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Output</a:t>
            </a:r>
          </a:p>
          <a:p>
            <a:pPr algn="ctr"/>
            <a:r>
              <a:rPr lang="en-US" dirty="0"/>
              <a:t>HTML Report</a:t>
            </a:r>
          </a:p>
        </p:txBody>
      </p:sp>
      <p:cxnSp>
        <p:nvCxnSpPr>
          <p:cNvPr id="29" name="Straight Arrow Connector 28">
            <a:extLst>
              <a:ext uri="{FF2B5EF4-FFF2-40B4-BE49-F238E27FC236}">
                <a16:creationId xmlns:a16="http://schemas.microsoft.com/office/drawing/2014/main" id="{6DCC6824-0EAD-FB5D-EBD9-2E09DB51FE70}"/>
              </a:ext>
            </a:extLst>
          </p:cNvPr>
          <p:cNvCxnSpPr>
            <a:cxnSpLocks/>
            <a:stCxn id="8" idx="2"/>
            <a:endCxn id="25" idx="0"/>
          </p:cNvCxnSpPr>
          <p:nvPr/>
        </p:nvCxnSpPr>
        <p:spPr>
          <a:xfrm>
            <a:off x="11287298" y="4852044"/>
            <a:ext cx="0" cy="185969"/>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F0093B8F-FDD4-E7E8-37B0-171B9BF8FB4E}"/>
              </a:ext>
            </a:extLst>
          </p:cNvPr>
          <p:cNvPicPr>
            <a:picLocks noChangeAspect="1"/>
          </p:cNvPicPr>
          <p:nvPr/>
        </p:nvPicPr>
        <p:blipFill>
          <a:blip r:embed="rId7"/>
          <a:stretch>
            <a:fillRect/>
          </a:stretch>
        </p:blipFill>
        <p:spPr>
          <a:xfrm>
            <a:off x="2515842" y="1235869"/>
            <a:ext cx="8857741" cy="5348933"/>
          </a:xfrm>
          <a:prstGeom prst="rect">
            <a:avLst/>
          </a:prstGeom>
          <a:effectLst>
            <a:outerShdw blurRad="63500" sx="102000" sy="102000" algn="ctr" rotWithShape="0">
              <a:prstClr val="black">
                <a:alpha val="40000"/>
              </a:prstClr>
            </a:outerShdw>
          </a:effectLst>
        </p:spPr>
      </p:pic>
      <p:sp>
        <p:nvSpPr>
          <p:cNvPr id="6" name="TextBox 5">
            <a:extLst>
              <a:ext uri="{FF2B5EF4-FFF2-40B4-BE49-F238E27FC236}">
                <a16:creationId xmlns:a16="http://schemas.microsoft.com/office/drawing/2014/main" id="{7C1C64FD-76C3-224D-5F41-645E84F3CDEB}"/>
              </a:ext>
            </a:extLst>
          </p:cNvPr>
          <p:cNvSpPr txBox="1"/>
          <p:nvPr/>
        </p:nvSpPr>
        <p:spPr>
          <a:xfrm>
            <a:off x="6353174" y="1515649"/>
            <a:ext cx="5000625" cy="2585323"/>
          </a:xfrm>
          <a:prstGeom prst="rect">
            <a:avLst/>
          </a:prstGeom>
          <a:noFill/>
        </p:spPr>
        <p:txBody>
          <a:bodyPr wrap="square">
            <a:spAutoFit/>
          </a:bodyPr>
          <a:lstStyle/>
          <a:p>
            <a:r>
              <a:rPr lang="en-US" sz="2000" b="0" i="0" dirty="0">
                <a:solidFill>
                  <a:srgbClr val="111111"/>
                </a:solidFill>
                <a:effectLst/>
                <a:latin typeface="+mn-lt"/>
              </a:rPr>
              <a:t>~ 50 </a:t>
            </a:r>
            <a:r>
              <a:rPr lang="en-US" sz="1600" b="0" i="0" dirty="0">
                <a:solidFill>
                  <a:schemeClr val="tx2">
                    <a:lumMod val="25000"/>
                  </a:schemeClr>
                </a:solidFill>
                <a:effectLst/>
                <a:latin typeface="Arial" panose="020B0604020202020204" pitchFamily="34" charset="0"/>
                <a:cs typeface="Arial" panose="020B0604020202020204" pitchFamily="34" charset="0"/>
                <a:sym typeface="Sora"/>
              </a:rPr>
              <a:t>functions to automatically </a:t>
            </a:r>
            <a:r>
              <a:rPr lang="en-US" sz="1600" dirty="0">
                <a:solidFill>
                  <a:schemeClr val="tx2">
                    <a:lumMod val="25000"/>
                  </a:schemeClr>
                </a:solidFill>
                <a:latin typeface="Arial" panose="020B0604020202020204" pitchFamily="34" charset="0"/>
                <a:cs typeface="Arial" panose="020B0604020202020204" pitchFamily="34" charset="0"/>
                <a:sym typeface="Sora"/>
              </a:rPr>
              <a:t>extract passwords from known configuration files.</a:t>
            </a:r>
          </a:p>
          <a:p>
            <a:endParaRPr lang="en-US" sz="1600" dirty="0">
              <a:solidFill>
                <a:schemeClr val="tx2">
                  <a:lumMod val="25000"/>
                </a:schemeClr>
              </a:solidFill>
              <a:latin typeface="Arial" panose="020B0604020202020204" pitchFamily="34" charset="0"/>
              <a:cs typeface="Arial" panose="020B0604020202020204" pitchFamily="34" charset="0"/>
              <a:sym typeface="Sora"/>
            </a:endParaRPr>
          </a:p>
          <a:p>
            <a:r>
              <a:rPr lang="en-US" sz="1600" dirty="0">
                <a:solidFill>
                  <a:schemeClr val="tx2">
                    <a:lumMod val="25000"/>
                  </a:schemeClr>
                </a:solidFill>
                <a:latin typeface="Arial" panose="020B0604020202020204" pitchFamily="34" charset="0"/>
                <a:cs typeface="Arial" panose="020B0604020202020204" pitchFamily="34" charset="0"/>
                <a:sym typeface="Sora"/>
              </a:rPr>
              <a:t>50 Parsing Functions in Two Days using LLM</a:t>
            </a:r>
            <a:br>
              <a:rPr lang="en-US" sz="1600" dirty="0">
                <a:solidFill>
                  <a:schemeClr val="tx2">
                    <a:lumMod val="25000"/>
                  </a:schemeClr>
                </a:solidFill>
                <a:latin typeface="Arial" panose="020B0604020202020204" pitchFamily="34" charset="0"/>
                <a:cs typeface="Arial" panose="020B0604020202020204" pitchFamily="34" charset="0"/>
                <a:sym typeface="Sora"/>
              </a:rPr>
            </a:br>
            <a:endParaRPr lang="en-US" sz="1600" dirty="0">
              <a:solidFill>
                <a:schemeClr val="tx2">
                  <a:lumMod val="25000"/>
                </a:schemeClr>
              </a:solidFill>
              <a:latin typeface="Arial" panose="020B0604020202020204" pitchFamily="34" charset="0"/>
              <a:cs typeface="Arial" panose="020B0604020202020204" pitchFamily="34" charset="0"/>
              <a:sym typeface="Sora"/>
            </a:endParaRPr>
          </a:p>
          <a:p>
            <a:pPr marL="342900" indent="-342900">
              <a:buFont typeface="+mj-lt"/>
              <a:buAutoNum type="arabicPeriod"/>
            </a:pPr>
            <a:r>
              <a:rPr lang="en-US" sz="1600" dirty="0">
                <a:solidFill>
                  <a:schemeClr val="tx2">
                    <a:lumMod val="25000"/>
                  </a:schemeClr>
                </a:solidFill>
                <a:latin typeface="Arial" panose="020B0604020202020204" pitchFamily="34" charset="0"/>
                <a:cs typeface="Arial" panose="020B0604020202020204" pitchFamily="34" charset="0"/>
                <a:sym typeface="Sora"/>
              </a:rPr>
              <a:t>Ask for top ten applications that store credentials in common categories.</a:t>
            </a:r>
          </a:p>
          <a:p>
            <a:pPr marL="342900" indent="-342900" fontAlgn="base">
              <a:buFont typeface="+mj-lt"/>
              <a:buAutoNum type="arabicPeriod"/>
            </a:pPr>
            <a:r>
              <a:rPr lang="en-US" sz="1600" dirty="0">
                <a:solidFill>
                  <a:schemeClr val="tx2">
                    <a:lumMod val="25000"/>
                  </a:schemeClr>
                </a:solidFill>
                <a:latin typeface="Arial" panose="020B0604020202020204" pitchFamily="34" charset="0"/>
                <a:cs typeface="Arial" panose="020B0604020202020204" pitchFamily="34" charset="0"/>
              </a:rPr>
              <a:t>Ask for links to sample configuration files.</a:t>
            </a:r>
          </a:p>
          <a:p>
            <a:pPr marL="342900" indent="-342900" fontAlgn="base">
              <a:buFont typeface="+mj-lt"/>
              <a:buAutoNum type="arabicPeriod"/>
            </a:pPr>
            <a:r>
              <a:rPr lang="en-US" sz="1600" dirty="0">
                <a:solidFill>
                  <a:schemeClr val="tx2">
                    <a:lumMod val="25000"/>
                  </a:schemeClr>
                </a:solidFill>
                <a:latin typeface="Arial" panose="020B0604020202020204" pitchFamily="34" charset="0"/>
                <a:cs typeface="Arial" panose="020B0604020202020204" pitchFamily="34" charset="0"/>
              </a:rPr>
              <a:t>Build prompt:</a:t>
            </a:r>
          </a:p>
          <a:p>
            <a:pPr marL="342900" lvl="4" indent="-342900" fontAlgn="base">
              <a:buFont typeface="+mj-lt"/>
              <a:buAutoNum type="arabicPeriod"/>
            </a:pPr>
            <a:endParaRPr lang="en-US" b="1" dirty="0">
              <a:solidFill>
                <a:schemeClr val="tx2">
                  <a:lumMod val="25000"/>
                </a:schemeClr>
              </a:solidFill>
            </a:endParaRPr>
          </a:p>
        </p:txBody>
      </p:sp>
      <p:sp>
        <p:nvSpPr>
          <p:cNvPr id="7" name="TextBox 6">
            <a:extLst>
              <a:ext uri="{FF2B5EF4-FFF2-40B4-BE49-F238E27FC236}">
                <a16:creationId xmlns:a16="http://schemas.microsoft.com/office/drawing/2014/main" id="{984F5B2F-A4A0-3A41-7574-4C6BC6750609}"/>
              </a:ext>
            </a:extLst>
          </p:cNvPr>
          <p:cNvSpPr txBox="1"/>
          <p:nvPr/>
        </p:nvSpPr>
        <p:spPr>
          <a:xfrm>
            <a:off x="6686419" y="3795425"/>
            <a:ext cx="4470400" cy="738664"/>
          </a:xfrm>
          <a:prstGeom prst="rect">
            <a:avLst/>
          </a:prstGeom>
          <a:noFill/>
        </p:spPr>
        <p:txBody>
          <a:bodyPr wrap="square" rtlCol="0">
            <a:spAutoFit/>
          </a:bodyPr>
          <a:lstStyle/>
          <a:p>
            <a:pPr marL="285750" indent="-285750">
              <a:buFont typeface="Arial" panose="020B0604020202020204" pitchFamily="34" charset="0"/>
              <a:buChar char="•"/>
            </a:pPr>
            <a:r>
              <a:rPr lang="en-US" dirty="0"/>
              <a:t>Create a PowerShell Function</a:t>
            </a:r>
          </a:p>
          <a:p>
            <a:pPr marL="285750" indent="-285750">
              <a:buFont typeface="Arial" panose="020B0604020202020204" pitchFamily="34" charset="0"/>
              <a:buChar char="•"/>
            </a:pPr>
            <a:r>
              <a:rPr lang="en-US" dirty="0"/>
              <a:t>Input Parameters:</a:t>
            </a:r>
          </a:p>
          <a:p>
            <a:pPr marL="285750" indent="-285750">
              <a:buFont typeface="Arial" panose="020B0604020202020204" pitchFamily="34" charset="0"/>
              <a:buChar char="•"/>
            </a:pPr>
            <a:r>
              <a:rPr lang="en-US" dirty="0"/>
              <a:t>Output Parameters:</a:t>
            </a:r>
          </a:p>
        </p:txBody>
      </p:sp>
      <p:sp>
        <p:nvSpPr>
          <p:cNvPr id="9" name="TextBox 8">
            <a:extLst>
              <a:ext uri="{FF2B5EF4-FFF2-40B4-BE49-F238E27FC236}">
                <a16:creationId xmlns:a16="http://schemas.microsoft.com/office/drawing/2014/main" id="{C30A23AE-589A-2D2C-D283-A43B45EB79B9}"/>
              </a:ext>
            </a:extLst>
          </p:cNvPr>
          <p:cNvSpPr txBox="1"/>
          <p:nvPr/>
        </p:nvSpPr>
        <p:spPr>
          <a:xfrm>
            <a:off x="6353174" y="662500"/>
            <a:ext cx="5136890" cy="646331"/>
          </a:xfrm>
          <a:prstGeom prst="rect">
            <a:avLst/>
          </a:prstGeom>
          <a:noFill/>
        </p:spPr>
        <p:txBody>
          <a:bodyPr wrap="square">
            <a:spAutoFit/>
          </a:bodyPr>
          <a:lstStyle/>
          <a:p>
            <a:r>
              <a:rPr lang="en-US" sz="3600" dirty="0">
                <a:solidFill>
                  <a:srgbClr val="09B36B"/>
                </a:solidFill>
              </a:rPr>
              <a:t>Summary</a:t>
            </a:r>
          </a:p>
        </p:txBody>
      </p:sp>
      <p:pic>
        <p:nvPicPr>
          <p:cNvPr id="13" name="Picture 12">
            <a:extLst>
              <a:ext uri="{FF2B5EF4-FFF2-40B4-BE49-F238E27FC236}">
                <a16:creationId xmlns:a16="http://schemas.microsoft.com/office/drawing/2014/main" id="{4C8FC634-2F5B-01A3-091A-90AA662A5514}"/>
              </a:ext>
            </a:extLst>
          </p:cNvPr>
          <p:cNvPicPr>
            <a:picLocks noChangeAspect="1"/>
          </p:cNvPicPr>
          <p:nvPr/>
        </p:nvPicPr>
        <p:blipFill>
          <a:blip r:embed="rId8"/>
          <a:stretch>
            <a:fillRect/>
          </a:stretch>
        </p:blipFill>
        <p:spPr>
          <a:xfrm>
            <a:off x="6273455" y="662500"/>
            <a:ext cx="5445682" cy="4501909"/>
          </a:xfrm>
          <a:prstGeom prst="rect">
            <a:avLst/>
          </a:prstGeom>
          <a:effectLst>
            <a:outerShdw blurRad="50800" dist="38100" dir="2700000" algn="tl" rotWithShape="0">
              <a:prstClr val="black">
                <a:alpha val="40000"/>
              </a:prstClr>
            </a:outerShdw>
          </a:effectLst>
        </p:spPr>
      </p:pic>
      <p:sp>
        <p:nvSpPr>
          <p:cNvPr id="18" name="Oval 17">
            <a:extLst>
              <a:ext uri="{FF2B5EF4-FFF2-40B4-BE49-F238E27FC236}">
                <a16:creationId xmlns:a16="http://schemas.microsoft.com/office/drawing/2014/main" id="{44D59DCE-ED38-CC46-9161-E5ED23B6E058}"/>
              </a:ext>
            </a:extLst>
          </p:cNvPr>
          <p:cNvSpPr/>
          <p:nvPr/>
        </p:nvSpPr>
        <p:spPr>
          <a:xfrm>
            <a:off x="6472646" y="4552419"/>
            <a:ext cx="2592276" cy="469900"/>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9815684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4CF7321C-817E-D5C6-E853-60A439B3A0A5}"/>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94F332A2-93A0-7ED3-0537-176B4BC13092}"/>
              </a:ext>
            </a:extLst>
          </p:cNvPr>
          <p:cNvGrpSpPr/>
          <p:nvPr/>
        </p:nvGrpSpPr>
        <p:grpSpPr>
          <a:xfrm>
            <a:off x="5914490" y="-3848"/>
            <a:ext cx="6277510" cy="6281358"/>
            <a:chOff x="5914490" y="-3848"/>
            <a:chExt cx="6277510" cy="6281358"/>
          </a:xfrm>
        </p:grpSpPr>
        <p:pic>
          <p:nvPicPr>
            <p:cNvPr id="4" name="Picture 3" descr="A black and white symbol&#10;&#10;AI-generated content may be incorrect.">
              <a:extLst>
                <a:ext uri="{FF2B5EF4-FFF2-40B4-BE49-F238E27FC236}">
                  <a16:creationId xmlns:a16="http://schemas.microsoft.com/office/drawing/2014/main" id="{93B6A8C1-B15C-778F-D4CD-53C8AABA7B59}"/>
                </a:ext>
              </a:extLst>
            </p:cNvPr>
            <p:cNvPicPr>
              <a:picLocks noChangeAspect="1"/>
            </p:cNvPicPr>
            <p:nvPr/>
          </p:nvPicPr>
          <p:blipFill>
            <a:blip r:embed="rId3">
              <a:alphaModFix amt="76000"/>
            </a:blip>
            <a:stretch>
              <a:fillRect/>
            </a:stretch>
          </p:blipFill>
          <p:spPr>
            <a:xfrm>
              <a:off x="9321282" y="3223727"/>
              <a:ext cx="205273" cy="205273"/>
            </a:xfrm>
            <a:prstGeom prst="rect">
              <a:avLst/>
            </a:prstGeom>
          </p:spPr>
        </p:pic>
        <p:pic>
          <p:nvPicPr>
            <p:cNvPr id="5" name="Picture 4" descr="A blue and orange monkey&#10;&#10;AI-generated content may be incorrect.">
              <a:extLst>
                <a:ext uri="{FF2B5EF4-FFF2-40B4-BE49-F238E27FC236}">
                  <a16:creationId xmlns:a16="http://schemas.microsoft.com/office/drawing/2014/main" id="{2EAC6350-FE60-8A08-35F8-E4A242C9381C}"/>
                </a:ext>
              </a:extLst>
            </p:cNvPr>
            <p:cNvPicPr>
              <a:picLocks noChangeAspect="1"/>
            </p:cNvPicPr>
            <p:nvPr/>
          </p:nvPicPr>
          <p:blipFill>
            <a:blip r:embed="rId4"/>
            <a:stretch>
              <a:fillRect/>
            </a:stretch>
          </p:blipFill>
          <p:spPr>
            <a:xfrm>
              <a:off x="5914490" y="0"/>
              <a:ext cx="6277510" cy="6277510"/>
            </a:xfrm>
            <a:prstGeom prst="rect">
              <a:avLst/>
            </a:prstGeom>
          </p:spPr>
        </p:pic>
        <p:sp>
          <p:nvSpPr>
            <p:cNvPr id="7" name="Rectangle 6">
              <a:extLst>
                <a:ext uri="{FF2B5EF4-FFF2-40B4-BE49-F238E27FC236}">
                  <a16:creationId xmlns:a16="http://schemas.microsoft.com/office/drawing/2014/main" id="{5D5E4480-B348-B506-24CF-5558EDAA34A4}"/>
                </a:ext>
              </a:extLst>
            </p:cNvPr>
            <p:cNvSpPr/>
            <p:nvPr/>
          </p:nvSpPr>
          <p:spPr>
            <a:xfrm>
              <a:off x="5914492" y="-3848"/>
              <a:ext cx="6277508" cy="6277510"/>
            </a:xfrm>
            <a:prstGeom prst="rect">
              <a:avLst/>
            </a:prstGeom>
            <a:solidFill>
              <a:srgbClr val="EBEBF3">
                <a:alpha val="9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p>
          </p:txBody>
        </p:sp>
        <p:pic>
          <p:nvPicPr>
            <p:cNvPr id="8" name="Picture 7" descr="A black and white symbol&#10;&#10;AI-generated content may be incorrect.">
              <a:extLst>
                <a:ext uri="{FF2B5EF4-FFF2-40B4-BE49-F238E27FC236}">
                  <a16:creationId xmlns:a16="http://schemas.microsoft.com/office/drawing/2014/main" id="{6BCC5B0E-AB67-5EDB-98F0-3FDFE957AEB3}"/>
                </a:ext>
              </a:extLst>
            </p:cNvPr>
            <p:cNvPicPr>
              <a:picLocks noChangeAspect="1"/>
            </p:cNvPicPr>
            <p:nvPr/>
          </p:nvPicPr>
          <p:blipFill>
            <a:blip r:embed="rId3">
              <a:alphaModFix amt="50000"/>
            </a:blip>
            <a:stretch>
              <a:fillRect/>
            </a:stretch>
          </p:blipFill>
          <p:spPr>
            <a:xfrm>
              <a:off x="7873482" y="3748968"/>
              <a:ext cx="205273" cy="205273"/>
            </a:xfrm>
            <a:prstGeom prst="rect">
              <a:avLst/>
            </a:prstGeom>
          </p:spPr>
        </p:pic>
      </p:grpSp>
      <p:sp>
        <p:nvSpPr>
          <p:cNvPr id="9" name="TextBox 8">
            <a:extLst>
              <a:ext uri="{FF2B5EF4-FFF2-40B4-BE49-F238E27FC236}">
                <a16:creationId xmlns:a16="http://schemas.microsoft.com/office/drawing/2014/main" id="{AC7EC7E9-F6C9-6BC5-FF57-F7E475E7F312}"/>
              </a:ext>
            </a:extLst>
          </p:cNvPr>
          <p:cNvSpPr txBox="1"/>
          <p:nvPr/>
        </p:nvSpPr>
        <p:spPr>
          <a:xfrm>
            <a:off x="6353174" y="1651314"/>
            <a:ext cx="5000625" cy="2308324"/>
          </a:xfrm>
          <a:prstGeom prst="rect">
            <a:avLst/>
          </a:prstGeom>
          <a:noFill/>
        </p:spPr>
        <p:txBody>
          <a:bodyPr wrap="square">
            <a:spAutoFit/>
          </a:bodyPr>
          <a:lstStyle/>
          <a:p>
            <a:pPr marL="285750" indent="-285750">
              <a:buFont typeface="Arial" panose="020B0604020202020204" pitchFamily="34" charset="0"/>
              <a:buChar char="•"/>
            </a:pPr>
            <a:r>
              <a:rPr lang="en-US" sz="1800" dirty="0">
                <a:solidFill>
                  <a:schemeClr val="tx2">
                    <a:lumMod val="25000"/>
                  </a:schemeClr>
                </a:solidFill>
              </a:rPr>
              <a:t>Large context windows != Accuracy</a:t>
            </a:r>
          </a:p>
          <a:p>
            <a:pPr marL="285750" indent="-285750">
              <a:buFont typeface="Arial" panose="020B0604020202020204" pitchFamily="34" charset="0"/>
              <a:buChar char="•"/>
            </a:pPr>
            <a:r>
              <a:rPr lang="en-US" sz="1800" dirty="0">
                <a:solidFill>
                  <a:schemeClr val="tx2">
                    <a:lumMod val="25000"/>
                  </a:schemeClr>
                </a:solidFill>
              </a:rPr>
              <a:t>Break problem into smaller parts</a:t>
            </a:r>
          </a:p>
          <a:p>
            <a:pPr marL="285750" indent="-285750">
              <a:buFont typeface="Arial" panose="020B0604020202020204" pitchFamily="34" charset="0"/>
              <a:buChar char="•"/>
            </a:pPr>
            <a:r>
              <a:rPr lang="en-US" sz="1800" dirty="0">
                <a:solidFill>
                  <a:schemeClr val="tx2">
                    <a:lumMod val="25000"/>
                  </a:schemeClr>
                </a:solidFill>
              </a:rPr>
              <a:t>Use explicit instructions</a:t>
            </a:r>
          </a:p>
          <a:p>
            <a:pPr marL="285750" indent="-285750">
              <a:buFont typeface="Arial" panose="020B0604020202020204" pitchFamily="34" charset="0"/>
              <a:buChar char="•"/>
            </a:pPr>
            <a:r>
              <a:rPr lang="en-US" sz="1800" dirty="0">
                <a:solidFill>
                  <a:schemeClr val="tx2">
                    <a:lumMod val="25000"/>
                  </a:schemeClr>
                </a:solidFill>
              </a:rPr>
              <a:t>Run multiple iterations </a:t>
            </a:r>
          </a:p>
          <a:p>
            <a:pPr marL="285750" indent="-285750">
              <a:buFont typeface="Arial" panose="020B0604020202020204" pitchFamily="34" charset="0"/>
              <a:buChar char="•"/>
            </a:pPr>
            <a:r>
              <a:rPr lang="en-US" sz="1800" dirty="0">
                <a:solidFill>
                  <a:schemeClr val="tx2">
                    <a:lumMod val="25000"/>
                  </a:schemeClr>
                </a:solidFill>
              </a:rPr>
              <a:t>Generate confidence scores</a:t>
            </a:r>
          </a:p>
          <a:p>
            <a:pPr marL="285750" indent="-285750">
              <a:buFont typeface="Arial" panose="020B0604020202020204" pitchFamily="34" charset="0"/>
              <a:buChar char="•"/>
            </a:pPr>
            <a:r>
              <a:rPr lang="en-US" sz="1800" dirty="0">
                <a:solidFill>
                  <a:schemeClr val="tx2">
                    <a:lumMod val="25000"/>
                  </a:schemeClr>
                </a:solidFill>
              </a:rPr>
              <a:t>Generate justification</a:t>
            </a:r>
          </a:p>
          <a:p>
            <a:pPr marL="285750" indent="-285750">
              <a:buFont typeface="Arial" panose="020B0604020202020204" pitchFamily="34" charset="0"/>
              <a:buChar char="•"/>
            </a:pPr>
            <a:r>
              <a:rPr lang="en-US" sz="1800" dirty="0">
                <a:solidFill>
                  <a:schemeClr val="tx2">
                    <a:lumMod val="25000"/>
                  </a:schemeClr>
                </a:solidFill>
              </a:rPr>
              <a:t>XML &gt; JSON</a:t>
            </a:r>
          </a:p>
          <a:p>
            <a:endParaRPr lang="en-US" sz="1800" dirty="0">
              <a:solidFill>
                <a:schemeClr val="tx2">
                  <a:lumMod val="25000"/>
                </a:schemeClr>
              </a:solidFill>
            </a:endParaRPr>
          </a:p>
        </p:txBody>
      </p:sp>
      <p:sp>
        <p:nvSpPr>
          <p:cNvPr id="413" name="Google Shape;413;p43">
            <a:extLst>
              <a:ext uri="{FF2B5EF4-FFF2-40B4-BE49-F238E27FC236}">
                <a16:creationId xmlns:a16="http://schemas.microsoft.com/office/drawing/2014/main" id="{A5E98965-5F2D-9DB7-0E3C-318BB7C4B23F}"/>
              </a:ext>
            </a:extLst>
          </p:cNvPr>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Share Fingerprinting</a:t>
            </a:r>
            <a:endParaRPr dirty="0"/>
          </a:p>
        </p:txBody>
      </p:sp>
      <p:sp>
        <p:nvSpPr>
          <p:cNvPr id="49" name="Google Shape;415;p43">
            <a:extLst>
              <a:ext uri="{FF2B5EF4-FFF2-40B4-BE49-F238E27FC236}">
                <a16:creationId xmlns:a16="http://schemas.microsoft.com/office/drawing/2014/main" id="{F5B91279-0B22-8FA4-97D8-B5F6CB07B8E5}"/>
              </a:ext>
            </a:extLst>
          </p:cNvPr>
          <p:cNvSpPr txBox="1">
            <a:spLocks/>
          </p:cNvSpPr>
          <p:nvPr/>
        </p:nvSpPr>
        <p:spPr>
          <a:xfrm>
            <a:off x="766479" y="1515649"/>
            <a:ext cx="5148011"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r>
              <a:rPr lang="en-US" b="0" dirty="0">
                <a:solidFill>
                  <a:schemeClr val="tx2">
                    <a:lumMod val="25000"/>
                  </a:schemeClr>
                </a:solidFill>
              </a:rPr>
              <a:t>Static Hardcoded Application Fingerprint Library</a:t>
            </a:r>
          </a:p>
          <a:p>
            <a:pPr marL="285750" indent="-285750">
              <a:buFont typeface="Arial" panose="020B0604020202020204" pitchFamily="34" charset="0"/>
              <a:buChar char="•"/>
            </a:pPr>
            <a:r>
              <a:rPr lang="en-US" dirty="0">
                <a:solidFill>
                  <a:schemeClr val="tx2">
                    <a:lumMod val="25000"/>
                  </a:schemeClr>
                </a:solidFill>
              </a:rPr>
              <a:t>Dynamic LLM-Based Application Fingerprinting</a:t>
            </a:r>
          </a:p>
          <a:p>
            <a:pPr marL="285750" indent="-285750">
              <a:buFont typeface="Arial" panose="020B0604020202020204" pitchFamily="34" charset="0"/>
              <a:buChar char="•"/>
            </a:pPr>
            <a:endParaRPr lang="en-US" dirty="0"/>
          </a:p>
        </p:txBody>
      </p:sp>
      <p:pic>
        <p:nvPicPr>
          <p:cNvPr id="6" name="Graphic 5" descr="Fingerprint with solid fill">
            <a:extLst>
              <a:ext uri="{FF2B5EF4-FFF2-40B4-BE49-F238E27FC236}">
                <a16:creationId xmlns:a16="http://schemas.microsoft.com/office/drawing/2014/main" id="{4BE53BA8-AC32-E355-274A-3F47DF4B5A6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761666">
            <a:off x="5033479" y="413952"/>
            <a:ext cx="914400" cy="914400"/>
          </a:xfrm>
          <a:prstGeom prst="rect">
            <a:avLst/>
          </a:prstGeom>
        </p:spPr>
      </p:pic>
      <p:sp>
        <p:nvSpPr>
          <p:cNvPr id="3" name="TextBox 2">
            <a:extLst>
              <a:ext uri="{FF2B5EF4-FFF2-40B4-BE49-F238E27FC236}">
                <a16:creationId xmlns:a16="http://schemas.microsoft.com/office/drawing/2014/main" id="{CB13C6A6-FDA1-BDB7-6A23-782E98C8F34B}"/>
              </a:ext>
            </a:extLst>
          </p:cNvPr>
          <p:cNvSpPr txBox="1"/>
          <p:nvPr/>
        </p:nvSpPr>
        <p:spPr>
          <a:xfrm>
            <a:off x="6353174" y="662500"/>
            <a:ext cx="5838826" cy="646331"/>
          </a:xfrm>
          <a:prstGeom prst="rect">
            <a:avLst/>
          </a:prstGeom>
          <a:noFill/>
        </p:spPr>
        <p:txBody>
          <a:bodyPr wrap="square">
            <a:spAutoFit/>
          </a:bodyPr>
          <a:lstStyle/>
          <a:p>
            <a:r>
              <a:rPr lang="en-US" sz="3600" dirty="0">
                <a:solidFill>
                  <a:srgbClr val="09B36B"/>
                </a:solidFill>
              </a:rPr>
              <a:t>Lessons Learnd</a:t>
            </a:r>
          </a:p>
        </p:txBody>
      </p:sp>
      <p:sp>
        <p:nvSpPr>
          <p:cNvPr id="16" name="TextBox 15">
            <a:extLst>
              <a:ext uri="{FF2B5EF4-FFF2-40B4-BE49-F238E27FC236}">
                <a16:creationId xmlns:a16="http://schemas.microsoft.com/office/drawing/2014/main" id="{8B7CA25F-C44E-C2FD-745B-835DE1CA26FE}"/>
              </a:ext>
            </a:extLst>
          </p:cNvPr>
          <p:cNvSpPr txBox="1"/>
          <p:nvPr/>
        </p:nvSpPr>
        <p:spPr>
          <a:xfrm>
            <a:off x="838199" y="1281982"/>
            <a:ext cx="4762501" cy="369332"/>
          </a:xfrm>
          <a:prstGeom prst="rect">
            <a:avLst/>
          </a:prstGeom>
          <a:noFill/>
        </p:spPr>
        <p:txBody>
          <a:bodyPr wrap="square">
            <a:spAutoFit/>
          </a:bodyPr>
          <a:lstStyle/>
          <a:p>
            <a:r>
              <a:rPr lang="en-US" sz="1800" i="1" dirty="0">
                <a:solidFill>
                  <a:srgbClr val="2B2576"/>
                </a:solidFill>
                <a:latin typeface="Open Sans" panose="020B0606030504020204" pitchFamily="34" charset="0"/>
              </a:rPr>
              <a:t>“What is this share used for?”</a:t>
            </a:r>
          </a:p>
        </p:txBody>
      </p:sp>
    </p:spTree>
    <p:extLst>
      <p:ext uri="{BB962C8B-B14F-4D97-AF65-F5344CB8AC3E}">
        <p14:creationId xmlns:p14="http://schemas.microsoft.com/office/powerpoint/2010/main" val="283329323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BFD6D0DD-7138-1C9A-B286-72FA2CB142DB}"/>
            </a:ext>
          </a:extLst>
        </p:cNvPr>
        <p:cNvGrpSpPr/>
        <p:nvPr/>
      </p:nvGrpSpPr>
      <p:grpSpPr>
        <a:xfrm>
          <a:off x="0" y="0"/>
          <a:ext cx="0" cy="0"/>
          <a:chOff x="0" y="0"/>
          <a:chExt cx="0" cy="0"/>
        </a:xfrm>
      </p:grpSpPr>
      <p:grpSp>
        <p:nvGrpSpPr>
          <p:cNvPr id="16" name="Group 15">
            <a:extLst>
              <a:ext uri="{FF2B5EF4-FFF2-40B4-BE49-F238E27FC236}">
                <a16:creationId xmlns:a16="http://schemas.microsoft.com/office/drawing/2014/main" id="{C2998C3A-DE90-C3F0-F16E-037BB902A0F8}"/>
              </a:ext>
            </a:extLst>
          </p:cNvPr>
          <p:cNvGrpSpPr/>
          <p:nvPr/>
        </p:nvGrpSpPr>
        <p:grpSpPr>
          <a:xfrm>
            <a:off x="5914490" y="-3848"/>
            <a:ext cx="6277510" cy="6281358"/>
            <a:chOff x="5914490" y="-3848"/>
            <a:chExt cx="6277510" cy="6281358"/>
          </a:xfrm>
        </p:grpSpPr>
        <p:pic>
          <p:nvPicPr>
            <p:cNvPr id="17" name="Picture 16" descr="A black and white symbol&#10;&#10;AI-generated content may be incorrect.">
              <a:extLst>
                <a:ext uri="{FF2B5EF4-FFF2-40B4-BE49-F238E27FC236}">
                  <a16:creationId xmlns:a16="http://schemas.microsoft.com/office/drawing/2014/main" id="{05568CAE-4309-B267-5E7A-34AF947A8785}"/>
                </a:ext>
              </a:extLst>
            </p:cNvPr>
            <p:cNvPicPr>
              <a:picLocks noChangeAspect="1"/>
            </p:cNvPicPr>
            <p:nvPr/>
          </p:nvPicPr>
          <p:blipFill>
            <a:blip r:embed="rId3">
              <a:alphaModFix amt="76000"/>
            </a:blip>
            <a:stretch>
              <a:fillRect/>
            </a:stretch>
          </p:blipFill>
          <p:spPr>
            <a:xfrm>
              <a:off x="9321282" y="3223727"/>
              <a:ext cx="205273" cy="205273"/>
            </a:xfrm>
            <a:prstGeom prst="rect">
              <a:avLst/>
            </a:prstGeom>
          </p:spPr>
        </p:pic>
        <p:pic>
          <p:nvPicPr>
            <p:cNvPr id="18" name="Picture 17" descr="A blue and orange monkey&#10;&#10;AI-generated content may be incorrect.">
              <a:extLst>
                <a:ext uri="{FF2B5EF4-FFF2-40B4-BE49-F238E27FC236}">
                  <a16:creationId xmlns:a16="http://schemas.microsoft.com/office/drawing/2014/main" id="{7213BC3F-EBCE-01D0-4671-33106155FA90}"/>
                </a:ext>
              </a:extLst>
            </p:cNvPr>
            <p:cNvPicPr>
              <a:picLocks noChangeAspect="1"/>
            </p:cNvPicPr>
            <p:nvPr/>
          </p:nvPicPr>
          <p:blipFill>
            <a:blip r:embed="rId4"/>
            <a:stretch>
              <a:fillRect/>
            </a:stretch>
          </p:blipFill>
          <p:spPr>
            <a:xfrm>
              <a:off x="5914490" y="0"/>
              <a:ext cx="6277510" cy="6277510"/>
            </a:xfrm>
            <a:prstGeom prst="rect">
              <a:avLst/>
            </a:prstGeom>
          </p:spPr>
        </p:pic>
        <p:sp>
          <p:nvSpPr>
            <p:cNvPr id="19" name="Rectangle 18">
              <a:extLst>
                <a:ext uri="{FF2B5EF4-FFF2-40B4-BE49-F238E27FC236}">
                  <a16:creationId xmlns:a16="http://schemas.microsoft.com/office/drawing/2014/main" id="{798F82CF-902B-9344-E6D7-88859FFB2C6D}"/>
                </a:ext>
              </a:extLst>
            </p:cNvPr>
            <p:cNvSpPr/>
            <p:nvPr/>
          </p:nvSpPr>
          <p:spPr>
            <a:xfrm>
              <a:off x="5914492" y="-3848"/>
              <a:ext cx="6277508" cy="6277510"/>
            </a:xfrm>
            <a:prstGeom prst="rect">
              <a:avLst/>
            </a:prstGeom>
            <a:solidFill>
              <a:srgbClr val="EBEBF3">
                <a:alpha val="9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descr="A black and white symbol&#10;&#10;AI-generated content may be incorrect.">
              <a:extLst>
                <a:ext uri="{FF2B5EF4-FFF2-40B4-BE49-F238E27FC236}">
                  <a16:creationId xmlns:a16="http://schemas.microsoft.com/office/drawing/2014/main" id="{B9A6E7DC-0B33-410D-570D-B22253D75E7F}"/>
                </a:ext>
              </a:extLst>
            </p:cNvPr>
            <p:cNvPicPr>
              <a:picLocks noChangeAspect="1"/>
            </p:cNvPicPr>
            <p:nvPr/>
          </p:nvPicPr>
          <p:blipFill>
            <a:blip r:embed="rId3">
              <a:alphaModFix amt="50000"/>
            </a:blip>
            <a:stretch>
              <a:fillRect/>
            </a:stretch>
          </p:blipFill>
          <p:spPr>
            <a:xfrm>
              <a:off x="7873482" y="3748968"/>
              <a:ext cx="205273" cy="205273"/>
            </a:xfrm>
            <a:prstGeom prst="rect">
              <a:avLst/>
            </a:prstGeom>
          </p:spPr>
        </p:pic>
      </p:grpSp>
      <p:sp>
        <p:nvSpPr>
          <p:cNvPr id="413" name="Google Shape;413;p43">
            <a:extLst>
              <a:ext uri="{FF2B5EF4-FFF2-40B4-BE49-F238E27FC236}">
                <a16:creationId xmlns:a16="http://schemas.microsoft.com/office/drawing/2014/main" id="{9A78CACC-B956-36CB-0E13-C0EEE28F7188}"/>
              </a:ext>
            </a:extLst>
          </p:cNvPr>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Share Fingerprinting</a:t>
            </a:r>
            <a:endParaRPr dirty="0"/>
          </a:p>
        </p:txBody>
      </p:sp>
      <p:sp>
        <p:nvSpPr>
          <p:cNvPr id="49" name="Google Shape;415;p43">
            <a:extLst>
              <a:ext uri="{FF2B5EF4-FFF2-40B4-BE49-F238E27FC236}">
                <a16:creationId xmlns:a16="http://schemas.microsoft.com/office/drawing/2014/main" id="{DCDB0369-42C0-21DF-34D3-94A46972CB55}"/>
              </a:ext>
            </a:extLst>
          </p:cNvPr>
          <p:cNvSpPr txBox="1">
            <a:spLocks/>
          </p:cNvSpPr>
          <p:nvPr/>
        </p:nvSpPr>
        <p:spPr>
          <a:xfrm>
            <a:off x="766479" y="1515649"/>
            <a:ext cx="5148011"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r>
              <a:rPr lang="en-US" b="0" dirty="0">
                <a:solidFill>
                  <a:schemeClr val="tx2">
                    <a:lumMod val="25000"/>
                  </a:schemeClr>
                </a:solidFill>
              </a:rPr>
              <a:t>Static Hardcoded Application Fingerprint Library</a:t>
            </a:r>
          </a:p>
          <a:p>
            <a:pPr marL="285750" indent="-285750">
              <a:buFont typeface="Arial" panose="020B0604020202020204" pitchFamily="34" charset="0"/>
              <a:buChar char="•"/>
            </a:pPr>
            <a:r>
              <a:rPr lang="en-US" dirty="0">
                <a:solidFill>
                  <a:schemeClr val="tx2">
                    <a:lumMod val="25000"/>
                  </a:schemeClr>
                </a:solidFill>
              </a:rPr>
              <a:t>Dynamic LLM-Based Application Fingerprinting</a:t>
            </a:r>
          </a:p>
          <a:p>
            <a:pPr marL="285750" indent="-285750">
              <a:buFont typeface="Arial" panose="020B0604020202020204" pitchFamily="34" charset="0"/>
              <a:buChar char="•"/>
            </a:pPr>
            <a:endParaRPr lang="en-US" dirty="0"/>
          </a:p>
        </p:txBody>
      </p:sp>
      <p:pic>
        <p:nvPicPr>
          <p:cNvPr id="6" name="Graphic 5" descr="Fingerprint with solid fill">
            <a:extLst>
              <a:ext uri="{FF2B5EF4-FFF2-40B4-BE49-F238E27FC236}">
                <a16:creationId xmlns:a16="http://schemas.microsoft.com/office/drawing/2014/main" id="{EC7D2904-01A1-9DD8-8775-583BD2B45F8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761666">
            <a:off x="5033479" y="413952"/>
            <a:ext cx="914400" cy="914400"/>
          </a:xfrm>
          <a:prstGeom prst="rect">
            <a:avLst/>
          </a:prstGeom>
        </p:spPr>
      </p:pic>
      <p:sp>
        <p:nvSpPr>
          <p:cNvPr id="3" name="TextBox 2">
            <a:extLst>
              <a:ext uri="{FF2B5EF4-FFF2-40B4-BE49-F238E27FC236}">
                <a16:creationId xmlns:a16="http://schemas.microsoft.com/office/drawing/2014/main" id="{69386984-99C5-0E50-FFB1-48C61856D1EB}"/>
              </a:ext>
            </a:extLst>
          </p:cNvPr>
          <p:cNvSpPr txBox="1"/>
          <p:nvPr/>
        </p:nvSpPr>
        <p:spPr>
          <a:xfrm>
            <a:off x="6353174" y="662500"/>
            <a:ext cx="5838826" cy="646331"/>
          </a:xfrm>
          <a:prstGeom prst="rect">
            <a:avLst/>
          </a:prstGeom>
          <a:noFill/>
        </p:spPr>
        <p:txBody>
          <a:bodyPr wrap="square">
            <a:spAutoFit/>
          </a:bodyPr>
          <a:lstStyle/>
          <a:p>
            <a:r>
              <a:rPr lang="en-US" sz="3600" dirty="0">
                <a:solidFill>
                  <a:srgbClr val="09B36B"/>
                </a:solidFill>
              </a:rPr>
              <a:t>Summary</a:t>
            </a:r>
          </a:p>
        </p:txBody>
      </p:sp>
      <p:sp>
        <p:nvSpPr>
          <p:cNvPr id="12" name="TextBox 11">
            <a:extLst>
              <a:ext uri="{FF2B5EF4-FFF2-40B4-BE49-F238E27FC236}">
                <a16:creationId xmlns:a16="http://schemas.microsoft.com/office/drawing/2014/main" id="{5BF21BF2-AC53-7C64-43CA-98747FA93BE3}"/>
              </a:ext>
            </a:extLst>
          </p:cNvPr>
          <p:cNvSpPr txBox="1"/>
          <p:nvPr/>
        </p:nvSpPr>
        <p:spPr>
          <a:xfrm>
            <a:off x="6353174" y="2321713"/>
            <a:ext cx="5000625" cy="307777"/>
          </a:xfrm>
          <a:prstGeom prst="rect">
            <a:avLst/>
          </a:prstGeom>
          <a:noFill/>
        </p:spPr>
        <p:txBody>
          <a:bodyPr wrap="square">
            <a:spAutoFit/>
          </a:bodyPr>
          <a:lstStyle/>
          <a:p>
            <a:pPr marL="285750" indent="-285750">
              <a:buFont typeface="Arial" panose="020B0604020202020204" pitchFamily="34" charset="0"/>
              <a:buChar char="•"/>
            </a:pPr>
            <a:r>
              <a:rPr lang="en-US" dirty="0">
                <a:solidFill>
                  <a:schemeClr val="tx2">
                    <a:lumMod val="25000"/>
                  </a:schemeClr>
                </a:solidFill>
              </a:rPr>
              <a:t>Can account for things I’ve never seen before.</a:t>
            </a:r>
          </a:p>
        </p:txBody>
      </p:sp>
      <p:sp>
        <p:nvSpPr>
          <p:cNvPr id="13" name="TextBox 12">
            <a:extLst>
              <a:ext uri="{FF2B5EF4-FFF2-40B4-BE49-F238E27FC236}">
                <a16:creationId xmlns:a16="http://schemas.microsoft.com/office/drawing/2014/main" id="{68DEC956-02EF-0FB6-FD5F-B2FB4D222746}"/>
              </a:ext>
            </a:extLst>
          </p:cNvPr>
          <p:cNvSpPr txBox="1"/>
          <p:nvPr/>
        </p:nvSpPr>
        <p:spPr>
          <a:xfrm>
            <a:off x="6353174" y="1648165"/>
            <a:ext cx="5136890" cy="646331"/>
          </a:xfrm>
          <a:prstGeom prst="rect">
            <a:avLst/>
          </a:prstGeom>
          <a:noFill/>
        </p:spPr>
        <p:txBody>
          <a:bodyPr wrap="square">
            <a:spAutoFit/>
          </a:bodyPr>
          <a:lstStyle/>
          <a:p>
            <a:r>
              <a:rPr lang="en-US" sz="3600" dirty="0">
                <a:solidFill>
                  <a:srgbClr val="09B36B"/>
                </a:solidFill>
              </a:rPr>
              <a:t>Pros</a:t>
            </a:r>
          </a:p>
        </p:txBody>
      </p:sp>
      <p:sp>
        <p:nvSpPr>
          <p:cNvPr id="14" name="TextBox 13">
            <a:extLst>
              <a:ext uri="{FF2B5EF4-FFF2-40B4-BE49-F238E27FC236}">
                <a16:creationId xmlns:a16="http://schemas.microsoft.com/office/drawing/2014/main" id="{700A3CF5-114D-EEB0-ACED-1E77C6EEB3A6}"/>
              </a:ext>
            </a:extLst>
          </p:cNvPr>
          <p:cNvSpPr txBox="1"/>
          <p:nvPr/>
        </p:nvSpPr>
        <p:spPr>
          <a:xfrm>
            <a:off x="6335679" y="3675170"/>
            <a:ext cx="5000625" cy="738664"/>
          </a:xfrm>
          <a:prstGeom prst="rect">
            <a:avLst/>
          </a:prstGeom>
          <a:noFill/>
        </p:spPr>
        <p:txBody>
          <a:bodyPr wrap="square">
            <a:spAutoFit/>
          </a:bodyPr>
          <a:lstStyle/>
          <a:p>
            <a:pPr marL="285750" indent="-285750">
              <a:buFont typeface="Arial" panose="020B0604020202020204" pitchFamily="34" charset="0"/>
              <a:buChar char="•"/>
            </a:pPr>
            <a:r>
              <a:rPr lang="en-US" dirty="0">
                <a:solidFill>
                  <a:schemeClr val="tx2">
                    <a:lumMod val="25000"/>
                  </a:schemeClr>
                </a:solidFill>
              </a:rPr>
              <a:t>We still have some hallucinations.</a:t>
            </a:r>
          </a:p>
          <a:p>
            <a:pPr marL="285750" indent="-285750">
              <a:buFont typeface="Arial" panose="020B0604020202020204" pitchFamily="34" charset="0"/>
              <a:buChar char="•"/>
            </a:pPr>
            <a:r>
              <a:rPr lang="en-US" dirty="0">
                <a:solidFill>
                  <a:schemeClr val="tx2">
                    <a:lumMod val="25000"/>
                  </a:schemeClr>
                </a:solidFill>
              </a:rPr>
              <a:t>Does not include vendor name is a separate field.</a:t>
            </a:r>
          </a:p>
          <a:p>
            <a:pPr marL="285750" indent="-285750">
              <a:buFont typeface="Arial" panose="020B0604020202020204" pitchFamily="34" charset="0"/>
              <a:buChar char="•"/>
            </a:pPr>
            <a:r>
              <a:rPr lang="en-US" dirty="0">
                <a:solidFill>
                  <a:schemeClr val="tx2">
                    <a:lumMod val="25000"/>
                  </a:schemeClr>
                </a:solidFill>
              </a:rPr>
              <a:t>Does not output CPE in the current version.</a:t>
            </a:r>
          </a:p>
        </p:txBody>
      </p:sp>
      <p:sp>
        <p:nvSpPr>
          <p:cNvPr id="15" name="TextBox 14">
            <a:extLst>
              <a:ext uri="{FF2B5EF4-FFF2-40B4-BE49-F238E27FC236}">
                <a16:creationId xmlns:a16="http://schemas.microsoft.com/office/drawing/2014/main" id="{39055FB6-3C8B-0B2A-37D6-6698847EE5C2}"/>
              </a:ext>
            </a:extLst>
          </p:cNvPr>
          <p:cNvSpPr txBox="1"/>
          <p:nvPr/>
        </p:nvSpPr>
        <p:spPr>
          <a:xfrm>
            <a:off x="6335679" y="3001622"/>
            <a:ext cx="5136890" cy="646331"/>
          </a:xfrm>
          <a:prstGeom prst="rect">
            <a:avLst/>
          </a:prstGeom>
          <a:noFill/>
        </p:spPr>
        <p:txBody>
          <a:bodyPr wrap="square">
            <a:spAutoFit/>
          </a:bodyPr>
          <a:lstStyle/>
          <a:p>
            <a:r>
              <a:rPr lang="en-US" sz="3600" dirty="0">
                <a:solidFill>
                  <a:srgbClr val="09B36B"/>
                </a:solidFill>
              </a:rPr>
              <a:t>Cons</a:t>
            </a:r>
          </a:p>
        </p:txBody>
      </p:sp>
      <p:sp>
        <p:nvSpPr>
          <p:cNvPr id="21" name="TextBox 20">
            <a:extLst>
              <a:ext uri="{FF2B5EF4-FFF2-40B4-BE49-F238E27FC236}">
                <a16:creationId xmlns:a16="http://schemas.microsoft.com/office/drawing/2014/main" id="{369E9799-3111-9F8D-A172-7F23A5B18D33}"/>
              </a:ext>
            </a:extLst>
          </p:cNvPr>
          <p:cNvSpPr txBox="1"/>
          <p:nvPr/>
        </p:nvSpPr>
        <p:spPr>
          <a:xfrm>
            <a:off x="838199" y="1281982"/>
            <a:ext cx="4762501" cy="369332"/>
          </a:xfrm>
          <a:prstGeom prst="rect">
            <a:avLst/>
          </a:prstGeom>
          <a:noFill/>
        </p:spPr>
        <p:txBody>
          <a:bodyPr wrap="square">
            <a:spAutoFit/>
          </a:bodyPr>
          <a:lstStyle/>
          <a:p>
            <a:r>
              <a:rPr lang="en-US" sz="1800" i="1" dirty="0">
                <a:solidFill>
                  <a:srgbClr val="2B2576"/>
                </a:solidFill>
                <a:latin typeface="Open Sans" panose="020B0606030504020204" pitchFamily="34" charset="0"/>
              </a:rPr>
              <a:t>“What is this share used for?”</a:t>
            </a:r>
          </a:p>
        </p:txBody>
      </p:sp>
    </p:spTree>
    <p:extLst>
      <p:ext uri="{BB962C8B-B14F-4D97-AF65-F5344CB8AC3E}">
        <p14:creationId xmlns:p14="http://schemas.microsoft.com/office/powerpoint/2010/main" val="25133956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99C7350C-DCCC-3C92-EDEA-9F97F626D5C2}"/>
            </a:ext>
          </a:extLst>
        </p:cNvPr>
        <p:cNvGrpSpPr/>
        <p:nvPr/>
      </p:nvGrpSpPr>
      <p:grpSpPr>
        <a:xfrm>
          <a:off x="0" y="0"/>
          <a:ext cx="0" cy="0"/>
          <a:chOff x="0" y="0"/>
          <a:chExt cx="0" cy="0"/>
        </a:xfrm>
      </p:grpSpPr>
      <p:sp>
        <p:nvSpPr>
          <p:cNvPr id="413" name="Google Shape;413;p43">
            <a:extLst>
              <a:ext uri="{FF2B5EF4-FFF2-40B4-BE49-F238E27FC236}">
                <a16:creationId xmlns:a16="http://schemas.microsoft.com/office/drawing/2014/main" id="{78423576-E1C6-5B45-2830-F24A94E938D8}"/>
              </a:ext>
            </a:extLst>
          </p:cNvPr>
          <p:cNvSpPr txBox="1">
            <a:spLocks noGrp="1"/>
          </p:cNvSpPr>
          <p:nvPr>
            <p:ph type="title"/>
          </p:nvPr>
        </p:nvSpPr>
        <p:spPr>
          <a:xfrm>
            <a:off x="10315254" y="6277510"/>
            <a:ext cx="1876746" cy="580490"/>
          </a:xfrm>
          <a:prstGeom prst="rect">
            <a:avLst/>
          </a:prstGeom>
          <a:noFill/>
        </p:spPr>
        <p:txBody>
          <a:bodyPr spcFirstLastPara="1" wrap="square" lIns="91425" tIns="45700" rIns="91425" bIns="45700" anchor="ctr" anchorCtr="0">
            <a:noAutofit/>
          </a:bodyPr>
          <a:lstStyle/>
          <a:p>
            <a:pPr algn="ctr"/>
            <a:r>
              <a:rPr lang="en-US" sz="2400" dirty="0">
                <a:solidFill>
                  <a:schemeClr val="bg1"/>
                </a:solidFill>
              </a:rPr>
              <a:t>Story Time</a:t>
            </a:r>
            <a:endParaRPr sz="2400" b="1" dirty="0">
              <a:solidFill>
                <a:schemeClr val="bg1"/>
              </a:solidFill>
            </a:endParaRPr>
          </a:p>
        </p:txBody>
      </p:sp>
      <p:grpSp>
        <p:nvGrpSpPr>
          <p:cNvPr id="2" name="Group 1">
            <a:extLst>
              <a:ext uri="{FF2B5EF4-FFF2-40B4-BE49-F238E27FC236}">
                <a16:creationId xmlns:a16="http://schemas.microsoft.com/office/drawing/2014/main" id="{B2A6D794-1AED-2E01-1209-F0A85355A051}"/>
              </a:ext>
            </a:extLst>
          </p:cNvPr>
          <p:cNvGrpSpPr/>
          <p:nvPr/>
        </p:nvGrpSpPr>
        <p:grpSpPr>
          <a:xfrm>
            <a:off x="4964679" y="1713020"/>
            <a:ext cx="2101871" cy="2101871"/>
            <a:chOff x="4804475" y="1567138"/>
            <a:chExt cx="2101871" cy="2101871"/>
          </a:xfrm>
          <a:solidFill>
            <a:srgbClr val="3737C5"/>
          </a:solidFill>
        </p:grpSpPr>
        <p:pic>
          <p:nvPicPr>
            <p:cNvPr id="3" name="Graphic 2" descr="Programmer female with solid fill">
              <a:extLst>
                <a:ext uri="{FF2B5EF4-FFF2-40B4-BE49-F238E27FC236}">
                  <a16:creationId xmlns:a16="http://schemas.microsoft.com/office/drawing/2014/main" id="{EE91881D-EF9E-7537-C316-A0D11D67F7F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804475" y="1567138"/>
              <a:ext cx="2101871" cy="2101871"/>
            </a:xfrm>
            <a:prstGeom prst="rect">
              <a:avLst/>
            </a:prstGeom>
          </p:spPr>
        </p:pic>
        <p:sp>
          <p:nvSpPr>
            <p:cNvPr id="4" name="Rectangle 3">
              <a:extLst>
                <a:ext uri="{FF2B5EF4-FFF2-40B4-BE49-F238E27FC236}">
                  <a16:creationId xmlns:a16="http://schemas.microsoft.com/office/drawing/2014/main" id="{EB300D5A-4BCF-4950-D494-6A97C5C3771E}"/>
                </a:ext>
              </a:extLst>
            </p:cNvPr>
            <p:cNvSpPr/>
            <p:nvPr/>
          </p:nvSpPr>
          <p:spPr>
            <a:xfrm>
              <a:off x="5509315" y="3026228"/>
              <a:ext cx="692189" cy="402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Google Shape;472;p46">
            <a:extLst>
              <a:ext uri="{FF2B5EF4-FFF2-40B4-BE49-F238E27FC236}">
                <a16:creationId xmlns:a16="http://schemas.microsoft.com/office/drawing/2014/main" id="{C3BF077F-1EDF-5448-2B88-4DB045759E29}"/>
              </a:ext>
            </a:extLst>
          </p:cNvPr>
          <p:cNvSpPr txBox="1">
            <a:spLocks/>
          </p:cNvSpPr>
          <p:nvPr/>
        </p:nvSpPr>
        <p:spPr>
          <a:xfrm>
            <a:off x="1524000" y="3602041"/>
            <a:ext cx="9144000" cy="425700"/>
          </a:xfrm>
          <a:prstGeom prst="rect">
            <a:avLst/>
          </a:prstGeom>
          <a:noFill/>
          <a:ln>
            <a:noFill/>
          </a:ln>
        </p:spPr>
        <p:txBody>
          <a:bodyPr spcFirstLastPara="1" wrap="square" lIns="91425" tIns="45700" rIns="91425" bIns="45700" anchor="t" anchorCtr="0">
            <a:normAutofit lnSpcReduction="10000"/>
          </a:bodyPr>
          <a:lstStyle>
            <a:defPPr marR="0" lvl="0" algn="l" rtl="0">
              <a:lnSpc>
                <a:spcPct val="100000"/>
              </a:lnSpc>
              <a:spcBef>
                <a:spcPts val="0"/>
              </a:spcBef>
              <a:spcAft>
                <a:spcPts val="0"/>
              </a:spcAft>
            </a:defPPr>
            <a:lvl1pPr marL="457200" marR="0" lvl="0" indent="-279400" algn="l" rtl="0">
              <a:lnSpc>
                <a:spcPct val="115000"/>
              </a:lnSpc>
              <a:spcBef>
                <a:spcPts val="1000"/>
              </a:spcBef>
              <a:spcAft>
                <a:spcPts val="0"/>
              </a:spcAft>
              <a:buClr>
                <a:srgbClr val="000000"/>
              </a:buClr>
              <a:buSzPts val="800"/>
              <a:buFont typeface="Arial"/>
              <a:buChar char="•"/>
              <a:defRPr sz="12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L="914400" marR="0" lvl="1"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2pPr>
            <a:lvl3pPr marL="1371600" marR="0" lvl="2"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3pPr>
            <a:lvl4pPr marL="1828800" marR="0" lvl="3" indent="-311150" algn="l" rtl="0">
              <a:lnSpc>
                <a:spcPct val="115000"/>
              </a:lnSpc>
              <a:spcBef>
                <a:spcPts val="500"/>
              </a:spcBef>
              <a:spcAft>
                <a:spcPts val="0"/>
              </a:spcAft>
              <a:buClr>
                <a:srgbClr val="000000"/>
              </a:buClr>
              <a:buSzPts val="1300"/>
              <a:buFont typeface="Arial"/>
              <a:buChar char="•"/>
              <a:defRPr sz="1300" b="0" i="0" u="none" strike="noStrike" cap="none">
                <a:solidFill>
                  <a:srgbClr val="000000"/>
                </a:solidFill>
                <a:latin typeface="Arial"/>
                <a:ea typeface="Arial"/>
                <a:cs typeface="Arial"/>
                <a:sym typeface="Arial"/>
              </a:defRPr>
            </a:lvl4pPr>
            <a:lvl5pPr marL="2286000" marR="0" lvl="4"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5pPr>
            <a:lvl6pPr marL="2743200" marR="0" lvl="5"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6pPr>
            <a:lvl7pPr marL="3200400" marR="0" lvl="6"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7pPr>
            <a:lvl8pPr marL="3657600" marR="0" lvl="7"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8pPr>
            <a:lvl9pPr marL="4114800" marR="0" lvl="8"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9pPr>
          </a:lstStyle>
          <a:p>
            <a:pPr marL="0" indent="0" algn="ctr">
              <a:buFont typeface="Arial"/>
              <a:buNone/>
            </a:pPr>
            <a:endParaRPr lang="en-US" dirty="0"/>
          </a:p>
        </p:txBody>
      </p:sp>
      <p:grpSp>
        <p:nvGrpSpPr>
          <p:cNvPr id="5" name="Group 4">
            <a:extLst>
              <a:ext uri="{FF2B5EF4-FFF2-40B4-BE49-F238E27FC236}">
                <a16:creationId xmlns:a16="http://schemas.microsoft.com/office/drawing/2014/main" id="{1EC1986E-FD9B-5595-2013-D57B77858562}"/>
              </a:ext>
            </a:extLst>
          </p:cNvPr>
          <p:cNvGrpSpPr/>
          <p:nvPr/>
        </p:nvGrpSpPr>
        <p:grpSpPr>
          <a:xfrm>
            <a:off x="5575300" y="3172110"/>
            <a:ext cx="914400" cy="914400"/>
            <a:chOff x="5667202" y="2971800"/>
            <a:chExt cx="914400" cy="914400"/>
          </a:xfrm>
        </p:grpSpPr>
        <p:sp>
          <p:nvSpPr>
            <p:cNvPr id="7" name="Rectangle 9">
              <a:extLst>
                <a:ext uri="{FF2B5EF4-FFF2-40B4-BE49-F238E27FC236}">
                  <a16:creationId xmlns:a16="http://schemas.microsoft.com/office/drawing/2014/main" id="{14FF011E-6BCD-95EF-C9A5-474D4A510B79}"/>
                </a:ext>
              </a:extLst>
            </p:cNvPr>
            <p:cNvSpPr/>
            <p:nvPr/>
          </p:nvSpPr>
          <p:spPr>
            <a:xfrm>
              <a:off x="5854375" y="3071923"/>
              <a:ext cx="547687" cy="729795"/>
            </a:xfrm>
            <a:custGeom>
              <a:avLst/>
              <a:gdLst>
                <a:gd name="connsiteX0" fmla="*/ 0 w 609600"/>
                <a:gd name="connsiteY0" fmla="*/ 0 h 773930"/>
                <a:gd name="connsiteX1" fmla="*/ 609600 w 609600"/>
                <a:gd name="connsiteY1" fmla="*/ 0 h 773930"/>
                <a:gd name="connsiteX2" fmla="*/ 609600 w 609600"/>
                <a:gd name="connsiteY2" fmla="*/ 773930 h 773930"/>
                <a:gd name="connsiteX3" fmla="*/ 0 w 609600"/>
                <a:gd name="connsiteY3" fmla="*/ 773930 h 773930"/>
                <a:gd name="connsiteX4" fmla="*/ 0 w 609600"/>
                <a:gd name="connsiteY4" fmla="*/ 0 h 773930"/>
                <a:gd name="connsiteX0" fmla="*/ 0 w 609600"/>
                <a:gd name="connsiteY0" fmla="*/ 8253 h 782183"/>
                <a:gd name="connsiteX1" fmla="*/ 433561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585787 w 609600"/>
                <a:gd name="connsiteY2" fmla="*/ 2368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0 h 773930"/>
                <a:gd name="connsiteX1" fmla="*/ 409748 w 609600"/>
                <a:gd name="connsiteY1" fmla="*/ 34610 h 773930"/>
                <a:gd name="connsiteX2" fmla="*/ 585787 w 609600"/>
                <a:gd name="connsiteY2" fmla="*/ 228600 h 773930"/>
                <a:gd name="connsiteX3" fmla="*/ 609600 w 609600"/>
                <a:gd name="connsiteY3" fmla="*/ 773930 h 773930"/>
                <a:gd name="connsiteX4" fmla="*/ 0 w 609600"/>
                <a:gd name="connsiteY4" fmla="*/ 773930 h 773930"/>
                <a:gd name="connsiteX5" fmla="*/ 0 w 609600"/>
                <a:gd name="connsiteY5" fmla="*/ 0 h 773930"/>
                <a:gd name="connsiteX0" fmla="*/ 42863 w 609600"/>
                <a:gd name="connsiteY0" fmla="*/ 3490 h 739320"/>
                <a:gd name="connsiteX1" fmla="*/ 409748 w 609600"/>
                <a:gd name="connsiteY1" fmla="*/ 0 h 739320"/>
                <a:gd name="connsiteX2" fmla="*/ 585787 w 609600"/>
                <a:gd name="connsiteY2" fmla="*/ 193990 h 739320"/>
                <a:gd name="connsiteX3" fmla="*/ 609600 w 609600"/>
                <a:gd name="connsiteY3" fmla="*/ 739320 h 739320"/>
                <a:gd name="connsiteX4" fmla="*/ 0 w 609600"/>
                <a:gd name="connsiteY4" fmla="*/ 739320 h 739320"/>
                <a:gd name="connsiteX5" fmla="*/ 42863 w 609600"/>
                <a:gd name="connsiteY5" fmla="*/ 3490 h 739320"/>
                <a:gd name="connsiteX0" fmla="*/ 4763 w 571500"/>
                <a:gd name="connsiteY0" fmla="*/ 3490 h 739320"/>
                <a:gd name="connsiteX1" fmla="*/ 371648 w 571500"/>
                <a:gd name="connsiteY1" fmla="*/ 0 h 739320"/>
                <a:gd name="connsiteX2" fmla="*/ 547687 w 571500"/>
                <a:gd name="connsiteY2" fmla="*/ 193990 h 739320"/>
                <a:gd name="connsiteX3" fmla="*/ 571500 w 571500"/>
                <a:gd name="connsiteY3" fmla="*/ 739320 h 739320"/>
                <a:gd name="connsiteX4" fmla="*/ 0 w 571500"/>
                <a:gd name="connsiteY4" fmla="*/ 729795 h 739320"/>
                <a:gd name="connsiteX5" fmla="*/ 4763 w 571500"/>
                <a:gd name="connsiteY5" fmla="*/ 3490 h 739320"/>
                <a:gd name="connsiteX0" fmla="*/ 4763 w 547687"/>
                <a:gd name="connsiteY0" fmla="*/ 3490 h 729795"/>
                <a:gd name="connsiteX1" fmla="*/ 371648 w 547687"/>
                <a:gd name="connsiteY1" fmla="*/ 0 h 729795"/>
                <a:gd name="connsiteX2" fmla="*/ 547687 w 547687"/>
                <a:gd name="connsiteY2" fmla="*/ 193990 h 729795"/>
                <a:gd name="connsiteX3" fmla="*/ 533400 w 547687"/>
                <a:gd name="connsiteY3" fmla="*/ 701220 h 729795"/>
                <a:gd name="connsiteX4" fmla="*/ 0 w 547687"/>
                <a:gd name="connsiteY4" fmla="*/ 729795 h 729795"/>
                <a:gd name="connsiteX5" fmla="*/ 4763 w 547687"/>
                <a:gd name="connsiteY5" fmla="*/ 3490 h 729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7687" h="729795">
                  <a:moveTo>
                    <a:pt x="4763" y="3490"/>
                  </a:moveTo>
                  <a:lnTo>
                    <a:pt x="371648" y="0"/>
                  </a:lnTo>
                  <a:cubicBezTo>
                    <a:pt x="492240" y="169438"/>
                    <a:pt x="474720" y="191239"/>
                    <a:pt x="547687" y="193990"/>
                  </a:cubicBezTo>
                  <a:lnTo>
                    <a:pt x="533400" y="701220"/>
                  </a:lnTo>
                  <a:lnTo>
                    <a:pt x="0" y="729795"/>
                  </a:lnTo>
                  <a:cubicBezTo>
                    <a:pt x="1588" y="487693"/>
                    <a:pt x="3175" y="245592"/>
                    <a:pt x="4763" y="3490"/>
                  </a:cubicBezTo>
                  <a:close/>
                </a:path>
              </a:pathLst>
            </a:custGeom>
            <a:solidFill>
              <a:srgbClr val="373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descr="Paper with solid fill">
              <a:extLst>
                <a:ext uri="{FF2B5EF4-FFF2-40B4-BE49-F238E27FC236}">
                  <a16:creationId xmlns:a16="http://schemas.microsoft.com/office/drawing/2014/main" id="{C880014D-7C15-8198-2C8D-5C19D071D44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667202" y="2971800"/>
              <a:ext cx="914400" cy="914400"/>
            </a:xfrm>
            <a:prstGeom prst="rect">
              <a:avLst/>
            </a:prstGeom>
          </p:spPr>
        </p:pic>
      </p:grpSp>
    </p:spTree>
    <p:extLst>
      <p:ext uri="{BB962C8B-B14F-4D97-AF65-F5344CB8AC3E}">
        <p14:creationId xmlns:p14="http://schemas.microsoft.com/office/powerpoint/2010/main" val="76431876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345">
          <a:extLst>
            <a:ext uri="{FF2B5EF4-FFF2-40B4-BE49-F238E27FC236}">
              <a16:creationId xmlns:a16="http://schemas.microsoft.com/office/drawing/2014/main" id="{AF608D43-0D8A-0707-11AD-4832195B3252}"/>
            </a:ext>
          </a:extLst>
        </p:cNvPr>
        <p:cNvGrpSpPr/>
        <p:nvPr/>
      </p:nvGrpSpPr>
      <p:grpSpPr>
        <a:xfrm>
          <a:off x="0" y="0"/>
          <a:ext cx="0" cy="0"/>
          <a:chOff x="0" y="0"/>
          <a:chExt cx="0" cy="0"/>
        </a:xfrm>
      </p:grpSpPr>
      <p:sp>
        <p:nvSpPr>
          <p:cNvPr id="348" name="Google Shape;348;p37">
            <a:extLst>
              <a:ext uri="{FF2B5EF4-FFF2-40B4-BE49-F238E27FC236}">
                <a16:creationId xmlns:a16="http://schemas.microsoft.com/office/drawing/2014/main" id="{AA8B644E-33D0-CB34-0A60-9EF156D5A88D}"/>
              </a:ext>
            </a:extLst>
          </p:cNvPr>
          <p:cNvSpPr txBox="1">
            <a:spLocks noGrp="1"/>
          </p:cNvSpPr>
          <p:nvPr>
            <p:ph type="title"/>
          </p:nvPr>
        </p:nvSpPr>
        <p:spPr>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dirty="0"/>
              <a:t>Demo</a:t>
            </a:r>
            <a:endParaRPr dirty="0"/>
          </a:p>
        </p:txBody>
      </p:sp>
      <p:sp>
        <p:nvSpPr>
          <p:cNvPr id="349" name="Google Shape;349;p37">
            <a:extLst>
              <a:ext uri="{FF2B5EF4-FFF2-40B4-BE49-F238E27FC236}">
                <a16:creationId xmlns:a16="http://schemas.microsoft.com/office/drawing/2014/main" id="{46A86461-9C1B-2B53-1B38-E42707D09110}"/>
              </a:ext>
            </a:extLst>
          </p:cNvPr>
          <p:cNvSpPr txBox="1">
            <a:spLocks noGrp="1"/>
          </p:cNvSpPr>
          <p:nvPr>
            <p:ph type="body" idx="1"/>
          </p:nvPr>
        </p:nvSpPr>
        <p:spPr>
          <a:xfrm>
            <a:off x="838200" y="2537464"/>
            <a:ext cx="4802312" cy="2173800"/>
          </a:xfrm>
          <a:prstGeom prst="rect">
            <a:avLst/>
          </a:prstGeom>
        </p:spPr>
        <p:txBody>
          <a:bodyPr spcFirstLastPara="1" wrap="square" lIns="91425" tIns="45700" rIns="91425" bIns="45700" anchor="t" anchorCtr="0">
            <a:normAutofit/>
          </a:bodyPr>
          <a:lstStyle/>
          <a:p>
            <a:pPr marL="0" lvl="0" indent="0" algn="l" rtl="0">
              <a:spcBef>
                <a:spcPts val="1000"/>
              </a:spcBef>
              <a:spcAft>
                <a:spcPts val="0"/>
              </a:spcAft>
              <a:buNone/>
            </a:pPr>
            <a:r>
              <a:rPr lang="en-US" dirty="0"/>
              <a:t>PowerHuntShares. </a:t>
            </a:r>
          </a:p>
          <a:p>
            <a:pPr marL="0" lvl="0" indent="0" algn="l" rtl="0">
              <a:spcBef>
                <a:spcPts val="1000"/>
              </a:spcBef>
              <a:spcAft>
                <a:spcPts val="0"/>
              </a:spcAft>
              <a:buNone/>
            </a:pPr>
            <a:r>
              <a:rPr lang="en-US" dirty="0"/>
              <a:t>LLM share name fingerprinting.</a:t>
            </a:r>
            <a:endParaRPr dirty="0"/>
          </a:p>
        </p:txBody>
      </p:sp>
      <p:pic>
        <p:nvPicPr>
          <p:cNvPr id="22" name="Picture 21">
            <a:extLst>
              <a:ext uri="{FF2B5EF4-FFF2-40B4-BE49-F238E27FC236}">
                <a16:creationId xmlns:a16="http://schemas.microsoft.com/office/drawing/2014/main" id="{344676B1-56D4-C4B6-61BF-5C459328396D}"/>
              </a:ext>
            </a:extLst>
          </p:cNvPr>
          <p:cNvPicPr>
            <a:picLocks noChangeAspect="1"/>
          </p:cNvPicPr>
          <p:nvPr/>
        </p:nvPicPr>
        <p:blipFill>
          <a:blip r:embed="rId3"/>
          <a:stretch>
            <a:fillRect/>
          </a:stretch>
        </p:blipFill>
        <p:spPr>
          <a:xfrm>
            <a:off x="5818908" y="1347992"/>
            <a:ext cx="5414201" cy="4344896"/>
          </a:xfrm>
          <a:prstGeom prst="rect">
            <a:avLst/>
          </a:prstGeom>
        </p:spPr>
      </p:pic>
      <p:sp>
        <p:nvSpPr>
          <p:cNvPr id="2" name="Slide Number Placeholder 2">
            <a:extLst>
              <a:ext uri="{FF2B5EF4-FFF2-40B4-BE49-F238E27FC236}">
                <a16:creationId xmlns:a16="http://schemas.microsoft.com/office/drawing/2014/main" id="{D0564253-980B-9ABE-26C9-A1A6CC813A18}"/>
              </a:ext>
            </a:extLst>
          </p:cNvPr>
          <p:cNvSpPr>
            <a:spLocks noGrp="1"/>
          </p:cNvSpPr>
          <p:nvPr>
            <p:ph type="sldNum" idx="10"/>
          </p:nvPr>
        </p:nvSpPr>
        <p:spPr>
          <a:xfrm>
            <a:off x="9255136" y="6492875"/>
            <a:ext cx="2743200" cy="228600"/>
          </a:xfrm>
        </p:spPr>
        <p:txBody>
          <a:bodyPr/>
          <a:lstStyle/>
          <a:p>
            <a:fld id="{00000000-1234-1234-1234-123412341234}" type="slidenum">
              <a:rPr lang="en-US" smtClean="0"/>
              <a:pPr/>
              <a:t>60</a:t>
            </a:fld>
            <a:endParaRPr lang="en-US" dirty="0"/>
          </a:p>
        </p:txBody>
      </p:sp>
      <p:pic>
        <p:nvPicPr>
          <p:cNvPr id="3" name="Graphic 2" descr="Fingerprint with solid fill">
            <a:extLst>
              <a:ext uri="{FF2B5EF4-FFF2-40B4-BE49-F238E27FC236}">
                <a16:creationId xmlns:a16="http://schemas.microsoft.com/office/drawing/2014/main" id="{951AF112-29C8-EF27-A846-4791B662A6B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761666">
            <a:off x="2011417" y="1477702"/>
            <a:ext cx="914400" cy="914400"/>
          </a:xfrm>
          <a:prstGeom prst="rect">
            <a:avLst/>
          </a:prstGeom>
        </p:spPr>
      </p:pic>
      <p:pic>
        <p:nvPicPr>
          <p:cNvPr id="5" name="Picture 4">
            <a:extLst>
              <a:ext uri="{FF2B5EF4-FFF2-40B4-BE49-F238E27FC236}">
                <a16:creationId xmlns:a16="http://schemas.microsoft.com/office/drawing/2014/main" id="{69A45C6C-F68C-971A-FD2F-8A65F0CA409B}"/>
              </a:ext>
            </a:extLst>
          </p:cNvPr>
          <p:cNvPicPr>
            <a:picLocks noChangeAspect="1"/>
          </p:cNvPicPr>
          <p:nvPr/>
        </p:nvPicPr>
        <p:blipFill>
          <a:blip r:embed="rId6"/>
          <a:stretch>
            <a:fillRect/>
          </a:stretch>
        </p:blipFill>
        <p:spPr>
          <a:xfrm>
            <a:off x="0" y="282571"/>
            <a:ext cx="12192000" cy="6292857"/>
          </a:xfrm>
          <a:prstGeom prst="rect">
            <a:avLst/>
          </a:prstGeom>
        </p:spPr>
      </p:pic>
      <p:sp>
        <p:nvSpPr>
          <p:cNvPr id="13" name="Rectangle 12">
            <a:extLst>
              <a:ext uri="{FF2B5EF4-FFF2-40B4-BE49-F238E27FC236}">
                <a16:creationId xmlns:a16="http://schemas.microsoft.com/office/drawing/2014/main" id="{8A65FF0D-95D7-26AD-9C00-6B94B8CED30D}"/>
              </a:ext>
            </a:extLst>
          </p:cNvPr>
          <p:cNvSpPr/>
          <p:nvPr/>
        </p:nvSpPr>
        <p:spPr>
          <a:xfrm>
            <a:off x="2153409" y="2636321"/>
            <a:ext cx="3609893" cy="707053"/>
          </a:xfrm>
          <a:prstGeom prst="rect">
            <a:avLst/>
          </a:prstGeom>
          <a:solidFill>
            <a:srgbClr val="09B36B">
              <a:alpha val="16000"/>
            </a:srgbClr>
          </a:solidFill>
          <a:ln>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AF0B8534-D609-44DF-831A-80753CA39C3A}"/>
              </a:ext>
            </a:extLst>
          </p:cNvPr>
          <p:cNvGrpSpPr/>
          <p:nvPr/>
        </p:nvGrpSpPr>
        <p:grpSpPr>
          <a:xfrm>
            <a:off x="5303728" y="856513"/>
            <a:ext cx="6038837" cy="4266667"/>
            <a:chOff x="4809411" y="1052841"/>
            <a:chExt cx="6038837" cy="4266667"/>
          </a:xfrm>
        </p:grpSpPr>
        <p:pic>
          <p:nvPicPr>
            <p:cNvPr id="15" name="Picture 14">
              <a:extLst>
                <a:ext uri="{FF2B5EF4-FFF2-40B4-BE49-F238E27FC236}">
                  <a16:creationId xmlns:a16="http://schemas.microsoft.com/office/drawing/2014/main" id="{740E4728-CB9B-1B15-E224-B58BBB616F3E}"/>
                </a:ext>
              </a:extLst>
            </p:cNvPr>
            <p:cNvPicPr>
              <a:picLocks noChangeAspect="1"/>
            </p:cNvPicPr>
            <p:nvPr/>
          </p:nvPicPr>
          <p:blipFill>
            <a:blip r:embed="rId7"/>
            <a:stretch>
              <a:fillRect/>
            </a:stretch>
          </p:blipFill>
          <p:spPr>
            <a:xfrm>
              <a:off x="5791105" y="1052841"/>
              <a:ext cx="5057143" cy="4266667"/>
            </a:xfrm>
            <a:prstGeom prst="rect">
              <a:avLst/>
            </a:prstGeom>
            <a:ln w="22225">
              <a:solidFill>
                <a:srgbClr val="2B2576"/>
              </a:solidFill>
            </a:ln>
          </p:spPr>
        </p:pic>
        <p:cxnSp>
          <p:nvCxnSpPr>
            <p:cNvPr id="16" name="Straight Connector 15">
              <a:extLst>
                <a:ext uri="{FF2B5EF4-FFF2-40B4-BE49-F238E27FC236}">
                  <a16:creationId xmlns:a16="http://schemas.microsoft.com/office/drawing/2014/main" id="{4B04348E-1D8A-50DE-EE25-A592D505A757}"/>
                </a:ext>
              </a:extLst>
            </p:cNvPr>
            <p:cNvCxnSpPr>
              <a:cxnSpLocks/>
              <a:endCxn id="15" idx="1"/>
            </p:cNvCxnSpPr>
            <p:nvPr/>
          </p:nvCxnSpPr>
          <p:spPr>
            <a:xfrm flipV="1">
              <a:off x="4809411" y="3186175"/>
              <a:ext cx="981694" cy="210553"/>
            </a:xfrm>
            <a:prstGeom prst="line">
              <a:avLst/>
            </a:prstGeom>
            <a:ln w="2222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98891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48"/>
                                        </p:tgtEl>
                                        <p:attrNameLst>
                                          <p:attrName>style.visibility</p:attrName>
                                        </p:attrNameLst>
                                      </p:cBhvr>
                                      <p:to>
                                        <p:strVal val="visible"/>
                                      </p:to>
                                    </p:set>
                                    <p:animEffect transition="in" filter="fade">
                                      <p:cBhvr>
                                        <p:cTn id="7" dur="400"/>
                                        <p:tgtEl>
                                          <p:spTgt spid="348"/>
                                        </p:tgtEl>
                                      </p:cBhvr>
                                    </p:animEffect>
                                  </p:childTnLst>
                                </p:cTn>
                              </p:par>
                              <p:par>
                                <p:cTn id="8" presetID="10" presetClass="entr" presetSubtype="0" fill="hold" nodeType="withEffect">
                                  <p:stCondLst>
                                    <p:cond delay="0"/>
                                  </p:stCondLst>
                                  <p:childTnLst>
                                    <p:set>
                                      <p:cBhvr>
                                        <p:cTn id="9" dur="1" fill="hold">
                                          <p:stCondLst>
                                            <p:cond delay="0"/>
                                          </p:stCondLst>
                                        </p:cTn>
                                        <p:tgtEl>
                                          <p:spTgt spid="349"/>
                                        </p:tgtEl>
                                        <p:attrNameLst>
                                          <p:attrName>style.visibility</p:attrName>
                                        </p:attrNameLst>
                                      </p:cBhvr>
                                      <p:to>
                                        <p:strVal val="visible"/>
                                      </p:to>
                                    </p:set>
                                    <p:animEffect transition="in" filter="fade">
                                      <p:cBhvr>
                                        <p:cTn id="10" dur="400"/>
                                        <p:tgtEl>
                                          <p:spTgt spid="349"/>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C4AE70B8-288E-0DB8-0DEA-E90F2D54E00B}"/>
            </a:ext>
          </a:extLst>
        </p:cNvPr>
        <p:cNvGrpSpPr/>
        <p:nvPr/>
      </p:nvGrpSpPr>
      <p:grpSpPr>
        <a:xfrm>
          <a:off x="0" y="0"/>
          <a:ext cx="0" cy="0"/>
          <a:chOff x="0" y="0"/>
          <a:chExt cx="0" cy="0"/>
        </a:xfrm>
      </p:grpSpPr>
      <p:sp>
        <p:nvSpPr>
          <p:cNvPr id="37" name="Rectangle 36">
            <a:extLst>
              <a:ext uri="{FF2B5EF4-FFF2-40B4-BE49-F238E27FC236}">
                <a16:creationId xmlns:a16="http://schemas.microsoft.com/office/drawing/2014/main" id="{BE6E6D58-9B52-25FB-0709-56927B7671D0}"/>
              </a:ext>
            </a:extLst>
          </p:cNvPr>
          <p:cNvSpPr/>
          <p:nvPr/>
        </p:nvSpPr>
        <p:spPr>
          <a:xfrm>
            <a:off x="858010" y="3353002"/>
            <a:ext cx="1504190" cy="1930649"/>
          </a:xfrm>
          <a:prstGeom prst="rect">
            <a:avLst/>
          </a:prstGeom>
          <a:solidFill>
            <a:schemeClr val="accent1">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FF314CA2-C74F-D822-2F3C-BA284E648FC8}"/>
              </a:ext>
            </a:extLst>
          </p:cNvPr>
          <p:cNvSpPr/>
          <p:nvPr/>
        </p:nvSpPr>
        <p:spPr>
          <a:xfrm>
            <a:off x="2574918" y="3343274"/>
            <a:ext cx="9138545" cy="2771775"/>
          </a:xfrm>
          <a:prstGeom prst="rect">
            <a:avLst/>
          </a:prstGeom>
          <a:solidFill>
            <a:schemeClr val="accent1">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999CB3D9-0B4E-AC83-D383-4586455F0C8F}"/>
              </a:ext>
            </a:extLst>
          </p:cNvPr>
          <p:cNvSpPr txBox="1"/>
          <p:nvPr/>
        </p:nvSpPr>
        <p:spPr>
          <a:xfrm>
            <a:off x="3047135" y="3650351"/>
            <a:ext cx="8345185" cy="2277547"/>
          </a:xfrm>
          <a:prstGeom prst="rect">
            <a:avLst/>
          </a:prstGeom>
          <a:noFill/>
        </p:spPr>
        <p:txBody>
          <a:bodyPr wrap="square">
            <a:spAutoFit/>
          </a:bodyPr>
          <a:lstStyle/>
          <a:p>
            <a:r>
              <a:rPr lang="en-US" sz="1600" b="1" dirty="0">
                <a:solidFill>
                  <a:srgbClr val="2B2576"/>
                </a:solidFill>
                <a:latin typeface="+mn-lt"/>
              </a:rPr>
              <a:t>Transform Data</a:t>
            </a:r>
          </a:p>
          <a:p>
            <a:endParaRPr lang="en-US" sz="1600" b="1" dirty="0">
              <a:solidFill>
                <a:srgbClr val="09B36B"/>
              </a:solidFill>
              <a:latin typeface="+mn-lt"/>
            </a:endParaRPr>
          </a:p>
          <a:p>
            <a:r>
              <a:rPr lang="en-US" b="1" dirty="0">
                <a:solidFill>
                  <a:schemeClr val="tx2">
                    <a:lumMod val="25000"/>
                  </a:schemeClr>
                </a:solidFill>
                <a:latin typeface="+mn-lt"/>
              </a:rPr>
              <a:t>Static Data Labeling</a:t>
            </a:r>
          </a:p>
          <a:p>
            <a:pPr marL="171450" indent="-171450">
              <a:buFont typeface="Arial" panose="020B0604020202020204" pitchFamily="34" charset="0"/>
              <a:buChar char="•"/>
            </a:pPr>
            <a:r>
              <a:rPr lang="en-US" sz="1200" dirty="0">
                <a:solidFill>
                  <a:schemeClr val="tx2">
                    <a:lumMod val="25000"/>
                  </a:schemeClr>
                </a:solidFill>
                <a:latin typeface="+mn-lt"/>
              </a:rPr>
              <a:t>Highly Exploitable, Interesting Files, Secrets Extraction, Stale, Empty</a:t>
            </a:r>
          </a:p>
          <a:p>
            <a:endParaRPr lang="en-US" sz="1200" dirty="0">
              <a:solidFill>
                <a:schemeClr val="tx2">
                  <a:lumMod val="25000"/>
                </a:schemeClr>
              </a:solidFill>
              <a:latin typeface="+mn-lt"/>
            </a:endParaRPr>
          </a:p>
          <a:p>
            <a:r>
              <a:rPr lang="en-US" b="1" dirty="0">
                <a:solidFill>
                  <a:schemeClr val="tx2">
                    <a:lumMod val="25000"/>
                  </a:schemeClr>
                </a:solidFill>
                <a:latin typeface="+mn-lt"/>
              </a:rPr>
              <a:t>Dynamic Data Enrichment</a:t>
            </a:r>
          </a:p>
          <a:p>
            <a:pPr marL="171450" indent="-171450">
              <a:buFont typeface="Arial" panose="020B0604020202020204" pitchFamily="34" charset="0"/>
              <a:buChar char="•"/>
            </a:pPr>
            <a:r>
              <a:rPr lang="en-US" sz="1200" b="1" dirty="0">
                <a:solidFill>
                  <a:srgbClr val="3737C5"/>
                </a:solidFill>
                <a:latin typeface="+mn-lt"/>
              </a:rPr>
              <a:t>Fingerprinting</a:t>
            </a:r>
          </a:p>
          <a:p>
            <a:endParaRPr lang="en-US" dirty="0">
              <a:solidFill>
                <a:schemeClr val="tx2">
                  <a:lumMod val="25000"/>
                </a:schemeClr>
              </a:solidFill>
              <a:latin typeface="+mn-lt"/>
            </a:endParaRPr>
          </a:p>
          <a:p>
            <a:pPr marL="285750" indent="-285750">
              <a:buFont typeface="Arial" panose="020B0604020202020204" pitchFamily="34" charset="0"/>
              <a:buChar char="•"/>
            </a:pPr>
            <a:endParaRPr lang="en-US" sz="1600" dirty="0">
              <a:solidFill>
                <a:schemeClr val="tx2">
                  <a:lumMod val="25000"/>
                </a:schemeClr>
              </a:solidFill>
              <a:latin typeface="+mn-lt"/>
            </a:endParaRPr>
          </a:p>
          <a:p>
            <a:pPr marL="400050"/>
            <a:endParaRPr lang="en-US" sz="1600" dirty="0">
              <a:solidFill>
                <a:schemeClr val="tx2">
                  <a:lumMod val="25000"/>
                </a:schemeClr>
              </a:solidFill>
              <a:latin typeface="+mn-lt"/>
            </a:endParaRPr>
          </a:p>
        </p:txBody>
      </p:sp>
      <p:sp>
        <p:nvSpPr>
          <p:cNvPr id="32" name="Google Shape;413;p43">
            <a:extLst>
              <a:ext uri="{FF2B5EF4-FFF2-40B4-BE49-F238E27FC236}">
                <a16:creationId xmlns:a16="http://schemas.microsoft.com/office/drawing/2014/main" id="{2449923F-4A5B-729E-2A77-072279827CA1}"/>
              </a:ext>
            </a:extLst>
          </p:cNvPr>
          <p:cNvSpPr txBox="1">
            <a:spLocks noGrp="1"/>
          </p:cNvSpPr>
          <p:nvPr>
            <p:ph type="title"/>
          </p:nvPr>
        </p:nvSpPr>
        <p:spPr>
          <a:xfrm>
            <a:off x="735107" y="662500"/>
            <a:ext cx="8617595" cy="4584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sz="3100" dirty="0"/>
              <a:t>  </a:t>
            </a:r>
            <a:br>
              <a:rPr lang="en-US" sz="3100" dirty="0"/>
            </a:br>
            <a:r>
              <a:rPr lang="en-US" b="1" dirty="0"/>
              <a:t>PowerHuntShares Process</a:t>
            </a:r>
            <a:endParaRPr dirty="0"/>
          </a:p>
        </p:txBody>
      </p:sp>
      <p:sp>
        <p:nvSpPr>
          <p:cNvPr id="41" name="Rectangle 40">
            <a:extLst>
              <a:ext uri="{FF2B5EF4-FFF2-40B4-BE49-F238E27FC236}">
                <a16:creationId xmlns:a16="http://schemas.microsoft.com/office/drawing/2014/main" id="{98B5D55C-8476-A61A-E831-BF37DC483694}"/>
              </a:ext>
            </a:extLst>
          </p:cNvPr>
          <p:cNvSpPr/>
          <p:nvPr/>
        </p:nvSpPr>
        <p:spPr>
          <a:xfrm>
            <a:off x="9489645" y="3582100"/>
            <a:ext cx="790575" cy="37077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Data</a:t>
            </a:r>
          </a:p>
        </p:txBody>
      </p:sp>
      <p:sp>
        <p:nvSpPr>
          <p:cNvPr id="42" name="Rectangle 41">
            <a:extLst>
              <a:ext uri="{FF2B5EF4-FFF2-40B4-BE49-F238E27FC236}">
                <a16:creationId xmlns:a16="http://schemas.microsoft.com/office/drawing/2014/main" id="{7166BC83-F2AC-8985-DADD-E8E7B3527CF6}"/>
              </a:ext>
            </a:extLst>
          </p:cNvPr>
          <p:cNvSpPr/>
          <p:nvPr/>
        </p:nvSpPr>
        <p:spPr>
          <a:xfrm>
            <a:off x="10569868" y="3582100"/>
            <a:ext cx="885825" cy="37077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Context</a:t>
            </a:r>
          </a:p>
        </p:txBody>
      </p:sp>
      <p:sp>
        <p:nvSpPr>
          <p:cNvPr id="43" name="TextBox 42">
            <a:extLst>
              <a:ext uri="{FF2B5EF4-FFF2-40B4-BE49-F238E27FC236}">
                <a16:creationId xmlns:a16="http://schemas.microsoft.com/office/drawing/2014/main" id="{52709848-D74D-40C6-423C-E3848C875269}"/>
              </a:ext>
            </a:extLst>
          </p:cNvPr>
          <p:cNvSpPr txBox="1"/>
          <p:nvPr/>
        </p:nvSpPr>
        <p:spPr>
          <a:xfrm>
            <a:off x="10296360" y="3650351"/>
            <a:ext cx="288862" cy="307777"/>
          </a:xfrm>
          <a:prstGeom prst="rect">
            <a:avLst/>
          </a:prstGeom>
          <a:noFill/>
        </p:spPr>
        <p:txBody>
          <a:bodyPr wrap="none" rtlCol="0">
            <a:spAutoFit/>
          </a:bodyPr>
          <a:lstStyle/>
          <a:p>
            <a:r>
              <a:rPr lang="en-US" dirty="0"/>
              <a:t>+</a:t>
            </a:r>
          </a:p>
        </p:txBody>
      </p:sp>
      <p:sp>
        <p:nvSpPr>
          <p:cNvPr id="44" name="Rectangle 43">
            <a:extLst>
              <a:ext uri="{FF2B5EF4-FFF2-40B4-BE49-F238E27FC236}">
                <a16:creationId xmlns:a16="http://schemas.microsoft.com/office/drawing/2014/main" id="{D3E0A5AA-5B87-B6A2-6ECA-20777D0E005C}"/>
              </a:ext>
            </a:extLst>
          </p:cNvPr>
          <p:cNvSpPr/>
          <p:nvPr/>
        </p:nvSpPr>
        <p:spPr>
          <a:xfrm>
            <a:off x="10574292" y="4208675"/>
            <a:ext cx="885825" cy="37077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Context</a:t>
            </a:r>
          </a:p>
        </p:txBody>
      </p:sp>
      <p:sp>
        <p:nvSpPr>
          <p:cNvPr id="45" name="TextBox 44">
            <a:extLst>
              <a:ext uri="{FF2B5EF4-FFF2-40B4-BE49-F238E27FC236}">
                <a16:creationId xmlns:a16="http://schemas.microsoft.com/office/drawing/2014/main" id="{458FFFC0-DBD3-766E-639B-EDE4B50F073D}"/>
              </a:ext>
            </a:extLst>
          </p:cNvPr>
          <p:cNvSpPr txBox="1"/>
          <p:nvPr/>
        </p:nvSpPr>
        <p:spPr>
          <a:xfrm>
            <a:off x="10855367" y="3934663"/>
            <a:ext cx="288862" cy="307777"/>
          </a:xfrm>
          <a:prstGeom prst="rect">
            <a:avLst/>
          </a:prstGeom>
          <a:noFill/>
        </p:spPr>
        <p:txBody>
          <a:bodyPr wrap="none" rtlCol="0">
            <a:spAutoFit/>
          </a:bodyPr>
          <a:lstStyle/>
          <a:p>
            <a:r>
              <a:rPr lang="en-US" dirty="0"/>
              <a:t>+</a:t>
            </a:r>
          </a:p>
        </p:txBody>
      </p:sp>
      <p:sp>
        <p:nvSpPr>
          <p:cNvPr id="4" name="TextBox 3">
            <a:extLst>
              <a:ext uri="{FF2B5EF4-FFF2-40B4-BE49-F238E27FC236}">
                <a16:creationId xmlns:a16="http://schemas.microsoft.com/office/drawing/2014/main" id="{543CAFA1-C5FF-0155-D924-9BB72D61D33C}"/>
              </a:ext>
            </a:extLst>
          </p:cNvPr>
          <p:cNvSpPr txBox="1"/>
          <p:nvPr/>
        </p:nvSpPr>
        <p:spPr>
          <a:xfrm>
            <a:off x="0" y="6406376"/>
            <a:ext cx="12192000" cy="338554"/>
          </a:xfrm>
          <a:prstGeom prst="rect">
            <a:avLst/>
          </a:prstGeom>
          <a:noFill/>
        </p:spPr>
        <p:txBody>
          <a:bodyPr wrap="square">
            <a:spAutoFit/>
          </a:bodyPr>
          <a:lstStyle/>
          <a:p>
            <a:pPr algn="ctr"/>
            <a:r>
              <a:rPr lang="en-US" sz="1600" dirty="0">
                <a:solidFill>
                  <a:schemeClr val="bg1"/>
                </a:solidFill>
                <a:latin typeface="+mj-lt"/>
                <a:cs typeface="Arial" panose="020B0604020202020204" pitchFamily="34" charset="0"/>
              </a:rPr>
              <a:t>https://github.com/NetSPI/PowerHuntShares</a:t>
            </a:r>
          </a:p>
        </p:txBody>
      </p:sp>
      <p:sp>
        <p:nvSpPr>
          <p:cNvPr id="30" name="Rectangle 29">
            <a:extLst>
              <a:ext uri="{FF2B5EF4-FFF2-40B4-BE49-F238E27FC236}">
                <a16:creationId xmlns:a16="http://schemas.microsoft.com/office/drawing/2014/main" id="{9AD2B454-DE6F-EBE8-DECB-19F6BF76B143}"/>
              </a:ext>
            </a:extLst>
          </p:cNvPr>
          <p:cNvSpPr/>
          <p:nvPr/>
        </p:nvSpPr>
        <p:spPr>
          <a:xfrm>
            <a:off x="850392" y="1758404"/>
            <a:ext cx="10863072" cy="327628"/>
          </a:xfrm>
          <a:prstGeom prst="rect">
            <a:avLst/>
          </a:prstGeom>
          <a:solidFill>
            <a:srgbClr val="09B36B"/>
          </a:solidFill>
          <a:ln w="19050">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796A75F1-EE7A-1B6B-79FE-79EFDEC5662B}"/>
              </a:ext>
            </a:extLst>
          </p:cNvPr>
          <p:cNvSpPr/>
          <p:nvPr/>
        </p:nvSpPr>
        <p:spPr>
          <a:xfrm>
            <a:off x="858010" y="1765163"/>
            <a:ext cx="4083755" cy="320040"/>
          </a:xfrm>
          <a:prstGeom prst="rect">
            <a:avLst/>
          </a:prstGeom>
          <a:solidFill>
            <a:srgbClr val="2B2576"/>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a:extLst>
              <a:ext uri="{FF2B5EF4-FFF2-40B4-BE49-F238E27FC236}">
                <a16:creationId xmlns:a16="http://schemas.microsoft.com/office/drawing/2014/main" id="{70791331-AEBF-B15C-2C16-A40E2AAC5026}"/>
              </a:ext>
            </a:extLst>
          </p:cNvPr>
          <p:cNvSpPr txBox="1"/>
          <p:nvPr/>
        </p:nvSpPr>
        <p:spPr>
          <a:xfrm>
            <a:off x="735108" y="2483043"/>
            <a:ext cx="1250442" cy="523220"/>
          </a:xfrm>
          <a:prstGeom prst="rect">
            <a:avLst/>
          </a:prstGeom>
          <a:noFill/>
        </p:spPr>
        <p:txBody>
          <a:bodyPr wrap="square">
            <a:spAutoFit/>
          </a:bodyPr>
          <a:lstStyle/>
          <a:p>
            <a:pPr algn="ctr"/>
            <a:r>
              <a:rPr lang="en-US" dirty="0">
                <a:solidFill>
                  <a:schemeClr val="tx2">
                    <a:lumMod val="25000"/>
                  </a:schemeClr>
                </a:solidFill>
              </a:rPr>
              <a:t>Define </a:t>
            </a:r>
          </a:p>
          <a:p>
            <a:pPr algn="ctr"/>
            <a:r>
              <a:rPr lang="en-US" dirty="0">
                <a:solidFill>
                  <a:schemeClr val="tx2">
                    <a:lumMod val="25000"/>
                  </a:schemeClr>
                </a:solidFill>
              </a:rPr>
              <a:t>Goals</a:t>
            </a:r>
          </a:p>
        </p:txBody>
      </p:sp>
      <p:sp>
        <p:nvSpPr>
          <p:cNvPr id="34" name="TextBox 33">
            <a:extLst>
              <a:ext uri="{FF2B5EF4-FFF2-40B4-BE49-F238E27FC236}">
                <a16:creationId xmlns:a16="http://schemas.microsoft.com/office/drawing/2014/main" id="{76B78D0E-E5B9-D70C-9EA0-C00629549AD0}"/>
              </a:ext>
            </a:extLst>
          </p:cNvPr>
          <p:cNvSpPr txBox="1"/>
          <p:nvPr/>
        </p:nvSpPr>
        <p:spPr>
          <a:xfrm>
            <a:off x="2020617" y="2484269"/>
            <a:ext cx="1250442" cy="523220"/>
          </a:xfrm>
          <a:prstGeom prst="rect">
            <a:avLst/>
          </a:prstGeom>
          <a:noFill/>
        </p:spPr>
        <p:txBody>
          <a:bodyPr wrap="square">
            <a:spAutoFit/>
          </a:bodyPr>
          <a:lstStyle/>
          <a:p>
            <a:pPr algn="ctr"/>
            <a:r>
              <a:rPr lang="en-US" dirty="0">
                <a:solidFill>
                  <a:schemeClr val="tx2">
                    <a:lumMod val="25000"/>
                  </a:schemeClr>
                </a:solidFill>
              </a:rPr>
              <a:t>Collect </a:t>
            </a:r>
          </a:p>
          <a:p>
            <a:pPr algn="ctr"/>
            <a:r>
              <a:rPr lang="en-US" dirty="0">
                <a:solidFill>
                  <a:schemeClr val="tx2">
                    <a:lumMod val="25000"/>
                  </a:schemeClr>
                </a:solidFill>
              </a:rPr>
              <a:t>Data</a:t>
            </a:r>
          </a:p>
        </p:txBody>
      </p:sp>
      <p:sp>
        <p:nvSpPr>
          <p:cNvPr id="35" name="TextBox 34">
            <a:extLst>
              <a:ext uri="{FF2B5EF4-FFF2-40B4-BE49-F238E27FC236}">
                <a16:creationId xmlns:a16="http://schemas.microsoft.com/office/drawing/2014/main" id="{66DB1D54-AABB-0C61-44E4-6AEBF9175F98}"/>
              </a:ext>
            </a:extLst>
          </p:cNvPr>
          <p:cNvSpPr txBox="1"/>
          <p:nvPr/>
        </p:nvSpPr>
        <p:spPr>
          <a:xfrm>
            <a:off x="3047135" y="2483043"/>
            <a:ext cx="1250442" cy="523220"/>
          </a:xfrm>
          <a:prstGeom prst="rect">
            <a:avLst/>
          </a:prstGeom>
          <a:noFill/>
        </p:spPr>
        <p:txBody>
          <a:bodyPr wrap="square">
            <a:spAutoFit/>
          </a:bodyPr>
          <a:lstStyle/>
          <a:p>
            <a:pPr algn="ctr"/>
            <a:r>
              <a:rPr lang="en-US" dirty="0">
                <a:solidFill>
                  <a:schemeClr val="tx2">
                    <a:lumMod val="25000"/>
                  </a:schemeClr>
                </a:solidFill>
              </a:rPr>
              <a:t>Clean</a:t>
            </a:r>
          </a:p>
          <a:p>
            <a:pPr algn="ctr"/>
            <a:r>
              <a:rPr lang="en-US" dirty="0">
                <a:solidFill>
                  <a:schemeClr val="tx2">
                    <a:lumMod val="25000"/>
                  </a:schemeClr>
                </a:solidFill>
              </a:rPr>
              <a:t>Data</a:t>
            </a:r>
          </a:p>
        </p:txBody>
      </p:sp>
      <p:sp>
        <p:nvSpPr>
          <p:cNvPr id="36" name="TextBox 35">
            <a:extLst>
              <a:ext uri="{FF2B5EF4-FFF2-40B4-BE49-F238E27FC236}">
                <a16:creationId xmlns:a16="http://schemas.microsoft.com/office/drawing/2014/main" id="{83C2AF9D-5E86-2342-9605-6D0FEDB22C30}"/>
              </a:ext>
            </a:extLst>
          </p:cNvPr>
          <p:cNvSpPr txBox="1"/>
          <p:nvPr/>
        </p:nvSpPr>
        <p:spPr>
          <a:xfrm>
            <a:off x="4316546" y="2486015"/>
            <a:ext cx="1250442" cy="523220"/>
          </a:xfrm>
          <a:prstGeom prst="rect">
            <a:avLst/>
          </a:prstGeom>
          <a:noFill/>
        </p:spPr>
        <p:txBody>
          <a:bodyPr wrap="square">
            <a:spAutoFit/>
          </a:bodyPr>
          <a:lstStyle/>
          <a:p>
            <a:pPr algn="ctr"/>
            <a:r>
              <a:rPr lang="en-US" dirty="0">
                <a:solidFill>
                  <a:schemeClr val="tx2">
                    <a:lumMod val="25000"/>
                  </a:schemeClr>
                </a:solidFill>
              </a:rPr>
              <a:t>Transform</a:t>
            </a:r>
          </a:p>
          <a:p>
            <a:pPr algn="ctr"/>
            <a:r>
              <a:rPr lang="en-US" dirty="0">
                <a:solidFill>
                  <a:schemeClr val="tx2">
                    <a:lumMod val="25000"/>
                  </a:schemeClr>
                </a:solidFill>
              </a:rPr>
              <a:t>Data</a:t>
            </a:r>
          </a:p>
        </p:txBody>
      </p:sp>
      <p:sp>
        <p:nvSpPr>
          <p:cNvPr id="46" name="TextBox 45">
            <a:extLst>
              <a:ext uri="{FF2B5EF4-FFF2-40B4-BE49-F238E27FC236}">
                <a16:creationId xmlns:a16="http://schemas.microsoft.com/office/drawing/2014/main" id="{A807E71A-DB4D-BFD7-1B23-A2BF2505C06A}"/>
              </a:ext>
            </a:extLst>
          </p:cNvPr>
          <p:cNvSpPr txBox="1"/>
          <p:nvPr/>
        </p:nvSpPr>
        <p:spPr>
          <a:xfrm>
            <a:off x="5513585" y="2473315"/>
            <a:ext cx="1250442" cy="523220"/>
          </a:xfrm>
          <a:prstGeom prst="rect">
            <a:avLst/>
          </a:prstGeom>
          <a:noFill/>
        </p:spPr>
        <p:txBody>
          <a:bodyPr wrap="square">
            <a:spAutoFit/>
          </a:bodyPr>
          <a:lstStyle/>
          <a:p>
            <a:pPr algn="ctr"/>
            <a:r>
              <a:rPr lang="en-US" dirty="0">
                <a:solidFill>
                  <a:schemeClr val="tx2">
                    <a:lumMod val="25000"/>
                  </a:schemeClr>
                </a:solidFill>
              </a:rPr>
              <a:t>Analyze</a:t>
            </a:r>
          </a:p>
          <a:p>
            <a:pPr algn="ctr"/>
            <a:r>
              <a:rPr lang="en-US" dirty="0">
                <a:solidFill>
                  <a:schemeClr val="tx2">
                    <a:lumMod val="25000"/>
                  </a:schemeClr>
                </a:solidFill>
              </a:rPr>
              <a:t>Data</a:t>
            </a:r>
          </a:p>
        </p:txBody>
      </p:sp>
      <p:sp>
        <p:nvSpPr>
          <p:cNvPr id="47" name="TextBox 46">
            <a:extLst>
              <a:ext uri="{FF2B5EF4-FFF2-40B4-BE49-F238E27FC236}">
                <a16:creationId xmlns:a16="http://schemas.microsoft.com/office/drawing/2014/main" id="{AB438B70-899F-DD28-B9CC-C30BFDAB3528}"/>
              </a:ext>
            </a:extLst>
          </p:cNvPr>
          <p:cNvSpPr txBox="1"/>
          <p:nvPr/>
        </p:nvSpPr>
        <p:spPr>
          <a:xfrm>
            <a:off x="6823984" y="2473315"/>
            <a:ext cx="1449569" cy="523220"/>
          </a:xfrm>
          <a:prstGeom prst="rect">
            <a:avLst/>
          </a:prstGeom>
          <a:noFill/>
        </p:spPr>
        <p:txBody>
          <a:bodyPr wrap="square">
            <a:spAutoFit/>
          </a:bodyPr>
          <a:lstStyle/>
          <a:p>
            <a:pPr algn="ctr"/>
            <a:r>
              <a:rPr lang="en-US" dirty="0">
                <a:solidFill>
                  <a:schemeClr val="tx2">
                    <a:lumMod val="25000"/>
                  </a:schemeClr>
                </a:solidFill>
              </a:rPr>
              <a:t>Extract Insights &amp; Predictions</a:t>
            </a:r>
          </a:p>
        </p:txBody>
      </p:sp>
      <p:sp>
        <p:nvSpPr>
          <p:cNvPr id="48" name="TextBox 47">
            <a:extLst>
              <a:ext uri="{FF2B5EF4-FFF2-40B4-BE49-F238E27FC236}">
                <a16:creationId xmlns:a16="http://schemas.microsoft.com/office/drawing/2014/main" id="{E26F5463-C790-75C0-2B96-39BBC9240617}"/>
              </a:ext>
            </a:extLst>
          </p:cNvPr>
          <p:cNvSpPr txBox="1"/>
          <p:nvPr/>
        </p:nvSpPr>
        <p:spPr>
          <a:xfrm>
            <a:off x="8274306" y="2473315"/>
            <a:ext cx="2029206" cy="523220"/>
          </a:xfrm>
          <a:prstGeom prst="rect">
            <a:avLst/>
          </a:prstGeom>
          <a:noFill/>
        </p:spPr>
        <p:txBody>
          <a:bodyPr wrap="square">
            <a:spAutoFit/>
          </a:bodyPr>
          <a:lstStyle/>
          <a:p>
            <a:pPr algn="ctr"/>
            <a:r>
              <a:rPr lang="en-US" dirty="0">
                <a:solidFill>
                  <a:schemeClr val="tx2">
                    <a:lumMod val="25000"/>
                  </a:schemeClr>
                </a:solidFill>
              </a:rPr>
              <a:t>Conclusions, Findings </a:t>
            </a:r>
          </a:p>
          <a:p>
            <a:pPr algn="ctr"/>
            <a:r>
              <a:rPr lang="en-US" dirty="0">
                <a:solidFill>
                  <a:schemeClr val="tx2">
                    <a:lumMod val="25000"/>
                  </a:schemeClr>
                </a:solidFill>
              </a:rPr>
              <a:t>&amp; Recommendations</a:t>
            </a:r>
          </a:p>
        </p:txBody>
      </p:sp>
      <p:sp>
        <p:nvSpPr>
          <p:cNvPr id="49" name="TextBox 48">
            <a:extLst>
              <a:ext uri="{FF2B5EF4-FFF2-40B4-BE49-F238E27FC236}">
                <a16:creationId xmlns:a16="http://schemas.microsoft.com/office/drawing/2014/main" id="{B255ABA8-2286-B9BC-BB36-6092F6C7F8AE}"/>
              </a:ext>
            </a:extLst>
          </p:cNvPr>
          <p:cNvSpPr txBox="1"/>
          <p:nvPr/>
        </p:nvSpPr>
        <p:spPr>
          <a:xfrm>
            <a:off x="10303512" y="2483043"/>
            <a:ext cx="1250442" cy="523220"/>
          </a:xfrm>
          <a:prstGeom prst="rect">
            <a:avLst/>
          </a:prstGeom>
          <a:noFill/>
        </p:spPr>
        <p:txBody>
          <a:bodyPr wrap="square">
            <a:spAutoFit/>
          </a:bodyPr>
          <a:lstStyle/>
          <a:p>
            <a:pPr algn="ctr"/>
            <a:r>
              <a:rPr lang="en-US" dirty="0">
                <a:solidFill>
                  <a:schemeClr val="tx2">
                    <a:lumMod val="25000"/>
                  </a:schemeClr>
                </a:solidFill>
              </a:rPr>
              <a:t>Take </a:t>
            </a:r>
          </a:p>
          <a:p>
            <a:pPr algn="ctr"/>
            <a:r>
              <a:rPr lang="en-US" dirty="0">
                <a:solidFill>
                  <a:schemeClr val="tx2">
                    <a:lumMod val="25000"/>
                  </a:schemeClr>
                </a:solidFill>
              </a:rPr>
              <a:t>Actions</a:t>
            </a:r>
          </a:p>
        </p:txBody>
      </p:sp>
      <p:cxnSp>
        <p:nvCxnSpPr>
          <p:cNvPr id="50" name="Straight Connector 49">
            <a:extLst>
              <a:ext uri="{FF2B5EF4-FFF2-40B4-BE49-F238E27FC236}">
                <a16:creationId xmlns:a16="http://schemas.microsoft.com/office/drawing/2014/main" id="{2E9E3231-A48B-047C-FA3C-A379C7D72D8A}"/>
              </a:ext>
            </a:extLst>
          </p:cNvPr>
          <p:cNvCxnSpPr>
            <a:cxnSpLocks/>
          </p:cNvCxnSpPr>
          <p:nvPr/>
        </p:nvCxnSpPr>
        <p:spPr>
          <a:xfrm>
            <a:off x="1360329" y="1760512"/>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47A9CA47-B23F-618F-65FD-98A46D873157}"/>
              </a:ext>
            </a:extLst>
          </p:cNvPr>
          <p:cNvCxnSpPr/>
          <p:nvPr/>
        </p:nvCxnSpPr>
        <p:spPr>
          <a:xfrm>
            <a:off x="2645838"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BCF72557-4A9F-AB48-5760-AA7F75068E69}"/>
              </a:ext>
            </a:extLst>
          </p:cNvPr>
          <p:cNvCxnSpPr/>
          <p:nvPr/>
        </p:nvCxnSpPr>
        <p:spPr>
          <a:xfrm>
            <a:off x="3667570"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03F80EE1-6996-B5A4-B33E-C125C298D1CA}"/>
              </a:ext>
            </a:extLst>
          </p:cNvPr>
          <p:cNvCxnSpPr/>
          <p:nvPr/>
        </p:nvCxnSpPr>
        <p:spPr>
          <a:xfrm>
            <a:off x="4941767"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2D036CF6-4FED-411C-0AB6-64C78C3095D7}"/>
              </a:ext>
            </a:extLst>
          </p:cNvPr>
          <p:cNvCxnSpPr/>
          <p:nvPr/>
        </p:nvCxnSpPr>
        <p:spPr>
          <a:xfrm>
            <a:off x="6138806"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23050184-9783-17BA-D0FD-57054D7C3148}"/>
              </a:ext>
            </a:extLst>
          </p:cNvPr>
          <p:cNvCxnSpPr/>
          <p:nvPr/>
        </p:nvCxnSpPr>
        <p:spPr>
          <a:xfrm>
            <a:off x="7482674"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7722954D-C0DC-2AD3-9D54-20228C9CF56E}"/>
              </a:ext>
            </a:extLst>
          </p:cNvPr>
          <p:cNvCxnSpPr/>
          <p:nvPr/>
        </p:nvCxnSpPr>
        <p:spPr>
          <a:xfrm>
            <a:off x="9284123" y="175735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51842A03-66BD-F2EE-284A-C89511E7048F}"/>
              </a:ext>
            </a:extLst>
          </p:cNvPr>
          <p:cNvCxnSpPr/>
          <p:nvPr/>
        </p:nvCxnSpPr>
        <p:spPr>
          <a:xfrm>
            <a:off x="10923947" y="1757353"/>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sp>
        <p:nvSpPr>
          <p:cNvPr id="58" name="Oval 57">
            <a:extLst>
              <a:ext uri="{FF2B5EF4-FFF2-40B4-BE49-F238E27FC236}">
                <a16:creationId xmlns:a16="http://schemas.microsoft.com/office/drawing/2014/main" id="{C4338266-F09C-599E-6BDD-427316009370}"/>
              </a:ext>
            </a:extLst>
          </p:cNvPr>
          <p:cNvSpPr/>
          <p:nvPr/>
        </p:nvSpPr>
        <p:spPr>
          <a:xfrm>
            <a:off x="1294923" y="2316493"/>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id="{9212728C-F50B-BB6C-3AC9-AFBEABDBF308}"/>
              </a:ext>
            </a:extLst>
          </p:cNvPr>
          <p:cNvSpPr/>
          <p:nvPr/>
        </p:nvSpPr>
        <p:spPr>
          <a:xfrm>
            <a:off x="2574919" y="2319120"/>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a:extLst>
              <a:ext uri="{FF2B5EF4-FFF2-40B4-BE49-F238E27FC236}">
                <a16:creationId xmlns:a16="http://schemas.microsoft.com/office/drawing/2014/main" id="{74B5163D-327F-74FB-2F42-B8A98DF76946}"/>
              </a:ext>
            </a:extLst>
          </p:cNvPr>
          <p:cNvSpPr/>
          <p:nvPr/>
        </p:nvSpPr>
        <p:spPr>
          <a:xfrm>
            <a:off x="3603220" y="2316493"/>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60">
            <a:extLst>
              <a:ext uri="{FF2B5EF4-FFF2-40B4-BE49-F238E27FC236}">
                <a16:creationId xmlns:a16="http://schemas.microsoft.com/office/drawing/2014/main" id="{19C1CF67-0284-995B-BFF5-C76D582DC696}"/>
              </a:ext>
            </a:extLst>
          </p:cNvPr>
          <p:cNvSpPr/>
          <p:nvPr/>
        </p:nvSpPr>
        <p:spPr>
          <a:xfrm>
            <a:off x="4868231"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1">
            <a:extLst>
              <a:ext uri="{FF2B5EF4-FFF2-40B4-BE49-F238E27FC236}">
                <a16:creationId xmlns:a16="http://schemas.microsoft.com/office/drawing/2014/main" id="{D9FDD25C-FB6D-0F10-0B0D-D4346513BE55}"/>
              </a:ext>
            </a:extLst>
          </p:cNvPr>
          <p:cNvSpPr/>
          <p:nvPr/>
        </p:nvSpPr>
        <p:spPr>
          <a:xfrm>
            <a:off x="6069089"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2">
            <a:extLst>
              <a:ext uri="{FF2B5EF4-FFF2-40B4-BE49-F238E27FC236}">
                <a16:creationId xmlns:a16="http://schemas.microsoft.com/office/drawing/2014/main" id="{B9860BB5-66AB-DFDD-2E7D-1FDEAEBDC09B}"/>
              </a:ext>
            </a:extLst>
          </p:cNvPr>
          <p:cNvSpPr/>
          <p:nvPr/>
        </p:nvSpPr>
        <p:spPr>
          <a:xfrm>
            <a:off x="7421576" y="2319120"/>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Oval 63">
            <a:extLst>
              <a:ext uri="{FF2B5EF4-FFF2-40B4-BE49-F238E27FC236}">
                <a16:creationId xmlns:a16="http://schemas.microsoft.com/office/drawing/2014/main" id="{0D9FE21C-D588-A463-3A2F-8227B52791E6}"/>
              </a:ext>
            </a:extLst>
          </p:cNvPr>
          <p:cNvSpPr/>
          <p:nvPr/>
        </p:nvSpPr>
        <p:spPr>
          <a:xfrm>
            <a:off x="9215543"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a:extLst>
              <a:ext uri="{FF2B5EF4-FFF2-40B4-BE49-F238E27FC236}">
                <a16:creationId xmlns:a16="http://schemas.microsoft.com/office/drawing/2014/main" id="{49D2F58C-69EF-532D-A50C-515554400373}"/>
              </a:ext>
            </a:extLst>
          </p:cNvPr>
          <p:cNvSpPr/>
          <p:nvPr/>
        </p:nvSpPr>
        <p:spPr>
          <a:xfrm>
            <a:off x="10855367"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6" name="Graphic 65" descr="Fingerprint with solid fill">
            <a:extLst>
              <a:ext uri="{FF2B5EF4-FFF2-40B4-BE49-F238E27FC236}">
                <a16:creationId xmlns:a16="http://schemas.microsoft.com/office/drawing/2014/main" id="{60247FCE-017B-0785-4C35-840983E59C5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761666">
            <a:off x="1008337" y="3700818"/>
            <a:ext cx="1274303" cy="1274303"/>
          </a:xfrm>
          <a:prstGeom prst="rect">
            <a:avLst/>
          </a:prstGeom>
        </p:spPr>
      </p:pic>
    </p:spTree>
    <p:extLst>
      <p:ext uri="{BB962C8B-B14F-4D97-AF65-F5344CB8AC3E}">
        <p14:creationId xmlns:p14="http://schemas.microsoft.com/office/powerpoint/2010/main" val="321293112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F6AD321D-9FF9-ACB4-B1FD-AC4D73707639}"/>
            </a:ext>
          </a:extLst>
        </p:cNvPr>
        <p:cNvGrpSpPr/>
        <p:nvPr/>
      </p:nvGrpSpPr>
      <p:grpSpPr>
        <a:xfrm>
          <a:off x="0" y="0"/>
          <a:ext cx="0" cy="0"/>
          <a:chOff x="0" y="0"/>
          <a:chExt cx="0" cy="0"/>
        </a:xfrm>
      </p:grpSpPr>
      <p:sp>
        <p:nvSpPr>
          <p:cNvPr id="37" name="Rectangle 36">
            <a:extLst>
              <a:ext uri="{FF2B5EF4-FFF2-40B4-BE49-F238E27FC236}">
                <a16:creationId xmlns:a16="http://schemas.microsoft.com/office/drawing/2014/main" id="{90608799-1E7A-0D75-6FBF-B6695ABBF198}"/>
              </a:ext>
            </a:extLst>
          </p:cNvPr>
          <p:cNvSpPr/>
          <p:nvPr/>
        </p:nvSpPr>
        <p:spPr>
          <a:xfrm>
            <a:off x="858010" y="3353002"/>
            <a:ext cx="1504190" cy="1930649"/>
          </a:xfrm>
          <a:prstGeom prst="rect">
            <a:avLst/>
          </a:prstGeom>
          <a:solidFill>
            <a:schemeClr val="accent1">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8EB99F43-E647-D0C0-E1C1-B33ECB658BCA}"/>
              </a:ext>
            </a:extLst>
          </p:cNvPr>
          <p:cNvSpPr/>
          <p:nvPr/>
        </p:nvSpPr>
        <p:spPr>
          <a:xfrm>
            <a:off x="2574918" y="3343274"/>
            <a:ext cx="9138545" cy="2771775"/>
          </a:xfrm>
          <a:prstGeom prst="rect">
            <a:avLst/>
          </a:prstGeom>
          <a:solidFill>
            <a:schemeClr val="accent1">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33545745-CC6C-EFDE-C1CD-980DD6341E67}"/>
              </a:ext>
            </a:extLst>
          </p:cNvPr>
          <p:cNvSpPr txBox="1"/>
          <p:nvPr/>
        </p:nvSpPr>
        <p:spPr>
          <a:xfrm>
            <a:off x="3047135" y="3650351"/>
            <a:ext cx="8345185" cy="2277547"/>
          </a:xfrm>
          <a:prstGeom prst="rect">
            <a:avLst/>
          </a:prstGeom>
          <a:noFill/>
        </p:spPr>
        <p:txBody>
          <a:bodyPr wrap="square">
            <a:spAutoFit/>
          </a:bodyPr>
          <a:lstStyle/>
          <a:p>
            <a:r>
              <a:rPr lang="en-US" sz="1600" b="1" dirty="0">
                <a:solidFill>
                  <a:srgbClr val="2B2576"/>
                </a:solidFill>
                <a:latin typeface="+mn-lt"/>
              </a:rPr>
              <a:t>Transform Data</a:t>
            </a:r>
          </a:p>
          <a:p>
            <a:endParaRPr lang="en-US" sz="1600" b="1" dirty="0">
              <a:solidFill>
                <a:srgbClr val="09B36B"/>
              </a:solidFill>
              <a:latin typeface="+mn-lt"/>
            </a:endParaRPr>
          </a:p>
          <a:p>
            <a:r>
              <a:rPr lang="en-US" b="1" dirty="0">
                <a:solidFill>
                  <a:schemeClr val="tx2">
                    <a:lumMod val="25000"/>
                  </a:schemeClr>
                </a:solidFill>
                <a:latin typeface="+mn-lt"/>
              </a:rPr>
              <a:t>Static Data Labeling</a:t>
            </a:r>
          </a:p>
          <a:p>
            <a:pPr marL="171450" indent="-171450">
              <a:buFont typeface="Arial" panose="020B0604020202020204" pitchFamily="34" charset="0"/>
              <a:buChar char="•"/>
            </a:pPr>
            <a:r>
              <a:rPr lang="en-US" sz="1200" dirty="0">
                <a:solidFill>
                  <a:schemeClr val="tx2">
                    <a:lumMod val="25000"/>
                  </a:schemeClr>
                </a:solidFill>
                <a:latin typeface="+mn-lt"/>
              </a:rPr>
              <a:t>Highly Exploitable, Interesting Files, Secrets Extraction, Stale, Empty</a:t>
            </a:r>
          </a:p>
          <a:p>
            <a:endParaRPr lang="en-US" sz="1200" dirty="0">
              <a:solidFill>
                <a:schemeClr val="tx2">
                  <a:lumMod val="25000"/>
                </a:schemeClr>
              </a:solidFill>
              <a:latin typeface="+mn-lt"/>
            </a:endParaRPr>
          </a:p>
          <a:p>
            <a:r>
              <a:rPr lang="en-US" b="1" dirty="0">
                <a:solidFill>
                  <a:schemeClr val="tx2">
                    <a:lumMod val="25000"/>
                  </a:schemeClr>
                </a:solidFill>
                <a:latin typeface="+mn-lt"/>
              </a:rPr>
              <a:t>Dynamic Data Enrichment</a:t>
            </a:r>
          </a:p>
          <a:p>
            <a:pPr marL="171450" indent="-171450">
              <a:buFont typeface="Arial" panose="020B0604020202020204" pitchFamily="34" charset="0"/>
              <a:buChar char="•"/>
            </a:pPr>
            <a:r>
              <a:rPr lang="en-US" sz="1200" dirty="0">
                <a:solidFill>
                  <a:schemeClr val="tx2">
                    <a:lumMod val="25000"/>
                  </a:schemeClr>
                </a:solidFill>
                <a:latin typeface="+mn-lt"/>
              </a:rPr>
              <a:t>Fingerprinting, </a:t>
            </a:r>
            <a:r>
              <a:rPr lang="en-US" sz="1200" b="1" dirty="0">
                <a:solidFill>
                  <a:srgbClr val="3737C5"/>
                </a:solidFill>
                <a:latin typeface="+mn-lt"/>
              </a:rPr>
              <a:t>Risk Scoring</a:t>
            </a:r>
          </a:p>
          <a:p>
            <a:endParaRPr lang="en-US" dirty="0">
              <a:solidFill>
                <a:schemeClr val="tx2">
                  <a:lumMod val="25000"/>
                </a:schemeClr>
              </a:solidFill>
              <a:latin typeface="+mn-lt"/>
            </a:endParaRPr>
          </a:p>
          <a:p>
            <a:pPr marL="285750" indent="-285750">
              <a:buFont typeface="Arial" panose="020B0604020202020204" pitchFamily="34" charset="0"/>
              <a:buChar char="•"/>
            </a:pPr>
            <a:endParaRPr lang="en-US" sz="1600" dirty="0">
              <a:solidFill>
                <a:schemeClr val="tx2">
                  <a:lumMod val="25000"/>
                </a:schemeClr>
              </a:solidFill>
              <a:latin typeface="+mn-lt"/>
            </a:endParaRPr>
          </a:p>
          <a:p>
            <a:pPr marL="400050"/>
            <a:endParaRPr lang="en-US" sz="1600" dirty="0">
              <a:solidFill>
                <a:schemeClr val="tx2">
                  <a:lumMod val="25000"/>
                </a:schemeClr>
              </a:solidFill>
              <a:latin typeface="+mn-lt"/>
            </a:endParaRPr>
          </a:p>
        </p:txBody>
      </p:sp>
      <p:sp>
        <p:nvSpPr>
          <p:cNvPr id="32" name="Google Shape;413;p43">
            <a:extLst>
              <a:ext uri="{FF2B5EF4-FFF2-40B4-BE49-F238E27FC236}">
                <a16:creationId xmlns:a16="http://schemas.microsoft.com/office/drawing/2014/main" id="{61005EF2-72BB-7FB2-1E2C-97A12D47BEB8}"/>
              </a:ext>
            </a:extLst>
          </p:cNvPr>
          <p:cNvSpPr txBox="1">
            <a:spLocks noGrp="1"/>
          </p:cNvSpPr>
          <p:nvPr>
            <p:ph type="title"/>
          </p:nvPr>
        </p:nvSpPr>
        <p:spPr>
          <a:xfrm>
            <a:off x="735107" y="662500"/>
            <a:ext cx="8617595" cy="4584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sz="3100" dirty="0"/>
              <a:t>  </a:t>
            </a:r>
            <a:br>
              <a:rPr lang="en-US" sz="3100" dirty="0"/>
            </a:br>
            <a:r>
              <a:rPr lang="en-US" b="1" dirty="0"/>
              <a:t>PowerHuntShares Process</a:t>
            </a:r>
            <a:endParaRPr dirty="0"/>
          </a:p>
        </p:txBody>
      </p:sp>
      <p:sp>
        <p:nvSpPr>
          <p:cNvPr id="4" name="Rectangle 3">
            <a:extLst>
              <a:ext uri="{FF2B5EF4-FFF2-40B4-BE49-F238E27FC236}">
                <a16:creationId xmlns:a16="http://schemas.microsoft.com/office/drawing/2014/main" id="{901D0D2D-E692-F816-9AAA-7E2B36782677}"/>
              </a:ext>
            </a:extLst>
          </p:cNvPr>
          <p:cNvSpPr/>
          <p:nvPr/>
        </p:nvSpPr>
        <p:spPr>
          <a:xfrm>
            <a:off x="9489645" y="3582100"/>
            <a:ext cx="790575" cy="37077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Data</a:t>
            </a:r>
          </a:p>
        </p:txBody>
      </p:sp>
      <p:sp>
        <p:nvSpPr>
          <p:cNvPr id="30" name="Rectangle 29">
            <a:extLst>
              <a:ext uri="{FF2B5EF4-FFF2-40B4-BE49-F238E27FC236}">
                <a16:creationId xmlns:a16="http://schemas.microsoft.com/office/drawing/2014/main" id="{25E500B5-F6C8-FE96-3868-EF6C9642F90E}"/>
              </a:ext>
            </a:extLst>
          </p:cNvPr>
          <p:cNvSpPr/>
          <p:nvPr/>
        </p:nvSpPr>
        <p:spPr>
          <a:xfrm>
            <a:off x="10569868" y="3582100"/>
            <a:ext cx="885825" cy="37077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Context</a:t>
            </a:r>
          </a:p>
        </p:txBody>
      </p:sp>
      <p:sp>
        <p:nvSpPr>
          <p:cNvPr id="31" name="TextBox 30">
            <a:extLst>
              <a:ext uri="{FF2B5EF4-FFF2-40B4-BE49-F238E27FC236}">
                <a16:creationId xmlns:a16="http://schemas.microsoft.com/office/drawing/2014/main" id="{6A6F6811-1913-6C98-040E-61BFC3BAFD54}"/>
              </a:ext>
            </a:extLst>
          </p:cNvPr>
          <p:cNvSpPr txBox="1"/>
          <p:nvPr/>
        </p:nvSpPr>
        <p:spPr>
          <a:xfrm>
            <a:off x="10296360" y="3650351"/>
            <a:ext cx="288862" cy="307777"/>
          </a:xfrm>
          <a:prstGeom prst="rect">
            <a:avLst/>
          </a:prstGeom>
          <a:noFill/>
        </p:spPr>
        <p:txBody>
          <a:bodyPr wrap="none" rtlCol="0">
            <a:spAutoFit/>
          </a:bodyPr>
          <a:lstStyle/>
          <a:p>
            <a:r>
              <a:rPr lang="en-US" dirty="0"/>
              <a:t>+</a:t>
            </a:r>
          </a:p>
        </p:txBody>
      </p:sp>
      <p:sp>
        <p:nvSpPr>
          <p:cNvPr id="33" name="Rectangle 32">
            <a:extLst>
              <a:ext uri="{FF2B5EF4-FFF2-40B4-BE49-F238E27FC236}">
                <a16:creationId xmlns:a16="http://schemas.microsoft.com/office/drawing/2014/main" id="{F981746A-4986-3FE5-2475-6DA9497C5F17}"/>
              </a:ext>
            </a:extLst>
          </p:cNvPr>
          <p:cNvSpPr/>
          <p:nvPr/>
        </p:nvSpPr>
        <p:spPr>
          <a:xfrm>
            <a:off x="10574292" y="4208675"/>
            <a:ext cx="885825" cy="37077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Context</a:t>
            </a:r>
          </a:p>
        </p:txBody>
      </p:sp>
      <p:sp>
        <p:nvSpPr>
          <p:cNvPr id="34" name="TextBox 33">
            <a:extLst>
              <a:ext uri="{FF2B5EF4-FFF2-40B4-BE49-F238E27FC236}">
                <a16:creationId xmlns:a16="http://schemas.microsoft.com/office/drawing/2014/main" id="{DA363A92-4AA6-0CB9-A58C-13543E5820F9}"/>
              </a:ext>
            </a:extLst>
          </p:cNvPr>
          <p:cNvSpPr txBox="1"/>
          <p:nvPr/>
        </p:nvSpPr>
        <p:spPr>
          <a:xfrm>
            <a:off x="10855367" y="3934663"/>
            <a:ext cx="288862" cy="307777"/>
          </a:xfrm>
          <a:prstGeom prst="rect">
            <a:avLst/>
          </a:prstGeom>
          <a:noFill/>
        </p:spPr>
        <p:txBody>
          <a:bodyPr wrap="none" rtlCol="0">
            <a:spAutoFit/>
          </a:bodyPr>
          <a:lstStyle/>
          <a:p>
            <a:r>
              <a:rPr lang="en-US" dirty="0"/>
              <a:t>+</a:t>
            </a:r>
          </a:p>
        </p:txBody>
      </p:sp>
      <p:sp>
        <p:nvSpPr>
          <p:cNvPr id="35" name="Rectangle 34">
            <a:extLst>
              <a:ext uri="{FF2B5EF4-FFF2-40B4-BE49-F238E27FC236}">
                <a16:creationId xmlns:a16="http://schemas.microsoft.com/office/drawing/2014/main" id="{D1A82079-F662-70FD-A443-926C1E744523}"/>
              </a:ext>
            </a:extLst>
          </p:cNvPr>
          <p:cNvSpPr/>
          <p:nvPr/>
        </p:nvSpPr>
        <p:spPr>
          <a:xfrm>
            <a:off x="10585642" y="4868281"/>
            <a:ext cx="885825" cy="37077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Context</a:t>
            </a:r>
          </a:p>
        </p:txBody>
      </p:sp>
      <p:sp>
        <p:nvSpPr>
          <p:cNvPr id="36" name="TextBox 35">
            <a:extLst>
              <a:ext uri="{FF2B5EF4-FFF2-40B4-BE49-F238E27FC236}">
                <a16:creationId xmlns:a16="http://schemas.microsoft.com/office/drawing/2014/main" id="{F3FB0773-429D-6784-5CA4-E712A2A999B7}"/>
              </a:ext>
            </a:extLst>
          </p:cNvPr>
          <p:cNvSpPr txBox="1"/>
          <p:nvPr/>
        </p:nvSpPr>
        <p:spPr>
          <a:xfrm>
            <a:off x="10866717" y="4594269"/>
            <a:ext cx="288862" cy="307777"/>
          </a:xfrm>
          <a:prstGeom prst="rect">
            <a:avLst/>
          </a:prstGeom>
          <a:noFill/>
        </p:spPr>
        <p:txBody>
          <a:bodyPr wrap="none" rtlCol="0">
            <a:spAutoFit/>
          </a:bodyPr>
          <a:lstStyle/>
          <a:p>
            <a:r>
              <a:rPr lang="en-US" dirty="0"/>
              <a:t>+</a:t>
            </a:r>
          </a:p>
        </p:txBody>
      </p:sp>
      <p:sp>
        <p:nvSpPr>
          <p:cNvPr id="41" name="TextBox 40">
            <a:extLst>
              <a:ext uri="{FF2B5EF4-FFF2-40B4-BE49-F238E27FC236}">
                <a16:creationId xmlns:a16="http://schemas.microsoft.com/office/drawing/2014/main" id="{4FA5E501-421E-0CFC-89EC-ABBBAD1AF721}"/>
              </a:ext>
            </a:extLst>
          </p:cNvPr>
          <p:cNvSpPr txBox="1"/>
          <p:nvPr/>
        </p:nvSpPr>
        <p:spPr>
          <a:xfrm>
            <a:off x="0" y="6406376"/>
            <a:ext cx="12192000" cy="338554"/>
          </a:xfrm>
          <a:prstGeom prst="rect">
            <a:avLst/>
          </a:prstGeom>
          <a:noFill/>
        </p:spPr>
        <p:txBody>
          <a:bodyPr wrap="square">
            <a:spAutoFit/>
          </a:bodyPr>
          <a:lstStyle/>
          <a:p>
            <a:pPr algn="ctr"/>
            <a:r>
              <a:rPr lang="en-US" sz="1600" dirty="0">
                <a:solidFill>
                  <a:schemeClr val="bg1"/>
                </a:solidFill>
                <a:latin typeface="+mj-lt"/>
                <a:cs typeface="Arial" panose="020B0604020202020204" pitchFamily="34" charset="0"/>
              </a:rPr>
              <a:t>https://github.com/NetSPI/PowerHuntShares</a:t>
            </a:r>
          </a:p>
        </p:txBody>
      </p:sp>
      <p:sp>
        <p:nvSpPr>
          <p:cNvPr id="42" name="Rectangle 41">
            <a:extLst>
              <a:ext uri="{FF2B5EF4-FFF2-40B4-BE49-F238E27FC236}">
                <a16:creationId xmlns:a16="http://schemas.microsoft.com/office/drawing/2014/main" id="{34016F99-4186-1CDD-EB1F-1466A44AA549}"/>
              </a:ext>
            </a:extLst>
          </p:cNvPr>
          <p:cNvSpPr/>
          <p:nvPr/>
        </p:nvSpPr>
        <p:spPr>
          <a:xfrm>
            <a:off x="850392" y="1758404"/>
            <a:ext cx="10863072" cy="327628"/>
          </a:xfrm>
          <a:prstGeom prst="rect">
            <a:avLst/>
          </a:prstGeom>
          <a:solidFill>
            <a:srgbClr val="09B36B"/>
          </a:solidFill>
          <a:ln w="19050">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1D5B6A45-2446-FD22-9B14-BD9C1083EEA7}"/>
              </a:ext>
            </a:extLst>
          </p:cNvPr>
          <p:cNvSpPr/>
          <p:nvPr/>
        </p:nvSpPr>
        <p:spPr>
          <a:xfrm>
            <a:off x="858011" y="1765163"/>
            <a:ext cx="4083756" cy="320040"/>
          </a:xfrm>
          <a:prstGeom prst="rect">
            <a:avLst/>
          </a:prstGeom>
          <a:solidFill>
            <a:srgbClr val="2B2576"/>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TextBox 43">
            <a:extLst>
              <a:ext uri="{FF2B5EF4-FFF2-40B4-BE49-F238E27FC236}">
                <a16:creationId xmlns:a16="http://schemas.microsoft.com/office/drawing/2014/main" id="{A4B5630E-5BAD-D4F4-819A-95FCEC10D60F}"/>
              </a:ext>
            </a:extLst>
          </p:cNvPr>
          <p:cNvSpPr txBox="1"/>
          <p:nvPr/>
        </p:nvSpPr>
        <p:spPr>
          <a:xfrm>
            <a:off x="735108" y="2483043"/>
            <a:ext cx="1250442" cy="523220"/>
          </a:xfrm>
          <a:prstGeom prst="rect">
            <a:avLst/>
          </a:prstGeom>
          <a:noFill/>
        </p:spPr>
        <p:txBody>
          <a:bodyPr wrap="square">
            <a:spAutoFit/>
          </a:bodyPr>
          <a:lstStyle/>
          <a:p>
            <a:pPr algn="ctr"/>
            <a:r>
              <a:rPr lang="en-US" dirty="0">
                <a:solidFill>
                  <a:schemeClr val="tx2">
                    <a:lumMod val="25000"/>
                  </a:schemeClr>
                </a:solidFill>
              </a:rPr>
              <a:t>Define </a:t>
            </a:r>
          </a:p>
          <a:p>
            <a:pPr algn="ctr"/>
            <a:r>
              <a:rPr lang="en-US" dirty="0">
                <a:solidFill>
                  <a:schemeClr val="tx2">
                    <a:lumMod val="25000"/>
                  </a:schemeClr>
                </a:solidFill>
              </a:rPr>
              <a:t>Goals</a:t>
            </a:r>
          </a:p>
        </p:txBody>
      </p:sp>
      <p:sp>
        <p:nvSpPr>
          <p:cNvPr id="45" name="TextBox 44">
            <a:extLst>
              <a:ext uri="{FF2B5EF4-FFF2-40B4-BE49-F238E27FC236}">
                <a16:creationId xmlns:a16="http://schemas.microsoft.com/office/drawing/2014/main" id="{DBFB7720-A214-38A4-5703-2CE90D1CCADB}"/>
              </a:ext>
            </a:extLst>
          </p:cNvPr>
          <p:cNvSpPr txBox="1"/>
          <p:nvPr/>
        </p:nvSpPr>
        <p:spPr>
          <a:xfrm>
            <a:off x="2020617" y="2484269"/>
            <a:ext cx="1250442" cy="523220"/>
          </a:xfrm>
          <a:prstGeom prst="rect">
            <a:avLst/>
          </a:prstGeom>
          <a:noFill/>
        </p:spPr>
        <p:txBody>
          <a:bodyPr wrap="square">
            <a:spAutoFit/>
          </a:bodyPr>
          <a:lstStyle/>
          <a:p>
            <a:pPr algn="ctr"/>
            <a:r>
              <a:rPr lang="en-US" dirty="0">
                <a:solidFill>
                  <a:schemeClr val="tx2">
                    <a:lumMod val="25000"/>
                  </a:schemeClr>
                </a:solidFill>
              </a:rPr>
              <a:t>Collect </a:t>
            </a:r>
          </a:p>
          <a:p>
            <a:pPr algn="ctr"/>
            <a:r>
              <a:rPr lang="en-US" dirty="0">
                <a:solidFill>
                  <a:schemeClr val="tx2">
                    <a:lumMod val="25000"/>
                  </a:schemeClr>
                </a:solidFill>
              </a:rPr>
              <a:t>Data</a:t>
            </a:r>
          </a:p>
        </p:txBody>
      </p:sp>
      <p:sp>
        <p:nvSpPr>
          <p:cNvPr id="46" name="TextBox 45">
            <a:extLst>
              <a:ext uri="{FF2B5EF4-FFF2-40B4-BE49-F238E27FC236}">
                <a16:creationId xmlns:a16="http://schemas.microsoft.com/office/drawing/2014/main" id="{8C9A5A5C-E39B-4909-1B36-1088101D578F}"/>
              </a:ext>
            </a:extLst>
          </p:cNvPr>
          <p:cNvSpPr txBox="1"/>
          <p:nvPr/>
        </p:nvSpPr>
        <p:spPr>
          <a:xfrm>
            <a:off x="3047135" y="2483043"/>
            <a:ext cx="1250442" cy="523220"/>
          </a:xfrm>
          <a:prstGeom prst="rect">
            <a:avLst/>
          </a:prstGeom>
          <a:noFill/>
        </p:spPr>
        <p:txBody>
          <a:bodyPr wrap="square">
            <a:spAutoFit/>
          </a:bodyPr>
          <a:lstStyle/>
          <a:p>
            <a:pPr algn="ctr"/>
            <a:r>
              <a:rPr lang="en-US" dirty="0">
                <a:solidFill>
                  <a:schemeClr val="tx2">
                    <a:lumMod val="25000"/>
                  </a:schemeClr>
                </a:solidFill>
              </a:rPr>
              <a:t>Clean</a:t>
            </a:r>
          </a:p>
          <a:p>
            <a:pPr algn="ctr"/>
            <a:r>
              <a:rPr lang="en-US" dirty="0">
                <a:solidFill>
                  <a:schemeClr val="tx2">
                    <a:lumMod val="25000"/>
                  </a:schemeClr>
                </a:solidFill>
              </a:rPr>
              <a:t>Data</a:t>
            </a:r>
          </a:p>
        </p:txBody>
      </p:sp>
      <p:sp>
        <p:nvSpPr>
          <p:cNvPr id="47" name="TextBox 46">
            <a:extLst>
              <a:ext uri="{FF2B5EF4-FFF2-40B4-BE49-F238E27FC236}">
                <a16:creationId xmlns:a16="http://schemas.microsoft.com/office/drawing/2014/main" id="{E0212D15-E824-4C7A-1E00-50D0A15055DB}"/>
              </a:ext>
            </a:extLst>
          </p:cNvPr>
          <p:cNvSpPr txBox="1"/>
          <p:nvPr/>
        </p:nvSpPr>
        <p:spPr>
          <a:xfrm>
            <a:off x="4316546" y="2486015"/>
            <a:ext cx="1250442" cy="523220"/>
          </a:xfrm>
          <a:prstGeom prst="rect">
            <a:avLst/>
          </a:prstGeom>
          <a:noFill/>
        </p:spPr>
        <p:txBody>
          <a:bodyPr wrap="square">
            <a:spAutoFit/>
          </a:bodyPr>
          <a:lstStyle/>
          <a:p>
            <a:pPr algn="ctr"/>
            <a:r>
              <a:rPr lang="en-US" dirty="0">
                <a:solidFill>
                  <a:schemeClr val="tx2">
                    <a:lumMod val="25000"/>
                  </a:schemeClr>
                </a:solidFill>
              </a:rPr>
              <a:t>Transform</a:t>
            </a:r>
          </a:p>
          <a:p>
            <a:pPr algn="ctr"/>
            <a:r>
              <a:rPr lang="en-US" dirty="0">
                <a:solidFill>
                  <a:schemeClr val="tx2">
                    <a:lumMod val="25000"/>
                  </a:schemeClr>
                </a:solidFill>
              </a:rPr>
              <a:t>Data</a:t>
            </a:r>
          </a:p>
        </p:txBody>
      </p:sp>
      <p:sp>
        <p:nvSpPr>
          <p:cNvPr id="48" name="TextBox 47">
            <a:extLst>
              <a:ext uri="{FF2B5EF4-FFF2-40B4-BE49-F238E27FC236}">
                <a16:creationId xmlns:a16="http://schemas.microsoft.com/office/drawing/2014/main" id="{73BD3DAD-7D71-EAF8-AB37-35CB91A34597}"/>
              </a:ext>
            </a:extLst>
          </p:cNvPr>
          <p:cNvSpPr txBox="1"/>
          <p:nvPr/>
        </p:nvSpPr>
        <p:spPr>
          <a:xfrm>
            <a:off x="5513585" y="2473315"/>
            <a:ext cx="1250442" cy="523220"/>
          </a:xfrm>
          <a:prstGeom prst="rect">
            <a:avLst/>
          </a:prstGeom>
          <a:noFill/>
        </p:spPr>
        <p:txBody>
          <a:bodyPr wrap="square">
            <a:spAutoFit/>
          </a:bodyPr>
          <a:lstStyle/>
          <a:p>
            <a:pPr algn="ctr"/>
            <a:r>
              <a:rPr lang="en-US" dirty="0">
                <a:solidFill>
                  <a:schemeClr val="tx2">
                    <a:lumMod val="25000"/>
                  </a:schemeClr>
                </a:solidFill>
              </a:rPr>
              <a:t>Analyze</a:t>
            </a:r>
          </a:p>
          <a:p>
            <a:pPr algn="ctr"/>
            <a:r>
              <a:rPr lang="en-US" dirty="0">
                <a:solidFill>
                  <a:schemeClr val="tx2">
                    <a:lumMod val="25000"/>
                  </a:schemeClr>
                </a:solidFill>
              </a:rPr>
              <a:t>Data</a:t>
            </a:r>
          </a:p>
        </p:txBody>
      </p:sp>
      <p:sp>
        <p:nvSpPr>
          <p:cNvPr id="49" name="TextBox 48">
            <a:extLst>
              <a:ext uri="{FF2B5EF4-FFF2-40B4-BE49-F238E27FC236}">
                <a16:creationId xmlns:a16="http://schemas.microsoft.com/office/drawing/2014/main" id="{AF6584DB-8E67-2F3F-8CB0-50DBCD6B60C0}"/>
              </a:ext>
            </a:extLst>
          </p:cNvPr>
          <p:cNvSpPr txBox="1"/>
          <p:nvPr/>
        </p:nvSpPr>
        <p:spPr>
          <a:xfrm>
            <a:off x="6823984" y="2473315"/>
            <a:ext cx="1449569" cy="523220"/>
          </a:xfrm>
          <a:prstGeom prst="rect">
            <a:avLst/>
          </a:prstGeom>
          <a:noFill/>
        </p:spPr>
        <p:txBody>
          <a:bodyPr wrap="square">
            <a:spAutoFit/>
          </a:bodyPr>
          <a:lstStyle/>
          <a:p>
            <a:pPr algn="ctr"/>
            <a:r>
              <a:rPr lang="en-US" dirty="0">
                <a:solidFill>
                  <a:schemeClr val="tx2">
                    <a:lumMod val="25000"/>
                  </a:schemeClr>
                </a:solidFill>
              </a:rPr>
              <a:t>Extract Insights &amp; Predictions</a:t>
            </a:r>
          </a:p>
        </p:txBody>
      </p:sp>
      <p:sp>
        <p:nvSpPr>
          <p:cNvPr id="50" name="TextBox 49">
            <a:extLst>
              <a:ext uri="{FF2B5EF4-FFF2-40B4-BE49-F238E27FC236}">
                <a16:creationId xmlns:a16="http://schemas.microsoft.com/office/drawing/2014/main" id="{A5D00FEF-B9E2-82C9-640C-59CB4F5AF951}"/>
              </a:ext>
            </a:extLst>
          </p:cNvPr>
          <p:cNvSpPr txBox="1"/>
          <p:nvPr/>
        </p:nvSpPr>
        <p:spPr>
          <a:xfrm>
            <a:off x="8274306" y="2473315"/>
            <a:ext cx="2029206" cy="523220"/>
          </a:xfrm>
          <a:prstGeom prst="rect">
            <a:avLst/>
          </a:prstGeom>
          <a:noFill/>
        </p:spPr>
        <p:txBody>
          <a:bodyPr wrap="square">
            <a:spAutoFit/>
          </a:bodyPr>
          <a:lstStyle/>
          <a:p>
            <a:pPr algn="ctr"/>
            <a:r>
              <a:rPr lang="en-US" dirty="0">
                <a:solidFill>
                  <a:schemeClr val="tx2">
                    <a:lumMod val="25000"/>
                  </a:schemeClr>
                </a:solidFill>
              </a:rPr>
              <a:t>Conclusions, Findings </a:t>
            </a:r>
          </a:p>
          <a:p>
            <a:pPr algn="ctr"/>
            <a:r>
              <a:rPr lang="en-US" dirty="0">
                <a:solidFill>
                  <a:schemeClr val="tx2">
                    <a:lumMod val="25000"/>
                  </a:schemeClr>
                </a:solidFill>
              </a:rPr>
              <a:t>&amp; Recommendations</a:t>
            </a:r>
          </a:p>
        </p:txBody>
      </p:sp>
      <p:sp>
        <p:nvSpPr>
          <p:cNvPr id="51" name="TextBox 50">
            <a:extLst>
              <a:ext uri="{FF2B5EF4-FFF2-40B4-BE49-F238E27FC236}">
                <a16:creationId xmlns:a16="http://schemas.microsoft.com/office/drawing/2014/main" id="{343CCBD3-4901-3469-6C58-4757ACF7613F}"/>
              </a:ext>
            </a:extLst>
          </p:cNvPr>
          <p:cNvSpPr txBox="1"/>
          <p:nvPr/>
        </p:nvSpPr>
        <p:spPr>
          <a:xfrm>
            <a:off x="10303512" y="2483043"/>
            <a:ext cx="1250442" cy="523220"/>
          </a:xfrm>
          <a:prstGeom prst="rect">
            <a:avLst/>
          </a:prstGeom>
          <a:noFill/>
        </p:spPr>
        <p:txBody>
          <a:bodyPr wrap="square">
            <a:spAutoFit/>
          </a:bodyPr>
          <a:lstStyle/>
          <a:p>
            <a:pPr algn="ctr"/>
            <a:r>
              <a:rPr lang="en-US" dirty="0">
                <a:solidFill>
                  <a:schemeClr val="tx2">
                    <a:lumMod val="25000"/>
                  </a:schemeClr>
                </a:solidFill>
              </a:rPr>
              <a:t>Take </a:t>
            </a:r>
          </a:p>
          <a:p>
            <a:pPr algn="ctr"/>
            <a:r>
              <a:rPr lang="en-US" dirty="0">
                <a:solidFill>
                  <a:schemeClr val="tx2">
                    <a:lumMod val="25000"/>
                  </a:schemeClr>
                </a:solidFill>
              </a:rPr>
              <a:t>Actions</a:t>
            </a:r>
          </a:p>
        </p:txBody>
      </p:sp>
      <p:cxnSp>
        <p:nvCxnSpPr>
          <p:cNvPr id="52" name="Straight Connector 51">
            <a:extLst>
              <a:ext uri="{FF2B5EF4-FFF2-40B4-BE49-F238E27FC236}">
                <a16:creationId xmlns:a16="http://schemas.microsoft.com/office/drawing/2014/main" id="{EDB93A04-9B06-BB50-6A5D-4FA09CAD2212}"/>
              </a:ext>
            </a:extLst>
          </p:cNvPr>
          <p:cNvCxnSpPr>
            <a:cxnSpLocks/>
          </p:cNvCxnSpPr>
          <p:nvPr/>
        </p:nvCxnSpPr>
        <p:spPr>
          <a:xfrm>
            <a:off x="1360329" y="1760512"/>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85DB67AF-30C4-A1C4-2A0F-CFA47AF15C3D}"/>
              </a:ext>
            </a:extLst>
          </p:cNvPr>
          <p:cNvCxnSpPr/>
          <p:nvPr/>
        </p:nvCxnSpPr>
        <p:spPr>
          <a:xfrm>
            <a:off x="2645838"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1F588C63-6B60-55A4-5BA1-65B3D343A1CF}"/>
              </a:ext>
            </a:extLst>
          </p:cNvPr>
          <p:cNvCxnSpPr/>
          <p:nvPr/>
        </p:nvCxnSpPr>
        <p:spPr>
          <a:xfrm>
            <a:off x="3667570"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D75684BD-3AC5-187E-D6C0-5F925FA7C002}"/>
              </a:ext>
            </a:extLst>
          </p:cNvPr>
          <p:cNvCxnSpPr/>
          <p:nvPr/>
        </p:nvCxnSpPr>
        <p:spPr>
          <a:xfrm>
            <a:off x="4941767"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B687A805-17FB-630E-FD19-6DDE798D54AC}"/>
              </a:ext>
            </a:extLst>
          </p:cNvPr>
          <p:cNvCxnSpPr/>
          <p:nvPr/>
        </p:nvCxnSpPr>
        <p:spPr>
          <a:xfrm>
            <a:off x="6138806"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7F528FF2-9C28-D222-FFBE-B1E70D029C47}"/>
              </a:ext>
            </a:extLst>
          </p:cNvPr>
          <p:cNvCxnSpPr/>
          <p:nvPr/>
        </p:nvCxnSpPr>
        <p:spPr>
          <a:xfrm>
            <a:off x="7482674"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89E05F70-580F-FA7F-DF18-ABE08C309040}"/>
              </a:ext>
            </a:extLst>
          </p:cNvPr>
          <p:cNvCxnSpPr/>
          <p:nvPr/>
        </p:nvCxnSpPr>
        <p:spPr>
          <a:xfrm>
            <a:off x="9284123" y="175735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27A00FD5-1C3A-0E4C-231F-BB927AEA0864}"/>
              </a:ext>
            </a:extLst>
          </p:cNvPr>
          <p:cNvCxnSpPr/>
          <p:nvPr/>
        </p:nvCxnSpPr>
        <p:spPr>
          <a:xfrm>
            <a:off x="10923947" y="1757353"/>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sp>
        <p:nvSpPr>
          <p:cNvPr id="60" name="Oval 59">
            <a:extLst>
              <a:ext uri="{FF2B5EF4-FFF2-40B4-BE49-F238E27FC236}">
                <a16:creationId xmlns:a16="http://schemas.microsoft.com/office/drawing/2014/main" id="{FECDC4BA-04DE-70CF-4EB5-837BA53B0089}"/>
              </a:ext>
            </a:extLst>
          </p:cNvPr>
          <p:cNvSpPr/>
          <p:nvPr/>
        </p:nvSpPr>
        <p:spPr>
          <a:xfrm>
            <a:off x="1294923" y="2316493"/>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60">
            <a:extLst>
              <a:ext uri="{FF2B5EF4-FFF2-40B4-BE49-F238E27FC236}">
                <a16:creationId xmlns:a16="http://schemas.microsoft.com/office/drawing/2014/main" id="{06AEC012-2365-69CC-1FFB-E66477437D1A}"/>
              </a:ext>
            </a:extLst>
          </p:cNvPr>
          <p:cNvSpPr/>
          <p:nvPr/>
        </p:nvSpPr>
        <p:spPr>
          <a:xfrm>
            <a:off x="2574919" y="2319120"/>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1">
            <a:extLst>
              <a:ext uri="{FF2B5EF4-FFF2-40B4-BE49-F238E27FC236}">
                <a16:creationId xmlns:a16="http://schemas.microsoft.com/office/drawing/2014/main" id="{FE04C892-0038-FBA3-B7C5-032B9343D8CE}"/>
              </a:ext>
            </a:extLst>
          </p:cNvPr>
          <p:cNvSpPr/>
          <p:nvPr/>
        </p:nvSpPr>
        <p:spPr>
          <a:xfrm>
            <a:off x="3603220" y="2316493"/>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2">
            <a:extLst>
              <a:ext uri="{FF2B5EF4-FFF2-40B4-BE49-F238E27FC236}">
                <a16:creationId xmlns:a16="http://schemas.microsoft.com/office/drawing/2014/main" id="{5DA4634C-994C-1147-5403-E8C10359265D}"/>
              </a:ext>
            </a:extLst>
          </p:cNvPr>
          <p:cNvSpPr/>
          <p:nvPr/>
        </p:nvSpPr>
        <p:spPr>
          <a:xfrm>
            <a:off x="4868231"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Oval 63">
            <a:extLst>
              <a:ext uri="{FF2B5EF4-FFF2-40B4-BE49-F238E27FC236}">
                <a16:creationId xmlns:a16="http://schemas.microsoft.com/office/drawing/2014/main" id="{10DA327E-3F3B-0A3F-703D-62B2D2BCC9B2}"/>
              </a:ext>
            </a:extLst>
          </p:cNvPr>
          <p:cNvSpPr/>
          <p:nvPr/>
        </p:nvSpPr>
        <p:spPr>
          <a:xfrm>
            <a:off x="6069089"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a:extLst>
              <a:ext uri="{FF2B5EF4-FFF2-40B4-BE49-F238E27FC236}">
                <a16:creationId xmlns:a16="http://schemas.microsoft.com/office/drawing/2014/main" id="{4864416C-1195-0F82-BE2D-A60B386650F7}"/>
              </a:ext>
            </a:extLst>
          </p:cNvPr>
          <p:cNvSpPr/>
          <p:nvPr/>
        </p:nvSpPr>
        <p:spPr>
          <a:xfrm>
            <a:off x="7421576" y="2319120"/>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Oval 65">
            <a:extLst>
              <a:ext uri="{FF2B5EF4-FFF2-40B4-BE49-F238E27FC236}">
                <a16:creationId xmlns:a16="http://schemas.microsoft.com/office/drawing/2014/main" id="{94BF0F6C-D7F4-72CD-B9C6-562FBC8D0073}"/>
              </a:ext>
            </a:extLst>
          </p:cNvPr>
          <p:cNvSpPr/>
          <p:nvPr/>
        </p:nvSpPr>
        <p:spPr>
          <a:xfrm>
            <a:off x="9215543"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Oval 66">
            <a:extLst>
              <a:ext uri="{FF2B5EF4-FFF2-40B4-BE49-F238E27FC236}">
                <a16:creationId xmlns:a16="http://schemas.microsoft.com/office/drawing/2014/main" id="{13CD1277-59C6-F9E5-4D6B-7E9B00670167}"/>
              </a:ext>
            </a:extLst>
          </p:cNvPr>
          <p:cNvSpPr/>
          <p:nvPr/>
        </p:nvSpPr>
        <p:spPr>
          <a:xfrm>
            <a:off x="10855367"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2" name="Graphic 71" descr="Radioactive with solid fill">
            <a:extLst>
              <a:ext uri="{FF2B5EF4-FFF2-40B4-BE49-F238E27FC236}">
                <a16:creationId xmlns:a16="http://schemas.microsoft.com/office/drawing/2014/main" id="{83FBBF06-0183-DF6B-CA06-9F034202474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94222" y="3676934"/>
            <a:ext cx="1225112" cy="1225112"/>
          </a:xfrm>
          <a:prstGeom prst="rect">
            <a:avLst/>
          </a:prstGeom>
        </p:spPr>
      </p:pic>
    </p:spTree>
    <p:extLst>
      <p:ext uri="{BB962C8B-B14F-4D97-AF65-F5344CB8AC3E}">
        <p14:creationId xmlns:p14="http://schemas.microsoft.com/office/powerpoint/2010/main" val="140329936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E8B413F8-9E4F-73AF-5B80-AE0A4DB8667C}"/>
            </a:ext>
          </a:extLst>
        </p:cNvPr>
        <p:cNvGrpSpPr/>
        <p:nvPr/>
      </p:nvGrpSpPr>
      <p:grpSpPr>
        <a:xfrm>
          <a:off x="0" y="0"/>
          <a:ext cx="0" cy="0"/>
          <a:chOff x="0" y="0"/>
          <a:chExt cx="0" cy="0"/>
        </a:xfrm>
      </p:grpSpPr>
      <p:sp>
        <p:nvSpPr>
          <p:cNvPr id="413" name="Google Shape;413;p43">
            <a:extLst>
              <a:ext uri="{FF2B5EF4-FFF2-40B4-BE49-F238E27FC236}">
                <a16:creationId xmlns:a16="http://schemas.microsoft.com/office/drawing/2014/main" id="{30B97E92-BD2C-0E77-A0AC-E2480EE3E2DC}"/>
              </a:ext>
            </a:extLst>
          </p:cNvPr>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Risk Scoring</a:t>
            </a:r>
            <a:endParaRPr dirty="0"/>
          </a:p>
        </p:txBody>
      </p:sp>
      <p:pic>
        <p:nvPicPr>
          <p:cNvPr id="48" name="Picture 47" descr="A black and white symbol&#10;&#10;AI-generated content may be incorrect.">
            <a:extLst>
              <a:ext uri="{FF2B5EF4-FFF2-40B4-BE49-F238E27FC236}">
                <a16:creationId xmlns:a16="http://schemas.microsoft.com/office/drawing/2014/main" id="{E4D41ACA-1669-DC33-2E2C-F84A4A9223E3}"/>
              </a:ext>
            </a:extLst>
          </p:cNvPr>
          <p:cNvPicPr>
            <a:picLocks noChangeAspect="1"/>
          </p:cNvPicPr>
          <p:nvPr/>
        </p:nvPicPr>
        <p:blipFill>
          <a:blip r:embed="rId3">
            <a:alphaModFix amt="76000"/>
          </a:blip>
          <a:stretch>
            <a:fillRect/>
          </a:stretch>
        </p:blipFill>
        <p:spPr>
          <a:xfrm>
            <a:off x="9321282" y="3223727"/>
            <a:ext cx="205273" cy="205273"/>
          </a:xfrm>
          <a:prstGeom prst="rect">
            <a:avLst/>
          </a:prstGeom>
        </p:spPr>
      </p:pic>
      <p:sp>
        <p:nvSpPr>
          <p:cNvPr id="49" name="Google Shape;415;p43">
            <a:extLst>
              <a:ext uri="{FF2B5EF4-FFF2-40B4-BE49-F238E27FC236}">
                <a16:creationId xmlns:a16="http://schemas.microsoft.com/office/drawing/2014/main" id="{5B5837E1-3573-C4DF-1DF6-AD7561C60478}"/>
              </a:ext>
            </a:extLst>
          </p:cNvPr>
          <p:cNvSpPr txBox="1">
            <a:spLocks/>
          </p:cNvSpPr>
          <p:nvPr/>
        </p:nvSpPr>
        <p:spPr>
          <a:xfrm>
            <a:off x="766479" y="15156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endParaRPr lang="en-US" dirty="0"/>
          </a:p>
        </p:txBody>
      </p:sp>
      <p:pic>
        <p:nvPicPr>
          <p:cNvPr id="5" name="Picture 4" descr="A paper monkey sitting on the floor&#10;&#10;AI-generated content may be incorrect.">
            <a:extLst>
              <a:ext uri="{FF2B5EF4-FFF2-40B4-BE49-F238E27FC236}">
                <a16:creationId xmlns:a16="http://schemas.microsoft.com/office/drawing/2014/main" id="{CCD96269-9968-D81B-91FE-5EB89E7D9DAA}"/>
              </a:ext>
            </a:extLst>
          </p:cNvPr>
          <p:cNvPicPr>
            <a:picLocks noChangeAspect="1"/>
          </p:cNvPicPr>
          <p:nvPr/>
        </p:nvPicPr>
        <p:blipFill>
          <a:blip r:embed="rId4"/>
          <a:stretch>
            <a:fillRect/>
          </a:stretch>
        </p:blipFill>
        <p:spPr>
          <a:xfrm>
            <a:off x="5914490" y="0"/>
            <a:ext cx="6277510" cy="6277510"/>
          </a:xfrm>
          <a:prstGeom prst="rect">
            <a:avLst/>
          </a:prstGeom>
        </p:spPr>
      </p:pic>
      <p:sp>
        <p:nvSpPr>
          <p:cNvPr id="3" name="TextBox 2">
            <a:extLst>
              <a:ext uri="{FF2B5EF4-FFF2-40B4-BE49-F238E27FC236}">
                <a16:creationId xmlns:a16="http://schemas.microsoft.com/office/drawing/2014/main" id="{CF17E784-4428-C338-D89C-DE31F2022C70}"/>
              </a:ext>
            </a:extLst>
          </p:cNvPr>
          <p:cNvSpPr txBox="1"/>
          <p:nvPr/>
        </p:nvSpPr>
        <p:spPr>
          <a:xfrm>
            <a:off x="838199" y="1281982"/>
            <a:ext cx="4762501" cy="369332"/>
          </a:xfrm>
          <a:prstGeom prst="rect">
            <a:avLst/>
          </a:prstGeom>
          <a:noFill/>
        </p:spPr>
        <p:txBody>
          <a:bodyPr wrap="square">
            <a:spAutoFit/>
          </a:bodyPr>
          <a:lstStyle/>
          <a:p>
            <a:r>
              <a:rPr lang="en-US" sz="1800" i="1" dirty="0">
                <a:solidFill>
                  <a:srgbClr val="2B2576"/>
                </a:solidFill>
                <a:latin typeface="Open Sans" panose="020B0606030504020204" pitchFamily="34" charset="0"/>
              </a:rPr>
              <a:t>“Be honest, how bad is it?”</a:t>
            </a:r>
          </a:p>
        </p:txBody>
      </p:sp>
    </p:spTree>
    <p:extLst>
      <p:ext uri="{BB962C8B-B14F-4D97-AF65-F5344CB8AC3E}">
        <p14:creationId xmlns:p14="http://schemas.microsoft.com/office/powerpoint/2010/main" val="41610411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89DF8CBD-4B86-D706-3295-6E2838984F27}"/>
            </a:ext>
          </a:extLst>
        </p:cNvPr>
        <p:cNvGrpSpPr/>
        <p:nvPr/>
      </p:nvGrpSpPr>
      <p:grpSpPr>
        <a:xfrm>
          <a:off x="0" y="0"/>
          <a:ext cx="0" cy="0"/>
          <a:chOff x="0" y="0"/>
          <a:chExt cx="0" cy="0"/>
        </a:xfrm>
      </p:grpSpPr>
      <p:pic>
        <p:nvPicPr>
          <p:cNvPr id="5" name="Picture 4" descr="A paper monkey sitting on the floor&#10;&#10;AI-generated content may be incorrect.">
            <a:extLst>
              <a:ext uri="{FF2B5EF4-FFF2-40B4-BE49-F238E27FC236}">
                <a16:creationId xmlns:a16="http://schemas.microsoft.com/office/drawing/2014/main" id="{1CB1AC6B-34F5-52D9-06A8-BA29A8FC283D}"/>
              </a:ext>
            </a:extLst>
          </p:cNvPr>
          <p:cNvPicPr>
            <a:picLocks noChangeAspect="1"/>
          </p:cNvPicPr>
          <p:nvPr/>
        </p:nvPicPr>
        <p:blipFill>
          <a:blip r:embed="rId3"/>
          <a:stretch>
            <a:fillRect/>
          </a:stretch>
        </p:blipFill>
        <p:spPr>
          <a:xfrm>
            <a:off x="5914490" y="0"/>
            <a:ext cx="6277510" cy="6277510"/>
          </a:xfrm>
          <a:prstGeom prst="rect">
            <a:avLst/>
          </a:prstGeom>
        </p:spPr>
      </p:pic>
      <p:sp>
        <p:nvSpPr>
          <p:cNvPr id="10" name="Rectangle 9">
            <a:extLst>
              <a:ext uri="{FF2B5EF4-FFF2-40B4-BE49-F238E27FC236}">
                <a16:creationId xmlns:a16="http://schemas.microsoft.com/office/drawing/2014/main" id="{767B03A1-E4DE-7BDD-3995-5421DEC4887C}"/>
              </a:ext>
            </a:extLst>
          </p:cNvPr>
          <p:cNvSpPr/>
          <p:nvPr/>
        </p:nvSpPr>
        <p:spPr>
          <a:xfrm>
            <a:off x="5914490" y="-4461"/>
            <a:ext cx="6277508" cy="6277510"/>
          </a:xfrm>
          <a:prstGeom prst="rect">
            <a:avLst/>
          </a:prstGeom>
          <a:solidFill>
            <a:srgbClr val="EBEBF3">
              <a:alpha val="9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3" name="Google Shape;413;p43">
            <a:extLst>
              <a:ext uri="{FF2B5EF4-FFF2-40B4-BE49-F238E27FC236}">
                <a16:creationId xmlns:a16="http://schemas.microsoft.com/office/drawing/2014/main" id="{A18AEC03-8484-0C5F-3162-15C9420D63AB}"/>
              </a:ext>
            </a:extLst>
          </p:cNvPr>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Risk Scoring</a:t>
            </a:r>
            <a:endParaRPr dirty="0"/>
          </a:p>
        </p:txBody>
      </p:sp>
      <p:sp>
        <p:nvSpPr>
          <p:cNvPr id="49" name="Google Shape;415;p43">
            <a:extLst>
              <a:ext uri="{FF2B5EF4-FFF2-40B4-BE49-F238E27FC236}">
                <a16:creationId xmlns:a16="http://schemas.microsoft.com/office/drawing/2014/main" id="{A90544D1-7E1F-104B-946B-3E39DAF03134}"/>
              </a:ext>
            </a:extLst>
          </p:cNvPr>
          <p:cNvSpPr txBox="1">
            <a:spLocks/>
          </p:cNvSpPr>
          <p:nvPr/>
        </p:nvSpPr>
        <p:spPr>
          <a:xfrm>
            <a:off x="766479" y="15156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r>
              <a:rPr lang="en-US" dirty="0">
                <a:solidFill>
                  <a:schemeClr val="tx2">
                    <a:lumMod val="25000"/>
                  </a:schemeClr>
                </a:solidFill>
              </a:rPr>
              <a:t>Summary</a:t>
            </a:r>
          </a:p>
          <a:p>
            <a:pPr marL="285750" indent="-285750">
              <a:buFont typeface="Arial" panose="020B0604020202020204" pitchFamily="34" charset="0"/>
              <a:buChar char="•"/>
            </a:pPr>
            <a:endParaRPr lang="en-US" dirty="0"/>
          </a:p>
        </p:txBody>
      </p:sp>
      <p:sp>
        <p:nvSpPr>
          <p:cNvPr id="3" name="TextBox 2">
            <a:extLst>
              <a:ext uri="{FF2B5EF4-FFF2-40B4-BE49-F238E27FC236}">
                <a16:creationId xmlns:a16="http://schemas.microsoft.com/office/drawing/2014/main" id="{D2420129-0DD6-D76F-416B-938FC56AA100}"/>
              </a:ext>
            </a:extLst>
          </p:cNvPr>
          <p:cNvSpPr txBox="1"/>
          <p:nvPr/>
        </p:nvSpPr>
        <p:spPr>
          <a:xfrm>
            <a:off x="6353174" y="662500"/>
            <a:ext cx="5136890" cy="646331"/>
          </a:xfrm>
          <a:prstGeom prst="rect">
            <a:avLst/>
          </a:prstGeom>
          <a:noFill/>
        </p:spPr>
        <p:txBody>
          <a:bodyPr wrap="square">
            <a:spAutoFit/>
          </a:bodyPr>
          <a:lstStyle/>
          <a:p>
            <a:r>
              <a:rPr lang="en-US" sz="3600" dirty="0">
                <a:solidFill>
                  <a:srgbClr val="09B36B"/>
                </a:solidFill>
              </a:rPr>
              <a:t>Summary</a:t>
            </a:r>
          </a:p>
        </p:txBody>
      </p:sp>
      <p:sp>
        <p:nvSpPr>
          <p:cNvPr id="6" name="TextBox 5">
            <a:extLst>
              <a:ext uri="{FF2B5EF4-FFF2-40B4-BE49-F238E27FC236}">
                <a16:creationId xmlns:a16="http://schemas.microsoft.com/office/drawing/2014/main" id="{768C806C-CE3B-E0EB-CEC3-B47F21D65EC2}"/>
              </a:ext>
            </a:extLst>
          </p:cNvPr>
          <p:cNvSpPr txBox="1"/>
          <p:nvPr/>
        </p:nvSpPr>
        <p:spPr>
          <a:xfrm>
            <a:off x="838199" y="1281982"/>
            <a:ext cx="4762501" cy="369332"/>
          </a:xfrm>
          <a:prstGeom prst="rect">
            <a:avLst/>
          </a:prstGeom>
          <a:noFill/>
        </p:spPr>
        <p:txBody>
          <a:bodyPr wrap="square">
            <a:spAutoFit/>
          </a:bodyPr>
          <a:lstStyle/>
          <a:p>
            <a:r>
              <a:rPr lang="en-US" sz="1800" i="1" dirty="0">
                <a:solidFill>
                  <a:srgbClr val="2B2576"/>
                </a:solidFill>
                <a:latin typeface="Open Sans" panose="020B0606030504020204" pitchFamily="34" charset="0"/>
              </a:rPr>
              <a:t>“Be honest, how bad is it?”</a:t>
            </a:r>
          </a:p>
        </p:txBody>
      </p:sp>
      <p:sp>
        <p:nvSpPr>
          <p:cNvPr id="7" name="TextBox 6">
            <a:extLst>
              <a:ext uri="{FF2B5EF4-FFF2-40B4-BE49-F238E27FC236}">
                <a16:creationId xmlns:a16="http://schemas.microsoft.com/office/drawing/2014/main" id="{6AAF0D0B-CC05-1878-330C-5BE1A6373FD3}"/>
              </a:ext>
            </a:extLst>
          </p:cNvPr>
          <p:cNvSpPr txBox="1"/>
          <p:nvPr/>
        </p:nvSpPr>
        <p:spPr>
          <a:xfrm>
            <a:off x="6353174" y="1515649"/>
            <a:ext cx="5597526" cy="830997"/>
          </a:xfrm>
          <a:prstGeom prst="rect">
            <a:avLst/>
          </a:prstGeom>
          <a:noFill/>
        </p:spPr>
        <p:txBody>
          <a:bodyPr wrap="square">
            <a:spAutoFit/>
          </a:bodyPr>
          <a:lstStyle/>
          <a:p>
            <a:r>
              <a:rPr lang="en-US" sz="1600" dirty="0">
                <a:solidFill>
                  <a:schemeClr val="tx2">
                    <a:lumMod val="25000"/>
                  </a:schemeClr>
                </a:solidFill>
                <a:latin typeface="Arial" panose="020B0604020202020204" pitchFamily="34" charset="0"/>
                <a:cs typeface="Arial" panose="020B0604020202020204" pitchFamily="34" charset="0"/>
                <a:sym typeface="Sora"/>
              </a:rPr>
              <a:t>The PowerHuntShares </a:t>
            </a:r>
            <a:r>
              <a:rPr lang="en-US" sz="1600" b="1" dirty="0">
                <a:solidFill>
                  <a:schemeClr val="tx2">
                    <a:lumMod val="25000"/>
                  </a:schemeClr>
                </a:solidFill>
                <a:latin typeface="Arial" panose="020B0604020202020204" pitchFamily="34" charset="0"/>
                <a:cs typeface="Arial" panose="020B0604020202020204" pitchFamily="34" charset="0"/>
                <a:sym typeface="Sora"/>
              </a:rPr>
              <a:t>risk score </a:t>
            </a:r>
            <a:r>
              <a:rPr lang="en-US" sz="1600" dirty="0">
                <a:solidFill>
                  <a:schemeClr val="tx2">
                    <a:lumMod val="25000"/>
                  </a:schemeClr>
                </a:solidFill>
                <a:latin typeface="Arial" panose="020B0604020202020204" pitchFamily="34" charset="0"/>
                <a:cs typeface="Arial" panose="020B0604020202020204" pitchFamily="34" charset="0"/>
                <a:sym typeface="Sora"/>
              </a:rPr>
              <a:t>is a simple formula that helps evaluate and rank risk associated with shares based simple questions. </a:t>
            </a:r>
            <a:endParaRPr lang="en-US" sz="1600" b="1" dirty="0">
              <a:solidFill>
                <a:schemeClr val="tx2">
                  <a:lumMod val="25000"/>
                </a:schemeClr>
              </a:solidFill>
            </a:endParaRPr>
          </a:p>
        </p:txBody>
      </p:sp>
    </p:spTree>
    <p:extLst>
      <p:ext uri="{BB962C8B-B14F-4D97-AF65-F5344CB8AC3E}">
        <p14:creationId xmlns:p14="http://schemas.microsoft.com/office/powerpoint/2010/main" val="234457289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F2307FA8-51DC-9DD8-F7F8-FA7B7E588F70}"/>
            </a:ext>
          </a:extLst>
        </p:cNvPr>
        <p:cNvGrpSpPr/>
        <p:nvPr/>
      </p:nvGrpSpPr>
      <p:grpSpPr>
        <a:xfrm>
          <a:off x="0" y="0"/>
          <a:ext cx="0" cy="0"/>
          <a:chOff x="0" y="0"/>
          <a:chExt cx="0" cy="0"/>
        </a:xfrm>
      </p:grpSpPr>
      <p:pic>
        <p:nvPicPr>
          <p:cNvPr id="5" name="Picture 4" descr="A paper monkey sitting on the floor&#10;&#10;AI-generated content may be incorrect.">
            <a:extLst>
              <a:ext uri="{FF2B5EF4-FFF2-40B4-BE49-F238E27FC236}">
                <a16:creationId xmlns:a16="http://schemas.microsoft.com/office/drawing/2014/main" id="{8284EF5A-FE01-04F8-B9D3-1807EBDC1E93}"/>
              </a:ext>
            </a:extLst>
          </p:cNvPr>
          <p:cNvPicPr>
            <a:picLocks noChangeAspect="1"/>
          </p:cNvPicPr>
          <p:nvPr/>
        </p:nvPicPr>
        <p:blipFill>
          <a:blip r:embed="rId3"/>
          <a:stretch>
            <a:fillRect/>
          </a:stretch>
        </p:blipFill>
        <p:spPr>
          <a:xfrm>
            <a:off x="5914490" y="0"/>
            <a:ext cx="6277510" cy="6277510"/>
          </a:xfrm>
          <a:prstGeom prst="rect">
            <a:avLst/>
          </a:prstGeom>
        </p:spPr>
      </p:pic>
      <p:sp>
        <p:nvSpPr>
          <p:cNvPr id="10" name="Rectangle 9">
            <a:extLst>
              <a:ext uri="{FF2B5EF4-FFF2-40B4-BE49-F238E27FC236}">
                <a16:creationId xmlns:a16="http://schemas.microsoft.com/office/drawing/2014/main" id="{B93AEA11-B549-F90E-30B3-C8500015F738}"/>
              </a:ext>
            </a:extLst>
          </p:cNvPr>
          <p:cNvSpPr/>
          <p:nvPr/>
        </p:nvSpPr>
        <p:spPr>
          <a:xfrm>
            <a:off x="5914490" y="-4461"/>
            <a:ext cx="6277508" cy="6277510"/>
          </a:xfrm>
          <a:prstGeom prst="rect">
            <a:avLst/>
          </a:prstGeom>
          <a:solidFill>
            <a:srgbClr val="EBEBF3">
              <a:alpha val="9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3" name="Google Shape;413;p43">
            <a:extLst>
              <a:ext uri="{FF2B5EF4-FFF2-40B4-BE49-F238E27FC236}">
                <a16:creationId xmlns:a16="http://schemas.microsoft.com/office/drawing/2014/main" id="{90834A17-2548-A229-AECB-0F87F0B8867C}"/>
              </a:ext>
            </a:extLst>
          </p:cNvPr>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Risk Scoring</a:t>
            </a:r>
            <a:endParaRPr dirty="0"/>
          </a:p>
        </p:txBody>
      </p:sp>
      <p:sp>
        <p:nvSpPr>
          <p:cNvPr id="49" name="Google Shape;415;p43">
            <a:extLst>
              <a:ext uri="{FF2B5EF4-FFF2-40B4-BE49-F238E27FC236}">
                <a16:creationId xmlns:a16="http://schemas.microsoft.com/office/drawing/2014/main" id="{37450F1F-8552-F37F-921F-492B34CE75B2}"/>
              </a:ext>
            </a:extLst>
          </p:cNvPr>
          <p:cNvSpPr txBox="1">
            <a:spLocks/>
          </p:cNvSpPr>
          <p:nvPr/>
        </p:nvSpPr>
        <p:spPr>
          <a:xfrm>
            <a:off x="766479" y="15156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r>
              <a:rPr lang="en-US" b="0" dirty="0">
                <a:solidFill>
                  <a:schemeClr val="tx2">
                    <a:lumMod val="25000"/>
                  </a:schemeClr>
                </a:solidFill>
              </a:rPr>
              <a:t>Summary</a:t>
            </a:r>
          </a:p>
          <a:p>
            <a:pPr marL="285750" indent="-285750">
              <a:buFont typeface="Arial" panose="020B0604020202020204" pitchFamily="34" charset="0"/>
              <a:buChar char="•"/>
            </a:pPr>
            <a:r>
              <a:rPr lang="en-US" dirty="0">
                <a:solidFill>
                  <a:schemeClr val="tx2">
                    <a:lumMod val="25000"/>
                  </a:schemeClr>
                </a:solidFill>
              </a:rPr>
              <a:t>Why Risk Scores?</a:t>
            </a:r>
          </a:p>
          <a:p>
            <a:endParaRPr lang="en-US" dirty="0">
              <a:solidFill>
                <a:schemeClr val="tx2">
                  <a:lumMod val="25000"/>
                </a:schemeClr>
              </a:solidFill>
            </a:endParaRPr>
          </a:p>
          <a:p>
            <a:pPr marL="285750" indent="-285750">
              <a:buFont typeface="Arial" panose="020B0604020202020204" pitchFamily="34" charset="0"/>
              <a:buChar char="•"/>
            </a:pPr>
            <a:endParaRPr lang="en-US" dirty="0"/>
          </a:p>
        </p:txBody>
      </p:sp>
      <p:sp>
        <p:nvSpPr>
          <p:cNvPr id="3" name="TextBox 2">
            <a:extLst>
              <a:ext uri="{FF2B5EF4-FFF2-40B4-BE49-F238E27FC236}">
                <a16:creationId xmlns:a16="http://schemas.microsoft.com/office/drawing/2014/main" id="{EB4A2B34-08E0-826B-21AC-5D698F3D64DE}"/>
              </a:ext>
            </a:extLst>
          </p:cNvPr>
          <p:cNvSpPr txBox="1"/>
          <p:nvPr/>
        </p:nvSpPr>
        <p:spPr>
          <a:xfrm>
            <a:off x="6353174" y="662500"/>
            <a:ext cx="5136890" cy="646331"/>
          </a:xfrm>
          <a:prstGeom prst="rect">
            <a:avLst/>
          </a:prstGeom>
          <a:noFill/>
        </p:spPr>
        <p:txBody>
          <a:bodyPr wrap="square">
            <a:spAutoFit/>
          </a:bodyPr>
          <a:lstStyle/>
          <a:p>
            <a:r>
              <a:rPr lang="en-US" sz="3600" dirty="0">
                <a:solidFill>
                  <a:srgbClr val="09B36B"/>
                </a:solidFill>
              </a:rPr>
              <a:t>Summary</a:t>
            </a:r>
          </a:p>
        </p:txBody>
      </p:sp>
      <p:grpSp>
        <p:nvGrpSpPr>
          <p:cNvPr id="12" name="Group 11">
            <a:extLst>
              <a:ext uri="{FF2B5EF4-FFF2-40B4-BE49-F238E27FC236}">
                <a16:creationId xmlns:a16="http://schemas.microsoft.com/office/drawing/2014/main" id="{7971B2A0-DD4F-9E66-7000-D67F7955F233}"/>
              </a:ext>
            </a:extLst>
          </p:cNvPr>
          <p:cNvGrpSpPr/>
          <p:nvPr/>
        </p:nvGrpSpPr>
        <p:grpSpPr>
          <a:xfrm>
            <a:off x="6353173" y="2637412"/>
            <a:ext cx="6199851" cy="1643058"/>
            <a:chOff x="6353173" y="2637412"/>
            <a:chExt cx="6199851" cy="1643058"/>
          </a:xfrm>
        </p:grpSpPr>
        <p:sp>
          <p:nvSpPr>
            <p:cNvPr id="4" name="TextBox 3">
              <a:extLst>
                <a:ext uri="{FF2B5EF4-FFF2-40B4-BE49-F238E27FC236}">
                  <a16:creationId xmlns:a16="http://schemas.microsoft.com/office/drawing/2014/main" id="{3617C426-096C-D5CD-524B-BC038A6C1BCA}"/>
                </a:ext>
              </a:extLst>
            </p:cNvPr>
            <p:cNvSpPr txBox="1"/>
            <p:nvPr/>
          </p:nvSpPr>
          <p:spPr>
            <a:xfrm>
              <a:off x="6479317" y="3326363"/>
              <a:ext cx="5535899" cy="954107"/>
            </a:xfrm>
            <a:prstGeom prst="rect">
              <a:avLst/>
            </a:prstGeom>
            <a:noFill/>
          </p:spPr>
          <p:txBody>
            <a:bodyPr wrap="square">
              <a:spAutoFit/>
            </a:bodyPr>
            <a:lstStyle/>
            <a:p>
              <a:pPr marL="285750" indent="-285750" algn="l" fontAlgn="base">
                <a:buFont typeface="Arial" panose="020B0604020202020204" pitchFamily="34" charset="0"/>
                <a:buChar char="•"/>
              </a:pPr>
              <a:r>
                <a:rPr lang="en-US" dirty="0">
                  <a:solidFill>
                    <a:srgbClr val="3D3935"/>
                  </a:solidFill>
                  <a:latin typeface="Open Sans" panose="020B0606030504020204" pitchFamily="34" charset="0"/>
                </a:rPr>
                <a:t>Help prioritize exploitation</a:t>
              </a:r>
            </a:p>
            <a:p>
              <a:pPr marL="285750" indent="-285750" algn="l" fontAlgn="base">
                <a:buFont typeface="Arial" panose="020B0604020202020204" pitchFamily="34" charset="0"/>
                <a:buChar char="•"/>
              </a:pPr>
              <a:r>
                <a:rPr lang="en-US" dirty="0">
                  <a:solidFill>
                    <a:srgbClr val="3D3935"/>
                  </a:solidFill>
                  <a:latin typeface="Open Sans" panose="020B0606030504020204" pitchFamily="34" charset="0"/>
                </a:rPr>
                <a:t>Help prioritized remediation</a:t>
              </a:r>
            </a:p>
            <a:p>
              <a:pPr marL="285750" indent="-285750" fontAlgn="base">
                <a:buFont typeface="Arial" panose="020B0604020202020204" pitchFamily="34" charset="0"/>
                <a:buChar char="•"/>
              </a:pPr>
              <a:r>
                <a:rPr lang="en-US" dirty="0">
                  <a:solidFill>
                    <a:srgbClr val="3D3935"/>
                  </a:solidFill>
                  <a:latin typeface="Open Sans" panose="020B0606030504020204" pitchFamily="34" charset="0"/>
                </a:rPr>
                <a:t>Add context related to abuse impact</a:t>
              </a:r>
            </a:p>
            <a:p>
              <a:pPr marL="285750" indent="-285750" algn="l" fontAlgn="base">
                <a:buFont typeface="Arial" panose="020B0604020202020204" pitchFamily="34" charset="0"/>
                <a:buChar char="•"/>
              </a:pPr>
              <a:endParaRPr lang="en-US" dirty="0"/>
            </a:p>
          </p:txBody>
        </p:sp>
        <p:sp>
          <p:nvSpPr>
            <p:cNvPr id="6" name="TextBox 5">
              <a:extLst>
                <a:ext uri="{FF2B5EF4-FFF2-40B4-BE49-F238E27FC236}">
                  <a16:creationId xmlns:a16="http://schemas.microsoft.com/office/drawing/2014/main" id="{69507944-DCDB-8E88-323D-8F95249A9968}"/>
                </a:ext>
              </a:extLst>
            </p:cNvPr>
            <p:cNvSpPr txBox="1"/>
            <p:nvPr/>
          </p:nvSpPr>
          <p:spPr>
            <a:xfrm>
              <a:off x="6353173" y="2637412"/>
              <a:ext cx="6199851" cy="646331"/>
            </a:xfrm>
            <a:prstGeom prst="rect">
              <a:avLst/>
            </a:prstGeom>
            <a:noFill/>
          </p:spPr>
          <p:txBody>
            <a:bodyPr wrap="square">
              <a:spAutoFit/>
            </a:bodyPr>
            <a:lstStyle/>
            <a:p>
              <a:r>
                <a:rPr lang="en-US" sz="3600" dirty="0">
                  <a:solidFill>
                    <a:srgbClr val="09B36B"/>
                  </a:solidFill>
                </a:rPr>
                <a:t>Why Risk Scores?</a:t>
              </a:r>
            </a:p>
          </p:txBody>
        </p:sp>
      </p:grpSp>
      <p:sp>
        <p:nvSpPr>
          <p:cNvPr id="8" name="TextBox 7">
            <a:extLst>
              <a:ext uri="{FF2B5EF4-FFF2-40B4-BE49-F238E27FC236}">
                <a16:creationId xmlns:a16="http://schemas.microsoft.com/office/drawing/2014/main" id="{87B0E7C3-FB5B-C8C7-4E69-F0BB1E5B18E0}"/>
              </a:ext>
            </a:extLst>
          </p:cNvPr>
          <p:cNvSpPr txBox="1"/>
          <p:nvPr/>
        </p:nvSpPr>
        <p:spPr>
          <a:xfrm>
            <a:off x="838199" y="1281982"/>
            <a:ext cx="4762501" cy="369332"/>
          </a:xfrm>
          <a:prstGeom prst="rect">
            <a:avLst/>
          </a:prstGeom>
          <a:noFill/>
        </p:spPr>
        <p:txBody>
          <a:bodyPr wrap="square">
            <a:spAutoFit/>
          </a:bodyPr>
          <a:lstStyle/>
          <a:p>
            <a:r>
              <a:rPr lang="en-US" sz="1800" i="1" dirty="0">
                <a:solidFill>
                  <a:srgbClr val="2B2576"/>
                </a:solidFill>
                <a:latin typeface="Open Sans" panose="020B0606030504020204" pitchFamily="34" charset="0"/>
              </a:rPr>
              <a:t>“Be honest, how bad is it?”</a:t>
            </a:r>
          </a:p>
        </p:txBody>
      </p:sp>
      <p:grpSp>
        <p:nvGrpSpPr>
          <p:cNvPr id="13" name="Group 12">
            <a:extLst>
              <a:ext uri="{FF2B5EF4-FFF2-40B4-BE49-F238E27FC236}">
                <a16:creationId xmlns:a16="http://schemas.microsoft.com/office/drawing/2014/main" id="{BD7B7309-78C3-DCF1-8A3C-E64937F48DC9}"/>
              </a:ext>
            </a:extLst>
          </p:cNvPr>
          <p:cNvGrpSpPr/>
          <p:nvPr/>
        </p:nvGrpSpPr>
        <p:grpSpPr>
          <a:xfrm>
            <a:off x="6353173" y="4176346"/>
            <a:ext cx="6199851" cy="1212171"/>
            <a:chOff x="6353173" y="4176346"/>
            <a:chExt cx="6199851" cy="1212171"/>
          </a:xfrm>
        </p:grpSpPr>
        <p:sp>
          <p:nvSpPr>
            <p:cNvPr id="9" name="TextBox 8">
              <a:extLst>
                <a:ext uri="{FF2B5EF4-FFF2-40B4-BE49-F238E27FC236}">
                  <a16:creationId xmlns:a16="http://schemas.microsoft.com/office/drawing/2014/main" id="{4C2C5707-E770-43F1-C59C-A06219FD9A55}"/>
                </a:ext>
              </a:extLst>
            </p:cNvPr>
            <p:cNvSpPr txBox="1"/>
            <p:nvPr/>
          </p:nvSpPr>
          <p:spPr>
            <a:xfrm>
              <a:off x="6479317" y="4865297"/>
              <a:ext cx="5535899" cy="523220"/>
            </a:xfrm>
            <a:prstGeom prst="rect">
              <a:avLst/>
            </a:prstGeom>
            <a:noFill/>
          </p:spPr>
          <p:txBody>
            <a:bodyPr wrap="square">
              <a:spAutoFit/>
            </a:bodyPr>
            <a:lstStyle/>
            <a:p>
              <a:pPr marL="285750" indent="-285750" algn="l" fontAlgn="base">
                <a:buFont typeface="Arial" panose="020B0604020202020204" pitchFamily="34" charset="0"/>
                <a:buChar char="•"/>
              </a:pPr>
              <a:r>
                <a:rPr lang="en-US" b="1" dirty="0">
                  <a:solidFill>
                    <a:srgbClr val="3D3935"/>
                  </a:solidFill>
                  <a:latin typeface="Open Sans" panose="020B0606030504020204" pitchFamily="34" charset="0"/>
                </a:rPr>
                <a:t>CVSS</a:t>
              </a:r>
              <a:r>
                <a:rPr lang="en-US" dirty="0">
                  <a:solidFill>
                    <a:srgbClr val="3D3935"/>
                  </a:solidFill>
                  <a:latin typeface="Open Sans" panose="020B0606030504020204" pitchFamily="34" charset="0"/>
                </a:rPr>
                <a:t> didn’t provide the data context and volume in the way I wanted. </a:t>
              </a:r>
              <a:endParaRPr lang="en-US" dirty="0"/>
            </a:p>
          </p:txBody>
        </p:sp>
        <p:sp>
          <p:nvSpPr>
            <p:cNvPr id="11" name="TextBox 10">
              <a:extLst>
                <a:ext uri="{FF2B5EF4-FFF2-40B4-BE49-F238E27FC236}">
                  <a16:creationId xmlns:a16="http://schemas.microsoft.com/office/drawing/2014/main" id="{0AD49413-BA9B-E334-9C48-790F841AE526}"/>
                </a:ext>
              </a:extLst>
            </p:cNvPr>
            <p:cNvSpPr txBox="1"/>
            <p:nvPr/>
          </p:nvSpPr>
          <p:spPr>
            <a:xfrm>
              <a:off x="6353173" y="4176346"/>
              <a:ext cx="6199851" cy="646331"/>
            </a:xfrm>
            <a:prstGeom prst="rect">
              <a:avLst/>
            </a:prstGeom>
            <a:noFill/>
          </p:spPr>
          <p:txBody>
            <a:bodyPr wrap="square">
              <a:spAutoFit/>
            </a:bodyPr>
            <a:lstStyle/>
            <a:p>
              <a:r>
                <a:rPr lang="en-US" sz="3600" dirty="0">
                  <a:solidFill>
                    <a:srgbClr val="09B36B"/>
                  </a:solidFill>
                </a:rPr>
                <a:t>Why </a:t>
              </a:r>
              <a:r>
                <a:rPr lang="en-US" sz="3600" i="1" dirty="0">
                  <a:solidFill>
                    <a:srgbClr val="2B2576"/>
                  </a:solidFill>
                </a:rPr>
                <a:t>Another</a:t>
              </a:r>
              <a:r>
                <a:rPr lang="en-US" sz="3600" dirty="0">
                  <a:solidFill>
                    <a:srgbClr val="2B2576"/>
                  </a:solidFill>
                </a:rPr>
                <a:t> </a:t>
              </a:r>
              <a:r>
                <a:rPr lang="en-US" sz="3600" dirty="0">
                  <a:solidFill>
                    <a:srgbClr val="09B36B"/>
                  </a:solidFill>
                </a:rPr>
                <a:t>Risk Rating?</a:t>
              </a:r>
            </a:p>
          </p:txBody>
        </p:sp>
      </p:grpSp>
      <p:sp>
        <p:nvSpPr>
          <p:cNvPr id="15" name="TextBox 14">
            <a:extLst>
              <a:ext uri="{FF2B5EF4-FFF2-40B4-BE49-F238E27FC236}">
                <a16:creationId xmlns:a16="http://schemas.microsoft.com/office/drawing/2014/main" id="{F313442D-0C4E-4EBE-23F8-57CD09B1169D}"/>
              </a:ext>
            </a:extLst>
          </p:cNvPr>
          <p:cNvSpPr txBox="1"/>
          <p:nvPr/>
        </p:nvSpPr>
        <p:spPr>
          <a:xfrm>
            <a:off x="6353174" y="1515649"/>
            <a:ext cx="5597526" cy="830997"/>
          </a:xfrm>
          <a:prstGeom prst="rect">
            <a:avLst/>
          </a:prstGeom>
          <a:noFill/>
        </p:spPr>
        <p:txBody>
          <a:bodyPr wrap="square">
            <a:spAutoFit/>
          </a:bodyPr>
          <a:lstStyle/>
          <a:p>
            <a:r>
              <a:rPr lang="en-US" sz="1600" dirty="0">
                <a:solidFill>
                  <a:schemeClr val="tx2">
                    <a:lumMod val="25000"/>
                  </a:schemeClr>
                </a:solidFill>
                <a:latin typeface="Arial" panose="020B0604020202020204" pitchFamily="34" charset="0"/>
                <a:cs typeface="Arial" panose="020B0604020202020204" pitchFamily="34" charset="0"/>
                <a:sym typeface="Sora"/>
              </a:rPr>
              <a:t>The PowerHuntShares </a:t>
            </a:r>
            <a:r>
              <a:rPr lang="en-US" sz="1600" b="1" dirty="0">
                <a:solidFill>
                  <a:schemeClr val="tx2">
                    <a:lumMod val="25000"/>
                  </a:schemeClr>
                </a:solidFill>
                <a:latin typeface="Arial" panose="020B0604020202020204" pitchFamily="34" charset="0"/>
                <a:cs typeface="Arial" panose="020B0604020202020204" pitchFamily="34" charset="0"/>
                <a:sym typeface="Sora"/>
              </a:rPr>
              <a:t>risk score </a:t>
            </a:r>
            <a:r>
              <a:rPr lang="en-US" sz="1600" dirty="0">
                <a:solidFill>
                  <a:schemeClr val="tx2">
                    <a:lumMod val="25000"/>
                  </a:schemeClr>
                </a:solidFill>
                <a:latin typeface="Arial" panose="020B0604020202020204" pitchFamily="34" charset="0"/>
                <a:cs typeface="Arial" panose="020B0604020202020204" pitchFamily="34" charset="0"/>
                <a:sym typeface="Sora"/>
              </a:rPr>
              <a:t>is a simple formula that helps evaluate and rank risk associated with shares based simple questions. </a:t>
            </a:r>
            <a:endParaRPr lang="en-US" sz="1600" b="1" dirty="0">
              <a:solidFill>
                <a:schemeClr val="tx2">
                  <a:lumMod val="25000"/>
                </a:schemeClr>
              </a:solidFill>
            </a:endParaRPr>
          </a:p>
        </p:txBody>
      </p:sp>
    </p:spTree>
    <p:extLst>
      <p:ext uri="{BB962C8B-B14F-4D97-AF65-F5344CB8AC3E}">
        <p14:creationId xmlns:p14="http://schemas.microsoft.com/office/powerpoint/2010/main" val="2951386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D9C36CD3-9BC7-65D7-AEEC-CC6BEF2FA932}"/>
            </a:ext>
          </a:extLst>
        </p:cNvPr>
        <p:cNvGrpSpPr/>
        <p:nvPr/>
      </p:nvGrpSpPr>
      <p:grpSpPr>
        <a:xfrm>
          <a:off x="0" y="0"/>
          <a:ext cx="0" cy="0"/>
          <a:chOff x="0" y="0"/>
          <a:chExt cx="0" cy="0"/>
        </a:xfrm>
      </p:grpSpPr>
      <p:pic>
        <p:nvPicPr>
          <p:cNvPr id="5" name="Picture 4" descr="A paper monkey sitting on the floor&#10;&#10;AI-generated content may be incorrect.">
            <a:extLst>
              <a:ext uri="{FF2B5EF4-FFF2-40B4-BE49-F238E27FC236}">
                <a16:creationId xmlns:a16="http://schemas.microsoft.com/office/drawing/2014/main" id="{A9F758FC-F4BA-075B-B131-F96BECA99853}"/>
              </a:ext>
            </a:extLst>
          </p:cNvPr>
          <p:cNvPicPr>
            <a:picLocks noChangeAspect="1"/>
          </p:cNvPicPr>
          <p:nvPr/>
        </p:nvPicPr>
        <p:blipFill>
          <a:blip r:embed="rId3"/>
          <a:stretch>
            <a:fillRect/>
          </a:stretch>
        </p:blipFill>
        <p:spPr>
          <a:xfrm>
            <a:off x="5914490" y="0"/>
            <a:ext cx="6277510" cy="6277510"/>
          </a:xfrm>
          <a:prstGeom prst="rect">
            <a:avLst/>
          </a:prstGeom>
        </p:spPr>
      </p:pic>
      <p:sp>
        <p:nvSpPr>
          <p:cNvPr id="10" name="Rectangle 9">
            <a:extLst>
              <a:ext uri="{FF2B5EF4-FFF2-40B4-BE49-F238E27FC236}">
                <a16:creationId xmlns:a16="http://schemas.microsoft.com/office/drawing/2014/main" id="{3542CF3D-ADA5-C026-228B-70B3802F5E1C}"/>
              </a:ext>
            </a:extLst>
          </p:cNvPr>
          <p:cNvSpPr/>
          <p:nvPr/>
        </p:nvSpPr>
        <p:spPr>
          <a:xfrm>
            <a:off x="5914490" y="-4461"/>
            <a:ext cx="6277508" cy="6277510"/>
          </a:xfrm>
          <a:prstGeom prst="rect">
            <a:avLst/>
          </a:prstGeom>
          <a:solidFill>
            <a:srgbClr val="EBEBF3">
              <a:alpha val="9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3" name="Google Shape;413;p43">
            <a:extLst>
              <a:ext uri="{FF2B5EF4-FFF2-40B4-BE49-F238E27FC236}">
                <a16:creationId xmlns:a16="http://schemas.microsoft.com/office/drawing/2014/main" id="{9FFB32B9-7674-C258-C2A5-9CFDDB9A0277}"/>
              </a:ext>
            </a:extLst>
          </p:cNvPr>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Risk Scoring</a:t>
            </a:r>
            <a:endParaRPr dirty="0"/>
          </a:p>
        </p:txBody>
      </p:sp>
      <p:sp>
        <p:nvSpPr>
          <p:cNvPr id="49" name="Google Shape;415;p43">
            <a:extLst>
              <a:ext uri="{FF2B5EF4-FFF2-40B4-BE49-F238E27FC236}">
                <a16:creationId xmlns:a16="http://schemas.microsoft.com/office/drawing/2014/main" id="{801B966C-755E-8E75-4D61-7FA67E6F5DD2}"/>
              </a:ext>
            </a:extLst>
          </p:cNvPr>
          <p:cNvSpPr txBox="1">
            <a:spLocks/>
          </p:cNvSpPr>
          <p:nvPr/>
        </p:nvSpPr>
        <p:spPr>
          <a:xfrm>
            <a:off x="766479" y="15156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r>
              <a:rPr lang="en-US" b="0" dirty="0">
                <a:solidFill>
                  <a:schemeClr val="tx2">
                    <a:lumMod val="25000"/>
                  </a:schemeClr>
                </a:solidFill>
              </a:rPr>
              <a:t>Summary</a:t>
            </a:r>
          </a:p>
          <a:p>
            <a:pPr marL="285750" indent="-285750">
              <a:buFont typeface="Arial" panose="020B0604020202020204" pitchFamily="34" charset="0"/>
              <a:buChar char="•"/>
            </a:pPr>
            <a:r>
              <a:rPr lang="en-US" b="0" dirty="0">
                <a:solidFill>
                  <a:schemeClr val="tx2">
                    <a:lumMod val="25000"/>
                  </a:schemeClr>
                </a:solidFill>
              </a:rPr>
              <a:t>Why Risk Scores</a:t>
            </a:r>
          </a:p>
          <a:p>
            <a:pPr marL="285750" indent="-285750">
              <a:buFont typeface="Arial" panose="020B0604020202020204" pitchFamily="34" charset="0"/>
              <a:buChar char="•"/>
            </a:pPr>
            <a:r>
              <a:rPr lang="en-US" dirty="0">
                <a:solidFill>
                  <a:schemeClr val="tx2">
                    <a:lumMod val="25000"/>
                  </a:schemeClr>
                </a:solidFill>
              </a:rPr>
              <a:t>Formula Abstract</a:t>
            </a:r>
          </a:p>
          <a:p>
            <a:pPr marL="285750" indent="-285750">
              <a:buFont typeface="Arial" panose="020B0604020202020204" pitchFamily="34" charset="0"/>
              <a:buChar char="•"/>
            </a:pPr>
            <a:endParaRPr lang="en-US" dirty="0"/>
          </a:p>
        </p:txBody>
      </p:sp>
      <p:sp>
        <p:nvSpPr>
          <p:cNvPr id="2" name="TextBox 1">
            <a:extLst>
              <a:ext uri="{FF2B5EF4-FFF2-40B4-BE49-F238E27FC236}">
                <a16:creationId xmlns:a16="http://schemas.microsoft.com/office/drawing/2014/main" id="{15F651F7-12F8-FE8A-D988-FF5573DFF29E}"/>
              </a:ext>
            </a:extLst>
          </p:cNvPr>
          <p:cNvSpPr txBox="1"/>
          <p:nvPr/>
        </p:nvSpPr>
        <p:spPr>
          <a:xfrm>
            <a:off x="6353174" y="1515649"/>
            <a:ext cx="5597526" cy="830997"/>
          </a:xfrm>
          <a:prstGeom prst="rect">
            <a:avLst/>
          </a:prstGeom>
          <a:noFill/>
        </p:spPr>
        <p:txBody>
          <a:bodyPr wrap="square">
            <a:spAutoFit/>
          </a:bodyPr>
          <a:lstStyle/>
          <a:p>
            <a:r>
              <a:rPr lang="en-US" sz="1600" dirty="0">
                <a:solidFill>
                  <a:schemeClr val="tx2">
                    <a:lumMod val="25000"/>
                  </a:schemeClr>
                </a:solidFill>
                <a:latin typeface="Arial" panose="020B0604020202020204" pitchFamily="34" charset="0"/>
                <a:cs typeface="Arial" panose="020B0604020202020204" pitchFamily="34" charset="0"/>
                <a:sym typeface="Sora"/>
              </a:rPr>
              <a:t>The PowerHuntShares </a:t>
            </a:r>
            <a:r>
              <a:rPr lang="en-US" sz="1600" b="1" dirty="0">
                <a:solidFill>
                  <a:schemeClr val="tx2">
                    <a:lumMod val="25000"/>
                  </a:schemeClr>
                </a:solidFill>
                <a:latin typeface="Arial" panose="020B0604020202020204" pitchFamily="34" charset="0"/>
                <a:cs typeface="Arial" panose="020B0604020202020204" pitchFamily="34" charset="0"/>
                <a:sym typeface="Sora"/>
              </a:rPr>
              <a:t>risk score </a:t>
            </a:r>
            <a:r>
              <a:rPr lang="en-US" sz="1600" dirty="0">
                <a:solidFill>
                  <a:schemeClr val="tx2">
                    <a:lumMod val="25000"/>
                  </a:schemeClr>
                </a:solidFill>
                <a:latin typeface="Arial" panose="020B0604020202020204" pitchFamily="34" charset="0"/>
                <a:cs typeface="Arial" panose="020B0604020202020204" pitchFamily="34" charset="0"/>
                <a:sym typeface="Sora"/>
              </a:rPr>
              <a:t>is a simple formula that helps evaluate and rank risk associated with shares based simple questions. </a:t>
            </a:r>
            <a:endParaRPr lang="en-US" sz="1600" b="1" dirty="0">
              <a:solidFill>
                <a:schemeClr val="tx2">
                  <a:lumMod val="25000"/>
                </a:schemeClr>
              </a:solidFill>
            </a:endParaRPr>
          </a:p>
        </p:txBody>
      </p:sp>
      <p:sp>
        <p:nvSpPr>
          <p:cNvPr id="3" name="TextBox 2">
            <a:extLst>
              <a:ext uri="{FF2B5EF4-FFF2-40B4-BE49-F238E27FC236}">
                <a16:creationId xmlns:a16="http://schemas.microsoft.com/office/drawing/2014/main" id="{C95C140A-44AC-7B49-6586-CC1AC75F7443}"/>
              </a:ext>
            </a:extLst>
          </p:cNvPr>
          <p:cNvSpPr txBox="1"/>
          <p:nvPr/>
        </p:nvSpPr>
        <p:spPr>
          <a:xfrm>
            <a:off x="6353174" y="662500"/>
            <a:ext cx="5136890" cy="646331"/>
          </a:xfrm>
          <a:prstGeom prst="rect">
            <a:avLst/>
          </a:prstGeom>
          <a:noFill/>
        </p:spPr>
        <p:txBody>
          <a:bodyPr wrap="square">
            <a:spAutoFit/>
          </a:bodyPr>
          <a:lstStyle/>
          <a:p>
            <a:r>
              <a:rPr lang="en-US" sz="3600" dirty="0">
                <a:solidFill>
                  <a:srgbClr val="09B36B"/>
                </a:solidFill>
              </a:rPr>
              <a:t>Summary</a:t>
            </a:r>
          </a:p>
        </p:txBody>
      </p:sp>
      <p:sp>
        <p:nvSpPr>
          <p:cNvPr id="11" name="TextBox 10">
            <a:extLst>
              <a:ext uri="{FF2B5EF4-FFF2-40B4-BE49-F238E27FC236}">
                <a16:creationId xmlns:a16="http://schemas.microsoft.com/office/drawing/2014/main" id="{6AA55876-DB65-E6AB-0713-CABD5ACF861A}"/>
              </a:ext>
            </a:extLst>
          </p:cNvPr>
          <p:cNvSpPr txBox="1"/>
          <p:nvPr/>
        </p:nvSpPr>
        <p:spPr>
          <a:xfrm>
            <a:off x="6353174" y="2610778"/>
            <a:ext cx="5136890" cy="646331"/>
          </a:xfrm>
          <a:prstGeom prst="rect">
            <a:avLst/>
          </a:prstGeom>
          <a:noFill/>
        </p:spPr>
        <p:txBody>
          <a:bodyPr wrap="square">
            <a:spAutoFit/>
          </a:bodyPr>
          <a:lstStyle/>
          <a:p>
            <a:r>
              <a:rPr lang="en-US" sz="3600" dirty="0">
                <a:solidFill>
                  <a:srgbClr val="09B36B"/>
                </a:solidFill>
              </a:rPr>
              <a:t>Formula Abstract</a:t>
            </a:r>
          </a:p>
        </p:txBody>
      </p:sp>
      <p:sp>
        <p:nvSpPr>
          <p:cNvPr id="12" name="Rectangle: Rounded Corners 11">
            <a:extLst>
              <a:ext uri="{FF2B5EF4-FFF2-40B4-BE49-F238E27FC236}">
                <a16:creationId xmlns:a16="http://schemas.microsoft.com/office/drawing/2014/main" id="{F666D717-38A2-140F-2C39-7EF59881EB73}"/>
              </a:ext>
            </a:extLst>
          </p:cNvPr>
          <p:cNvSpPr/>
          <p:nvPr/>
        </p:nvSpPr>
        <p:spPr>
          <a:xfrm>
            <a:off x="8108701" y="3750439"/>
            <a:ext cx="1200871" cy="22698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RCE  (16)</a:t>
            </a:r>
          </a:p>
        </p:txBody>
      </p:sp>
      <p:sp>
        <p:nvSpPr>
          <p:cNvPr id="16" name="Rectangle: Rounded Corners 15">
            <a:extLst>
              <a:ext uri="{FF2B5EF4-FFF2-40B4-BE49-F238E27FC236}">
                <a16:creationId xmlns:a16="http://schemas.microsoft.com/office/drawing/2014/main" id="{00F1B014-CDE5-3C96-F5CB-A6DA976F67FB}"/>
              </a:ext>
            </a:extLst>
          </p:cNvPr>
          <p:cNvSpPr/>
          <p:nvPr/>
        </p:nvSpPr>
        <p:spPr>
          <a:xfrm>
            <a:off x="8108701" y="4079984"/>
            <a:ext cx="1200871" cy="22698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Sensitive Data  (8)</a:t>
            </a:r>
          </a:p>
        </p:txBody>
      </p:sp>
      <p:sp>
        <p:nvSpPr>
          <p:cNvPr id="17" name="Rectangle: Rounded Corners 16">
            <a:extLst>
              <a:ext uri="{FF2B5EF4-FFF2-40B4-BE49-F238E27FC236}">
                <a16:creationId xmlns:a16="http://schemas.microsoft.com/office/drawing/2014/main" id="{F79D508E-3838-F625-B4CF-3E1BA0D6A8C0}"/>
              </a:ext>
            </a:extLst>
          </p:cNvPr>
          <p:cNvSpPr/>
          <p:nvPr/>
        </p:nvSpPr>
        <p:spPr>
          <a:xfrm>
            <a:off x="8108701" y="4419357"/>
            <a:ext cx="1200871" cy="22698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Secrets (2)</a:t>
            </a:r>
          </a:p>
        </p:txBody>
      </p:sp>
      <p:sp>
        <p:nvSpPr>
          <p:cNvPr id="18" name="Rectangle: Rounded Corners 17">
            <a:extLst>
              <a:ext uri="{FF2B5EF4-FFF2-40B4-BE49-F238E27FC236}">
                <a16:creationId xmlns:a16="http://schemas.microsoft.com/office/drawing/2014/main" id="{3AB06E95-0EF3-A6FF-1605-8BD71FB66787}"/>
              </a:ext>
            </a:extLst>
          </p:cNvPr>
          <p:cNvSpPr/>
          <p:nvPr/>
        </p:nvSpPr>
        <p:spPr>
          <a:xfrm>
            <a:off x="8108701" y="4745270"/>
            <a:ext cx="1200871" cy="22698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Write Access (5)</a:t>
            </a:r>
          </a:p>
        </p:txBody>
      </p:sp>
      <p:sp>
        <p:nvSpPr>
          <p:cNvPr id="19" name="Rectangle: Rounded Corners 18">
            <a:extLst>
              <a:ext uri="{FF2B5EF4-FFF2-40B4-BE49-F238E27FC236}">
                <a16:creationId xmlns:a16="http://schemas.microsoft.com/office/drawing/2014/main" id="{E706C9B3-0DA3-7257-806E-BBC296968D2D}"/>
              </a:ext>
            </a:extLst>
          </p:cNvPr>
          <p:cNvSpPr/>
          <p:nvPr/>
        </p:nvSpPr>
        <p:spPr>
          <a:xfrm>
            <a:off x="8108701" y="5071183"/>
            <a:ext cx="1200871" cy="22698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Read Access (3)</a:t>
            </a:r>
          </a:p>
        </p:txBody>
      </p:sp>
      <p:sp>
        <p:nvSpPr>
          <p:cNvPr id="20" name="Rectangle: Rounded Corners 19">
            <a:extLst>
              <a:ext uri="{FF2B5EF4-FFF2-40B4-BE49-F238E27FC236}">
                <a16:creationId xmlns:a16="http://schemas.microsoft.com/office/drawing/2014/main" id="{C733F5E7-89AE-576A-FF19-925E5FF59582}"/>
              </a:ext>
            </a:extLst>
          </p:cNvPr>
          <p:cNvSpPr/>
          <p:nvPr/>
        </p:nvSpPr>
        <p:spPr>
          <a:xfrm>
            <a:off x="8108701" y="5400728"/>
            <a:ext cx="1200871" cy="22698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Empty (-1)</a:t>
            </a:r>
          </a:p>
        </p:txBody>
      </p:sp>
      <p:sp>
        <p:nvSpPr>
          <p:cNvPr id="21" name="Rectangle: Rounded Corners 20">
            <a:extLst>
              <a:ext uri="{FF2B5EF4-FFF2-40B4-BE49-F238E27FC236}">
                <a16:creationId xmlns:a16="http://schemas.microsoft.com/office/drawing/2014/main" id="{B9485C1C-CB66-7372-CEA8-07B15600915F}"/>
              </a:ext>
            </a:extLst>
          </p:cNvPr>
          <p:cNvSpPr/>
          <p:nvPr/>
        </p:nvSpPr>
        <p:spPr>
          <a:xfrm>
            <a:off x="8108701" y="5740101"/>
            <a:ext cx="1200871" cy="22698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Stale (1yr) (-1)</a:t>
            </a:r>
          </a:p>
        </p:txBody>
      </p:sp>
      <p:sp>
        <p:nvSpPr>
          <p:cNvPr id="24" name="TextBox 23">
            <a:extLst>
              <a:ext uri="{FF2B5EF4-FFF2-40B4-BE49-F238E27FC236}">
                <a16:creationId xmlns:a16="http://schemas.microsoft.com/office/drawing/2014/main" id="{AEA6D974-5B2C-2263-4C43-CDF229C08AF9}"/>
              </a:ext>
            </a:extLst>
          </p:cNvPr>
          <p:cNvSpPr txBox="1"/>
          <p:nvPr/>
        </p:nvSpPr>
        <p:spPr>
          <a:xfrm>
            <a:off x="10547194" y="3350152"/>
            <a:ext cx="1234820" cy="307777"/>
          </a:xfrm>
          <a:prstGeom prst="rect">
            <a:avLst/>
          </a:prstGeom>
          <a:noFill/>
        </p:spPr>
        <p:txBody>
          <a:bodyPr wrap="square">
            <a:spAutoFit/>
          </a:bodyPr>
          <a:lstStyle/>
          <a:p>
            <a:pPr algn="ctr"/>
            <a:r>
              <a:rPr lang="en-US" b="0" i="0" dirty="0">
                <a:solidFill>
                  <a:schemeClr val="tx2">
                    <a:lumMod val="25000"/>
                  </a:schemeClr>
                </a:solidFill>
                <a:effectLst/>
                <a:latin typeface="Open Sans" panose="020B0606030504020204" pitchFamily="34" charset="0"/>
              </a:rPr>
              <a:t>Assign Score</a:t>
            </a:r>
            <a:endParaRPr lang="en-US" dirty="0">
              <a:solidFill>
                <a:schemeClr val="tx2">
                  <a:lumMod val="25000"/>
                </a:schemeClr>
              </a:solidFill>
            </a:endParaRPr>
          </a:p>
        </p:txBody>
      </p:sp>
      <p:sp>
        <p:nvSpPr>
          <p:cNvPr id="28" name="Rectangle: Rounded Corners 27">
            <a:extLst>
              <a:ext uri="{FF2B5EF4-FFF2-40B4-BE49-F238E27FC236}">
                <a16:creationId xmlns:a16="http://schemas.microsoft.com/office/drawing/2014/main" id="{216521DF-E0BF-587B-889A-5608BEC839E2}"/>
              </a:ext>
            </a:extLst>
          </p:cNvPr>
          <p:cNvSpPr/>
          <p:nvPr/>
        </p:nvSpPr>
        <p:spPr>
          <a:xfrm>
            <a:off x="10606357" y="5516838"/>
            <a:ext cx="1200871" cy="450251"/>
          </a:xfrm>
          <a:prstGeom prst="roundRect">
            <a:avLst/>
          </a:prstGeom>
          <a:solidFill>
            <a:srgbClr val="09B36B"/>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000" b="1" dirty="0"/>
              <a:t>LOW</a:t>
            </a:r>
          </a:p>
          <a:p>
            <a:pPr algn="ctr"/>
            <a:r>
              <a:rPr lang="en-US" sz="900" b="1" dirty="0"/>
              <a:t>0 - 4</a:t>
            </a:r>
          </a:p>
        </p:txBody>
      </p:sp>
      <p:sp>
        <p:nvSpPr>
          <p:cNvPr id="29" name="Rectangle: Rounded Corners 28">
            <a:extLst>
              <a:ext uri="{FF2B5EF4-FFF2-40B4-BE49-F238E27FC236}">
                <a16:creationId xmlns:a16="http://schemas.microsoft.com/office/drawing/2014/main" id="{097B6EB0-7F5D-5345-CE0B-6FE0CA0AE943}"/>
              </a:ext>
            </a:extLst>
          </p:cNvPr>
          <p:cNvSpPr/>
          <p:nvPr/>
        </p:nvSpPr>
        <p:spPr>
          <a:xfrm>
            <a:off x="10596629" y="4927294"/>
            <a:ext cx="1200871" cy="450251"/>
          </a:xfrm>
          <a:prstGeom prst="roundRect">
            <a:avLst/>
          </a:prstGeom>
          <a:solidFill>
            <a:srgbClr val="FFC000"/>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000" b="1" dirty="0"/>
              <a:t>MEDIUM</a:t>
            </a:r>
          </a:p>
          <a:p>
            <a:pPr algn="ctr"/>
            <a:r>
              <a:rPr lang="en-US" sz="900" b="1" dirty="0"/>
              <a:t>5 - 10</a:t>
            </a:r>
            <a:endParaRPr lang="en-US" sz="800" b="1" dirty="0"/>
          </a:p>
        </p:txBody>
      </p:sp>
      <p:sp>
        <p:nvSpPr>
          <p:cNvPr id="30" name="Rectangle: Rounded Corners 29">
            <a:extLst>
              <a:ext uri="{FF2B5EF4-FFF2-40B4-BE49-F238E27FC236}">
                <a16:creationId xmlns:a16="http://schemas.microsoft.com/office/drawing/2014/main" id="{E2590553-5B98-2B20-96B7-9138550F6F9C}"/>
              </a:ext>
            </a:extLst>
          </p:cNvPr>
          <p:cNvSpPr/>
          <p:nvPr/>
        </p:nvSpPr>
        <p:spPr>
          <a:xfrm>
            <a:off x="10581144" y="4347359"/>
            <a:ext cx="1200871" cy="440642"/>
          </a:xfrm>
          <a:prstGeom prst="roundRect">
            <a:avLst/>
          </a:prstGeom>
          <a:solidFill>
            <a:srgbClr val="FF0000"/>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000" b="1" dirty="0"/>
              <a:t>HIGH</a:t>
            </a:r>
          </a:p>
          <a:p>
            <a:pPr algn="ctr"/>
            <a:r>
              <a:rPr lang="en-US" sz="900" b="1" dirty="0"/>
              <a:t>11 - 20</a:t>
            </a:r>
          </a:p>
        </p:txBody>
      </p:sp>
      <p:sp>
        <p:nvSpPr>
          <p:cNvPr id="31" name="Rectangle: Rounded Corners 30">
            <a:extLst>
              <a:ext uri="{FF2B5EF4-FFF2-40B4-BE49-F238E27FC236}">
                <a16:creationId xmlns:a16="http://schemas.microsoft.com/office/drawing/2014/main" id="{B08A6986-CC01-9947-127B-8C065EFD0DF3}"/>
              </a:ext>
            </a:extLst>
          </p:cNvPr>
          <p:cNvSpPr/>
          <p:nvPr/>
        </p:nvSpPr>
        <p:spPr>
          <a:xfrm>
            <a:off x="10581143" y="3752903"/>
            <a:ext cx="1200871" cy="455163"/>
          </a:xfrm>
          <a:prstGeom prst="roundRect">
            <a:avLst/>
          </a:prstGeom>
          <a:solidFill>
            <a:srgbClr val="2B2576"/>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000" b="1" dirty="0"/>
              <a:t>CRITICAL</a:t>
            </a:r>
          </a:p>
          <a:p>
            <a:pPr algn="ctr"/>
            <a:r>
              <a:rPr lang="en-US" sz="900" b="1" dirty="0"/>
              <a:t>&gt; 20</a:t>
            </a:r>
          </a:p>
        </p:txBody>
      </p:sp>
      <p:pic>
        <p:nvPicPr>
          <p:cNvPr id="33" name="Graphic 32" descr="Open folder with solid fill">
            <a:extLst>
              <a:ext uri="{FF2B5EF4-FFF2-40B4-BE49-F238E27FC236}">
                <a16:creationId xmlns:a16="http://schemas.microsoft.com/office/drawing/2014/main" id="{EA6BBC6D-2615-855E-E93A-D38E37FA6ED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128413" y="3601139"/>
            <a:ext cx="914400" cy="914400"/>
          </a:xfrm>
          <a:prstGeom prst="rect">
            <a:avLst/>
          </a:prstGeom>
        </p:spPr>
      </p:pic>
      <p:sp>
        <p:nvSpPr>
          <p:cNvPr id="34" name="Arrow: Right 33">
            <a:extLst>
              <a:ext uri="{FF2B5EF4-FFF2-40B4-BE49-F238E27FC236}">
                <a16:creationId xmlns:a16="http://schemas.microsoft.com/office/drawing/2014/main" id="{B4A90FD9-65C0-B259-2319-0253BB341373}"/>
              </a:ext>
            </a:extLst>
          </p:cNvPr>
          <p:cNvSpPr/>
          <p:nvPr/>
        </p:nvSpPr>
        <p:spPr>
          <a:xfrm>
            <a:off x="7166660" y="3815904"/>
            <a:ext cx="787782" cy="507560"/>
          </a:xfrm>
          <a:prstGeom prst="rightArrow">
            <a:avLst/>
          </a:prstGeom>
          <a:solidFill>
            <a:srgbClr val="2B2576"/>
          </a:solidFill>
          <a:ln>
            <a:no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100" dirty="0"/>
              <a:t>Extract</a:t>
            </a:r>
          </a:p>
        </p:txBody>
      </p:sp>
      <p:sp>
        <p:nvSpPr>
          <p:cNvPr id="4" name="TextBox 3">
            <a:extLst>
              <a:ext uri="{FF2B5EF4-FFF2-40B4-BE49-F238E27FC236}">
                <a16:creationId xmlns:a16="http://schemas.microsoft.com/office/drawing/2014/main" id="{5D3CAA3A-B45A-F561-1165-B6FCE5100EC6}"/>
              </a:ext>
            </a:extLst>
          </p:cNvPr>
          <p:cNvSpPr txBox="1"/>
          <p:nvPr/>
        </p:nvSpPr>
        <p:spPr>
          <a:xfrm>
            <a:off x="7693799" y="3378751"/>
            <a:ext cx="1959954" cy="307777"/>
          </a:xfrm>
          <a:prstGeom prst="rect">
            <a:avLst/>
          </a:prstGeom>
          <a:noFill/>
        </p:spPr>
        <p:txBody>
          <a:bodyPr wrap="square">
            <a:spAutoFit/>
          </a:bodyPr>
          <a:lstStyle/>
          <a:p>
            <a:pPr algn="ctr"/>
            <a:r>
              <a:rPr lang="en-US" b="0" i="0" dirty="0">
                <a:solidFill>
                  <a:schemeClr val="tx2">
                    <a:lumMod val="25000"/>
                  </a:schemeClr>
                </a:solidFill>
                <a:effectLst/>
                <a:latin typeface="Open Sans" panose="020B0606030504020204" pitchFamily="34" charset="0"/>
              </a:rPr>
              <a:t>Weight Variables</a:t>
            </a:r>
            <a:endParaRPr lang="en-US" dirty="0">
              <a:solidFill>
                <a:schemeClr val="tx2">
                  <a:lumMod val="25000"/>
                </a:schemeClr>
              </a:solidFill>
            </a:endParaRPr>
          </a:p>
        </p:txBody>
      </p:sp>
      <p:sp>
        <p:nvSpPr>
          <p:cNvPr id="6" name="TextBox 5">
            <a:extLst>
              <a:ext uri="{FF2B5EF4-FFF2-40B4-BE49-F238E27FC236}">
                <a16:creationId xmlns:a16="http://schemas.microsoft.com/office/drawing/2014/main" id="{4EE2BDB6-4915-FD84-9E50-4DE430D12500}"/>
              </a:ext>
            </a:extLst>
          </p:cNvPr>
          <p:cNvSpPr txBox="1"/>
          <p:nvPr/>
        </p:nvSpPr>
        <p:spPr>
          <a:xfrm>
            <a:off x="5993393" y="3378752"/>
            <a:ext cx="957076" cy="307777"/>
          </a:xfrm>
          <a:prstGeom prst="rect">
            <a:avLst/>
          </a:prstGeom>
          <a:noFill/>
        </p:spPr>
        <p:txBody>
          <a:bodyPr wrap="square">
            <a:spAutoFit/>
          </a:bodyPr>
          <a:lstStyle/>
          <a:p>
            <a:pPr algn="ctr"/>
            <a:r>
              <a:rPr lang="en-US" b="0" i="0" dirty="0">
                <a:solidFill>
                  <a:schemeClr val="tx2">
                    <a:lumMod val="25000"/>
                  </a:schemeClr>
                </a:solidFill>
                <a:effectLst/>
                <a:latin typeface="Open Sans" panose="020B0606030504020204" pitchFamily="34" charset="0"/>
              </a:rPr>
              <a:t>Share</a:t>
            </a:r>
            <a:endParaRPr lang="en-US" dirty="0">
              <a:solidFill>
                <a:schemeClr val="tx2">
                  <a:lumMod val="25000"/>
                </a:schemeClr>
              </a:solidFill>
            </a:endParaRPr>
          </a:p>
        </p:txBody>
      </p:sp>
      <p:sp>
        <p:nvSpPr>
          <p:cNvPr id="7" name="Arrow: Right 6">
            <a:extLst>
              <a:ext uri="{FF2B5EF4-FFF2-40B4-BE49-F238E27FC236}">
                <a16:creationId xmlns:a16="http://schemas.microsoft.com/office/drawing/2014/main" id="{C5A92868-141D-4467-C41D-DFD6C5692EE7}"/>
              </a:ext>
            </a:extLst>
          </p:cNvPr>
          <p:cNvSpPr/>
          <p:nvPr/>
        </p:nvSpPr>
        <p:spPr>
          <a:xfrm>
            <a:off x="9534492" y="3805760"/>
            <a:ext cx="787782" cy="507560"/>
          </a:xfrm>
          <a:prstGeom prst="rightArrow">
            <a:avLst/>
          </a:prstGeom>
          <a:solidFill>
            <a:srgbClr val="2B2576"/>
          </a:solidFill>
          <a:ln>
            <a:no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100" dirty="0"/>
              <a:t>Sum</a:t>
            </a:r>
          </a:p>
        </p:txBody>
      </p:sp>
      <p:sp>
        <p:nvSpPr>
          <p:cNvPr id="9" name="TextBox 8">
            <a:extLst>
              <a:ext uri="{FF2B5EF4-FFF2-40B4-BE49-F238E27FC236}">
                <a16:creationId xmlns:a16="http://schemas.microsoft.com/office/drawing/2014/main" id="{42F56795-5160-8ED9-AD25-CCF8BEF13846}"/>
              </a:ext>
            </a:extLst>
          </p:cNvPr>
          <p:cNvSpPr txBox="1"/>
          <p:nvPr/>
        </p:nvSpPr>
        <p:spPr>
          <a:xfrm>
            <a:off x="838199" y="1281982"/>
            <a:ext cx="4762501" cy="369332"/>
          </a:xfrm>
          <a:prstGeom prst="rect">
            <a:avLst/>
          </a:prstGeom>
          <a:noFill/>
        </p:spPr>
        <p:txBody>
          <a:bodyPr wrap="square">
            <a:spAutoFit/>
          </a:bodyPr>
          <a:lstStyle/>
          <a:p>
            <a:r>
              <a:rPr lang="en-US" sz="1800" i="1" dirty="0">
                <a:solidFill>
                  <a:srgbClr val="2B2576"/>
                </a:solidFill>
                <a:latin typeface="Open Sans" panose="020B0606030504020204" pitchFamily="34" charset="0"/>
              </a:rPr>
              <a:t>“Be honest, how bad is it?”</a:t>
            </a:r>
          </a:p>
        </p:txBody>
      </p:sp>
    </p:spTree>
    <p:extLst>
      <p:ext uri="{BB962C8B-B14F-4D97-AF65-F5344CB8AC3E}">
        <p14:creationId xmlns:p14="http://schemas.microsoft.com/office/powerpoint/2010/main" val="424451140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BC85FD5C-D50F-4C75-1AA8-5BD94A2BB601}"/>
            </a:ext>
          </a:extLst>
        </p:cNvPr>
        <p:cNvGrpSpPr/>
        <p:nvPr/>
      </p:nvGrpSpPr>
      <p:grpSpPr>
        <a:xfrm>
          <a:off x="0" y="0"/>
          <a:ext cx="0" cy="0"/>
          <a:chOff x="0" y="0"/>
          <a:chExt cx="0" cy="0"/>
        </a:xfrm>
      </p:grpSpPr>
      <p:pic>
        <p:nvPicPr>
          <p:cNvPr id="5" name="Picture 4" descr="A paper monkey sitting on the floor&#10;&#10;AI-generated content may be incorrect.">
            <a:extLst>
              <a:ext uri="{FF2B5EF4-FFF2-40B4-BE49-F238E27FC236}">
                <a16:creationId xmlns:a16="http://schemas.microsoft.com/office/drawing/2014/main" id="{B89178D3-FD86-E5C4-D9CF-D2136971D0A7}"/>
              </a:ext>
            </a:extLst>
          </p:cNvPr>
          <p:cNvPicPr>
            <a:picLocks noChangeAspect="1"/>
          </p:cNvPicPr>
          <p:nvPr/>
        </p:nvPicPr>
        <p:blipFill>
          <a:blip r:embed="rId3"/>
          <a:stretch>
            <a:fillRect/>
          </a:stretch>
        </p:blipFill>
        <p:spPr>
          <a:xfrm>
            <a:off x="5914490" y="0"/>
            <a:ext cx="6277510" cy="6277510"/>
          </a:xfrm>
          <a:prstGeom prst="rect">
            <a:avLst/>
          </a:prstGeom>
        </p:spPr>
      </p:pic>
      <p:sp>
        <p:nvSpPr>
          <p:cNvPr id="10" name="Rectangle 9">
            <a:extLst>
              <a:ext uri="{FF2B5EF4-FFF2-40B4-BE49-F238E27FC236}">
                <a16:creationId xmlns:a16="http://schemas.microsoft.com/office/drawing/2014/main" id="{24FD5D1E-B742-0F28-360A-C2B5D00EF4BB}"/>
              </a:ext>
            </a:extLst>
          </p:cNvPr>
          <p:cNvSpPr/>
          <p:nvPr/>
        </p:nvSpPr>
        <p:spPr>
          <a:xfrm>
            <a:off x="5914490" y="-4461"/>
            <a:ext cx="6277508" cy="6277510"/>
          </a:xfrm>
          <a:prstGeom prst="rect">
            <a:avLst/>
          </a:prstGeom>
          <a:solidFill>
            <a:srgbClr val="EBEBF3">
              <a:alpha val="9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3" name="Google Shape;413;p43">
            <a:extLst>
              <a:ext uri="{FF2B5EF4-FFF2-40B4-BE49-F238E27FC236}">
                <a16:creationId xmlns:a16="http://schemas.microsoft.com/office/drawing/2014/main" id="{A0491354-54FA-DCDB-97F7-E80D46AC64E3}"/>
              </a:ext>
            </a:extLst>
          </p:cNvPr>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Risk Scoring</a:t>
            </a:r>
            <a:endParaRPr dirty="0"/>
          </a:p>
        </p:txBody>
      </p:sp>
      <p:sp>
        <p:nvSpPr>
          <p:cNvPr id="49" name="Google Shape;415;p43">
            <a:extLst>
              <a:ext uri="{FF2B5EF4-FFF2-40B4-BE49-F238E27FC236}">
                <a16:creationId xmlns:a16="http://schemas.microsoft.com/office/drawing/2014/main" id="{B1B9555F-96A2-02FF-A5FF-B3A28DA5FE29}"/>
              </a:ext>
            </a:extLst>
          </p:cNvPr>
          <p:cNvSpPr txBox="1">
            <a:spLocks/>
          </p:cNvSpPr>
          <p:nvPr/>
        </p:nvSpPr>
        <p:spPr>
          <a:xfrm>
            <a:off x="766479" y="15156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r>
              <a:rPr lang="en-US" b="0" dirty="0">
                <a:solidFill>
                  <a:schemeClr val="tx2">
                    <a:lumMod val="25000"/>
                  </a:schemeClr>
                </a:solidFill>
              </a:rPr>
              <a:t>Summary</a:t>
            </a:r>
          </a:p>
          <a:p>
            <a:pPr marL="285750" indent="-285750">
              <a:buFont typeface="Arial" panose="020B0604020202020204" pitchFamily="34" charset="0"/>
              <a:buChar char="•"/>
            </a:pPr>
            <a:r>
              <a:rPr lang="en-US" b="0" dirty="0">
                <a:solidFill>
                  <a:schemeClr val="tx2">
                    <a:lumMod val="25000"/>
                  </a:schemeClr>
                </a:solidFill>
              </a:rPr>
              <a:t>Why Risk Scores</a:t>
            </a:r>
          </a:p>
          <a:p>
            <a:pPr marL="285750" indent="-285750">
              <a:buFont typeface="Arial" panose="020B0604020202020204" pitchFamily="34" charset="0"/>
              <a:buChar char="•"/>
            </a:pPr>
            <a:r>
              <a:rPr lang="en-US" dirty="0">
                <a:solidFill>
                  <a:schemeClr val="tx2">
                    <a:lumMod val="25000"/>
                  </a:schemeClr>
                </a:solidFill>
              </a:rPr>
              <a:t>Formula Abstract</a:t>
            </a:r>
          </a:p>
          <a:p>
            <a:pPr marL="285750" indent="-285750">
              <a:buFont typeface="Arial" panose="020B0604020202020204" pitchFamily="34" charset="0"/>
              <a:buChar char="•"/>
            </a:pPr>
            <a:endParaRPr lang="en-US" dirty="0"/>
          </a:p>
        </p:txBody>
      </p:sp>
      <p:sp>
        <p:nvSpPr>
          <p:cNvPr id="2" name="TextBox 1">
            <a:extLst>
              <a:ext uri="{FF2B5EF4-FFF2-40B4-BE49-F238E27FC236}">
                <a16:creationId xmlns:a16="http://schemas.microsoft.com/office/drawing/2014/main" id="{F66C4A8D-7E28-01B8-832B-E97B34B15F4A}"/>
              </a:ext>
            </a:extLst>
          </p:cNvPr>
          <p:cNvSpPr txBox="1"/>
          <p:nvPr/>
        </p:nvSpPr>
        <p:spPr>
          <a:xfrm>
            <a:off x="6353174" y="1515649"/>
            <a:ext cx="5597526" cy="830997"/>
          </a:xfrm>
          <a:prstGeom prst="rect">
            <a:avLst/>
          </a:prstGeom>
          <a:noFill/>
        </p:spPr>
        <p:txBody>
          <a:bodyPr wrap="square">
            <a:spAutoFit/>
          </a:bodyPr>
          <a:lstStyle/>
          <a:p>
            <a:r>
              <a:rPr lang="en-US" sz="1600" dirty="0">
                <a:solidFill>
                  <a:schemeClr val="tx2">
                    <a:lumMod val="25000"/>
                  </a:schemeClr>
                </a:solidFill>
                <a:latin typeface="Arial" panose="020B0604020202020204" pitchFamily="34" charset="0"/>
                <a:cs typeface="Arial" panose="020B0604020202020204" pitchFamily="34" charset="0"/>
                <a:sym typeface="Sora"/>
              </a:rPr>
              <a:t>The PowerHuntShares </a:t>
            </a:r>
            <a:r>
              <a:rPr lang="en-US" sz="1600" b="1" dirty="0">
                <a:solidFill>
                  <a:schemeClr val="tx2">
                    <a:lumMod val="25000"/>
                  </a:schemeClr>
                </a:solidFill>
                <a:latin typeface="Arial" panose="020B0604020202020204" pitchFamily="34" charset="0"/>
                <a:cs typeface="Arial" panose="020B0604020202020204" pitchFamily="34" charset="0"/>
                <a:sym typeface="Sora"/>
              </a:rPr>
              <a:t>risk score </a:t>
            </a:r>
            <a:r>
              <a:rPr lang="en-US" sz="1600" dirty="0">
                <a:solidFill>
                  <a:schemeClr val="tx2">
                    <a:lumMod val="25000"/>
                  </a:schemeClr>
                </a:solidFill>
                <a:latin typeface="Arial" panose="020B0604020202020204" pitchFamily="34" charset="0"/>
                <a:cs typeface="Arial" panose="020B0604020202020204" pitchFamily="34" charset="0"/>
                <a:sym typeface="Sora"/>
              </a:rPr>
              <a:t>is a simple formula that helps evaluate and rank risk associated with shares based simple questions. </a:t>
            </a:r>
            <a:endParaRPr lang="en-US" sz="1600" b="1" dirty="0">
              <a:solidFill>
                <a:schemeClr val="tx2">
                  <a:lumMod val="25000"/>
                </a:schemeClr>
              </a:solidFill>
            </a:endParaRPr>
          </a:p>
        </p:txBody>
      </p:sp>
      <p:sp>
        <p:nvSpPr>
          <p:cNvPr id="3" name="TextBox 2">
            <a:extLst>
              <a:ext uri="{FF2B5EF4-FFF2-40B4-BE49-F238E27FC236}">
                <a16:creationId xmlns:a16="http://schemas.microsoft.com/office/drawing/2014/main" id="{F1866535-F5AA-FDCB-3A1E-67DC055DB884}"/>
              </a:ext>
            </a:extLst>
          </p:cNvPr>
          <p:cNvSpPr txBox="1"/>
          <p:nvPr/>
        </p:nvSpPr>
        <p:spPr>
          <a:xfrm>
            <a:off x="6353174" y="662500"/>
            <a:ext cx="5136890" cy="646331"/>
          </a:xfrm>
          <a:prstGeom prst="rect">
            <a:avLst/>
          </a:prstGeom>
          <a:noFill/>
        </p:spPr>
        <p:txBody>
          <a:bodyPr wrap="square">
            <a:spAutoFit/>
          </a:bodyPr>
          <a:lstStyle/>
          <a:p>
            <a:r>
              <a:rPr lang="en-US" sz="3600" dirty="0">
                <a:solidFill>
                  <a:srgbClr val="09B36B"/>
                </a:solidFill>
              </a:rPr>
              <a:t>Summary</a:t>
            </a:r>
          </a:p>
        </p:txBody>
      </p:sp>
      <p:sp>
        <p:nvSpPr>
          <p:cNvPr id="11" name="TextBox 10">
            <a:extLst>
              <a:ext uri="{FF2B5EF4-FFF2-40B4-BE49-F238E27FC236}">
                <a16:creationId xmlns:a16="http://schemas.microsoft.com/office/drawing/2014/main" id="{C9A701ED-E26F-BDA2-4AEA-5ED1F25A1388}"/>
              </a:ext>
            </a:extLst>
          </p:cNvPr>
          <p:cNvSpPr txBox="1"/>
          <p:nvPr/>
        </p:nvSpPr>
        <p:spPr>
          <a:xfrm>
            <a:off x="6353174" y="2610778"/>
            <a:ext cx="5136890" cy="646331"/>
          </a:xfrm>
          <a:prstGeom prst="rect">
            <a:avLst/>
          </a:prstGeom>
          <a:noFill/>
        </p:spPr>
        <p:txBody>
          <a:bodyPr wrap="square">
            <a:spAutoFit/>
          </a:bodyPr>
          <a:lstStyle/>
          <a:p>
            <a:r>
              <a:rPr lang="en-US" sz="3600" dirty="0">
                <a:solidFill>
                  <a:srgbClr val="09B36B"/>
                </a:solidFill>
              </a:rPr>
              <a:t>Formula Abstract</a:t>
            </a:r>
          </a:p>
        </p:txBody>
      </p:sp>
      <p:sp>
        <p:nvSpPr>
          <p:cNvPr id="12" name="Rectangle: Rounded Corners 11">
            <a:extLst>
              <a:ext uri="{FF2B5EF4-FFF2-40B4-BE49-F238E27FC236}">
                <a16:creationId xmlns:a16="http://schemas.microsoft.com/office/drawing/2014/main" id="{F8D3AC85-786B-C04A-536E-41E7C01472B9}"/>
              </a:ext>
            </a:extLst>
          </p:cNvPr>
          <p:cNvSpPr/>
          <p:nvPr/>
        </p:nvSpPr>
        <p:spPr>
          <a:xfrm>
            <a:off x="8108701" y="3750439"/>
            <a:ext cx="1200871" cy="22698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RCE  (16)</a:t>
            </a:r>
          </a:p>
        </p:txBody>
      </p:sp>
      <p:sp>
        <p:nvSpPr>
          <p:cNvPr id="16" name="Rectangle: Rounded Corners 15">
            <a:extLst>
              <a:ext uri="{FF2B5EF4-FFF2-40B4-BE49-F238E27FC236}">
                <a16:creationId xmlns:a16="http://schemas.microsoft.com/office/drawing/2014/main" id="{A5A1D5A1-2A3C-36D2-5044-B18BCE064684}"/>
              </a:ext>
            </a:extLst>
          </p:cNvPr>
          <p:cNvSpPr/>
          <p:nvPr/>
        </p:nvSpPr>
        <p:spPr>
          <a:xfrm>
            <a:off x="8108701" y="4079984"/>
            <a:ext cx="1200871" cy="22698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Sensitive Data  (8)</a:t>
            </a:r>
          </a:p>
        </p:txBody>
      </p:sp>
      <p:sp>
        <p:nvSpPr>
          <p:cNvPr id="17" name="Rectangle: Rounded Corners 16">
            <a:extLst>
              <a:ext uri="{FF2B5EF4-FFF2-40B4-BE49-F238E27FC236}">
                <a16:creationId xmlns:a16="http://schemas.microsoft.com/office/drawing/2014/main" id="{436EB5BD-00CC-D6DF-B4E7-52994DA015CD}"/>
              </a:ext>
            </a:extLst>
          </p:cNvPr>
          <p:cNvSpPr/>
          <p:nvPr/>
        </p:nvSpPr>
        <p:spPr>
          <a:xfrm>
            <a:off x="8108701" y="4419357"/>
            <a:ext cx="1200871" cy="22698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Secrets (2)</a:t>
            </a:r>
          </a:p>
        </p:txBody>
      </p:sp>
      <p:sp>
        <p:nvSpPr>
          <p:cNvPr id="18" name="Rectangle: Rounded Corners 17">
            <a:extLst>
              <a:ext uri="{FF2B5EF4-FFF2-40B4-BE49-F238E27FC236}">
                <a16:creationId xmlns:a16="http://schemas.microsoft.com/office/drawing/2014/main" id="{63D1B98A-6B79-A73D-FCA3-B78F770FB12E}"/>
              </a:ext>
            </a:extLst>
          </p:cNvPr>
          <p:cNvSpPr/>
          <p:nvPr/>
        </p:nvSpPr>
        <p:spPr>
          <a:xfrm>
            <a:off x="8108701" y="4745270"/>
            <a:ext cx="1200871" cy="22698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Write Access (5)</a:t>
            </a:r>
          </a:p>
        </p:txBody>
      </p:sp>
      <p:sp>
        <p:nvSpPr>
          <p:cNvPr id="19" name="Rectangle: Rounded Corners 18">
            <a:extLst>
              <a:ext uri="{FF2B5EF4-FFF2-40B4-BE49-F238E27FC236}">
                <a16:creationId xmlns:a16="http://schemas.microsoft.com/office/drawing/2014/main" id="{4E0798FE-057A-65AC-632B-70F9A0D25575}"/>
              </a:ext>
            </a:extLst>
          </p:cNvPr>
          <p:cNvSpPr/>
          <p:nvPr/>
        </p:nvSpPr>
        <p:spPr>
          <a:xfrm>
            <a:off x="8108701" y="5071183"/>
            <a:ext cx="1200871" cy="22698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Read Access (3)</a:t>
            </a:r>
          </a:p>
        </p:txBody>
      </p:sp>
      <p:sp>
        <p:nvSpPr>
          <p:cNvPr id="20" name="Rectangle: Rounded Corners 19">
            <a:extLst>
              <a:ext uri="{FF2B5EF4-FFF2-40B4-BE49-F238E27FC236}">
                <a16:creationId xmlns:a16="http://schemas.microsoft.com/office/drawing/2014/main" id="{E1E895B5-A940-AB3C-34D5-C25709309EC5}"/>
              </a:ext>
            </a:extLst>
          </p:cNvPr>
          <p:cNvSpPr/>
          <p:nvPr/>
        </p:nvSpPr>
        <p:spPr>
          <a:xfrm>
            <a:off x="8108701" y="5400728"/>
            <a:ext cx="1200871" cy="22698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Empty (-1)</a:t>
            </a:r>
          </a:p>
        </p:txBody>
      </p:sp>
      <p:sp>
        <p:nvSpPr>
          <p:cNvPr id="21" name="Rectangle: Rounded Corners 20">
            <a:extLst>
              <a:ext uri="{FF2B5EF4-FFF2-40B4-BE49-F238E27FC236}">
                <a16:creationId xmlns:a16="http://schemas.microsoft.com/office/drawing/2014/main" id="{0755F322-F658-A2AD-4885-DD399DDEDCF2}"/>
              </a:ext>
            </a:extLst>
          </p:cNvPr>
          <p:cNvSpPr/>
          <p:nvPr/>
        </p:nvSpPr>
        <p:spPr>
          <a:xfrm>
            <a:off x="8108701" y="5740101"/>
            <a:ext cx="1200871" cy="22698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800" dirty="0"/>
              <a:t>Stale (1yr) (-1)</a:t>
            </a:r>
          </a:p>
        </p:txBody>
      </p:sp>
      <p:sp>
        <p:nvSpPr>
          <p:cNvPr id="24" name="TextBox 23">
            <a:extLst>
              <a:ext uri="{FF2B5EF4-FFF2-40B4-BE49-F238E27FC236}">
                <a16:creationId xmlns:a16="http://schemas.microsoft.com/office/drawing/2014/main" id="{B7F76BFD-FE50-1410-B5B8-A3D680DB8343}"/>
              </a:ext>
            </a:extLst>
          </p:cNvPr>
          <p:cNvSpPr txBox="1"/>
          <p:nvPr/>
        </p:nvSpPr>
        <p:spPr>
          <a:xfrm>
            <a:off x="10547194" y="3350152"/>
            <a:ext cx="1234820" cy="307777"/>
          </a:xfrm>
          <a:prstGeom prst="rect">
            <a:avLst/>
          </a:prstGeom>
          <a:noFill/>
        </p:spPr>
        <p:txBody>
          <a:bodyPr wrap="square">
            <a:spAutoFit/>
          </a:bodyPr>
          <a:lstStyle/>
          <a:p>
            <a:pPr algn="ctr"/>
            <a:r>
              <a:rPr lang="en-US" b="0" i="0" dirty="0">
                <a:solidFill>
                  <a:schemeClr val="tx2">
                    <a:lumMod val="25000"/>
                  </a:schemeClr>
                </a:solidFill>
                <a:effectLst/>
                <a:latin typeface="Open Sans" panose="020B0606030504020204" pitchFamily="34" charset="0"/>
              </a:rPr>
              <a:t>Assign Score</a:t>
            </a:r>
            <a:endParaRPr lang="en-US" dirty="0">
              <a:solidFill>
                <a:schemeClr val="tx2">
                  <a:lumMod val="25000"/>
                </a:schemeClr>
              </a:solidFill>
            </a:endParaRPr>
          </a:p>
        </p:txBody>
      </p:sp>
      <p:sp>
        <p:nvSpPr>
          <p:cNvPr id="28" name="Rectangle: Rounded Corners 27">
            <a:extLst>
              <a:ext uri="{FF2B5EF4-FFF2-40B4-BE49-F238E27FC236}">
                <a16:creationId xmlns:a16="http://schemas.microsoft.com/office/drawing/2014/main" id="{6C59172A-9DA5-825D-298D-52B770B4B419}"/>
              </a:ext>
            </a:extLst>
          </p:cNvPr>
          <p:cNvSpPr/>
          <p:nvPr/>
        </p:nvSpPr>
        <p:spPr>
          <a:xfrm>
            <a:off x="10606357" y="5516838"/>
            <a:ext cx="1200871" cy="450251"/>
          </a:xfrm>
          <a:prstGeom prst="roundRect">
            <a:avLst/>
          </a:prstGeom>
          <a:solidFill>
            <a:srgbClr val="09B36B"/>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000" b="1" dirty="0"/>
              <a:t>LOW</a:t>
            </a:r>
          </a:p>
          <a:p>
            <a:pPr algn="ctr"/>
            <a:r>
              <a:rPr lang="en-US" sz="900" b="1" dirty="0"/>
              <a:t>0 - 4</a:t>
            </a:r>
          </a:p>
        </p:txBody>
      </p:sp>
      <p:sp>
        <p:nvSpPr>
          <p:cNvPr id="29" name="Rectangle: Rounded Corners 28">
            <a:extLst>
              <a:ext uri="{FF2B5EF4-FFF2-40B4-BE49-F238E27FC236}">
                <a16:creationId xmlns:a16="http://schemas.microsoft.com/office/drawing/2014/main" id="{EC3106D6-77E9-3388-1613-34628D84FD8C}"/>
              </a:ext>
            </a:extLst>
          </p:cNvPr>
          <p:cNvSpPr/>
          <p:nvPr/>
        </p:nvSpPr>
        <p:spPr>
          <a:xfrm>
            <a:off x="10596629" y="4927294"/>
            <a:ext cx="1200871" cy="450251"/>
          </a:xfrm>
          <a:prstGeom prst="roundRect">
            <a:avLst/>
          </a:prstGeom>
          <a:solidFill>
            <a:srgbClr val="FFC000"/>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000" b="1" dirty="0"/>
              <a:t>MEDIUM</a:t>
            </a:r>
          </a:p>
          <a:p>
            <a:pPr algn="ctr"/>
            <a:r>
              <a:rPr lang="en-US" sz="900" b="1" dirty="0"/>
              <a:t>5 - 10</a:t>
            </a:r>
            <a:endParaRPr lang="en-US" sz="800" b="1" dirty="0"/>
          </a:p>
        </p:txBody>
      </p:sp>
      <p:sp>
        <p:nvSpPr>
          <p:cNvPr id="30" name="Rectangle: Rounded Corners 29">
            <a:extLst>
              <a:ext uri="{FF2B5EF4-FFF2-40B4-BE49-F238E27FC236}">
                <a16:creationId xmlns:a16="http://schemas.microsoft.com/office/drawing/2014/main" id="{F6035960-F035-A83E-1A98-5EC5AA8A7F87}"/>
              </a:ext>
            </a:extLst>
          </p:cNvPr>
          <p:cNvSpPr/>
          <p:nvPr/>
        </p:nvSpPr>
        <p:spPr>
          <a:xfrm>
            <a:off x="10581144" y="4347359"/>
            <a:ext cx="1200871" cy="440642"/>
          </a:xfrm>
          <a:prstGeom prst="roundRect">
            <a:avLst/>
          </a:prstGeom>
          <a:solidFill>
            <a:srgbClr val="FF0000"/>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000" b="1" dirty="0"/>
              <a:t>HIGH</a:t>
            </a:r>
          </a:p>
          <a:p>
            <a:pPr algn="ctr"/>
            <a:r>
              <a:rPr lang="en-US" sz="900" b="1" dirty="0"/>
              <a:t>11 - 20</a:t>
            </a:r>
          </a:p>
        </p:txBody>
      </p:sp>
      <p:sp>
        <p:nvSpPr>
          <p:cNvPr id="31" name="Rectangle: Rounded Corners 30">
            <a:extLst>
              <a:ext uri="{FF2B5EF4-FFF2-40B4-BE49-F238E27FC236}">
                <a16:creationId xmlns:a16="http://schemas.microsoft.com/office/drawing/2014/main" id="{8D6FB5F9-B69D-B122-C066-2D488E0D0ADD}"/>
              </a:ext>
            </a:extLst>
          </p:cNvPr>
          <p:cNvSpPr/>
          <p:nvPr/>
        </p:nvSpPr>
        <p:spPr>
          <a:xfrm>
            <a:off x="10581143" y="3752903"/>
            <a:ext cx="1200871" cy="455163"/>
          </a:xfrm>
          <a:prstGeom prst="roundRect">
            <a:avLst/>
          </a:prstGeom>
          <a:solidFill>
            <a:srgbClr val="2B2576"/>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000" b="1" dirty="0"/>
              <a:t>CRITICAL</a:t>
            </a:r>
          </a:p>
          <a:p>
            <a:pPr algn="ctr"/>
            <a:r>
              <a:rPr lang="en-US" sz="900" b="1" dirty="0"/>
              <a:t>&gt; 20</a:t>
            </a:r>
          </a:p>
        </p:txBody>
      </p:sp>
      <p:pic>
        <p:nvPicPr>
          <p:cNvPr id="33" name="Graphic 32" descr="Open folder with solid fill">
            <a:extLst>
              <a:ext uri="{FF2B5EF4-FFF2-40B4-BE49-F238E27FC236}">
                <a16:creationId xmlns:a16="http://schemas.microsoft.com/office/drawing/2014/main" id="{2581E380-A654-A86A-6F95-F6A5A662134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128413" y="3601139"/>
            <a:ext cx="914400" cy="914400"/>
          </a:xfrm>
          <a:prstGeom prst="rect">
            <a:avLst/>
          </a:prstGeom>
        </p:spPr>
      </p:pic>
      <p:sp>
        <p:nvSpPr>
          <p:cNvPr id="34" name="Arrow: Right 33">
            <a:extLst>
              <a:ext uri="{FF2B5EF4-FFF2-40B4-BE49-F238E27FC236}">
                <a16:creationId xmlns:a16="http://schemas.microsoft.com/office/drawing/2014/main" id="{47444B39-FE99-3770-0871-C8D64A85B057}"/>
              </a:ext>
            </a:extLst>
          </p:cNvPr>
          <p:cNvSpPr/>
          <p:nvPr/>
        </p:nvSpPr>
        <p:spPr>
          <a:xfrm>
            <a:off x="7166660" y="3815904"/>
            <a:ext cx="787782" cy="507560"/>
          </a:xfrm>
          <a:prstGeom prst="rightArrow">
            <a:avLst/>
          </a:prstGeom>
          <a:solidFill>
            <a:srgbClr val="2B2576"/>
          </a:solidFill>
          <a:ln>
            <a:no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100" dirty="0"/>
              <a:t>Extract</a:t>
            </a:r>
          </a:p>
        </p:txBody>
      </p:sp>
      <p:sp>
        <p:nvSpPr>
          <p:cNvPr id="4" name="TextBox 3">
            <a:extLst>
              <a:ext uri="{FF2B5EF4-FFF2-40B4-BE49-F238E27FC236}">
                <a16:creationId xmlns:a16="http://schemas.microsoft.com/office/drawing/2014/main" id="{A7F117ED-3156-CB7E-412B-7866039EC5D3}"/>
              </a:ext>
            </a:extLst>
          </p:cNvPr>
          <p:cNvSpPr txBox="1"/>
          <p:nvPr/>
        </p:nvSpPr>
        <p:spPr>
          <a:xfrm>
            <a:off x="7693799" y="3378751"/>
            <a:ext cx="1959954" cy="307777"/>
          </a:xfrm>
          <a:prstGeom prst="rect">
            <a:avLst/>
          </a:prstGeom>
          <a:noFill/>
        </p:spPr>
        <p:txBody>
          <a:bodyPr wrap="square">
            <a:spAutoFit/>
          </a:bodyPr>
          <a:lstStyle/>
          <a:p>
            <a:pPr algn="ctr"/>
            <a:r>
              <a:rPr lang="en-US" b="0" i="0" dirty="0">
                <a:solidFill>
                  <a:schemeClr val="tx2">
                    <a:lumMod val="25000"/>
                  </a:schemeClr>
                </a:solidFill>
                <a:effectLst/>
                <a:latin typeface="Open Sans" panose="020B0606030504020204" pitchFamily="34" charset="0"/>
              </a:rPr>
              <a:t>Weight Variables</a:t>
            </a:r>
            <a:endParaRPr lang="en-US" dirty="0">
              <a:solidFill>
                <a:schemeClr val="tx2">
                  <a:lumMod val="25000"/>
                </a:schemeClr>
              </a:solidFill>
            </a:endParaRPr>
          </a:p>
        </p:txBody>
      </p:sp>
      <p:sp>
        <p:nvSpPr>
          <p:cNvPr id="6" name="TextBox 5">
            <a:extLst>
              <a:ext uri="{FF2B5EF4-FFF2-40B4-BE49-F238E27FC236}">
                <a16:creationId xmlns:a16="http://schemas.microsoft.com/office/drawing/2014/main" id="{20394FBC-6EDD-FFC8-7CEA-420DBFF72964}"/>
              </a:ext>
            </a:extLst>
          </p:cNvPr>
          <p:cNvSpPr txBox="1"/>
          <p:nvPr/>
        </p:nvSpPr>
        <p:spPr>
          <a:xfrm>
            <a:off x="5993393" y="3378752"/>
            <a:ext cx="957076" cy="307777"/>
          </a:xfrm>
          <a:prstGeom prst="rect">
            <a:avLst/>
          </a:prstGeom>
          <a:noFill/>
        </p:spPr>
        <p:txBody>
          <a:bodyPr wrap="square">
            <a:spAutoFit/>
          </a:bodyPr>
          <a:lstStyle/>
          <a:p>
            <a:pPr algn="ctr"/>
            <a:r>
              <a:rPr lang="en-US" b="0" i="0" dirty="0">
                <a:solidFill>
                  <a:schemeClr val="tx2">
                    <a:lumMod val="25000"/>
                  </a:schemeClr>
                </a:solidFill>
                <a:effectLst/>
                <a:latin typeface="Open Sans" panose="020B0606030504020204" pitchFamily="34" charset="0"/>
              </a:rPr>
              <a:t>Share</a:t>
            </a:r>
            <a:endParaRPr lang="en-US" dirty="0">
              <a:solidFill>
                <a:schemeClr val="tx2">
                  <a:lumMod val="25000"/>
                </a:schemeClr>
              </a:solidFill>
            </a:endParaRPr>
          </a:p>
        </p:txBody>
      </p:sp>
      <p:sp>
        <p:nvSpPr>
          <p:cNvPr id="7" name="Arrow: Right 6">
            <a:extLst>
              <a:ext uri="{FF2B5EF4-FFF2-40B4-BE49-F238E27FC236}">
                <a16:creationId xmlns:a16="http://schemas.microsoft.com/office/drawing/2014/main" id="{96DEA08D-18BB-477A-724C-FEA6585DBFA8}"/>
              </a:ext>
            </a:extLst>
          </p:cNvPr>
          <p:cNvSpPr/>
          <p:nvPr/>
        </p:nvSpPr>
        <p:spPr>
          <a:xfrm>
            <a:off x="9534492" y="3805760"/>
            <a:ext cx="787782" cy="507560"/>
          </a:xfrm>
          <a:prstGeom prst="rightArrow">
            <a:avLst/>
          </a:prstGeom>
          <a:solidFill>
            <a:srgbClr val="2B2576"/>
          </a:solidFill>
          <a:ln>
            <a:no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100" dirty="0"/>
              <a:t>Sum</a:t>
            </a:r>
          </a:p>
        </p:txBody>
      </p:sp>
      <p:sp>
        <p:nvSpPr>
          <p:cNvPr id="9" name="TextBox 8">
            <a:extLst>
              <a:ext uri="{FF2B5EF4-FFF2-40B4-BE49-F238E27FC236}">
                <a16:creationId xmlns:a16="http://schemas.microsoft.com/office/drawing/2014/main" id="{5BE41368-7AE3-6B1D-C126-6D6EEB90C67A}"/>
              </a:ext>
            </a:extLst>
          </p:cNvPr>
          <p:cNvSpPr txBox="1"/>
          <p:nvPr/>
        </p:nvSpPr>
        <p:spPr>
          <a:xfrm>
            <a:off x="838199" y="1281982"/>
            <a:ext cx="4762501" cy="369332"/>
          </a:xfrm>
          <a:prstGeom prst="rect">
            <a:avLst/>
          </a:prstGeom>
          <a:noFill/>
        </p:spPr>
        <p:txBody>
          <a:bodyPr wrap="square">
            <a:spAutoFit/>
          </a:bodyPr>
          <a:lstStyle/>
          <a:p>
            <a:r>
              <a:rPr lang="en-US" sz="1800" i="1" dirty="0">
                <a:solidFill>
                  <a:srgbClr val="2B2576"/>
                </a:solidFill>
                <a:latin typeface="Open Sans" panose="020B0606030504020204" pitchFamily="34" charset="0"/>
              </a:rPr>
              <a:t>“Be honest, how bad is it?”</a:t>
            </a:r>
          </a:p>
        </p:txBody>
      </p:sp>
      <p:pic>
        <p:nvPicPr>
          <p:cNvPr id="13" name="Picture 12">
            <a:extLst>
              <a:ext uri="{FF2B5EF4-FFF2-40B4-BE49-F238E27FC236}">
                <a16:creationId xmlns:a16="http://schemas.microsoft.com/office/drawing/2014/main" id="{88E05412-09B7-8DA2-D50F-C10581E9583A}"/>
              </a:ext>
            </a:extLst>
          </p:cNvPr>
          <p:cNvPicPr>
            <a:picLocks noChangeAspect="1"/>
          </p:cNvPicPr>
          <p:nvPr/>
        </p:nvPicPr>
        <p:blipFill>
          <a:blip r:embed="rId6"/>
          <a:stretch>
            <a:fillRect/>
          </a:stretch>
        </p:blipFill>
        <p:spPr>
          <a:xfrm>
            <a:off x="128193" y="155606"/>
            <a:ext cx="11822507" cy="5957375"/>
          </a:xfrm>
          <a:prstGeom prst="rect">
            <a:avLst/>
          </a:prstGeom>
          <a:effectLst>
            <a:outerShdw blurRad="50800" dist="38100" dir="2700000" algn="tl" rotWithShape="0">
              <a:prstClr val="black">
                <a:alpha val="40000"/>
              </a:prstClr>
            </a:outerShdw>
          </a:effectLst>
        </p:spPr>
      </p:pic>
      <p:sp>
        <p:nvSpPr>
          <p:cNvPr id="14" name="Rectangle 13">
            <a:extLst>
              <a:ext uri="{FF2B5EF4-FFF2-40B4-BE49-F238E27FC236}">
                <a16:creationId xmlns:a16="http://schemas.microsoft.com/office/drawing/2014/main" id="{60A2D446-A593-A52F-F53A-7D46AF1AA6BD}"/>
              </a:ext>
            </a:extLst>
          </p:cNvPr>
          <p:cNvSpPr/>
          <p:nvPr/>
        </p:nvSpPr>
        <p:spPr>
          <a:xfrm>
            <a:off x="6976802" y="672186"/>
            <a:ext cx="893441" cy="5443025"/>
          </a:xfrm>
          <a:prstGeom prst="rect">
            <a:avLst/>
          </a:prstGeom>
          <a:solidFill>
            <a:srgbClr val="09B36B">
              <a:alpha val="8000"/>
            </a:srgbClr>
          </a:solidFill>
          <a:ln>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20157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D9CED299-A70F-99B9-3307-CBAF1EDC5F30}"/>
            </a:ext>
          </a:extLst>
        </p:cNvPr>
        <p:cNvGrpSpPr/>
        <p:nvPr/>
      </p:nvGrpSpPr>
      <p:grpSpPr>
        <a:xfrm>
          <a:off x="0" y="0"/>
          <a:ext cx="0" cy="0"/>
          <a:chOff x="0" y="0"/>
          <a:chExt cx="0" cy="0"/>
        </a:xfrm>
      </p:grpSpPr>
      <p:sp>
        <p:nvSpPr>
          <p:cNvPr id="37" name="Rectangle 36">
            <a:extLst>
              <a:ext uri="{FF2B5EF4-FFF2-40B4-BE49-F238E27FC236}">
                <a16:creationId xmlns:a16="http://schemas.microsoft.com/office/drawing/2014/main" id="{287101EB-8B14-2723-DCD5-5AF38E6B2B5C}"/>
              </a:ext>
            </a:extLst>
          </p:cNvPr>
          <p:cNvSpPr/>
          <p:nvPr/>
        </p:nvSpPr>
        <p:spPr>
          <a:xfrm>
            <a:off x="858010" y="3353002"/>
            <a:ext cx="1504190" cy="1930649"/>
          </a:xfrm>
          <a:prstGeom prst="rect">
            <a:avLst/>
          </a:prstGeom>
          <a:solidFill>
            <a:schemeClr val="accent1">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61DBB897-1FFA-CDE4-B92E-76F0E930FFF3}"/>
              </a:ext>
            </a:extLst>
          </p:cNvPr>
          <p:cNvSpPr/>
          <p:nvPr/>
        </p:nvSpPr>
        <p:spPr>
          <a:xfrm>
            <a:off x="2574918" y="3343274"/>
            <a:ext cx="9138545" cy="2771775"/>
          </a:xfrm>
          <a:prstGeom prst="rect">
            <a:avLst/>
          </a:prstGeom>
          <a:solidFill>
            <a:schemeClr val="accent1">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2799E3E0-A9C8-D5C8-861B-704026E0627F}"/>
              </a:ext>
            </a:extLst>
          </p:cNvPr>
          <p:cNvSpPr txBox="1"/>
          <p:nvPr/>
        </p:nvSpPr>
        <p:spPr>
          <a:xfrm>
            <a:off x="3047135" y="3650351"/>
            <a:ext cx="8345185" cy="2277547"/>
          </a:xfrm>
          <a:prstGeom prst="rect">
            <a:avLst/>
          </a:prstGeom>
          <a:noFill/>
        </p:spPr>
        <p:txBody>
          <a:bodyPr wrap="square">
            <a:spAutoFit/>
          </a:bodyPr>
          <a:lstStyle/>
          <a:p>
            <a:r>
              <a:rPr lang="en-US" sz="1600" b="1" dirty="0">
                <a:solidFill>
                  <a:srgbClr val="2B2576"/>
                </a:solidFill>
                <a:latin typeface="+mn-lt"/>
              </a:rPr>
              <a:t>Transform Data</a:t>
            </a:r>
          </a:p>
          <a:p>
            <a:endParaRPr lang="en-US" sz="1600" b="1" dirty="0">
              <a:solidFill>
                <a:srgbClr val="09B36B"/>
              </a:solidFill>
              <a:latin typeface="+mn-lt"/>
            </a:endParaRPr>
          </a:p>
          <a:p>
            <a:r>
              <a:rPr lang="en-US" b="1" dirty="0">
                <a:solidFill>
                  <a:schemeClr val="tx2">
                    <a:lumMod val="25000"/>
                  </a:schemeClr>
                </a:solidFill>
                <a:latin typeface="+mn-lt"/>
              </a:rPr>
              <a:t>Static Data Labeling</a:t>
            </a:r>
          </a:p>
          <a:p>
            <a:pPr marL="171450" indent="-171450">
              <a:buFont typeface="Arial" panose="020B0604020202020204" pitchFamily="34" charset="0"/>
              <a:buChar char="•"/>
            </a:pPr>
            <a:r>
              <a:rPr lang="en-US" sz="1200" dirty="0">
                <a:solidFill>
                  <a:schemeClr val="tx2">
                    <a:lumMod val="25000"/>
                  </a:schemeClr>
                </a:solidFill>
                <a:latin typeface="+mn-lt"/>
              </a:rPr>
              <a:t>Highly Exploitable, Interesting Files, Password, Extraction, Stale, Empty</a:t>
            </a:r>
          </a:p>
          <a:p>
            <a:endParaRPr lang="en-US" sz="1200" dirty="0">
              <a:solidFill>
                <a:schemeClr val="tx2">
                  <a:lumMod val="25000"/>
                </a:schemeClr>
              </a:solidFill>
              <a:latin typeface="+mn-lt"/>
            </a:endParaRPr>
          </a:p>
          <a:p>
            <a:r>
              <a:rPr lang="en-US" b="1" dirty="0">
                <a:solidFill>
                  <a:schemeClr val="tx2">
                    <a:lumMod val="25000"/>
                  </a:schemeClr>
                </a:solidFill>
                <a:latin typeface="+mn-lt"/>
              </a:rPr>
              <a:t>Dynamic Data Enrichment</a:t>
            </a:r>
          </a:p>
          <a:p>
            <a:pPr marL="171450" indent="-171450">
              <a:buFont typeface="Arial" panose="020B0604020202020204" pitchFamily="34" charset="0"/>
              <a:buChar char="•"/>
            </a:pPr>
            <a:r>
              <a:rPr lang="en-US" sz="1200" dirty="0">
                <a:solidFill>
                  <a:schemeClr val="tx2">
                    <a:lumMod val="25000"/>
                  </a:schemeClr>
                </a:solidFill>
                <a:latin typeface="+mn-lt"/>
              </a:rPr>
              <a:t>Fingerprinting, </a:t>
            </a:r>
            <a:r>
              <a:rPr lang="en-US" sz="1200" b="1" dirty="0">
                <a:solidFill>
                  <a:srgbClr val="3737C5"/>
                </a:solidFill>
                <a:latin typeface="+mn-lt"/>
              </a:rPr>
              <a:t>Risk Scoring</a:t>
            </a:r>
          </a:p>
          <a:p>
            <a:endParaRPr lang="en-US" dirty="0">
              <a:solidFill>
                <a:schemeClr val="tx2">
                  <a:lumMod val="25000"/>
                </a:schemeClr>
              </a:solidFill>
              <a:latin typeface="+mn-lt"/>
            </a:endParaRPr>
          </a:p>
          <a:p>
            <a:pPr marL="285750" indent="-285750">
              <a:buFont typeface="Arial" panose="020B0604020202020204" pitchFamily="34" charset="0"/>
              <a:buChar char="•"/>
            </a:pPr>
            <a:endParaRPr lang="en-US" sz="1600" dirty="0">
              <a:solidFill>
                <a:schemeClr val="tx2">
                  <a:lumMod val="25000"/>
                </a:schemeClr>
              </a:solidFill>
              <a:latin typeface="+mn-lt"/>
            </a:endParaRPr>
          </a:p>
          <a:p>
            <a:pPr marL="400050"/>
            <a:endParaRPr lang="en-US" sz="1600" dirty="0">
              <a:solidFill>
                <a:schemeClr val="tx2">
                  <a:lumMod val="25000"/>
                </a:schemeClr>
              </a:solidFill>
              <a:latin typeface="+mn-lt"/>
            </a:endParaRPr>
          </a:p>
        </p:txBody>
      </p:sp>
      <p:sp>
        <p:nvSpPr>
          <p:cNvPr id="32" name="Google Shape;413;p43">
            <a:extLst>
              <a:ext uri="{FF2B5EF4-FFF2-40B4-BE49-F238E27FC236}">
                <a16:creationId xmlns:a16="http://schemas.microsoft.com/office/drawing/2014/main" id="{CBF3BE18-03A9-E711-533B-9A3D92E528B2}"/>
              </a:ext>
            </a:extLst>
          </p:cNvPr>
          <p:cNvSpPr txBox="1">
            <a:spLocks noGrp="1"/>
          </p:cNvSpPr>
          <p:nvPr>
            <p:ph type="title"/>
          </p:nvPr>
        </p:nvSpPr>
        <p:spPr>
          <a:xfrm>
            <a:off x="735107" y="662500"/>
            <a:ext cx="8617595" cy="4584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sz="3100" dirty="0"/>
              <a:t>  </a:t>
            </a:r>
            <a:br>
              <a:rPr lang="en-US" sz="3100" dirty="0"/>
            </a:br>
            <a:r>
              <a:rPr lang="en-US" b="1" dirty="0"/>
              <a:t>PowerHuntShares Process</a:t>
            </a:r>
            <a:endParaRPr dirty="0"/>
          </a:p>
        </p:txBody>
      </p:sp>
      <p:sp>
        <p:nvSpPr>
          <p:cNvPr id="4" name="Rectangle 3">
            <a:extLst>
              <a:ext uri="{FF2B5EF4-FFF2-40B4-BE49-F238E27FC236}">
                <a16:creationId xmlns:a16="http://schemas.microsoft.com/office/drawing/2014/main" id="{14468419-4DA1-1802-2848-D71A487D6070}"/>
              </a:ext>
            </a:extLst>
          </p:cNvPr>
          <p:cNvSpPr/>
          <p:nvPr/>
        </p:nvSpPr>
        <p:spPr>
          <a:xfrm>
            <a:off x="9489645" y="3582100"/>
            <a:ext cx="790575" cy="37077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Data</a:t>
            </a:r>
          </a:p>
        </p:txBody>
      </p:sp>
      <p:sp>
        <p:nvSpPr>
          <p:cNvPr id="30" name="Rectangle 29">
            <a:extLst>
              <a:ext uri="{FF2B5EF4-FFF2-40B4-BE49-F238E27FC236}">
                <a16:creationId xmlns:a16="http://schemas.microsoft.com/office/drawing/2014/main" id="{A8AB89B9-5BF4-CDD4-854A-95CEC140960D}"/>
              </a:ext>
            </a:extLst>
          </p:cNvPr>
          <p:cNvSpPr/>
          <p:nvPr/>
        </p:nvSpPr>
        <p:spPr>
          <a:xfrm>
            <a:off x="10569868" y="3582100"/>
            <a:ext cx="885825" cy="37077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Context</a:t>
            </a:r>
          </a:p>
        </p:txBody>
      </p:sp>
      <p:sp>
        <p:nvSpPr>
          <p:cNvPr id="31" name="TextBox 30">
            <a:extLst>
              <a:ext uri="{FF2B5EF4-FFF2-40B4-BE49-F238E27FC236}">
                <a16:creationId xmlns:a16="http://schemas.microsoft.com/office/drawing/2014/main" id="{2D335FE8-3369-4A4F-A191-4737E1CBDB14}"/>
              </a:ext>
            </a:extLst>
          </p:cNvPr>
          <p:cNvSpPr txBox="1"/>
          <p:nvPr/>
        </p:nvSpPr>
        <p:spPr>
          <a:xfrm>
            <a:off x="10296360" y="3650351"/>
            <a:ext cx="288862" cy="307777"/>
          </a:xfrm>
          <a:prstGeom prst="rect">
            <a:avLst/>
          </a:prstGeom>
          <a:noFill/>
        </p:spPr>
        <p:txBody>
          <a:bodyPr wrap="none" rtlCol="0">
            <a:spAutoFit/>
          </a:bodyPr>
          <a:lstStyle/>
          <a:p>
            <a:r>
              <a:rPr lang="en-US" dirty="0"/>
              <a:t>+</a:t>
            </a:r>
          </a:p>
        </p:txBody>
      </p:sp>
      <p:sp>
        <p:nvSpPr>
          <p:cNvPr id="33" name="Rectangle 32">
            <a:extLst>
              <a:ext uri="{FF2B5EF4-FFF2-40B4-BE49-F238E27FC236}">
                <a16:creationId xmlns:a16="http://schemas.microsoft.com/office/drawing/2014/main" id="{6C956A17-9B0B-E545-1220-CBAA175640ED}"/>
              </a:ext>
            </a:extLst>
          </p:cNvPr>
          <p:cNvSpPr/>
          <p:nvPr/>
        </p:nvSpPr>
        <p:spPr>
          <a:xfrm>
            <a:off x="10574292" y="4208675"/>
            <a:ext cx="885825" cy="37077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Context</a:t>
            </a:r>
          </a:p>
        </p:txBody>
      </p:sp>
      <p:sp>
        <p:nvSpPr>
          <p:cNvPr id="34" name="TextBox 33">
            <a:extLst>
              <a:ext uri="{FF2B5EF4-FFF2-40B4-BE49-F238E27FC236}">
                <a16:creationId xmlns:a16="http://schemas.microsoft.com/office/drawing/2014/main" id="{4E587E31-5BCB-3895-DA6C-18E70CB820CF}"/>
              </a:ext>
            </a:extLst>
          </p:cNvPr>
          <p:cNvSpPr txBox="1"/>
          <p:nvPr/>
        </p:nvSpPr>
        <p:spPr>
          <a:xfrm>
            <a:off x="10855367" y="3934663"/>
            <a:ext cx="288862" cy="307777"/>
          </a:xfrm>
          <a:prstGeom prst="rect">
            <a:avLst/>
          </a:prstGeom>
          <a:noFill/>
        </p:spPr>
        <p:txBody>
          <a:bodyPr wrap="none" rtlCol="0">
            <a:spAutoFit/>
          </a:bodyPr>
          <a:lstStyle/>
          <a:p>
            <a:r>
              <a:rPr lang="en-US" dirty="0"/>
              <a:t>+</a:t>
            </a:r>
          </a:p>
        </p:txBody>
      </p:sp>
      <p:sp>
        <p:nvSpPr>
          <p:cNvPr id="35" name="Rectangle 34">
            <a:extLst>
              <a:ext uri="{FF2B5EF4-FFF2-40B4-BE49-F238E27FC236}">
                <a16:creationId xmlns:a16="http://schemas.microsoft.com/office/drawing/2014/main" id="{955A5993-F9DE-C385-0D22-80A932F6AEDE}"/>
              </a:ext>
            </a:extLst>
          </p:cNvPr>
          <p:cNvSpPr/>
          <p:nvPr/>
        </p:nvSpPr>
        <p:spPr>
          <a:xfrm>
            <a:off x="10585642" y="4868281"/>
            <a:ext cx="885825" cy="37077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Context</a:t>
            </a:r>
          </a:p>
        </p:txBody>
      </p:sp>
      <p:sp>
        <p:nvSpPr>
          <p:cNvPr id="36" name="TextBox 35">
            <a:extLst>
              <a:ext uri="{FF2B5EF4-FFF2-40B4-BE49-F238E27FC236}">
                <a16:creationId xmlns:a16="http://schemas.microsoft.com/office/drawing/2014/main" id="{301976BE-3830-02F6-82AC-E4A3EDB4F830}"/>
              </a:ext>
            </a:extLst>
          </p:cNvPr>
          <p:cNvSpPr txBox="1"/>
          <p:nvPr/>
        </p:nvSpPr>
        <p:spPr>
          <a:xfrm>
            <a:off x="10866717" y="4594269"/>
            <a:ext cx="288862" cy="307777"/>
          </a:xfrm>
          <a:prstGeom prst="rect">
            <a:avLst/>
          </a:prstGeom>
          <a:noFill/>
        </p:spPr>
        <p:txBody>
          <a:bodyPr wrap="none" rtlCol="0">
            <a:spAutoFit/>
          </a:bodyPr>
          <a:lstStyle/>
          <a:p>
            <a:r>
              <a:rPr lang="en-US" dirty="0"/>
              <a:t>+</a:t>
            </a:r>
          </a:p>
        </p:txBody>
      </p:sp>
      <p:sp>
        <p:nvSpPr>
          <p:cNvPr id="41" name="TextBox 40">
            <a:extLst>
              <a:ext uri="{FF2B5EF4-FFF2-40B4-BE49-F238E27FC236}">
                <a16:creationId xmlns:a16="http://schemas.microsoft.com/office/drawing/2014/main" id="{DB11E399-2C96-91D2-A735-BC4678C957C9}"/>
              </a:ext>
            </a:extLst>
          </p:cNvPr>
          <p:cNvSpPr txBox="1"/>
          <p:nvPr/>
        </p:nvSpPr>
        <p:spPr>
          <a:xfrm>
            <a:off x="0" y="6406376"/>
            <a:ext cx="12192000" cy="338554"/>
          </a:xfrm>
          <a:prstGeom prst="rect">
            <a:avLst/>
          </a:prstGeom>
          <a:noFill/>
        </p:spPr>
        <p:txBody>
          <a:bodyPr wrap="square">
            <a:spAutoFit/>
          </a:bodyPr>
          <a:lstStyle/>
          <a:p>
            <a:pPr algn="ctr"/>
            <a:r>
              <a:rPr lang="en-US" sz="1600" dirty="0">
                <a:solidFill>
                  <a:schemeClr val="bg1"/>
                </a:solidFill>
                <a:latin typeface="+mj-lt"/>
                <a:cs typeface="Arial" panose="020B0604020202020204" pitchFamily="34" charset="0"/>
              </a:rPr>
              <a:t>https://github.com/NetSPI/PowerHuntShares</a:t>
            </a:r>
          </a:p>
        </p:txBody>
      </p:sp>
      <p:sp>
        <p:nvSpPr>
          <p:cNvPr id="42" name="Rectangle 41">
            <a:extLst>
              <a:ext uri="{FF2B5EF4-FFF2-40B4-BE49-F238E27FC236}">
                <a16:creationId xmlns:a16="http://schemas.microsoft.com/office/drawing/2014/main" id="{72CCAC2F-5C6C-A123-054B-12A74BFCA43A}"/>
              </a:ext>
            </a:extLst>
          </p:cNvPr>
          <p:cNvSpPr/>
          <p:nvPr/>
        </p:nvSpPr>
        <p:spPr>
          <a:xfrm>
            <a:off x="850392" y="1758404"/>
            <a:ext cx="10863072" cy="327628"/>
          </a:xfrm>
          <a:prstGeom prst="rect">
            <a:avLst/>
          </a:prstGeom>
          <a:solidFill>
            <a:srgbClr val="09B36B"/>
          </a:solidFill>
          <a:ln w="19050">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A0C12378-7B16-C5A4-FA6A-4E53212289F0}"/>
              </a:ext>
            </a:extLst>
          </p:cNvPr>
          <p:cNvSpPr/>
          <p:nvPr/>
        </p:nvSpPr>
        <p:spPr>
          <a:xfrm>
            <a:off x="858010" y="1765163"/>
            <a:ext cx="4083753" cy="320040"/>
          </a:xfrm>
          <a:prstGeom prst="rect">
            <a:avLst/>
          </a:prstGeom>
          <a:solidFill>
            <a:srgbClr val="2B2576"/>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TextBox 43">
            <a:extLst>
              <a:ext uri="{FF2B5EF4-FFF2-40B4-BE49-F238E27FC236}">
                <a16:creationId xmlns:a16="http://schemas.microsoft.com/office/drawing/2014/main" id="{8E6FBFED-5B01-05B7-96BA-758BA2F9B264}"/>
              </a:ext>
            </a:extLst>
          </p:cNvPr>
          <p:cNvSpPr txBox="1"/>
          <p:nvPr/>
        </p:nvSpPr>
        <p:spPr>
          <a:xfrm>
            <a:off x="735108" y="2483043"/>
            <a:ext cx="1250442" cy="523220"/>
          </a:xfrm>
          <a:prstGeom prst="rect">
            <a:avLst/>
          </a:prstGeom>
          <a:noFill/>
        </p:spPr>
        <p:txBody>
          <a:bodyPr wrap="square">
            <a:spAutoFit/>
          </a:bodyPr>
          <a:lstStyle/>
          <a:p>
            <a:pPr algn="ctr"/>
            <a:r>
              <a:rPr lang="en-US" dirty="0">
                <a:solidFill>
                  <a:schemeClr val="tx2">
                    <a:lumMod val="25000"/>
                  </a:schemeClr>
                </a:solidFill>
              </a:rPr>
              <a:t>Define </a:t>
            </a:r>
          </a:p>
          <a:p>
            <a:pPr algn="ctr"/>
            <a:r>
              <a:rPr lang="en-US" dirty="0">
                <a:solidFill>
                  <a:schemeClr val="tx2">
                    <a:lumMod val="25000"/>
                  </a:schemeClr>
                </a:solidFill>
              </a:rPr>
              <a:t>Goals</a:t>
            </a:r>
          </a:p>
        </p:txBody>
      </p:sp>
      <p:sp>
        <p:nvSpPr>
          <p:cNvPr id="45" name="TextBox 44">
            <a:extLst>
              <a:ext uri="{FF2B5EF4-FFF2-40B4-BE49-F238E27FC236}">
                <a16:creationId xmlns:a16="http://schemas.microsoft.com/office/drawing/2014/main" id="{36CCAA93-4FDE-A91D-3773-887FA8305DC1}"/>
              </a:ext>
            </a:extLst>
          </p:cNvPr>
          <p:cNvSpPr txBox="1"/>
          <p:nvPr/>
        </p:nvSpPr>
        <p:spPr>
          <a:xfrm>
            <a:off x="2020617" y="2484269"/>
            <a:ext cx="1250442" cy="523220"/>
          </a:xfrm>
          <a:prstGeom prst="rect">
            <a:avLst/>
          </a:prstGeom>
          <a:noFill/>
        </p:spPr>
        <p:txBody>
          <a:bodyPr wrap="square">
            <a:spAutoFit/>
          </a:bodyPr>
          <a:lstStyle/>
          <a:p>
            <a:pPr algn="ctr"/>
            <a:r>
              <a:rPr lang="en-US" dirty="0">
                <a:solidFill>
                  <a:schemeClr val="tx2">
                    <a:lumMod val="25000"/>
                  </a:schemeClr>
                </a:solidFill>
              </a:rPr>
              <a:t>Collect </a:t>
            </a:r>
          </a:p>
          <a:p>
            <a:pPr algn="ctr"/>
            <a:r>
              <a:rPr lang="en-US" dirty="0">
                <a:solidFill>
                  <a:schemeClr val="tx2">
                    <a:lumMod val="25000"/>
                  </a:schemeClr>
                </a:solidFill>
              </a:rPr>
              <a:t>Data</a:t>
            </a:r>
          </a:p>
        </p:txBody>
      </p:sp>
      <p:sp>
        <p:nvSpPr>
          <p:cNvPr id="46" name="TextBox 45">
            <a:extLst>
              <a:ext uri="{FF2B5EF4-FFF2-40B4-BE49-F238E27FC236}">
                <a16:creationId xmlns:a16="http://schemas.microsoft.com/office/drawing/2014/main" id="{1415642A-E163-1C44-1BE3-0B19C3D33F84}"/>
              </a:ext>
            </a:extLst>
          </p:cNvPr>
          <p:cNvSpPr txBox="1"/>
          <p:nvPr/>
        </p:nvSpPr>
        <p:spPr>
          <a:xfrm>
            <a:off x="3047135" y="2483043"/>
            <a:ext cx="1250442" cy="523220"/>
          </a:xfrm>
          <a:prstGeom prst="rect">
            <a:avLst/>
          </a:prstGeom>
          <a:noFill/>
        </p:spPr>
        <p:txBody>
          <a:bodyPr wrap="square">
            <a:spAutoFit/>
          </a:bodyPr>
          <a:lstStyle/>
          <a:p>
            <a:pPr algn="ctr"/>
            <a:r>
              <a:rPr lang="en-US" dirty="0">
                <a:solidFill>
                  <a:schemeClr val="tx2">
                    <a:lumMod val="25000"/>
                  </a:schemeClr>
                </a:solidFill>
              </a:rPr>
              <a:t>Clean</a:t>
            </a:r>
          </a:p>
          <a:p>
            <a:pPr algn="ctr"/>
            <a:r>
              <a:rPr lang="en-US" dirty="0">
                <a:solidFill>
                  <a:schemeClr val="tx2">
                    <a:lumMod val="25000"/>
                  </a:schemeClr>
                </a:solidFill>
              </a:rPr>
              <a:t>Data</a:t>
            </a:r>
          </a:p>
        </p:txBody>
      </p:sp>
      <p:sp>
        <p:nvSpPr>
          <p:cNvPr id="47" name="TextBox 46">
            <a:extLst>
              <a:ext uri="{FF2B5EF4-FFF2-40B4-BE49-F238E27FC236}">
                <a16:creationId xmlns:a16="http://schemas.microsoft.com/office/drawing/2014/main" id="{1FD0EE59-B629-14AA-BFDB-CB9F13783719}"/>
              </a:ext>
            </a:extLst>
          </p:cNvPr>
          <p:cNvSpPr txBox="1"/>
          <p:nvPr/>
        </p:nvSpPr>
        <p:spPr>
          <a:xfrm>
            <a:off x="4316546" y="2486015"/>
            <a:ext cx="1250442" cy="523220"/>
          </a:xfrm>
          <a:prstGeom prst="rect">
            <a:avLst/>
          </a:prstGeom>
          <a:noFill/>
        </p:spPr>
        <p:txBody>
          <a:bodyPr wrap="square">
            <a:spAutoFit/>
          </a:bodyPr>
          <a:lstStyle/>
          <a:p>
            <a:pPr algn="ctr"/>
            <a:r>
              <a:rPr lang="en-US" dirty="0">
                <a:solidFill>
                  <a:schemeClr val="tx2">
                    <a:lumMod val="25000"/>
                  </a:schemeClr>
                </a:solidFill>
              </a:rPr>
              <a:t>Transform</a:t>
            </a:r>
          </a:p>
          <a:p>
            <a:pPr algn="ctr"/>
            <a:r>
              <a:rPr lang="en-US" dirty="0">
                <a:solidFill>
                  <a:schemeClr val="tx2">
                    <a:lumMod val="25000"/>
                  </a:schemeClr>
                </a:solidFill>
              </a:rPr>
              <a:t>Data</a:t>
            </a:r>
          </a:p>
        </p:txBody>
      </p:sp>
      <p:sp>
        <p:nvSpPr>
          <p:cNvPr id="48" name="TextBox 47">
            <a:extLst>
              <a:ext uri="{FF2B5EF4-FFF2-40B4-BE49-F238E27FC236}">
                <a16:creationId xmlns:a16="http://schemas.microsoft.com/office/drawing/2014/main" id="{6FEEFD2D-E07D-D888-04D3-76AAD36F4C4D}"/>
              </a:ext>
            </a:extLst>
          </p:cNvPr>
          <p:cNvSpPr txBox="1"/>
          <p:nvPr/>
        </p:nvSpPr>
        <p:spPr>
          <a:xfrm>
            <a:off x="5513585" y="2473315"/>
            <a:ext cx="1250442" cy="523220"/>
          </a:xfrm>
          <a:prstGeom prst="rect">
            <a:avLst/>
          </a:prstGeom>
          <a:noFill/>
        </p:spPr>
        <p:txBody>
          <a:bodyPr wrap="square">
            <a:spAutoFit/>
          </a:bodyPr>
          <a:lstStyle/>
          <a:p>
            <a:pPr algn="ctr"/>
            <a:r>
              <a:rPr lang="en-US" dirty="0">
                <a:solidFill>
                  <a:schemeClr val="tx2">
                    <a:lumMod val="25000"/>
                  </a:schemeClr>
                </a:solidFill>
              </a:rPr>
              <a:t>Analyze</a:t>
            </a:r>
          </a:p>
          <a:p>
            <a:pPr algn="ctr"/>
            <a:r>
              <a:rPr lang="en-US" dirty="0">
                <a:solidFill>
                  <a:schemeClr val="tx2">
                    <a:lumMod val="25000"/>
                  </a:schemeClr>
                </a:solidFill>
              </a:rPr>
              <a:t>Data</a:t>
            </a:r>
          </a:p>
        </p:txBody>
      </p:sp>
      <p:sp>
        <p:nvSpPr>
          <p:cNvPr id="49" name="TextBox 48">
            <a:extLst>
              <a:ext uri="{FF2B5EF4-FFF2-40B4-BE49-F238E27FC236}">
                <a16:creationId xmlns:a16="http://schemas.microsoft.com/office/drawing/2014/main" id="{D00E570D-DFA9-A765-13A2-ABDC70AC8CEE}"/>
              </a:ext>
            </a:extLst>
          </p:cNvPr>
          <p:cNvSpPr txBox="1"/>
          <p:nvPr/>
        </p:nvSpPr>
        <p:spPr>
          <a:xfrm>
            <a:off x="6823984" y="2473315"/>
            <a:ext cx="1449569" cy="523220"/>
          </a:xfrm>
          <a:prstGeom prst="rect">
            <a:avLst/>
          </a:prstGeom>
          <a:noFill/>
        </p:spPr>
        <p:txBody>
          <a:bodyPr wrap="square">
            <a:spAutoFit/>
          </a:bodyPr>
          <a:lstStyle/>
          <a:p>
            <a:pPr algn="ctr"/>
            <a:r>
              <a:rPr lang="en-US" dirty="0">
                <a:solidFill>
                  <a:schemeClr val="tx2">
                    <a:lumMod val="25000"/>
                  </a:schemeClr>
                </a:solidFill>
              </a:rPr>
              <a:t>Extract Insights &amp; Predictions</a:t>
            </a:r>
          </a:p>
        </p:txBody>
      </p:sp>
      <p:sp>
        <p:nvSpPr>
          <p:cNvPr id="50" name="TextBox 49">
            <a:extLst>
              <a:ext uri="{FF2B5EF4-FFF2-40B4-BE49-F238E27FC236}">
                <a16:creationId xmlns:a16="http://schemas.microsoft.com/office/drawing/2014/main" id="{9DF4CBD4-D336-8DB0-045E-74C630701574}"/>
              </a:ext>
            </a:extLst>
          </p:cNvPr>
          <p:cNvSpPr txBox="1"/>
          <p:nvPr/>
        </p:nvSpPr>
        <p:spPr>
          <a:xfrm>
            <a:off x="8274306" y="2473315"/>
            <a:ext cx="2029206" cy="523220"/>
          </a:xfrm>
          <a:prstGeom prst="rect">
            <a:avLst/>
          </a:prstGeom>
          <a:noFill/>
        </p:spPr>
        <p:txBody>
          <a:bodyPr wrap="square">
            <a:spAutoFit/>
          </a:bodyPr>
          <a:lstStyle/>
          <a:p>
            <a:pPr algn="ctr"/>
            <a:r>
              <a:rPr lang="en-US" dirty="0">
                <a:solidFill>
                  <a:schemeClr val="tx2">
                    <a:lumMod val="25000"/>
                  </a:schemeClr>
                </a:solidFill>
              </a:rPr>
              <a:t>Conclusions, Findings </a:t>
            </a:r>
          </a:p>
          <a:p>
            <a:pPr algn="ctr"/>
            <a:r>
              <a:rPr lang="en-US" dirty="0">
                <a:solidFill>
                  <a:schemeClr val="tx2">
                    <a:lumMod val="25000"/>
                  </a:schemeClr>
                </a:solidFill>
              </a:rPr>
              <a:t>&amp; Recommendations</a:t>
            </a:r>
          </a:p>
        </p:txBody>
      </p:sp>
      <p:sp>
        <p:nvSpPr>
          <p:cNvPr id="51" name="TextBox 50">
            <a:extLst>
              <a:ext uri="{FF2B5EF4-FFF2-40B4-BE49-F238E27FC236}">
                <a16:creationId xmlns:a16="http://schemas.microsoft.com/office/drawing/2014/main" id="{AD0E5588-E3D2-71E8-969D-EDEEF913FEE6}"/>
              </a:ext>
            </a:extLst>
          </p:cNvPr>
          <p:cNvSpPr txBox="1"/>
          <p:nvPr/>
        </p:nvSpPr>
        <p:spPr>
          <a:xfrm>
            <a:off x="10303512" y="2483043"/>
            <a:ext cx="1250442" cy="523220"/>
          </a:xfrm>
          <a:prstGeom prst="rect">
            <a:avLst/>
          </a:prstGeom>
          <a:noFill/>
        </p:spPr>
        <p:txBody>
          <a:bodyPr wrap="square">
            <a:spAutoFit/>
          </a:bodyPr>
          <a:lstStyle/>
          <a:p>
            <a:pPr algn="ctr"/>
            <a:r>
              <a:rPr lang="en-US" dirty="0">
                <a:solidFill>
                  <a:schemeClr val="tx2">
                    <a:lumMod val="25000"/>
                  </a:schemeClr>
                </a:solidFill>
              </a:rPr>
              <a:t>Take </a:t>
            </a:r>
          </a:p>
          <a:p>
            <a:pPr algn="ctr"/>
            <a:r>
              <a:rPr lang="en-US" dirty="0">
                <a:solidFill>
                  <a:schemeClr val="tx2">
                    <a:lumMod val="25000"/>
                  </a:schemeClr>
                </a:solidFill>
              </a:rPr>
              <a:t>Actions</a:t>
            </a:r>
          </a:p>
        </p:txBody>
      </p:sp>
      <p:cxnSp>
        <p:nvCxnSpPr>
          <p:cNvPr id="52" name="Straight Connector 51">
            <a:extLst>
              <a:ext uri="{FF2B5EF4-FFF2-40B4-BE49-F238E27FC236}">
                <a16:creationId xmlns:a16="http://schemas.microsoft.com/office/drawing/2014/main" id="{F1E56E0B-EC41-5B98-DF20-D09820A876DC}"/>
              </a:ext>
            </a:extLst>
          </p:cNvPr>
          <p:cNvCxnSpPr>
            <a:cxnSpLocks/>
          </p:cNvCxnSpPr>
          <p:nvPr/>
        </p:nvCxnSpPr>
        <p:spPr>
          <a:xfrm>
            <a:off x="1360329" y="1760512"/>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D70FBF8E-52DC-5AF3-004C-1BA617C682D4}"/>
              </a:ext>
            </a:extLst>
          </p:cNvPr>
          <p:cNvCxnSpPr/>
          <p:nvPr/>
        </p:nvCxnSpPr>
        <p:spPr>
          <a:xfrm>
            <a:off x="2645838"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671642D5-DBDC-4E14-902A-F51550F64AE5}"/>
              </a:ext>
            </a:extLst>
          </p:cNvPr>
          <p:cNvCxnSpPr/>
          <p:nvPr/>
        </p:nvCxnSpPr>
        <p:spPr>
          <a:xfrm>
            <a:off x="3667570"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390C6152-5F3F-918C-2084-296338C563BC}"/>
              </a:ext>
            </a:extLst>
          </p:cNvPr>
          <p:cNvCxnSpPr/>
          <p:nvPr/>
        </p:nvCxnSpPr>
        <p:spPr>
          <a:xfrm>
            <a:off x="4941767"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FE9D0646-7FAB-8708-4EB9-35ABC27A23D3}"/>
              </a:ext>
            </a:extLst>
          </p:cNvPr>
          <p:cNvCxnSpPr/>
          <p:nvPr/>
        </p:nvCxnSpPr>
        <p:spPr>
          <a:xfrm>
            <a:off x="6138806"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D97B9E52-081C-EE79-2EFE-66F5AFF780E1}"/>
              </a:ext>
            </a:extLst>
          </p:cNvPr>
          <p:cNvCxnSpPr/>
          <p:nvPr/>
        </p:nvCxnSpPr>
        <p:spPr>
          <a:xfrm>
            <a:off x="7482674"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2BB7AA8A-7AA2-A0BB-5545-557119AB4904}"/>
              </a:ext>
            </a:extLst>
          </p:cNvPr>
          <p:cNvCxnSpPr/>
          <p:nvPr/>
        </p:nvCxnSpPr>
        <p:spPr>
          <a:xfrm>
            <a:off x="9284123" y="175735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8F80A550-F86A-3FEC-315B-FC65CB12804B}"/>
              </a:ext>
            </a:extLst>
          </p:cNvPr>
          <p:cNvCxnSpPr/>
          <p:nvPr/>
        </p:nvCxnSpPr>
        <p:spPr>
          <a:xfrm>
            <a:off x="10923947" y="1757353"/>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sp>
        <p:nvSpPr>
          <p:cNvPr id="60" name="Oval 59">
            <a:extLst>
              <a:ext uri="{FF2B5EF4-FFF2-40B4-BE49-F238E27FC236}">
                <a16:creationId xmlns:a16="http://schemas.microsoft.com/office/drawing/2014/main" id="{02FF135E-2B7B-31B6-097A-DE7AC5509DD8}"/>
              </a:ext>
            </a:extLst>
          </p:cNvPr>
          <p:cNvSpPr/>
          <p:nvPr/>
        </p:nvSpPr>
        <p:spPr>
          <a:xfrm>
            <a:off x="1294923" y="2316493"/>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60">
            <a:extLst>
              <a:ext uri="{FF2B5EF4-FFF2-40B4-BE49-F238E27FC236}">
                <a16:creationId xmlns:a16="http://schemas.microsoft.com/office/drawing/2014/main" id="{155DB71D-9B8F-3FB8-5510-80A87E97A42C}"/>
              </a:ext>
            </a:extLst>
          </p:cNvPr>
          <p:cNvSpPr/>
          <p:nvPr/>
        </p:nvSpPr>
        <p:spPr>
          <a:xfrm>
            <a:off x="2574919" y="2319120"/>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1">
            <a:extLst>
              <a:ext uri="{FF2B5EF4-FFF2-40B4-BE49-F238E27FC236}">
                <a16:creationId xmlns:a16="http://schemas.microsoft.com/office/drawing/2014/main" id="{FB3D57FB-0632-F45F-F5D5-068B62C085DE}"/>
              </a:ext>
            </a:extLst>
          </p:cNvPr>
          <p:cNvSpPr/>
          <p:nvPr/>
        </p:nvSpPr>
        <p:spPr>
          <a:xfrm>
            <a:off x="3603220" y="2316493"/>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2">
            <a:extLst>
              <a:ext uri="{FF2B5EF4-FFF2-40B4-BE49-F238E27FC236}">
                <a16:creationId xmlns:a16="http://schemas.microsoft.com/office/drawing/2014/main" id="{03D29984-5B5F-09E3-ECCE-BD5EC3F11498}"/>
              </a:ext>
            </a:extLst>
          </p:cNvPr>
          <p:cNvSpPr/>
          <p:nvPr/>
        </p:nvSpPr>
        <p:spPr>
          <a:xfrm>
            <a:off x="4868231"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Oval 63">
            <a:extLst>
              <a:ext uri="{FF2B5EF4-FFF2-40B4-BE49-F238E27FC236}">
                <a16:creationId xmlns:a16="http://schemas.microsoft.com/office/drawing/2014/main" id="{34DD0B79-3ECB-C940-EFFB-16C20746BF89}"/>
              </a:ext>
            </a:extLst>
          </p:cNvPr>
          <p:cNvSpPr/>
          <p:nvPr/>
        </p:nvSpPr>
        <p:spPr>
          <a:xfrm>
            <a:off x="6069089"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a:extLst>
              <a:ext uri="{FF2B5EF4-FFF2-40B4-BE49-F238E27FC236}">
                <a16:creationId xmlns:a16="http://schemas.microsoft.com/office/drawing/2014/main" id="{8197F1AC-FD05-DC1F-F3E7-D9DB41820E08}"/>
              </a:ext>
            </a:extLst>
          </p:cNvPr>
          <p:cNvSpPr/>
          <p:nvPr/>
        </p:nvSpPr>
        <p:spPr>
          <a:xfrm>
            <a:off x="7421576" y="2319120"/>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Oval 65">
            <a:extLst>
              <a:ext uri="{FF2B5EF4-FFF2-40B4-BE49-F238E27FC236}">
                <a16:creationId xmlns:a16="http://schemas.microsoft.com/office/drawing/2014/main" id="{0BC043FA-9646-CE95-924F-B9A2B7555E62}"/>
              </a:ext>
            </a:extLst>
          </p:cNvPr>
          <p:cNvSpPr/>
          <p:nvPr/>
        </p:nvSpPr>
        <p:spPr>
          <a:xfrm>
            <a:off x="9215543"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Oval 66">
            <a:extLst>
              <a:ext uri="{FF2B5EF4-FFF2-40B4-BE49-F238E27FC236}">
                <a16:creationId xmlns:a16="http://schemas.microsoft.com/office/drawing/2014/main" id="{80C42A62-9703-C142-D49E-14FBA14E2607}"/>
              </a:ext>
            </a:extLst>
          </p:cNvPr>
          <p:cNvSpPr/>
          <p:nvPr/>
        </p:nvSpPr>
        <p:spPr>
          <a:xfrm>
            <a:off x="10855367"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0" name="Graphic 69" descr="Radioactive with solid fill">
            <a:extLst>
              <a:ext uri="{FF2B5EF4-FFF2-40B4-BE49-F238E27FC236}">
                <a16:creationId xmlns:a16="http://schemas.microsoft.com/office/drawing/2014/main" id="{F38066D1-9FE1-ED1C-F8B5-D68D78A1008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94222" y="3676934"/>
            <a:ext cx="1225112" cy="1225112"/>
          </a:xfrm>
          <a:prstGeom prst="rect">
            <a:avLst/>
          </a:prstGeom>
        </p:spPr>
      </p:pic>
    </p:spTree>
    <p:extLst>
      <p:ext uri="{BB962C8B-B14F-4D97-AF65-F5344CB8AC3E}">
        <p14:creationId xmlns:p14="http://schemas.microsoft.com/office/powerpoint/2010/main" val="341775580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DDCA1678-AC35-72D1-087E-DCC9A0F82A9D}"/>
            </a:ext>
          </a:extLst>
        </p:cNvPr>
        <p:cNvGrpSpPr/>
        <p:nvPr/>
      </p:nvGrpSpPr>
      <p:grpSpPr>
        <a:xfrm>
          <a:off x="0" y="0"/>
          <a:ext cx="0" cy="0"/>
          <a:chOff x="0" y="0"/>
          <a:chExt cx="0" cy="0"/>
        </a:xfrm>
      </p:grpSpPr>
      <p:sp>
        <p:nvSpPr>
          <p:cNvPr id="37" name="Rectangle 36">
            <a:extLst>
              <a:ext uri="{FF2B5EF4-FFF2-40B4-BE49-F238E27FC236}">
                <a16:creationId xmlns:a16="http://schemas.microsoft.com/office/drawing/2014/main" id="{FC1DE825-33EA-7A2B-24E8-5001E16B46E0}"/>
              </a:ext>
            </a:extLst>
          </p:cNvPr>
          <p:cNvSpPr/>
          <p:nvPr/>
        </p:nvSpPr>
        <p:spPr>
          <a:xfrm>
            <a:off x="858010" y="3353002"/>
            <a:ext cx="1504190" cy="1930649"/>
          </a:xfrm>
          <a:prstGeom prst="rect">
            <a:avLst/>
          </a:prstGeom>
          <a:solidFill>
            <a:schemeClr val="accent1">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628021DC-0DF8-9AC7-9BC1-26C21B9D9095}"/>
              </a:ext>
            </a:extLst>
          </p:cNvPr>
          <p:cNvSpPr/>
          <p:nvPr/>
        </p:nvSpPr>
        <p:spPr>
          <a:xfrm>
            <a:off x="2574918" y="3343274"/>
            <a:ext cx="9138545" cy="2771775"/>
          </a:xfrm>
          <a:prstGeom prst="rect">
            <a:avLst/>
          </a:prstGeom>
          <a:solidFill>
            <a:schemeClr val="accent1">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173B4F41-C618-04DD-BD14-9C5037E1705E}"/>
              </a:ext>
            </a:extLst>
          </p:cNvPr>
          <p:cNvSpPr txBox="1"/>
          <p:nvPr/>
        </p:nvSpPr>
        <p:spPr>
          <a:xfrm>
            <a:off x="3047135" y="3650351"/>
            <a:ext cx="8345185" cy="2769989"/>
          </a:xfrm>
          <a:prstGeom prst="rect">
            <a:avLst/>
          </a:prstGeom>
          <a:noFill/>
        </p:spPr>
        <p:txBody>
          <a:bodyPr wrap="square">
            <a:spAutoFit/>
          </a:bodyPr>
          <a:lstStyle/>
          <a:p>
            <a:r>
              <a:rPr lang="en-US" sz="1600" b="1" dirty="0">
                <a:solidFill>
                  <a:srgbClr val="2B2576"/>
                </a:solidFill>
              </a:rPr>
              <a:t>Transform Data</a:t>
            </a:r>
          </a:p>
          <a:p>
            <a:endParaRPr lang="en-US" sz="1600" b="1" dirty="0">
              <a:solidFill>
                <a:srgbClr val="09B36B"/>
              </a:solidFill>
              <a:latin typeface="+mn-lt"/>
            </a:endParaRPr>
          </a:p>
          <a:p>
            <a:r>
              <a:rPr lang="en-US" b="1" dirty="0">
                <a:solidFill>
                  <a:schemeClr val="tx2">
                    <a:lumMod val="25000"/>
                  </a:schemeClr>
                </a:solidFill>
                <a:latin typeface="+mn-lt"/>
              </a:rPr>
              <a:t>Static Data Labeling</a:t>
            </a:r>
          </a:p>
          <a:p>
            <a:pPr marL="171450" indent="-171450">
              <a:buFont typeface="Arial" panose="020B0604020202020204" pitchFamily="34" charset="0"/>
              <a:buChar char="•"/>
            </a:pPr>
            <a:r>
              <a:rPr lang="en-US" sz="1200" dirty="0">
                <a:solidFill>
                  <a:schemeClr val="tx2">
                    <a:lumMod val="25000"/>
                  </a:schemeClr>
                </a:solidFill>
              </a:rPr>
              <a:t>Highly Exploitable, Interesting Files, Password, Extraction, Stale, Empty</a:t>
            </a:r>
          </a:p>
          <a:p>
            <a:endParaRPr lang="en-US" sz="1200" dirty="0">
              <a:solidFill>
                <a:schemeClr val="tx2">
                  <a:lumMod val="25000"/>
                </a:schemeClr>
              </a:solidFill>
              <a:latin typeface="+mn-lt"/>
            </a:endParaRPr>
          </a:p>
          <a:p>
            <a:r>
              <a:rPr lang="en-US" b="1" dirty="0">
                <a:solidFill>
                  <a:schemeClr val="tx2">
                    <a:lumMod val="25000"/>
                  </a:schemeClr>
                </a:solidFill>
                <a:latin typeface="+mn-lt"/>
              </a:rPr>
              <a:t>Dynamic Data Enrichment</a:t>
            </a:r>
          </a:p>
          <a:p>
            <a:pPr marL="171450" indent="-171450">
              <a:buFont typeface="Arial" panose="020B0604020202020204" pitchFamily="34" charset="0"/>
              <a:buChar char="•"/>
            </a:pPr>
            <a:r>
              <a:rPr lang="en-US" sz="1200" dirty="0">
                <a:solidFill>
                  <a:schemeClr val="tx2">
                    <a:lumMod val="25000"/>
                  </a:schemeClr>
                </a:solidFill>
                <a:latin typeface="+mn-lt"/>
              </a:rPr>
              <a:t>Fingerprinting, Risk Scoring, </a:t>
            </a:r>
            <a:r>
              <a:rPr lang="en-US" sz="1200" b="1" dirty="0">
                <a:solidFill>
                  <a:srgbClr val="3737C5"/>
                </a:solidFill>
                <a:latin typeface="+mn-lt"/>
              </a:rPr>
              <a:t>Peer Comparison</a:t>
            </a:r>
          </a:p>
          <a:p>
            <a:endParaRPr lang="en-US" dirty="0">
              <a:solidFill>
                <a:srgbClr val="3737C5"/>
              </a:solidFill>
              <a:latin typeface="+mn-lt"/>
            </a:endParaRPr>
          </a:p>
          <a:p>
            <a:br>
              <a:rPr lang="en-US" sz="1600" dirty="0">
                <a:solidFill>
                  <a:schemeClr val="tx2">
                    <a:lumMod val="25000"/>
                  </a:schemeClr>
                </a:solidFill>
                <a:latin typeface="+mn-lt"/>
              </a:rPr>
            </a:br>
            <a:endParaRPr lang="en-US" sz="1600" dirty="0">
              <a:solidFill>
                <a:schemeClr val="tx2">
                  <a:lumMod val="25000"/>
                </a:schemeClr>
              </a:solidFill>
              <a:latin typeface="+mn-lt"/>
            </a:endParaRPr>
          </a:p>
          <a:p>
            <a:pPr marL="285750" indent="-285750">
              <a:buFont typeface="Arial" panose="020B0604020202020204" pitchFamily="34" charset="0"/>
              <a:buChar char="•"/>
            </a:pPr>
            <a:endParaRPr lang="en-US" sz="1600" dirty="0">
              <a:solidFill>
                <a:schemeClr val="tx2">
                  <a:lumMod val="25000"/>
                </a:schemeClr>
              </a:solidFill>
              <a:latin typeface="+mn-lt"/>
            </a:endParaRPr>
          </a:p>
          <a:p>
            <a:pPr marL="400050"/>
            <a:endParaRPr lang="en-US" sz="1600" dirty="0">
              <a:solidFill>
                <a:schemeClr val="tx2">
                  <a:lumMod val="25000"/>
                </a:schemeClr>
              </a:solidFill>
              <a:latin typeface="+mn-lt"/>
            </a:endParaRPr>
          </a:p>
        </p:txBody>
      </p:sp>
      <p:sp>
        <p:nvSpPr>
          <p:cNvPr id="32" name="Google Shape;413;p43">
            <a:extLst>
              <a:ext uri="{FF2B5EF4-FFF2-40B4-BE49-F238E27FC236}">
                <a16:creationId xmlns:a16="http://schemas.microsoft.com/office/drawing/2014/main" id="{6FC922D2-0F85-935C-DC8E-02B56E2DE9FE}"/>
              </a:ext>
            </a:extLst>
          </p:cNvPr>
          <p:cNvSpPr txBox="1">
            <a:spLocks noGrp="1"/>
          </p:cNvSpPr>
          <p:nvPr>
            <p:ph type="title"/>
          </p:nvPr>
        </p:nvSpPr>
        <p:spPr>
          <a:xfrm>
            <a:off x="735107" y="662500"/>
            <a:ext cx="8617595" cy="4584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sz="3100" dirty="0"/>
              <a:t>  </a:t>
            </a:r>
            <a:br>
              <a:rPr lang="en-US" sz="3100" dirty="0"/>
            </a:br>
            <a:r>
              <a:rPr lang="en-US" b="1" dirty="0"/>
              <a:t>PowerHuntShares Process</a:t>
            </a:r>
            <a:endParaRPr dirty="0"/>
          </a:p>
        </p:txBody>
      </p:sp>
      <p:sp>
        <p:nvSpPr>
          <p:cNvPr id="4" name="Rectangle 3">
            <a:extLst>
              <a:ext uri="{FF2B5EF4-FFF2-40B4-BE49-F238E27FC236}">
                <a16:creationId xmlns:a16="http://schemas.microsoft.com/office/drawing/2014/main" id="{7DF3ADA6-41F5-6A7D-286E-AC527D1685C7}"/>
              </a:ext>
            </a:extLst>
          </p:cNvPr>
          <p:cNvSpPr/>
          <p:nvPr/>
        </p:nvSpPr>
        <p:spPr>
          <a:xfrm>
            <a:off x="9489645" y="3582100"/>
            <a:ext cx="790575" cy="37077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Data</a:t>
            </a:r>
          </a:p>
        </p:txBody>
      </p:sp>
      <p:sp>
        <p:nvSpPr>
          <p:cNvPr id="30" name="Rectangle 29">
            <a:extLst>
              <a:ext uri="{FF2B5EF4-FFF2-40B4-BE49-F238E27FC236}">
                <a16:creationId xmlns:a16="http://schemas.microsoft.com/office/drawing/2014/main" id="{E78A0A72-A5E4-B323-10DF-CD127C02E1F2}"/>
              </a:ext>
            </a:extLst>
          </p:cNvPr>
          <p:cNvSpPr/>
          <p:nvPr/>
        </p:nvSpPr>
        <p:spPr>
          <a:xfrm>
            <a:off x="10569868" y="3582100"/>
            <a:ext cx="885825" cy="37077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Context</a:t>
            </a:r>
          </a:p>
        </p:txBody>
      </p:sp>
      <p:sp>
        <p:nvSpPr>
          <p:cNvPr id="31" name="TextBox 30">
            <a:extLst>
              <a:ext uri="{FF2B5EF4-FFF2-40B4-BE49-F238E27FC236}">
                <a16:creationId xmlns:a16="http://schemas.microsoft.com/office/drawing/2014/main" id="{FE0040CA-E271-8751-62E8-86DE941CF75E}"/>
              </a:ext>
            </a:extLst>
          </p:cNvPr>
          <p:cNvSpPr txBox="1"/>
          <p:nvPr/>
        </p:nvSpPr>
        <p:spPr>
          <a:xfrm>
            <a:off x="10296360" y="3650351"/>
            <a:ext cx="288862" cy="307777"/>
          </a:xfrm>
          <a:prstGeom prst="rect">
            <a:avLst/>
          </a:prstGeom>
          <a:noFill/>
        </p:spPr>
        <p:txBody>
          <a:bodyPr wrap="none" rtlCol="0">
            <a:spAutoFit/>
          </a:bodyPr>
          <a:lstStyle/>
          <a:p>
            <a:r>
              <a:rPr lang="en-US" dirty="0"/>
              <a:t>+</a:t>
            </a:r>
          </a:p>
        </p:txBody>
      </p:sp>
      <p:sp>
        <p:nvSpPr>
          <p:cNvPr id="33" name="Rectangle 32">
            <a:extLst>
              <a:ext uri="{FF2B5EF4-FFF2-40B4-BE49-F238E27FC236}">
                <a16:creationId xmlns:a16="http://schemas.microsoft.com/office/drawing/2014/main" id="{671FA92A-66C4-A8ED-9371-E26564FB6021}"/>
              </a:ext>
            </a:extLst>
          </p:cNvPr>
          <p:cNvSpPr/>
          <p:nvPr/>
        </p:nvSpPr>
        <p:spPr>
          <a:xfrm>
            <a:off x="10574292" y="4208675"/>
            <a:ext cx="885825" cy="37077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Context</a:t>
            </a:r>
          </a:p>
        </p:txBody>
      </p:sp>
      <p:sp>
        <p:nvSpPr>
          <p:cNvPr id="34" name="TextBox 33">
            <a:extLst>
              <a:ext uri="{FF2B5EF4-FFF2-40B4-BE49-F238E27FC236}">
                <a16:creationId xmlns:a16="http://schemas.microsoft.com/office/drawing/2014/main" id="{80FB080D-4093-CFA0-E93F-0A8F0DC07F79}"/>
              </a:ext>
            </a:extLst>
          </p:cNvPr>
          <p:cNvSpPr txBox="1"/>
          <p:nvPr/>
        </p:nvSpPr>
        <p:spPr>
          <a:xfrm>
            <a:off x="10855367" y="3934663"/>
            <a:ext cx="288862" cy="307777"/>
          </a:xfrm>
          <a:prstGeom prst="rect">
            <a:avLst/>
          </a:prstGeom>
          <a:noFill/>
        </p:spPr>
        <p:txBody>
          <a:bodyPr wrap="none" rtlCol="0">
            <a:spAutoFit/>
          </a:bodyPr>
          <a:lstStyle/>
          <a:p>
            <a:r>
              <a:rPr lang="en-US" dirty="0"/>
              <a:t>+</a:t>
            </a:r>
          </a:p>
        </p:txBody>
      </p:sp>
      <p:sp>
        <p:nvSpPr>
          <p:cNvPr id="35" name="Rectangle 34">
            <a:extLst>
              <a:ext uri="{FF2B5EF4-FFF2-40B4-BE49-F238E27FC236}">
                <a16:creationId xmlns:a16="http://schemas.microsoft.com/office/drawing/2014/main" id="{82139C0C-B018-FFBB-7D84-6F8239DD194F}"/>
              </a:ext>
            </a:extLst>
          </p:cNvPr>
          <p:cNvSpPr/>
          <p:nvPr/>
        </p:nvSpPr>
        <p:spPr>
          <a:xfrm>
            <a:off x="10585642" y="4868281"/>
            <a:ext cx="885825" cy="37077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Context</a:t>
            </a:r>
          </a:p>
        </p:txBody>
      </p:sp>
      <p:sp>
        <p:nvSpPr>
          <p:cNvPr id="36" name="TextBox 35">
            <a:extLst>
              <a:ext uri="{FF2B5EF4-FFF2-40B4-BE49-F238E27FC236}">
                <a16:creationId xmlns:a16="http://schemas.microsoft.com/office/drawing/2014/main" id="{B64A97CC-07D7-A814-1FC9-350F07BE1FE3}"/>
              </a:ext>
            </a:extLst>
          </p:cNvPr>
          <p:cNvSpPr txBox="1"/>
          <p:nvPr/>
        </p:nvSpPr>
        <p:spPr>
          <a:xfrm>
            <a:off x="10866717" y="4594269"/>
            <a:ext cx="288862" cy="307777"/>
          </a:xfrm>
          <a:prstGeom prst="rect">
            <a:avLst/>
          </a:prstGeom>
          <a:noFill/>
        </p:spPr>
        <p:txBody>
          <a:bodyPr wrap="none" rtlCol="0">
            <a:spAutoFit/>
          </a:bodyPr>
          <a:lstStyle/>
          <a:p>
            <a:r>
              <a:rPr lang="en-US" dirty="0"/>
              <a:t>+</a:t>
            </a:r>
          </a:p>
        </p:txBody>
      </p:sp>
      <p:sp>
        <p:nvSpPr>
          <p:cNvPr id="41" name="Rectangle 40">
            <a:extLst>
              <a:ext uri="{FF2B5EF4-FFF2-40B4-BE49-F238E27FC236}">
                <a16:creationId xmlns:a16="http://schemas.microsoft.com/office/drawing/2014/main" id="{4BD9B483-98FC-7927-42E4-3DF85036ABAE}"/>
              </a:ext>
            </a:extLst>
          </p:cNvPr>
          <p:cNvSpPr/>
          <p:nvPr/>
        </p:nvSpPr>
        <p:spPr>
          <a:xfrm>
            <a:off x="10585642" y="5506420"/>
            <a:ext cx="885825" cy="37077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Context</a:t>
            </a:r>
          </a:p>
        </p:txBody>
      </p:sp>
      <p:sp>
        <p:nvSpPr>
          <p:cNvPr id="42" name="TextBox 41">
            <a:extLst>
              <a:ext uri="{FF2B5EF4-FFF2-40B4-BE49-F238E27FC236}">
                <a16:creationId xmlns:a16="http://schemas.microsoft.com/office/drawing/2014/main" id="{4310A384-F9A6-E4EA-40A4-41410FE143FC}"/>
              </a:ext>
            </a:extLst>
          </p:cNvPr>
          <p:cNvSpPr txBox="1"/>
          <p:nvPr/>
        </p:nvSpPr>
        <p:spPr>
          <a:xfrm>
            <a:off x="10866717" y="5232408"/>
            <a:ext cx="288862" cy="307777"/>
          </a:xfrm>
          <a:prstGeom prst="rect">
            <a:avLst/>
          </a:prstGeom>
          <a:noFill/>
        </p:spPr>
        <p:txBody>
          <a:bodyPr wrap="none" rtlCol="0">
            <a:spAutoFit/>
          </a:bodyPr>
          <a:lstStyle/>
          <a:p>
            <a:r>
              <a:rPr lang="en-US" dirty="0"/>
              <a:t>+</a:t>
            </a:r>
          </a:p>
        </p:txBody>
      </p:sp>
      <p:sp>
        <p:nvSpPr>
          <p:cNvPr id="43" name="TextBox 42">
            <a:extLst>
              <a:ext uri="{FF2B5EF4-FFF2-40B4-BE49-F238E27FC236}">
                <a16:creationId xmlns:a16="http://schemas.microsoft.com/office/drawing/2014/main" id="{52435CD7-82A7-026F-7C84-8DFD821DCE37}"/>
              </a:ext>
            </a:extLst>
          </p:cNvPr>
          <p:cNvSpPr txBox="1"/>
          <p:nvPr/>
        </p:nvSpPr>
        <p:spPr>
          <a:xfrm>
            <a:off x="0" y="6406376"/>
            <a:ext cx="12192000" cy="338554"/>
          </a:xfrm>
          <a:prstGeom prst="rect">
            <a:avLst/>
          </a:prstGeom>
          <a:noFill/>
        </p:spPr>
        <p:txBody>
          <a:bodyPr wrap="square">
            <a:spAutoFit/>
          </a:bodyPr>
          <a:lstStyle/>
          <a:p>
            <a:pPr algn="ctr"/>
            <a:r>
              <a:rPr lang="en-US" sz="1600" dirty="0">
                <a:solidFill>
                  <a:schemeClr val="bg1"/>
                </a:solidFill>
                <a:latin typeface="+mj-lt"/>
                <a:cs typeface="Arial" panose="020B0604020202020204" pitchFamily="34" charset="0"/>
              </a:rPr>
              <a:t>https://github.com/NetSPI/PowerHuntShares</a:t>
            </a:r>
          </a:p>
        </p:txBody>
      </p:sp>
      <p:sp>
        <p:nvSpPr>
          <p:cNvPr id="44" name="Rectangle 43">
            <a:extLst>
              <a:ext uri="{FF2B5EF4-FFF2-40B4-BE49-F238E27FC236}">
                <a16:creationId xmlns:a16="http://schemas.microsoft.com/office/drawing/2014/main" id="{4274B9AE-0330-8B3E-C8A5-F10F5DC0B5D0}"/>
              </a:ext>
            </a:extLst>
          </p:cNvPr>
          <p:cNvSpPr/>
          <p:nvPr/>
        </p:nvSpPr>
        <p:spPr>
          <a:xfrm>
            <a:off x="850392" y="1758404"/>
            <a:ext cx="10863072" cy="327628"/>
          </a:xfrm>
          <a:prstGeom prst="rect">
            <a:avLst/>
          </a:prstGeom>
          <a:solidFill>
            <a:srgbClr val="09B36B"/>
          </a:solidFill>
          <a:ln w="19050">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87AEBD06-5345-A005-42FC-A2513FE96326}"/>
              </a:ext>
            </a:extLst>
          </p:cNvPr>
          <p:cNvSpPr/>
          <p:nvPr/>
        </p:nvSpPr>
        <p:spPr>
          <a:xfrm>
            <a:off x="858011" y="1765163"/>
            <a:ext cx="4083756" cy="320040"/>
          </a:xfrm>
          <a:prstGeom prst="rect">
            <a:avLst/>
          </a:prstGeom>
          <a:solidFill>
            <a:srgbClr val="2B2576"/>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Box 45">
            <a:extLst>
              <a:ext uri="{FF2B5EF4-FFF2-40B4-BE49-F238E27FC236}">
                <a16:creationId xmlns:a16="http://schemas.microsoft.com/office/drawing/2014/main" id="{E3108853-5907-9C54-4CAC-1D51E8070571}"/>
              </a:ext>
            </a:extLst>
          </p:cNvPr>
          <p:cNvSpPr txBox="1"/>
          <p:nvPr/>
        </p:nvSpPr>
        <p:spPr>
          <a:xfrm>
            <a:off x="735108" y="2483043"/>
            <a:ext cx="1250442" cy="523220"/>
          </a:xfrm>
          <a:prstGeom prst="rect">
            <a:avLst/>
          </a:prstGeom>
          <a:noFill/>
        </p:spPr>
        <p:txBody>
          <a:bodyPr wrap="square">
            <a:spAutoFit/>
          </a:bodyPr>
          <a:lstStyle/>
          <a:p>
            <a:pPr algn="ctr"/>
            <a:r>
              <a:rPr lang="en-US" dirty="0">
                <a:solidFill>
                  <a:schemeClr val="tx2">
                    <a:lumMod val="25000"/>
                  </a:schemeClr>
                </a:solidFill>
              </a:rPr>
              <a:t>Define </a:t>
            </a:r>
          </a:p>
          <a:p>
            <a:pPr algn="ctr"/>
            <a:r>
              <a:rPr lang="en-US" dirty="0">
                <a:solidFill>
                  <a:schemeClr val="tx2">
                    <a:lumMod val="25000"/>
                  </a:schemeClr>
                </a:solidFill>
              </a:rPr>
              <a:t>Goals</a:t>
            </a:r>
          </a:p>
        </p:txBody>
      </p:sp>
      <p:sp>
        <p:nvSpPr>
          <p:cNvPr id="47" name="TextBox 46">
            <a:extLst>
              <a:ext uri="{FF2B5EF4-FFF2-40B4-BE49-F238E27FC236}">
                <a16:creationId xmlns:a16="http://schemas.microsoft.com/office/drawing/2014/main" id="{0CE45AD1-9A09-CC4C-E63A-B40368163745}"/>
              </a:ext>
            </a:extLst>
          </p:cNvPr>
          <p:cNvSpPr txBox="1"/>
          <p:nvPr/>
        </p:nvSpPr>
        <p:spPr>
          <a:xfrm>
            <a:off x="2020617" y="2484269"/>
            <a:ext cx="1250442" cy="523220"/>
          </a:xfrm>
          <a:prstGeom prst="rect">
            <a:avLst/>
          </a:prstGeom>
          <a:noFill/>
        </p:spPr>
        <p:txBody>
          <a:bodyPr wrap="square">
            <a:spAutoFit/>
          </a:bodyPr>
          <a:lstStyle/>
          <a:p>
            <a:pPr algn="ctr"/>
            <a:r>
              <a:rPr lang="en-US" dirty="0">
                <a:solidFill>
                  <a:schemeClr val="tx2">
                    <a:lumMod val="25000"/>
                  </a:schemeClr>
                </a:solidFill>
              </a:rPr>
              <a:t>Collect </a:t>
            </a:r>
          </a:p>
          <a:p>
            <a:pPr algn="ctr"/>
            <a:r>
              <a:rPr lang="en-US" dirty="0">
                <a:solidFill>
                  <a:schemeClr val="tx2">
                    <a:lumMod val="25000"/>
                  </a:schemeClr>
                </a:solidFill>
              </a:rPr>
              <a:t>Data</a:t>
            </a:r>
          </a:p>
        </p:txBody>
      </p:sp>
      <p:sp>
        <p:nvSpPr>
          <p:cNvPr id="48" name="TextBox 47">
            <a:extLst>
              <a:ext uri="{FF2B5EF4-FFF2-40B4-BE49-F238E27FC236}">
                <a16:creationId xmlns:a16="http://schemas.microsoft.com/office/drawing/2014/main" id="{FDD1C194-9E72-4AEC-80CB-057583365C5F}"/>
              </a:ext>
            </a:extLst>
          </p:cNvPr>
          <p:cNvSpPr txBox="1"/>
          <p:nvPr/>
        </p:nvSpPr>
        <p:spPr>
          <a:xfrm>
            <a:off x="3047135" y="2483043"/>
            <a:ext cx="1250442" cy="523220"/>
          </a:xfrm>
          <a:prstGeom prst="rect">
            <a:avLst/>
          </a:prstGeom>
          <a:noFill/>
        </p:spPr>
        <p:txBody>
          <a:bodyPr wrap="square">
            <a:spAutoFit/>
          </a:bodyPr>
          <a:lstStyle/>
          <a:p>
            <a:pPr algn="ctr"/>
            <a:r>
              <a:rPr lang="en-US" dirty="0">
                <a:solidFill>
                  <a:schemeClr val="tx2">
                    <a:lumMod val="25000"/>
                  </a:schemeClr>
                </a:solidFill>
              </a:rPr>
              <a:t>Clean</a:t>
            </a:r>
          </a:p>
          <a:p>
            <a:pPr algn="ctr"/>
            <a:r>
              <a:rPr lang="en-US" dirty="0">
                <a:solidFill>
                  <a:schemeClr val="tx2">
                    <a:lumMod val="25000"/>
                  </a:schemeClr>
                </a:solidFill>
              </a:rPr>
              <a:t>Data</a:t>
            </a:r>
          </a:p>
        </p:txBody>
      </p:sp>
      <p:sp>
        <p:nvSpPr>
          <p:cNvPr id="49" name="TextBox 48">
            <a:extLst>
              <a:ext uri="{FF2B5EF4-FFF2-40B4-BE49-F238E27FC236}">
                <a16:creationId xmlns:a16="http://schemas.microsoft.com/office/drawing/2014/main" id="{EDF1A906-AA6C-B289-72D7-601942B3AEE3}"/>
              </a:ext>
            </a:extLst>
          </p:cNvPr>
          <p:cNvSpPr txBox="1"/>
          <p:nvPr/>
        </p:nvSpPr>
        <p:spPr>
          <a:xfrm>
            <a:off x="4316546" y="2486015"/>
            <a:ext cx="1250442" cy="523220"/>
          </a:xfrm>
          <a:prstGeom prst="rect">
            <a:avLst/>
          </a:prstGeom>
          <a:noFill/>
        </p:spPr>
        <p:txBody>
          <a:bodyPr wrap="square">
            <a:spAutoFit/>
          </a:bodyPr>
          <a:lstStyle/>
          <a:p>
            <a:pPr algn="ctr"/>
            <a:r>
              <a:rPr lang="en-US" dirty="0">
                <a:solidFill>
                  <a:schemeClr val="tx2">
                    <a:lumMod val="25000"/>
                  </a:schemeClr>
                </a:solidFill>
              </a:rPr>
              <a:t>Transform</a:t>
            </a:r>
          </a:p>
          <a:p>
            <a:pPr algn="ctr"/>
            <a:r>
              <a:rPr lang="en-US" dirty="0">
                <a:solidFill>
                  <a:schemeClr val="tx2">
                    <a:lumMod val="25000"/>
                  </a:schemeClr>
                </a:solidFill>
              </a:rPr>
              <a:t>Data</a:t>
            </a:r>
          </a:p>
        </p:txBody>
      </p:sp>
      <p:sp>
        <p:nvSpPr>
          <p:cNvPr id="50" name="TextBox 49">
            <a:extLst>
              <a:ext uri="{FF2B5EF4-FFF2-40B4-BE49-F238E27FC236}">
                <a16:creationId xmlns:a16="http://schemas.microsoft.com/office/drawing/2014/main" id="{0264227B-6214-05B8-21EF-53297353F187}"/>
              </a:ext>
            </a:extLst>
          </p:cNvPr>
          <p:cNvSpPr txBox="1"/>
          <p:nvPr/>
        </p:nvSpPr>
        <p:spPr>
          <a:xfrm>
            <a:off x="5513585" y="2473315"/>
            <a:ext cx="1250442" cy="523220"/>
          </a:xfrm>
          <a:prstGeom prst="rect">
            <a:avLst/>
          </a:prstGeom>
          <a:noFill/>
        </p:spPr>
        <p:txBody>
          <a:bodyPr wrap="square">
            <a:spAutoFit/>
          </a:bodyPr>
          <a:lstStyle/>
          <a:p>
            <a:pPr algn="ctr"/>
            <a:r>
              <a:rPr lang="en-US" dirty="0">
                <a:solidFill>
                  <a:schemeClr val="tx2">
                    <a:lumMod val="25000"/>
                  </a:schemeClr>
                </a:solidFill>
              </a:rPr>
              <a:t>Analyze</a:t>
            </a:r>
          </a:p>
          <a:p>
            <a:pPr algn="ctr"/>
            <a:r>
              <a:rPr lang="en-US" dirty="0">
                <a:solidFill>
                  <a:schemeClr val="tx2">
                    <a:lumMod val="25000"/>
                  </a:schemeClr>
                </a:solidFill>
              </a:rPr>
              <a:t>Data</a:t>
            </a:r>
          </a:p>
        </p:txBody>
      </p:sp>
      <p:sp>
        <p:nvSpPr>
          <p:cNvPr id="51" name="TextBox 50">
            <a:extLst>
              <a:ext uri="{FF2B5EF4-FFF2-40B4-BE49-F238E27FC236}">
                <a16:creationId xmlns:a16="http://schemas.microsoft.com/office/drawing/2014/main" id="{EB17DE94-5CB7-8FD2-0714-37A81165A192}"/>
              </a:ext>
            </a:extLst>
          </p:cNvPr>
          <p:cNvSpPr txBox="1"/>
          <p:nvPr/>
        </p:nvSpPr>
        <p:spPr>
          <a:xfrm>
            <a:off x="6823984" y="2473315"/>
            <a:ext cx="1449569" cy="523220"/>
          </a:xfrm>
          <a:prstGeom prst="rect">
            <a:avLst/>
          </a:prstGeom>
          <a:noFill/>
        </p:spPr>
        <p:txBody>
          <a:bodyPr wrap="square">
            <a:spAutoFit/>
          </a:bodyPr>
          <a:lstStyle/>
          <a:p>
            <a:pPr algn="ctr"/>
            <a:r>
              <a:rPr lang="en-US" dirty="0">
                <a:solidFill>
                  <a:schemeClr val="tx2">
                    <a:lumMod val="25000"/>
                  </a:schemeClr>
                </a:solidFill>
              </a:rPr>
              <a:t>Extract Insights &amp; Predictions</a:t>
            </a:r>
          </a:p>
        </p:txBody>
      </p:sp>
      <p:sp>
        <p:nvSpPr>
          <p:cNvPr id="52" name="TextBox 51">
            <a:extLst>
              <a:ext uri="{FF2B5EF4-FFF2-40B4-BE49-F238E27FC236}">
                <a16:creationId xmlns:a16="http://schemas.microsoft.com/office/drawing/2014/main" id="{BB698F07-B8F2-78B9-A9ED-447C71A558DF}"/>
              </a:ext>
            </a:extLst>
          </p:cNvPr>
          <p:cNvSpPr txBox="1"/>
          <p:nvPr/>
        </p:nvSpPr>
        <p:spPr>
          <a:xfrm>
            <a:off x="8274306" y="2473315"/>
            <a:ext cx="2029206" cy="523220"/>
          </a:xfrm>
          <a:prstGeom prst="rect">
            <a:avLst/>
          </a:prstGeom>
          <a:noFill/>
        </p:spPr>
        <p:txBody>
          <a:bodyPr wrap="square">
            <a:spAutoFit/>
          </a:bodyPr>
          <a:lstStyle/>
          <a:p>
            <a:pPr algn="ctr"/>
            <a:r>
              <a:rPr lang="en-US" dirty="0">
                <a:solidFill>
                  <a:schemeClr val="tx2">
                    <a:lumMod val="25000"/>
                  </a:schemeClr>
                </a:solidFill>
              </a:rPr>
              <a:t>Conclusions, Findings </a:t>
            </a:r>
          </a:p>
          <a:p>
            <a:pPr algn="ctr"/>
            <a:r>
              <a:rPr lang="en-US" dirty="0">
                <a:solidFill>
                  <a:schemeClr val="tx2">
                    <a:lumMod val="25000"/>
                  </a:schemeClr>
                </a:solidFill>
              </a:rPr>
              <a:t>&amp; Recommendations</a:t>
            </a:r>
          </a:p>
        </p:txBody>
      </p:sp>
      <p:sp>
        <p:nvSpPr>
          <p:cNvPr id="53" name="TextBox 52">
            <a:extLst>
              <a:ext uri="{FF2B5EF4-FFF2-40B4-BE49-F238E27FC236}">
                <a16:creationId xmlns:a16="http://schemas.microsoft.com/office/drawing/2014/main" id="{99240A56-1B2B-2397-9C58-6C1AE620D96E}"/>
              </a:ext>
            </a:extLst>
          </p:cNvPr>
          <p:cNvSpPr txBox="1"/>
          <p:nvPr/>
        </p:nvSpPr>
        <p:spPr>
          <a:xfrm>
            <a:off x="10303512" y="2483043"/>
            <a:ext cx="1250442" cy="523220"/>
          </a:xfrm>
          <a:prstGeom prst="rect">
            <a:avLst/>
          </a:prstGeom>
          <a:noFill/>
        </p:spPr>
        <p:txBody>
          <a:bodyPr wrap="square">
            <a:spAutoFit/>
          </a:bodyPr>
          <a:lstStyle/>
          <a:p>
            <a:pPr algn="ctr"/>
            <a:r>
              <a:rPr lang="en-US" dirty="0">
                <a:solidFill>
                  <a:schemeClr val="tx2">
                    <a:lumMod val="25000"/>
                  </a:schemeClr>
                </a:solidFill>
              </a:rPr>
              <a:t>Take </a:t>
            </a:r>
          </a:p>
          <a:p>
            <a:pPr algn="ctr"/>
            <a:r>
              <a:rPr lang="en-US" dirty="0">
                <a:solidFill>
                  <a:schemeClr val="tx2">
                    <a:lumMod val="25000"/>
                  </a:schemeClr>
                </a:solidFill>
              </a:rPr>
              <a:t>Actions</a:t>
            </a:r>
          </a:p>
        </p:txBody>
      </p:sp>
      <p:cxnSp>
        <p:nvCxnSpPr>
          <p:cNvPr id="54" name="Straight Connector 53">
            <a:extLst>
              <a:ext uri="{FF2B5EF4-FFF2-40B4-BE49-F238E27FC236}">
                <a16:creationId xmlns:a16="http://schemas.microsoft.com/office/drawing/2014/main" id="{378D2505-1333-F5BF-8484-7B9BBBFE9551}"/>
              </a:ext>
            </a:extLst>
          </p:cNvPr>
          <p:cNvCxnSpPr>
            <a:cxnSpLocks/>
          </p:cNvCxnSpPr>
          <p:nvPr/>
        </p:nvCxnSpPr>
        <p:spPr>
          <a:xfrm>
            <a:off x="1360329" y="1760512"/>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C2D2B711-9F14-88E3-7493-4E9B6651C3B3}"/>
              </a:ext>
            </a:extLst>
          </p:cNvPr>
          <p:cNvCxnSpPr/>
          <p:nvPr/>
        </p:nvCxnSpPr>
        <p:spPr>
          <a:xfrm>
            <a:off x="2645838"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4D63E3E0-8155-A3DE-EB38-2D42A93EE968}"/>
              </a:ext>
            </a:extLst>
          </p:cNvPr>
          <p:cNvCxnSpPr/>
          <p:nvPr/>
        </p:nvCxnSpPr>
        <p:spPr>
          <a:xfrm>
            <a:off x="3667570"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394EC827-2448-8ECD-5D26-1DD43EC4F214}"/>
              </a:ext>
            </a:extLst>
          </p:cNvPr>
          <p:cNvCxnSpPr/>
          <p:nvPr/>
        </p:nvCxnSpPr>
        <p:spPr>
          <a:xfrm>
            <a:off x="4941767"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8D7769AC-C65C-4AA4-1B48-B324356D2D67}"/>
              </a:ext>
            </a:extLst>
          </p:cNvPr>
          <p:cNvCxnSpPr/>
          <p:nvPr/>
        </p:nvCxnSpPr>
        <p:spPr>
          <a:xfrm>
            <a:off x="6138806"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629A5655-B39B-21D5-261E-4CB8DC2A1B1D}"/>
              </a:ext>
            </a:extLst>
          </p:cNvPr>
          <p:cNvCxnSpPr/>
          <p:nvPr/>
        </p:nvCxnSpPr>
        <p:spPr>
          <a:xfrm>
            <a:off x="7482674"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99FE15F2-F003-B1B5-6A54-824640575182}"/>
              </a:ext>
            </a:extLst>
          </p:cNvPr>
          <p:cNvCxnSpPr/>
          <p:nvPr/>
        </p:nvCxnSpPr>
        <p:spPr>
          <a:xfrm>
            <a:off x="9284123" y="175735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B51FB5E8-78B5-DEE3-8D88-4A26992FD670}"/>
              </a:ext>
            </a:extLst>
          </p:cNvPr>
          <p:cNvCxnSpPr/>
          <p:nvPr/>
        </p:nvCxnSpPr>
        <p:spPr>
          <a:xfrm>
            <a:off x="10923947" y="1757353"/>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sp>
        <p:nvSpPr>
          <p:cNvPr id="62" name="Oval 61">
            <a:extLst>
              <a:ext uri="{FF2B5EF4-FFF2-40B4-BE49-F238E27FC236}">
                <a16:creationId xmlns:a16="http://schemas.microsoft.com/office/drawing/2014/main" id="{2AB0D422-AFE0-3200-4937-10430716817E}"/>
              </a:ext>
            </a:extLst>
          </p:cNvPr>
          <p:cNvSpPr/>
          <p:nvPr/>
        </p:nvSpPr>
        <p:spPr>
          <a:xfrm>
            <a:off x="1294923" y="2316493"/>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2">
            <a:extLst>
              <a:ext uri="{FF2B5EF4-FFF2-40B4-BE49-F238E27FC236}">
                <a16:creationId xmlns:a16="http://schemas.microsoft.com/office/drawing/2014/main" id="{5DF60B85-422E-3EB4-1223-5E7FC1AA4825}"/>
              </a:ext>
            </a:extLst>
          </p:cNvPr>
          <p:cNvSpPr/>
          <p:nvPr/>
        </p:nvSpPr>
        <p:spPr>
          <a:xfrm>
            <a:off x="2574919" y="2319120"/>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Oval 63">
            <a:extLst>
              <a:ext uri="{FF2B5EF4-FFF2-40B4-BE49-F238E27FC236}">
                <a16:creationId xmlns:a16="http://schemas.microsoft.com/office/drawing/2014/main" id="{CDA19365-962D-38A7-533E-4D968EAEB6A9}"/>
              </a:ext>
            </a:extLst>
          </p:cNvPr>
          <p:cNvSpPr/>
          <p:nvPr/>
        </p:nvSpPr>
        <p:spPr>
          <a:xfrm>
            <a:off x="3603220" y="2316493"/>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a:extLst>
              <a:ext uri="{FF2B5EF4-FFF2-40B4-BE49-F238E27FC236}">
                <a16:creationId xmlns:a16="http://schemas.microsoft.com/office/drawing/2014/main" id="{D0904305-B9E0-8070-0337-0785B8304D7B}"/>
              </a:ext>
            </a:extLst>
          </p:cNvPr>
          <p:cNvSpPr/>
          <p:nvPr/>
        </p:nvSpPr>
        <p:spPr>
          <a:xfrm>
            <a:off x="4868231"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Oval 65">
            <a:extLst>
              <a:ext uri="{FF2B5EF4-FFF2-40B4-BE49-F238E27FC236}">
                <a16:creationId xmlns:a16="http://schemas.microsoft.com/office/drawing/2014/main" id="{F0D9F6EE-DB73-6F1E-B9DE-9876E9D7B464}"/>
              </a:ext>
            </a:extLst>
          </p:cNvPr>
          <p:cNvSpPr/>
          <p:nvPr/>
        </p:nvSpPr>
        <p:spPr>
          <a:xfrm>
            <a:off x="6069089"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Oval 66">
            <a:extLst>
              <a:ext uri="{FF2B5EF4-FFF2-40B4-BE49-F238E27FC236}">
                <a16:creationId xmlns:a16="http://schemas.microsoft.com/office/drawing/2014/main" id="{03A74ACD-A2CA-424E-A977-640A58CE272C}"/>
              </a:ext>
            </a:extLst>
          </p:cNvPr>
          <p:cNvSpPr/>
          <p:nvPr/>
        </p:nvSpPr>
        <p:spPr>
          <a:xfrm>
            <a:off x="7421576" y="2319120"/>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67">
            <a:extLst>
              <a:ext uri="{FF2B5EF4-FFF2-40B4-BE49-F238E27FC236}">
                <a16:creationId xmlns:a16="http://schemas.microsoft.com/office/drawing/2014/main" id="{B8160734-BD76-B187-0F00-9569AA91B139}"/>
              </a:ext>
            </a:extLst>
          </p:cNvPr>
          <p:cNvSpPr/>
          <p:nvPr/>
        </p:nvSpPr>
        <p:spPr>
          <a:xfrm>
            <a:off x="9215543"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Oval 68">
            <a:extLst>
              <a:ext uri="{FF2B5EF4-FFF2-40B4-BE49-F238E27FC236}">
                <a16:creationId xmlns:a16="http://schemas.microsoft.com/office/drawing/2014/main" id="{DC407D88-BE0D-4DFE-A074-6D2DE8EBC732}"/>
              </a:ext>
            </a:extLst>
          </p:cNvPr>
          <p:cNvSpPr/>
          <p:nvPr/>
        </p:nvSpPr>
        <p:spPr>
          <a:xfrm>
            <a:off x="10855367"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4" name="Graphic 73" descr="Users with solid fill">
            <a:extLst>
              <a:ext uri="{FF2B5EF4-FFF2-40B4-BE49-F238E27FC236}">
                <a16:creationId xmlns:a16="http://schemas.microsoft.com/office/drawing/2014/main" id="{F0520CCA-8548-61E2-F4B3-4D08C2624F2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68153" y="3298379"/>
            <a:ext cx="1319192" cy="1467284"/>
          </a:xfrm>
          <a:prstGeom prst="rect">
            <a:avLst/>
          </a:prstGeom>
        </p:spPr>
      </p:pic>
    </p:spTree>
    <p:extLst>
      <p:ext uri="{BB962C8B-B14F-4D97-AF65-F5344CB8AC3E}">
        <p14:creationId xmlns:p14="http://schemas.microsoft.com/office/powerpoint/2010/main" val="41720426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4F0B34EB-29EE-627B-D46A-7BCF5E42145F}"/>
            </a:ext>
          </a:extLst>
        </p:cNvPr>
        <p:cNvGrpSpPr/>
        <p:nvPr/>
      </p:nvGrpSpPr>
      <p:grpSpPr>
        <a:xfrm>
          <a:off x="0" y="0"/>
          <a:ext cx="0" cy="0"/>
          <a:chOff x="0" y="0"/>
          <a:chExt cx="0" cy="0"/>
        </a:xfrm>
      </p:grpSpPr>
      <p:sp>
        <p:nvSpPr>
          <p:cNvPr id="413" name="Google Shape;413;p43">
            <a:extLst>
              <a:ext uri="{FF2B5EF4-FFF2-40B4-BE49-F238E27FC236}">
                <a16:creationId xmlns:a16="http://schemas.microsoft.com/office/drawing/2014/main" id="{46ACD961-FE5F-E129-5C72-2D0DFEB43D74}"/>
              </a:ext>
            </a:extLst>
          </p:cNvPr>
          <p:cNvSpPr txBox="1">
            <a:spLocks noGrp="1"/>
          </p:cNvSpPr>
          <p:nvPr>
            <p:ph type="title"/>
          </p:nvPr>
        </p:nvSpPr>
        <p:spPr>
          <a:xfrm>
            <a:off x="10315254" y="6277510"/>
            <a:ext cx="1876746" cy="580490"/>
          </a:xfrm>
          <a:prstGeom prst="rect">
            <a:avLst/>
          </a:prstGeom>
          <a:noFill/>
        </p:spPr>
        <p:txBody>
          <a:bodyPr spcFirstLastPara="1" wrap="square" lIns="91425" tIns="45700" rIns="91425" bIns="45700" anchor="ctr" anchorCtr="0">
            <a:noAutofit/>
          </a:bodyPr>
          <a:lstStyle/>
          <a:p>
            <a:pPr algn="ctr"/>
            <a:r>
              <a:rPr lang="en-US" sz="2400" dirty="0">
                <a:solidFill>
                  <a:schemeClr val="bg1"/>
                </a:solidFill>
              </a:rPr>
              <a:t>Story Time</a:t>
            </a:r>
            <a:endParaRPr sz="2400" b="1" dirty="0">
              <a:solidFill>
                <a:schemeClr val="bg1"/>
              </a:solidFill>
            </a:endParaRPr>
          </a:p>
        </p:txBody>
      </p:sp>
      <p:pic>
        <p:nvPicPr>
          <p:cNvPr id="2" name="Graphic 1" descr="Programmer male outline">
            <a:extLst>
              <a:ext uri="{FF2B5EF4-FFF2-40B4-BE49-F238E27FC236}">
                <a16:creationId xmlns:a16="http://schemas.microsoft.com/office/drawing/2014/main" id="{76BB7F9D-37AB-894B-068C-6185C0EB1F2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768621" y="542039"/>
            <a:ext cx="2240280" cy="2240280"/>
          </a:xfrm>
          <a:prstGeom prst="rect">
            <a:avLst/>
          </a:prstGeom>
        </p:spPr>
      </p:pic>
      <p:grpSp>
        <p:nvGrpSpPr>
          <p:cNvPr id="3" name="Group 2">
            <a:extLst>
              <a:ext uri="{FF2B5EF4-FFF2-40B4-BE49-F238E27FC236}">
                <a16:creationId xmlns:a16="http://schemas.microsoft.com/office/drawing/2014/main" id="{F1F84760-E208-779D-8B32-0ABAFE8AA3F1}"/>
              </a:ext>
            </a:extLst>
          </p:cNvPr>
          <p:cNvGrpSpPr/>
          <p:nvPr/>
        </p:nvGrpSpPr>
        <p:grpSpPr>
          <a:xfrm>
            <a:off x="3731224" y="2502655"/>
            <a:ext cx="4174774" cy="2247047"/>
            <a:chOff x="3864401" y="2648969"/>
            <a:chExt cx="4174774" cy="2247047"/>
          </a:xfrm>
        </p:grpSpPr>
        <p:cxnSp>
          <p:nvCxnSpPr>
            <p:cNvPr id="4" name="Straight Arrow Connector 3">
              <a:extLst>
                <a:ext uri="{FF2B5EF4-FFF2-40B4-BE49-F238E27FC236}">
                  <a16:creationId xmlns:a16="http://schemas.microsoft.com/office/drawing/2014/main" id="{3CA8C365-EDF5-55AB-F5CE-56B870A6E5AE}"/>
                </a:ext>
              </a:extLst>
            </p:cNvPr>
            <p:cNvCxnSpPr>
              <a:cxnSpLocks/>
            </p:cNvCxnSpPr>
            <p:nvPr/>
          </p:nvCxnSpPr>
          <p:spPr>
            <a:xfrm>
              <a:off x="4482682" y="4894455"/>
              <a:ext cx="3217730" cy="1561"/>
            </a:xfrm>
            <a:prstGeom prst="straightConnector1">
              <a:avLst/>
            </a:prstGeom>
            <a:ln w="38100">
              <a:solidFill>
                <a:srgbClr val="09B36B"/>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 name="Straight Arrow Connector 4">
              <a:extLst>
                <a:ext uri="{FF2B5EF4-FFF2-40B4-BE49-F238E27FC236}">
                  <a16:creationId xmlns:a16="http://schemas.microsoft.com/office/drawing/2014/main" id="{42BD1509-F4E7-A54C-D870-FD2C565ABABE}"/>
                </a:ext>
              </a:extLst>
            </p:cNvPr>
            <p:cNvCxnSpPr>
              <a:cxnSpLocks/>
            </p:cNvCxnSpPr>
            <p:nvPr/>
          </p:nvCxnSpPr>
          <p:spPr>
            <a:xfrm flipV="1">
              <a:off x="3864401" y="2648969"/>
              <a:ext cx="1315220" cy="1236240"/>
            </a:xfrm>
            <a:prstGeom prst="straightConnector1">
              <a:avLst/>
            </a:prstGeom>
            <a:ln w="38100">
              <a:solidFill>
                <a:srgbClr val="09B36B"/>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E18A18C2-CC0E-9EB8-9F61-4A9DEB3DA24B}"/>
                </a:ext>
              </a:extLst>
            </p:cNvPr>
            <p:cNvCxnSpPr>
              <a:cxnSpLocks/>
            </p:cNvCxnSpPr>
            <p:nvPr/>
          </p:nvCxnSpPr>
          <p:spPr>
            <a:xfrm flipH="1" flipV="1">
              <a:off x="6834828" y="2700681"/>
              <a:ext cx="1204347" cy="1215679"/>
            </a:xfrm>
            <a:prstGeom prst="straightConnector1">
              <a:avLst/>
            </a:prstGeom>
            <a:ln w="38100">
              <a:solidFill>
                <a:srgbClr val="09B36B"/>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 name="Group 6">
            <a:extLst>
              <a:ext uri="{FF2B5EF4-FFF2-40B4-BE49-F238E27FC236}">
                <a16:creationId xmlns:a16="http://schemas.microsoft.com/office/drawing/2014/main" id="{7CD7EC88-5551-63B9-FB0C-32C15222D773}"/>
              </a:ext>
            </a:extLst>
          </p:cNvPr>
          <p:cNvGrpSpPr/>
          <p:nvPr/>
        </p:nvGrpSpPr>
        <p:grpSpPr>
          <a:xfrm>
            <a:off x="2376411" y="3419330"/>
            <a:ext cx="1974964" cy="1974964"/>
            <a:chOff x="2475991" y="3577795"/>
            <a:chExt cx="1974964" cy="1974964"/>
          </a:xfrm>
          <a:solidFill>
            <a:srgbClr val="3737C5"/>
          </a:solidFill>
        </p:grpSpPr>
        <p:pic>
          <p:nvPicPr>
            <p:cNvPr id="8" name="Graphic 7" descr="Programmer male with solid fill">
              <a:extLst>
                <a:ext uri="{FF2B5EF4-FFF2-40B4-BE49-F238E27FC236}">
                  <a16:creationId xmlns:a16="http://schemas.microsoft.com/office/drawing/2014/main" id="{6662CE18-62A3-9769-4099-6954AE29866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475991" y="3577795"/>
              <a:ext cx="1974964" cy="1974964"/>
            </a:xfrm>
            <a:prstGeom prst="rect">
              <a:avLst/>
            </a:prstGeom>
          </p:spPr>
        </p:pic>
        <p:sp>
          <p:nvSpPr>
            <p:cNvPr id="9" name="Rectangle 8">
              <a:extLst>
                <a:ext uri="{FF2B5EF4-FFF2-40B4-BE49-F238E27FC236}">
                  <a16:creationId xmlns:a16="http://schemas.microsoft.com/office/drawing/2014/main" id="{26368A42-4F8A-B786-614D-67C2275F52C7}"/>
                </a:ext>
              </a:extLst>
            </p:cNvPr>
            <p:cNvSpPr/>
            <p:nvPr/>
          </p:nvSpPr>
          <p:spPr>
            <a:xfrm>
              <a:off x="3113314" y="4985657"/>
              <a:ext cx="692189" cy="402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 name="Group 9">
            <a:extLst>
              <a:ext uri="{FF2B5EF4-FFF2-40B4-BE49-F238E27FC236}">
                <a16:creationId xmlns:a16="http://schemas.microsoft.com/office/drawing/2014/main" id="{C6193F86-D0C5-013E-088E-C5F58C8D6F4D}"/>
              </a:ext>
            </a:extLst>
          </p:cNvPr>
          <p:cNvGrpSpPr/>
          <p:nvPr/>
        </p:nvGrpSpPr>
        <p:grpSpPr>
          <a:xfrm>
            <a:off x="7289459" y="3419330"/>
            <a:ext cx="2005305" cy="2051464"/>
            <a:chOff x="7430237" y="3524005"/>
            <a:chExt cx="2101871" cy="2101871"/>
          </a:xfrm>
        </p:grpSpPr>
        <p:pic>
          <p:nvPicPr>
            <p:cNvPr id="11" name="Graphic 10" descr="Programmer female with solid fill">
              <a:extLst>
                <a:ext uri="{FF2B5EF4-FFF2-40B4-BE49-F238E27FC236}">
                  <a16:creationId xmlns:a16="http://schemas.microsoft.com/office/drawing/2014/main" id="{2A2A48B3-3762-0A6C-AC91-1B0258D84F1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430237" y="3524005"/>
              <a:ext cx="2101871" cy="2101871"/>
            </a:xfrm>
            <a:prstGeom prst="rect">
              <a:avLst/>
            </a:prstGeom>
          </p:spPr>
        </p:pic>
        <p:sp>
          <p:nvSpPr>
            <p:cNvPr id="12" name="Rectangle 11">
              <a:extLst>
                <a:ext uri="{FF2B5EF4-FFF2-40B4-BE49-F238E27FC236}">
                  <a16:creationId xmlns:a16="http://schemas.microsoft.com/office/drawing/2014/main" id="{62048975-C445-3DEF-5BA5-F3FB2BD78504}"/>
                </a:ext>
              </a:extLst>
            </p:cNvPr>
            <p:cNvSpPr/>
            <p:nvPr/>
          </p:nvSpPr>
          <p:spPr>
            <a:xfrm>
              <a:off x="8135077" y="4993159"/>
              <a:ext cx="692189" cy="402772"/>
            </a:xfrm>
            <a:prstGeom prst="rect">
              <a:avLst/>
            </a:prstGeom>
            <a:solidFill>
              <a:srgbClr val="373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Rectangle 12">
            <a:extLst>
              <a:ext uri="{FF2B5EF4-FFF2-40B4-BE49-F238E27FC236}">
                <a16:creationId xmlns:a16="http://schemas.microsoft.com/office/drawing/2014/main" id="{2B268E9A-E2B8-1C60-CE8D-C52AB82FF0D2}"/>
              </a:ext>
            </a:extLst>
          </p:cNvPr>
          <p:cNvSpPr/>
          <p:nvPr/>
        </p:nvSpPr>
        <p:spPr>
          <a:xfrm>
            <a:off x="5542667" y="2182745"/>
            <a:ext cx="692189" cy="402772"/>
          </a:xfrm>
          <a:prstGeom prst="rect">
            <a:avLst/>
          </a:prstGeom>
          <a:solidFill>
            <a:srgbClr val="ECEC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Graphic 24" descr="Open folder with solid fill">
            <a:extLst>
              <a:ext uri="{FF2B5EF4-FFF2-40B4-BE49-F238E27FC236}">
                <a16:creationId xmlns:a16="http://schemas.microsoft.com/office/drawing/2014/main" id="{877F6025-B8B9-7A06-1D12-5A7EA628054F}"/>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613030" y="2047135"/>
            <a:ext cx="640080" cy="640080"/>
          </a:xfrm>
          <a:prstGeom prst="rect">
            <a:avLst/>
          </a:prstGeom>
        </p:spPr>
      </p:pic>
      <p:pic>
        <p:nvPicPr>
          <p:cNvPr id="14" name="Graphic 13" descr="Open folder with solid fill">
            <a:extLst>
              <a:ext uri="{FF2B5EF4-FFF2-40B4-BE49-F238E27FC236}">
                <a16:creationId xmlns:a16="http://schemas.microsoft.com/office/drawing/2014/main" id="{88FBA43D-BA42-AD0E-9F02-BC9CF1E7B82B}"/>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998414" y="4754214"/>
            <a:ext cx="640080" cy="640080"/>
          </a:xfrm>
          <a:prstGeom prst="rect">
            <a:avLst/>
          </a:prstGeom>
        </p:spPr>
      </p:pic>
      <p:grpSp>
        <p:nvGrpSpPr>
          <p:cNvPr id="16" name="Group 15">
            <a:extLst>
              <a:ext uri="{FF2B5EF4-FFF2-40B4-BE49-F238E27FC236}">
                <a16:creationId xmlns:a16="http://schemas.microsoft.com/office/drawing/2014/main" id="{F5CBB7E4-B0BF-4970-2289-3A72C4C79659}"/>
              </a:ext>
            </a:extLst>
          </p:cNvPr>
          <p:cNvGrpSpPr/>
          <p:nvPr/>
        </p:nvGrpSpPr>
        <p:grpSpPr>
          <a:xfrm>
            <a:off x="3854221" y="2647415"/>
            <a:ext cx="914400" cy="914400"/>
            <a:chOff x="5667202" y="2971800"/>
            <a:chExt cx="914400" cy="914400"/>
          </a:xfrm>
        </p:grpSpPr>
        <p:sp>
          <p:nvSpPr>
            <p:cNvPr id="17" name="Rectangle 9">
              <a:extLst>
                <a:ext uri="{FF2B5EF4-FFF2-40B4-BE49-F238E27FC236}">
                  <a16:creationId xmlns:a16="http://schemas.microsoft.com/office/drawing/2014/main" id="{6995B464-D5DF-B7EF-9D22-962A35C73DCB}"/>
                </a:ext>
              </a:extLst>
            </p:cNvPr>
            <p:cNvSpPr/>
            <p:nvPr/>
          </p:nvSpPr>
          <p:spPr>
            <a:xfrm>
              <a:off x="5854375" y="3071923"/>
              <a:ext cx="547687" cy="729795"/>
            </a:xfrm>
            <a:custGeom>
              <a:avLst/>
              <a:gdLst>
                <a:gd name="connsiteX0" fmla="*/ 0 w 609600"/>
                <a:gd name="connsiteY0" fmla="*/ 0 h 773930"/>
                <a:gd name="connsiteX1" fmla="*/ 609600 w 609600"/>
                <a:gd name="connsiteY1" fmla="*/ 0 h 773930"/>
                <a:gd name="connsiteX2" fmla="*/ 609600 w 609600"/>
                <a:gd name="connsiteY2" fmla="*/ 773930 h 773930"/>
                <a:gd name="connsiteX3" fmla="*/ 0 w 609600"/>
                <a:gd name="connsiteY3" fmla="*/ 773930 h 773930"/>
                <a:gd name="connsiteX4" fmla="*/ 0 w 609600"/>
                <a:gd name="connsiteY4" fmla="*/ 0 h 773930"/>
                <a:gd name="connsiteX0" fmla="*/ 0 w 609600"/>
                <a:gd name="connsiteY0" fmla="*/ 8253 h 782183"/>
                <a:gd name="connsiteX1" fmla="*/ 433561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585787 w 609600"/>
                <a:gd name="connsiteY2" fmla="*/ 2368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0 h 773930"/>
                <a:gd name="connsiteX1" fmla="*/ 409748 w 609600"/>
                <a:gd name="connsiteY1" fmla="*/ 34610 h 773930"/>
                <a:gd name="connsiteX2" fmla="*/ 585787 w 609600"/>
                <a:gd name="connsiteY2" fmla="*/ 228600 h 773930"/>
                <a:gd name="connsiteX3" fmla="*/ 609600 w 609600"/>
                <a:gd name="connsiteY3" fmla="*/ 773930 h 773930"/>
                <a:gd name="connsiteX4" fmla="*/ 0 w 609600"/>
                <a:gd name="connsiteY4" fmla="*/ 773930 h 773930"/>
                <a:gd name="connsiteX5" fmla="*/ 0 w 609600"/>
                <a:gd name="connsiteY5" fmla="*/ 0 h 773930"/>
                <a:gd name="connsiteX0" fmla="*/ 42863 w 609600"/>
                <a:gd name="connsiteY0" fmla="*/ 3490 h 739320"/>
                <a:gd name="connsiteX1" fmla="*/ 409748 w 609600"/>
                <a:gd name="connsiteY1" fmla="*/ 0 h 739320"/>
                <a:gd name="connsiteX2" fmla="*/ 585787 w 609600"/>
                <a:gd name="connsiteY2" fmla="*/ 193990 h 739320"/>
                <a:gd name="connsiteX3" fmla="*/ 609600 w 609600"/>
                <a:gd name="connsiteY3" fmla="*/ 739320 h 739320"/>
                <a:gd name="connsiteX4" fmla="*/ 0 w 609600"/>
                <a:gd name="connsiteY4" fmla="*/ 739320 h 739320"/>
                <a:gd name="connsiteX5" fmla="*/ 42863 w 609600"/>
                <a:gd name="connsiteY5" fmla="*/ 3490 h 739320"/>
                <a:gd name="connsiteX0" fmla="*/ 4763 w 571500"/>
                <a:gd name="connsiteY0" fmla="*/ 3490 h 739320"/>
                <a:gd name="connsiteX1" fmla="*/ 371648 w 571500"/>
                <a:gd name="connsiteY1" fmla="*/ 0 h 739320"/>
                <a:gd name="connsiteX2" fmla="*/ 547687 w 571500"/>
                <a:gd name="connsiteY2" fmla="*/ 193990 h 739320"/>
                <a:gd name="connsiteX3" fmla="*/ 571500 w 571500"/>
                <a:gd name="connsiteY3" fmla="*/ 739320 h 739320"/>
                <a:gd name="connsiteX4" fmla="*/ 0 w 571500"/>
                <a:gd name="connsiteY4" fmla="*/ 729795 h 739320"/>
                <a:gd name="connsiteX5" fmla="*/ 4763 w 571500"/>
                <a:gd name="connsiteY5" fmla="*/ 3490 h 739320"/>
                <a:gd name="connsiteX0" fmla="*/ 4763 w 547687"/>
                <a:gd name="connsiteY0" fmla="*/ 3490 h 729795"/>
                <a:gd name="connsiteX1" fmla="*/ 371648 w 547687"/>
                <a:gd name="connsiteY1" fmla="*/ 0 h 729795"/>
                <a:gd name="connsiteX2" fmla="*/ 547687 w 547687"/>
                <a:gd name="connsiteY2" fmla="*/ 193990 h 729795"/>
                <a:gd name="connsiteX3" fmla="*/ 533400 w 547687"/>
                <a:gd name="connsiteY3" fmla="*/ 701220 h 729795"/>
                <a:gd name="connsiteX4" fmla="*/ 0 w 547687"/>
                <a:gd name="connsiteY4" fmla="*/ 729795 h 729795"/>
                <a:gd name="connsiteX5" fmla="*/ 4763 w 547687"/>
                <a:gd name="connsiteY5" fmla="*/ 3490 h 729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7687" h="729795">
                  <a:moveTo>
                    <a:pt x="4763" y="3490"/>
                  </a:moveTo>
                  <a:lnTo>
                    <a:pt x="371648" y="0"/>
                  </a:lnTo>
                  <a:cubicBezTo>
                    <a:pt x="492240" y="169438"/>
                    <a:pt x="474720" y="191239"/>
                    <a:pt x="547687" y="193990"/>
                  </a:cubicBezTo>
                  <a:lnTo>
                    <a:pt x="533400" y="701220"/>
                  </a:lnTo>
                  <a:lnTo>
                    <a:pt x="0" y="729795"/>
                  </a:lnTo>
                  <a:cubicBezTo>
                    <a:pt x="1588" y="487693"/>
                    <a:pt x="3175" y="245592"/>
                    <a:pt x="4763" y="3490"/>
                  </a:cubicBezTo>
                  <a:close/>
                </a:path>
              </a:pathLst>
            </a:custGeom>
            <a:solidFill>
              <a:srgbClr val="373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Paper with solid fill">
              <a:extLst>
                <a:ext uri="{FF2B5EF4-FFF2-40B4-BE49-F238E27FC236}">
                  <a16:creationId xmlns:a16="http://schemas.microsoft.com/office/drawing/2014/main" id="{EAB5960D-BD81-ADF7-94BB-A987EA0E1190}"/>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667202" y="2971800"/>
              <a:ext cx="914400" cy="914400"/>
            </a:xfrm>
            <a:prstGeom prst="rect">
              <a:avLst/>
            </a:prstGeom>
          </p:spPr>
        </p:pic>
      </p:grpSp>
      <p:grpSp>
        <p:nvGrpSpPr>
          <p:cNvPr id="19" name="Group 18">
            <a:extLst>
              <a:ext uri="{FF2B5EF4-FFF2-40B4-BE49-F238E27FC236}">
                <a16:creationId xmlns:a16="http://schemas.microsoft.com/office/drawing/2014/main" id="{7F1D67E1-4391-A486-DBFD-0ADBC415F4D5}"/>
              </a:ext>
            </a:extLst>
          </p:cNvPr>
          <p:cNvGrpSpPr/>
          <p:nvPr/>
        </p:nvGrpSpPr>
        <p:grpSpPr>
          <a:xfrm>
            <a:off x="6853851" y="2647415"/>
            <a:ext cx="914400" cy="914400"/>
            <a:chOff x="5667202" y="2971800"/>
            <a:chExt cx="914400" cy="914400"/>
          </a:xfrm>
        </p:grpSpPr>
        <p:sp>
          <p:nvSpPr>
            <p:cNvPr id="20" name="Rectangle 9">
              <a:extLst>
                <a:ext uri="{FF2B5EF4-FFF2-40B4-BE49-F238E27FC236}">
                  <a16:creationId xmlns:a16="http://schemas.microsoft.com/office/drawing/2014/main" id="{69484825-4E07-8A1D-6FE5-04D7D0150EC1}"/>
                </a:ext>
              </a:extLst>
            </p:cNvPr>
            <p:cNvSpPr/>
            <p:nvPr/>
          </p:nvSpPr>
          <p:spPr>
            <a:xfrm>
              <a:off x="5854375" y="3071923"/>
              <a:ext cx="547687" cy="729795"/>
            </a:xfrm>
            <a:custGeom>
              <a:avLst/>
              <a:gdLst>
                <a:gd name="connsiteX0" fmla="*/ 0 w 609600"/>
                <a:gd name="connsiteY0" fmla="*/ 0 h 773930"/>
                <a:gd name="connsiteX1" fmla="*/ 609600 w 609600"/>
                <a:gd name="connsiteY1" fmla="*/ 0 h 773930"/>
                <a:gd name="connsiteX2" fmla="*/ 609600 w 609600"/>
                <a:gd name="connsiteY2" fmla="*/ 773930 h 773930"/>
                <a:gd name="connsiteX3" fmla="*/ 0 w 609600"/>
                <a:gd name="connsiteY3" fmla="*/ 773930 h 773930"/>
                <a:gd name="connsiteX4" fmla="*/ 0 w 609600"/>
                <a:gd name="connsiteY4" fmla="*/ 0 h 773930"/>
                <a:gd name="connsiteX0" fmla="*/ 0 w 609600"/>
                <a:gd name="connsiteY0" fmla="*/ 8253 h 782183"/>
                <a:gd name="connsiteX1" fmla="*/ 433561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585787 w 609600"/>
                <a:gd name="connsiteY2" fmla="*/ 2368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0 h 773930"/>
                <a:gd name="connsiteX1" fmla="*/ 409748 w 609600"/>
                <a:gd name="connsiteY1" fmla="*/ 34610 h 773930"/>
                <a:gd name="connsiteX2" fmla="*/ 585787 w 609600"/>
                <a:gd name="connsiteY2" fmla="*/ 228600 h 773930"/>
                <a:gd name="connsiteX3" fmla="*/ 609600 w 609600"/>
                <a:gd name="connsiteY3" fmla="*/ 773930 h 773930"/>
                <a:gd name="connsiteX4" fmla="*/ 0 w 609600"/>
                <a:gd name="connsiteY4" fmla="*/ 773930 h 773930"/>
                <a:gd name="connsiteX5" fmla="*/ 0 w 609600"/>
                <a:gd name="connsiteY5" fmla="*/ 0 h 773930"/>
                <a:gd name="connsiteX0" fmla="*/ 42863 w 609600"/>
                <a:gd name="connsiteY0" fmla="*/ 3490 h 739320"/>
                <a:gd name="connsiteX1" fmla="*/ 409748 w 609600"/>
                <a:gd name="connsiteY1" fmla="*/ 0 h 739320"/>
                <a:gd name="connsiteX2" fmla="*/ 585787 w 609600"/>
                <a:gd name="connsiteY2" fmla="*/ 193990 h 739320"/>
                <a:gd name="connsiteX3" fmla="*/ 609600 w 609600"/>
                <a:gd name="connsiteY3" fmla="*/ 739320 h 739320"/>
                <a:gd name="connsiteX4" fmla="*/ 0 w 609600"/>
                <a:gd name="connsiteY4" fmla="*/ 739320 h 739320"/>
                <a:gd name="connsiteX5" fmla="*/ 42863 w 609600"/>
                <a:gd name="connsiteY5" fmla="*/ 3490 h 739320"/>
                <a:gd name="connsiteX0" fmla="*/ 4763 w 571500"/>
                <a:gd name="connsiteY0" fmla="*/ 3490 h 739320"/>
                <a:gd name="connsiteX1" fmla="*/ 371648 w 571500"/>
                <a:gd name="connsiteY1" fmla="*/ 0 h 739320"/>
                <a:gd name="connsiteX2" fmla="*/ 547687 w 571500"/>
                <a:gd name="connsiteY2" fmla="*/ 193990 h 739320"/>
                <a:gd name="connsiteX3" fmla="*/ 571500 w 571500"/>
                <a:gd name="connsiteY3" fmla="*/ 739320 h 739320"/>
                <a:gd name="connsiteX4" fmla="*/ 0 w 571500"/>
                <a:gd name="connsiteY4" fmla="*/ 729795 h 739320"/>
                <a:gd name="connsiteX5" fmla="*/ 4763 w 571500"/>
                <a:gd name="connsiteY5" fmla="*/ 3490 h 739320"/>
                <a:gd name="connsiteX0" fmla="*/ 4763 w 547687"/>
                <a:gd name="connsiteY0" fmla="*/ 3490 h 729795"/>
                <a:gd name="connsiteX1" fmla="*/ 371648 w 547687"/>
                <a:gd name="connsiteY1" fmla="*/ 0 h 729795"/>
                <a:gd name="connsiteX2" fmla="*/ 547687 w 547687"/>
                <a:gd name="connsiteY2" fmla="*/ 193990 h 729795"/>
                <a:gd name="connsiteX3" fmla="*/ 533400 w 547687"/>
                <a:gd name="connsiteY3" fmla="*/ 701220 h 729795"/>
                <a:gd name="connsiteX4" fmla="*/ 0 w 547687"/>
                <a:gd name="connsiteY4" fmla="*/ 729795 h 729795"/>
                <a:gd name="connsiteX5" fmla="*/ 4763 w 547687"/>
                <a:gd name="connsiteY5" fmla="*/ 3490 h 729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7687" h="729795">
                  <a:moveTo>
                    <a:pt x="4763" y="3490"/>
                  </a:moveTo>
                  <a:lnTo>
                    <a:pt x="371648" y="0"/>
                  </a:lnTo>
                  <a:cubicBezTo>
                    <a:pt x="492240" y="169438"/>
                    <a:pt x="474720" y="191239"/>
                    <a:pt x="547687" y="193990"/>
                  </a:cubicBezTo>
                  <a:lnTo>
                    <a:pt x="533400" y="701220"/>
                  </a:lnTo>
                  <a:lnTo>
                    <a:pt x="0" y="729795"/>
                  </a:lnTo>
                  <a:cubicBezTo>
                    <a:pt x="1588" y="487693"/>
                    <a:pt x="3175" y="245592"/>
                    <a:pt x="4763" y="3490"/>
                  </a:cubicBezTo>
                  <a:close/>
                </a:path>
              </a:pathLst>
            </a:custGeom>
            <a:solidFill>
              <a:srgbClr val="373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aper with solid fill">
              <a:extLst>
                <a:ext uri="{FF2B5EF4-FFF2-40B4-BE49-F238E27FC236}">
                  <a16:creationId xmlns:a16="http://schemas.microsoft.com/office/drawing/2014/main" id="{063786FE-DAF1-09B7-8DCE-F5C12D4730E2}"/>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667202" y="2971800"/>
              <a:ext cx="914400" cy="914400"/>
            </a:xfrm>
            <a:prstGeom prst="rect">
              <a:avLst/>
            </a:prstGeom>
          </p:spPr>
        </p:pic>
      </p:grpSp>
      <p:grpSp>
        <p:nvGrpSpPr>
          <p:cNvPr id="22" name="Group 21">
            <a:extLst>
              <a:ext uri="{FF2B5EF4-FFF2-40B4-BE49-F238E27FC236}">
                <a16:creationId xmlns:a16="http://schemas.microsoft.com/office/drawing/2014/main" id="{8C507BF4-8328-9F98-5898-B29CA94E24C1}"/>
              </a:ext>
            </a:extLst>
          </p:cNvPr>
          <p:cNvGrpSpPr/>
          <p:nvPr/>
        </p:nvGrpSpPr>
        <p:grpSpPr>
          <a:xfrm>
            <a:off x="5475870" y="4232253"/>
            <a:ext cx="914400" cy="914400"/>
            <a:chOff x="5667202" y="2971800"/>
            <a:chExt cx="914400" cy="914400"/>
          </a:xfrm>
        </p:grpSpPr>
        <p:sp>
          <p:nvSpPr>
            <p:cNvPr id="23" name="Rectangle 9">
              <a:extLst>
                <a:ext uri="{FF2B5EF4-FFF2-40B4-BE49-F238E27FC236}">
                  <a16:creationId xmlns:a16="http://schemas.microsoft.com/office/drawing/2014/main" id="{A9D1A8A2-D042-35BE-ED50-375AEB8159EB}"/>
                </a:ext>
              </a:extLst>
            </p:cNvPr>
            <p:cNvSpPr/>
            <p:nvPr/>
          </p:nvSpPr>
          <p:spPr>
            <a:xfrm>
              <a:off x="5854375" y="3071923"/>
              <a:ext cx="547687" cy="729795"/>
            </a:xfrm>
            <a:custGeom>
              <a:avLst/>
              <a:gdLst>
                <a:gd name="connsiteX0" fmla="*/ 0 w 609600"/>
                <a:gd name="connsiteY0" fmla="*/ 0 h 773930"/>
                <a:gd name="connsiteX1" fmla="*/ 609600 w 609600"/>
                <a:gd name="connsiteY1" fmla="*/ 0 h 773930"/>
                <a:gd name="connsiteX2" fmla="*/ 609600 w 609600"/>
                <a:gd name="connsiteY2" fmla="*/ 773930 h 773930"/>
                <a:gd name="connsiteX3" fmla="*/ 0 w 609600"/>
                <a:gd name="connsiteY3" fmla="*/ 773930 h 773930"/>
                <a:gd name="connsiteX4" fmla="*/ 0 w 609600"/>
                <a:gd name="connsiteY4" fmla="*/ 0 h 773930"/>
                <a:gd name="connsiteX0" fmla="*/ 0 w 609600"/>
                <a:gd name="connsiteY0" fmla="*/ 8253 h 782183"/>
                <a:gd name="connsiteX1" fmla="*/ 433561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585787 w 609600"/>
                <a:gd name="connsiteY2" fmla="*/ 2368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0 h 773930"/>
                <a:gd name="connsiteX1" fmla="*/ 409748 w 609600"/>
                <a:gd name="connsiteY1" fmla="*/ 34610 h 773930"/>
                <a:gd name="connsiteX2" fmla="*/ 585787 w 609600"/>
                <a:gd name="connsiteY2" fmla="*/ 228600 h 773930"/>
                <a:gd name="connsiteX3" fmla="*/ 609600 w 609600"/>
                <a:gd name="connsiteY3" fmla="*/ 773930 h 773930"/>
                <a:gd name="connsiteX4" fmla="*/ 0 w 609600"/>
                <a:gd name="connsiteY4" fmla="*/ 773930 h 773930"/>
                <a:gd name="connsiteX5" fmla="*/ 0 w 609600"/>
                <a:gd name="connsiteY5" fmla="*/ 0 h 773930"/>
                <a:gd name="connsiteX0" fmla="*/ 42863 w 609600"/>
                <a:gd name="connsiteY0" fmla="*/ 3490 h 739320"/>
                <a:gd name="connsiteX1" fmla="*/ 409748 w 609600"/>
                <a:gd name="connsiteY1" fmla="*/ 0 h 739320"/>
                <a:gd name="connsiteX2" fmla="*/ 585787 w 609600"/>
                <a:gd name="connsiteY2" fmla="*/ 193990 h 739320"/>
                <a:gd name="connsiteX3" fmla="*/ 609600 w 609600"/>
                <a:gd name="connsiteY3" fmla="*/ 739320 h 739320"/>
                <a:gd name="connsiteX4" fmla="*/ 0 w 609600"/>
                <a:gd name="connsiteY4" fmla="*/ 739320 h 739320"/>
                <a:gd name="connsiteX5" fmla="*/ 42863 w 609600"/>
                <a:gd name="connsiteY5" fmla="*/ 3490 h 739320"/>
                <a:gd name="connsiteX0" fmla="*/ 4763 w 571500"/>
                <a:gd name="connsiteY0" fmla="*/ 3490 h 739320"/>
                <a:gd name="connsiteX1" fmla="*/ 371648 w 571500"/>
                <a:gd name="connsiteY1" fmla="*/ 0 h 739320"/>
                <a:gd name="connsiteX2" fmla="*/ 547687 w 571500"/>
                <a:gd name="connsiteY2" fmla="*/ 193990 h 739320"/>
                <a:gd name="connsiteX3" fmla="*/ 571500 w 571500"/>
                <a:gd name="connsiteY3" fmla="*/ 739320 h 739320"/>
                <a:gd name="connsiteX4" fmla="*/ 0 w 571500"/>
                <a:gd name="connsiteY4" fmla="*/ 729795 h 739320"/>
                <a:gd name="connsiteX5" fmla="*/ 4763 w 571500"/>
                <a:gd name="connsiteY5" fmla="*/ 3490 h 739320"/>
                <a:gd name="connsiteX0" fmla="*/ 4763 w 547687"/>
                <a:gd name="connsiteY0" fmla="*/ 3490 h 729795"/>
                <a:gd name="connsiteX1" fmla="*/ 371648 w 547687"/>
                <a:gd name="connsiteY1" fmla="*/ 0 h 729795"/>
                <a:gd name="connsiteX2" fmla="*/ 547687 w 547687"/>
                <a:gd name="connsiteY2" fmla="*/ 193990 h 729795"/>
                <a:gd name="connsiteX3" fmla="*/ 533400 w 547687"/>
                <a:gd name="connsiteY3" fmla="*/ 701220 h 729795"/>
                <a:gd name="connsiteX4" fmla="*/ 0 w 547687"/>
                <a:gd name="connsiteY4" fmla="*/ 729795 h 729795"/>
                <a:gd name="connsiteX5" fmla="*/ 4763 w 547687"/>
                <a:gd name="connsiteY5" fmla="*/ 3490 h 729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7687" h="729795">
                  <a:moveTo>
                    <a:pt x="4763" y="3490"/>
                  </a:moveTo>
                  <a:lnTo>
                    <a:pt x="371648" y="0"/>
                  </a:lnTo>
                  <a:cubicBezTo>
                    <a:pt x="492240" y="169438"/>
                    <a:pt x="474720" y="191239"/>
                    <a:pt x="547687" y="193990"/>
                  </a:cubicBezTo>
                  <a:lnTo>
                    <a:pt x="533400" y="701220"/>
                  </a:lnTo>
                  <a:lnTo>
                    <a:pt x="0" y="729795"/>
                  </a:lnTo>
                  <a:cubicBezTo>
                    <a:pt x="1588" y="487693"/>
                    <a:pt x="3175" y="245592"/>
                    <a:pt x="4763" y="3490"/>
                  </a:cubicBezTo>
                  <a:close/>
                </a:path>
              </a:pathLst>
            </a:custGeom>
            <a:solidFill>
              <a:srgbClr val="373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aper with solid fill">
              <a:extLst>
                <a:ext uri="{FF2B5EF4-FFF2-40B4-BE49-F238E27FC236}">
                  <a16:creationId xmlns:a16="http://schemas.microsoft.com/office/drawing/2014/main" id="{7B39154E-C92C-5D83-2BF9-ECE8CC88F51D}"/>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667202" y="2971800"/>
              <a:ext cx="914400" cy="914400"/>
            </a:xfrm>
            <a:prstGeom prst="rect">
              <a:avLst/>
            </a:prstGeom>
          </p:spPr>
        </p:pic>
      </p:grpSp>
      <p:pic>
        <p:nvPicPr>
          <p:cNvPr id="15" name="Graphic 14" descr="Open folder with solid fill">
            <a:extLst>
              <a:ext uri="{FF2B5EF4-FFF2-40B4-BE49-F238E27FC236}">
                <a16:creationId xmlns:a16="http://schemas.microsoft.com/office/drawing/2014/main" id="{930CD791-6A26-B70E-F9BC-B276C41EBFE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091144" y="4708538"/>
            <a:ext cx="640080" cy="640080"/>
          </a:xfrm>
          <a:prstGeom prst="rect">
            <a:avLst/>
          </a:prstGeom>
        </p:spPr>
      </p:pic>
    </p:spTree>
    <p:extLst>
      <p:ext uri="{BB962C8B-B14F-4D97-AF65-F5344CB8AC3E}">
        <p14:creationId xmlns:p14="http://schemas.microsoft.com/office/powerpoint/2010/main" val="321550440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409AB0DA-429A-0326-9FB3-A110C9801683}"/>
            </a:ext>
          </a:extLst>
        </p:cNvPr>
        <p:cNvGrpSpPr/>
        <p:nvPr/>
      </p:nvGrpSpPr>
      <p:grpSpPr>
        <a:xfrm>
          <a:off x="0" y="0"/>
          <a:ext cx="0" cy="0"/>
          <a:chOff x="0" y="0"/>
          <a:chExt cx="0" cy="0"/>
        </a:xfrm>
      </p:grpSpPr>
      <p:sp>
        <p:nvSpPr>
          <p:cNvPr id="413" name="Google Shape;413;p43">
            <a:extLst>
              <a:ext uri="{FF2B5EF4-FFF2-40B4-BE49-F238E27FC236}">
                <a16:creationId xmlns:a16="http://schemas.microsoft.com/office/drawing/2014/main" id="{04ADF18B-50D7-01B2-21D2-5C2A2A9D1381}"/>
              </a:ext>
            </a:extLst>
          </p:cNvPr>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Peer </a:t>
            </a:r>
            <a:br>
              <a:rPr lang="en-US" dirty="0"/>
            </a:br>
            <a:r>
              <a:rPr lang="en-US" b="1" dirty="0"/>
              <a:t>Comparison</a:t>
            </a:r>
            <a:endParaRPr b="1" dirty="0"/>
          </a:p>
        </p:txBody>
      </p:sp>
      <p:sp>
        <p:nvSpPr>
          <p:cNvPr id="2" name="Google Shape;415;p43">
            <a:extLst>
              <a:ext uri="{FF2B5EF4-FFF2-40B4-BE49-F238E27FC236}">
                <a16:creationId xmlns:a16="http://schemas.microsoft.com/office/drawing/2014/main" id="{AC9CF902-C53C-B098-4326-14A8B118A533}"/>
              </a:ext>
            </a:extLst>
          </p:cNvPr>
          <p:cNvSpPr txBox="1">
            <a:spLocks/>
          </p:cNvSpPr>
          <p:nvPr/>
        </p:nvSpPr>
        <p:spPr>
          <a:xfrm>
            <a:off x="766479" y="15156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lang="en-US" dirty="0">
              <a:solidFill>
                <a:schemeClr val="tx2">
                  <a:lumMod val="25000"/>
                </a:schemeClr>
              </a:solidFill>
            </a:endParaRPr>
          </a:p>
        </p:txBody>
      </p:sp>
      <p:grpSp>
        <p:nvGrpSpPr>
          <p:cNvPr id="4" name="Group 3">
            <a:extLst>
              <a:ext uri="{FF2B5EF4-FFF2-40B4-BE49-F238E27FC236}">
                <a16:creationId xmlns:a16="http://schemas.microsoft.com/office/drawing/2014/main" id="{0959DC30-74BA-19E6-64AA-62C6FC109A5F}"/>
              </a:ext>
            </a:extLst>
          </p:cNvPr>
          <p:cNvGrpSpPr/>
          <p:nvPr/>
        </p:nvGrpSpPr>
        <p:grpSpPr>
          <a:xfrm>
            <a:off x="5914490" y="-4461"/>
            <a:ext cx="6277510" cy="6277510"/>
            <a:chOff x="5914490" y="-4461"/>
            <a:chExt cx="6277510" cy="6277510"/>
          </a:xfrm>
        </p:grpSpPr>
        <p:pic>
          <p:nvPicPr>
            <p:cNvPr id="44" name="Picture 43" descr="A paper monkey made from paper&#10;&#10;AI-generated content may be incorrect.">
              <a:extLst>
                <a:ext uri="{FF2B5EF4-FFF2-40B4-BE49-F238E27FC236}">
                  <a16:creationId xmlns:a16="http://schemas.microsoft.com/office/drawing/2014/main" id="{74801E9B-EF6C-D03C-78BB-016320BAFF36}"/>
                </a:ext>
              </a:extLst>
            </p:cNvPr>
            <p:cNvPicPr>
              <a:picLocks noChangeAspect="1"/>
            </p:cNvPicPr>
            <p:nvPr/>
          </p:nvPicPr>
          <p:blipFill>
            <a:blip r:embed="rId3"/>
            <a:stretch>
              <a:fillRect/>
            </a:stretch>
          </p:blipFill>
          <p:spPr>
            <a:xfrm>
              <a:off x="5921829" y="0"/>
              <a:ext cx="6270171" cy="6270171"/>
            </a:xfrm>
            <a:prstGeom prst="rect">
              <a:avLst/>
            </a:prstGeom>
          </p:spPr>
        </p:pic>
        <p:pic>
          <p:nvPicPr>
            <p:cNvPr id="48" name="Picture 47" descr="A black and white symbol&#10;&#10;AI-generated content may be incorrect.">
              <a:extLst>
                <a:ext uri="{FF2B5EF4-FFF2-40B4-BE49-F238E27FC236}">
                  <a16:creationId xmlns:a16="http://schemas.microsoft.com/office/drawing/2014/main" id="{F5582B68-F523-4C84-D3FB-04E9AD1F9CC6}"/>
                </a:ext>
              </a:extLst>
            </p:cNvPr>
            <p:cNvPicPr>
              <a:picLocks noChangeAspect="1"/>
            </p:cNvPicPr>
            <p:nvPr/>
          </p:nvPicPr>
          <p:blipFill>
            <a:blip r:embed="rId4">
              <a:alphaModFix amt="76000"/>
            </a:blip>
            <a:stretch>
              <a:fillRect/>
            </a:stretch>
          </p:blipFill>
          <p:spPr>
            <a:xfrm>
              <a:off x="9321282" y="3223727"/>
              <a:ext cx="205273" cy="205273"/>
            </a:xfrm>
            <a:prstGeom prst="rect">
              <a:avLst/>
            </a:prstGeom>
          </p:spPr>
        </p:pic>
        <p:sp>
          <p:nvSpPr>
            <p:cNvPr id="3" name="Rectangle 2">
              <a:extLst>
                <a:ext uri="{FF2B5EF4-FFF2-40B4-BE49-F238E27FC236}">
                  <a16:creationId xmlns:a16="http://schemas.microsoft.com/office/drawing/2014/main" id="{C919AD96-D331-BC98-7849-7F0E23A322D9}"/>
                </a:ext>
              </a:extLst>
            </p:cNvPr>
            <p:cNvSpPr/>
            <p:nvPr/>
          </p:nvSpPr>
          <p:spPr>
            <a:xfrm>
              <a:off x="5914490" y="-4461"/>
              <a:ext cx="6277508" cy="6277510"/>
            </a:xfrm>
            <a:prstGeom prst="rect">
              <a:avLst/>
            </a:prstGeom>
            <a:solidFill>
              <a:srgbClr val="EBEBF3">
                <a:alpha val="9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TextBox 7">
            <a:extLst>
              <a:ext uri="{FF2B5EF4-FFF2-40B4-BE49-F238E27FC236}">
                <a16:creationId xmlns:a16="http://schemas.microsoft.com/office/drawing/2014/main" id="{2565C5D2-EAA9-E32F-030C-219974F510C4}"/>
              </a:ext>
            </a:extLst>
          </p:cNvPr>
          <p:cNvSpPr txBox="1"/>
          <p:nvPr/>
        </p:nvSpPr>
        <p:spPr>
          <a:xfrm>
            <a:off x="868396" y="1924631"/>
            <a:ext cx="4642401" cy="1692771"/>
          </a:xfrm>
          <a:prstGeom prst="rect">
            <a:avLst/>
          </a:prstGeom>
          <a:noFill/>
        </p:spPr>
        <p:txBody>
          <a:bodyPr wrap="square">
            <a:spAutoFit/>
          </a:bodyPr>
          <a:lstStyle/>
          <a:p>
            <a:r>
              <a:rPr lang="en-US" sz="2800" b="0" i="0" dirty="0">
                <a:solidFill>
                  <a:srgbClr val="2B2576"/>
                </a:solidFill>
                <a:effectLst/>
                <a:latin typeface="Open Sans" panose="020B0606030504020204" pitchFamily="34" charset="0"/>
              </a:rPr>
              <a:t>“ </a:t>
            </a:r>
            <a:r>
              <a:rPr lang="en-US" sz="2000" b="0" i="0" dirty="0">
                <a:solidFill>
                  <a:srgbClr val="2B2576"/>
                </a:solidFill>
                <a:effectLst/>
                <a:latin typeface="Systemia" pitchFamily="50" charset="0"/>
              </a:rPr>
              <a:t>So, we have 1,000 critical risk shares, really?... </a:t>
            </a:r>
            <a:endParaRPr lang="en-US" sz="2800" dirty="0">
              <a:solidFill>
                <a:srgbClr val="2B2576"/>
              </a:solidFill>
              <a:latin typeface="Systemia" pitchFamily="50" charset="0"/>
            </a:endParaRPr>
          </a:p>
          <a:p>
            <a:endParaRPr lang="en-US" sz="2800" dirty="0">
              <a:solidFill>
                <a:srgbClr val="2B2576"/>
              </a:solidFill>
              <a:latin typeface="Systemia" pitchFamily="50" charset="0"/>
            </a:endParaRPr>
          </a:p>
          <a:p>
            <a:endParaRPr lang="en-US" sz="2800" b="0" i="0" dirty="0">
              <a:solidFill>
                <a:srgbClr val="2B2576"/>
              </a:solidFill>
              <a:effectLst/>
              <a:latin typeface="Open Sans" panose="020B0606030504020204" pitchFamily="34" charset="0"/>
            </a:endParaRPr>
          </a:p>
        </p:txBody>
      </p:sp>
      <p:sp>
        <p:nvSpPr>
          <p:cNvPr id="12" name="TextBox 11">
            <a:extLst>
              <a:ext uri="{FF2B5EF4-FFF2-40B4-BE49-F238E27FC236}">
                <a16:creationId xmlns:a16="http://schemas.microsoft.com/office/drawing/2014/main" id="{55878BD7-330F-D354-CB2F-A6F4574869EC}"/>
              </a:ext>
            </a:extLst>
          </p:cNvPr>
          <p:cNvSpPr txBox="1"/>
          <p:nvPr/>
        </p:nvSpPr>
        <p:spPr>
          <a:xfrm>
            <a:off x="6353174" y="2489939"/>
            <a:ext cx="5136890" cy="646331"/>
          </a:xfrm>
          <a:prstGeom prst="rect">
            <a:avLst/>
          </a:prstGeom>
          <a:noFill/>
        </p:spPr>
        <p:txBody>
          <a:bodyPr wrap="square">
            <a:spAutoFit/>
          </a:bodyPr>
          <a:lstStyle/>
          <a:p>
            <a:r>
              <a:rPr lang="en-US" sz="3600" dirty="0">
                <a:solidFill>
                  <a:srgbClr val="09B36B"/>
                </a:solidFill>
              </a:rPr>
              <a:t>Use Cases</a:t>
            </a:r>
          </a:p>
        </p:txBody>
      </p:sp>
      <p:grpSp>
        <p:nvGrpSpPr>
          <p:cNvPr id="17" name="Group 16">
            <a:extLst>
              <a:ext uri="{FF2B5EF4-FFF2-40B4-BE49-F238E27FC236}">
                <a16:creationId xmlns:a16="http://schemas.microsoft.com/office/drawing/2014/main" id="{6296CD27-030C-B6C3-A85D-418F03A3E14A}"/>
              </a:ext>
            </a:extLst>
          </p:cNvPr>
          <p:cNvGrpSpPr/>
          <p:nvPr/>
        </p:nvGrpSpPr>
        <p:grpSpPr>
          <a:xfrm>
            <a:off x="6353174" y="4196828"/>
            <a:ext cx="5846163" cy="1412212"/>
            <a:chOff x="6353174" y="4196828"/>
            <a:chExt cx="5846163" cy="1412212"/>
          </a:xfrm>
        </p:grpSpPr>
        <p:sp>
          <p:nvSpPr>
            <p:cNvPr id="14" name="TextBox 13">
              <a:extLst>
                <a:ext uri="{FF2B5EF4-FFF2-40B4-BE49-F238E27FC236}">
                  <a16:creationId xmlns:a16="http://schemas.microsoft.com/office/drawing/2014/main" id="{8B83DE4A-E4B9-D60E-5CBF-11F800D80D75}"/>
                </a:ext>
              </a:extLst>
            </p:cNvPr>
            <p:cNvSpPr txBox="1"/>
            <p:nvPr/>
          </p:nvSpPr>
          <p:spPr>
            <a:xfrm>
              <a:off x="6353174" y="4870376"/>
              <a:ext cx="5846163" cy="738664"/>
            </a:xfrm>
            <a:prstGeom prst="rect">
              <a:avLst/>
            </a:prstGeom>
            <a:noFill/>
          </p:spPr>
          <p:txBody>
            <a:bodyPr wrap="square">
              <a:spAutoFit/>
            </a:bodyPr>
            <a:lstStyle/>
            <a:p>
              <a:pPr marL="285750" indent="-285750">
                <a:buFont typeface="Arial" panose="020B0604020202020204" pitchFamily="34" charset="0"/>
                <a:buChar char="•"/>
              </a:pPr>
              <a:r>
                <a:rPr lang="en-US" b="1" dirty="0">
                  <a:solidFill>
                    <a:srgbClr val="3D3935"/>
                  </a:solidFill>
                  <a:latin typeface="Open Sans" panose="020B0606030504020204" pitchFamily="34" charset="0"/>
                </a:rPr>
                <a:t>Do nothing.                 </a:t>
              </a:r>
              <a:r>
                <a:rPr lang="en-US" dirty="0">
                  <a:solidFill>
                    <a:srgbClr val="3D3935"/>
                  </a:solidFill>
                  <a:latin typeface="Open Sans" panose="020B0606030504020204" pitchFamily="34" charset="0"/>
                </a:rPr>
                <a:t>PowerHuntShares v1</a:t>
              </a:r>
            </a:p>
            <a:p>
              <a:pPr marL="285750" indent="-285750">
                <a:buFont typeface="Arial" panose="020B0604020202020204" pitchFamily="34" charset="0"/>
                <a:buChar char="•"/>
              </a:pPr>
              <a:r>
                <a:rPr lang="en-US" b="1" dirty="0">
                  <a:solidFill>
                    <a:srgbClr val="3D3935"/>
                  </a:solidFill>
                  <a:latin typeface="Open Sans" panose="020B0606030504020204" pitchFamily="34" charset="0"/>
                </a:rPr>
                <a:t>Historical Averages. </a:t>
              </a:r>
              <a:r>
                <a:rPr lang="en-US" dirty="0">
                  <a:solidFill>
                    <a:srgbClr val="3D3935"/>
                  </a:solidFill>
                  <a:latin typeface="Open Sans" panose="020B0606030504020204" pitchFamily="34" charset="0"/>
                </a:rPr>
                <a:t>PowerHuntShares v2</a:t>
              </a:r>
              <a:endParaRPr lang="en-US" b="1" dirty="0">
                <a:solidFill>
                  <a:srgbClr val="3D3935"/>
                </a:solidFill>
                <a:latin typeface="Open Sans" panose="020B0606030504020204" pitchFamily="34" charset="0"/>
              </a:endParaRPr>
            </a:p>
            <a:p>
              <a:pPr marL="285750" indent="-285750">
                <a:buFont typeface="Arial" panose="020B0604020202020204" pitchFamily="34" charset="0"/>
                <a:buChar char="•"/>
              </a:pPr>
              <a:r>
                <a:rPr lang="en-US" b="1" dirty="0">
                  <a:solidFill>
                    <a:srgbClr val="3D3935"/>
                  </a:solidFill>
                  <a:latin typeface="Open Sans" panose="020B0606030504020204" pitchFamily="34" charset="0"/>
                </a:rPr>
                <a:t>Predictive Models</a:t>
              </a:r>
              <a:r>
                <a:rPr lang="en-US" dirty="0">
                  <a:solidFill>
                    <a:schemeClr val="tx2">
                      <a:lumMod val="25000"/>
                    </a:schemeClr>
                  </a:solidFill>
                  <a:latin typeface="Open Sans" panose="020B0606030504020204" pitchFamily="34" charset="0"/>
                </a:rPr>
                <a:t>.    </a:t>
              </a:r>
              <a:r>
                <a:rPr lang="en-US" dirty="0">
                  <a:solidFill>
                    <a:srgbClr val="3D3935"/>
                  </a:solidFill>
                  <a:latin typeface="Open Sans" panose="020B0606030504020204" pitchFamily="34" charset="0"/>
                </a:rPr>
                <a:t>PowerHuntShares v3?</a:t>
              </a:r>
            </a:p>
          </p:txBody>
        </p:sp>
        <p:sp>
          <p:nvSpPr>
            <p:cNvPr id="15" name="TextBox 14">
              <a:extLst>
                <a:ext uri="{FF2B5EF4-FFF2-40B4-BE49-F238E27FC236}">
                  <a16:creationId xmlns:a16="http://schemas.microsoft.com/office/drawing/2014/main" id="{340D0A37-833A-DDF4-F4E6-5DBEF11FEF19}"/>
                </a:ext>
              </a:extLst>
            </p:cNvPr>
            <p:cNvSpPr txBox="1"/>
            <p:nvPr/>
          </p:nvSpPr>
          <p:spPr>
            <a:xfrm>
              <a:off x="6353174" y="4196828"/>
              <a:ext cx="5136890" cy="646331"/>
            </a:xfrm>
            <a:prstGeom prst="rect">
              <a:avLst/>
            </a:prstGeom>
            <a:noFill/>
          </p:spPr>
          <p:txBody>
            <a:bodyPr wrap="square">
              <a:spAutoFit/>
            </a:bodyPr>
            <a:lstStyle/>
            <a:p>
              <a:r>
                <a:rPr lang="en-US" sz="3600" dirty="0">
                  <a:solidFill>
                    <a:srgbClr val="09B36B"/>
                  </a:solidFill>
                </a:rPr>
                <a:t>Tested Approaches</a:t>
              </a:r>
            </a:p>
          </p:txBody>
        </p:sp>
      </p:grpSp>
      <p:grpSp>
        <p:nvGrpSpPr>
          <p:cNvPr id="19" name="Group 18">
            <a:extLst>
              <a:ext uri="{FF2B5EF4-FFF2-40B4-BE49-F238E27FC236}">
                <a16:creationId xmlns:a16="http://schemas.microsoft.com/office/drawing/2014/main" id="{ADA2403B-1F5F-73D3-07AF-109E548AF37C}"/>
              </a:ext>
            </a:extLst>
          </p:cNvPr>
          <p:cNvGrpSpPr/>
          <p:nvPr/>
        </p:nvGrpSpPr>
        <p:grpSpPr>
          <a:xfrm>
            <a:off x="6353174" y="662500"/>
            <a:ext cx="5136890" cy="1376369"/>
            <a:chOff x="6353174" y="662500"/>
            <a:chExt cx="5136890" cy="1376369"/>
          </a:xfrm>
        </p:grpSpPr>
        <p:sp>
          <p:nvSpPr>
            <p:cNvPr id="20" name="TextBox 19">
              <a:extLst>
                <a:ext uri="{FF2B5EF4-FFF2-40B4-BE49-F238E27FC236}">
                  <a16:creationId xmlns:a16="http://schemas.microsoft.com/office/drawing/2014/main" id="{8E360A7E-335A-5919-5885-41F50E2E8607}"/>
                </a:ext>
              </a:extLst>
            </p:cNvPr>
            <p:cNvSpPr txBox="1"/>
            <p:nvPr/>
          </p:nvSpPr>
          <p:spPr>
            <a:xfrm>
              <a:off x="6353174" y="1515649"/>
              <a:ext cx="5000625" cy="523220"/>
            </a:xfrm>
            <a:prstGeom prst="rect">
              <a:avLst/>
            </a:prstGeom>
            <a:noFill/>
          </p:spPr>
          <p:txBody>
            <a:bodyPr wrap="square">
              <a:spAutoFit/>
            </a:bodyPr>
            <a:lstStyle/>
            <a:p>
              <a:r>
                <a:rPr lang="en-US" dirty="0">
                  <a:solidFill>
                    <a:srgbClr val="3D3935"/>
                  </a:solidFill>
                  <a:latin typeface="Open Sans" panose="020B0606030504020204" pitchFamily="34" charset="0"/>
                </a:rPr>
                <a:t>Companies want to understand what’s normal and where they fall short and when they are overachieving.</a:t>
              </a:r>
            </a:p>
          </p:txBody>
        </p:sp>
        <p:sp>
          <p:nvSpPr>
            <p:cNvPr id="21" name="TextBox 20">
              <a:extLst>
                <a:ext uri="{FF2B5EF4-FFF2-40B4-BE49-F238E27FC236}">
                  <a16:creationId xmlns:a16="http://schemas.microsoft.com/office/drawing/2014/main" id="{A1F15040-2346-20F9-4979-0DED2BBBF9DE}"/>
                </a:ext>
              </a:extLst>
            </p:cNvPr>
            <p:cNvSpPr txBox="1"/>
            <p:nvPr/>
          </p:nvSpPr>
          <p:spPr>
            <a:xfrm>
              <a:off x="6353174" y="662500"/>
              <a:ext cx="5136890" cy="646331"/>
            </a:xfrm>
            <a:prstGeom prst="rect">
              <a:avLst/>
            </a:prstGeom>
            <a:noFill/>
          </p:spPr>
          <p:txBody>
            <a:bodyPr wrap="square">
              <a:spAutoFit/>
            </a:bodyPr>
            <a:lstStyle/>
            <a:p>
              <a:r>
                <a:rPr lang="en-US" sz="3600" dirty="0">
                  <a:solidFill>
                    <a:srgbClr val="09B36B"/>
                  </a:solidFill>
                </a:rPr>
                <a:t>Summary</a:t>
              </a:r>
            </a:p>
          </p:txBody>
        </p:sp>
      </p:grpSp>
      <p:sp>
        <p:nvSpPr>
          <p:cNvPr id="23" name="TextBox 22">
            <a:extLst>
              <a:ext uri="{FF2B5EF4-FFF2-40B4-BE49-F238E27FC236}">
                <a16:creationId xmlns:a16="http://schemas.microsoft.com/office/drawing/2014/main" id="{E0BEB913-85CF-7DCE-65EE-71BAB714FA56}"/>
              </a:ext>
            </a:extLst>
          </p:cNvPr>
          <p:cNvSpPr txBox="1"/>
          <p:nvPr/>
        </p:nvSpPr>
        <p:spPr>
          <a:xfrm>
            <a:off x="724426" y="3076715"/>
            <a:ext cx="4714377" cy="1754326"/>
          </a:xfrm>
          <a:prstGeom prst="rect">
            <a:avLst/>
          </a:prstGeom>
          <a:noFill/>
        </p:spPr>
        <p:txBody>
          <a:bodyPr wrap="square">
            <a:spAutoFit/>
          </a:bodyPr>
          <a:lstStyle/>
          <a:p>
            <a:r>
              <a:rPr lang="en-US" sz="3600" b="0" i="0" dirty="0">
                <a:solidFill>
                  <a:srgbClr val="2B2576"/>
                </a:solidFill>
                <a:effectLst/>
                <a:latin typeface="Systemia" pitchFamily="50" charset="0"/>
              </a:rPr>
              <a:t>…..Good to know, but how do we compare to our peers? ”</a:t>
            </a:r>
          </a:p>
        </p:txBody>
      </p:sp>
      <p:sp>
        <p:nvSpPr>
          <p:cNvPr id="5" name="TextBox 4">
            <a:extLst>
              <a:ext uri="{FF2B5EF4-FFF2-40B4-BE49-F238E27FC236}">
                <a16:creationId xmlns:a16="http://schemas.microsoft.com/office/drawing/2014/main" id="{098F29D3-C485-E70E-3A41-6AC5C5C4D3B8}"/>
              </a:ext>
            </a:extLst>
          </p:cNvPr>
          <p:cNvSpPr txBox="1"/>
          <p:nvPr/>
        </p:nvSpPr>
        <p:spPr>
          <a:xfrm>
            <a:off x="6353174" y="3163487"/>
            <a:ext cx="5540583" cy="738664"/>
          </a:xfrm>
          <a:prstGeom prst="rect">
            <a:avLst/>
          </a:prstGeom>
          <a:noFill/>
        </p:spPr>
        <p:txBody>
          <a:bodyPr wrap="square">
            <a:spAutoFit/>
          </a:bodyPr>
          <a:lstStyle/>
          <a:p>
            <a:pPr marL="342900" indent="-342900">
              <a:buFont typeface="+mj-lt"/>
              <a:buAutoNum type="arabicPeriod"/>
            </a:pPr>
            <a:r>
              <a:rPr lang="en-US" b="1" dirty="0">
                <a:solidFill>
                  <a:srgbClr val="3D3935"/>
                </a:solidFill>
                <a:latin typeface="Open Sans" panose="020B0606030504020204" pitchFamily="34" charset="0"/>
              </a:rPr>
              <a:t>Acquire Budget. </a:t>
            </a:r>
          </a:p>
          <a:p>
            <a:pPr marL="342900" indent="-342900">
              <a:buFont typeface="+mj-lt"/>
              <a:buAutoNum type="arabicPeriod"/>
            </a:pPr>
            <a:r>
              <a:rPr lang="en-US" b="1" dirty="0">
                <a:solidFill>
                  <a:srgbClr val="3D3935"/>
                </a:solidFill>
                <a:latin typeface="Open Sans" panose="020B0606030504020204" pitchFamily="34" charset="0"/>
              </a:rPr>
              <a:t>Use as KPI. </a:t>
            </a:r>
          </a:p>
          <a:p>
            <a:pPr marL="285750" indent="-285750">
              <a:buFont typeface="Arial" panose="020B0604020202020204" pitchFamily="34" charset="0"/>
              <a:buChar char="•"/>
            </a:pPr>
            <a:endParaRPr lang="en-US" dirty="0">
              <a:solidFill>
                <a:schemeClr val="tx2">
                  <a:lumMod val="25000"/>
                </a:schemeClr>
              </a:solidFill>
            </a:endParaRPr>
          </a:p>
        </p:txBody>
      </p:sp>
    </p:spTree>
    <p:extLst>
      <p:ext uri="{BB962C8B-B14F-4D97-AF65-F5344CB8AC3E}">
        <p14:creationId xmlns:p14="http://schemas.microsoft.com/office/powerpoint/2010/main" val="2128389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1A485ED0-1041-0075-A5D2-FE08AEB9CDBA}"/>
            </a:ext>
          </a:extLst>
        </p:cNvPr>
        <p:cNvGrpSpPr/>
        <p:nvPr/>
      </p:nvGrpSpPr>
      <p:grpSpPr>
        <a:xfrm>
          <a:off x="0" y="0"/>
          <a:ext cx="0" cy="0"/>
          <a:chOff x="0" y="0"/>
          <a:chExt cx="0" cy="0"/>
        </a:xfrm>
      </p:grpSpPr>
      <p:sp>
        <p:nvSpPr>
          <p:cNvPr id="413" name="Google Shape;413;p43">
            <a:extLst>
              <a:ext uri="{FF2B5EF4-FFF2-40B4-BE49-F238E27FC236}">
                <a16:creationId xmlns:a16="http://schemas.microsoft.com/office/drawing/2014/main" id="{9DB01D2F-DAE4-0344-E292-A45C73D3FEAF}"/>
              </a:ext>
            </a:extLst>
          </p:cNvPr>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Peer </a:t>
            </a:r>
            <a:br>
              <a:rPr lang="en-US" dirty="0"/>
            </a:br>
            <a:r>
              <a:rPr lang="en-US" b="1" dirty="0"/>
              <a:t>Comparison</a:t>
            </a:r>
            <a:endParaRPr b="1" dirty="0"/>
          </a:p>
        </p:txBody>
      </p:sp>
      <p:grpSp>
        <p:nvGrpSpPr>
          <p:cNvPr id="396" name="Group 395">
            <a:extLst>
              <a:ext uri="{FF2B5EF4-FFF2-40B4-BE49-F238E27FC236}">
                <a16:creationId xmlns:a16="http://schemas.microsoft.com/office/drawing/2014/main" id="{CB8FB11F-354C-45C5-A8E5-1A2832661374}"/>
              </a:ext>
            </a:extLst>
          </p:cNvPr>
          <p:cNvGrpSpPr/>
          <p:nvPr/>
        </p:nvGrpSpPr>
        <p:grpSpPr>
          <a:xfrm>
            <a:off x="3866071" y="572400"/>
            <a:ext cx="8192618" cy="5233861"/>
            <a:chOff x="3866071" y="572400"/>
            <a:chExt cx="8192618" cy="5233861"/>
          </a:xfrm>
        </p:grpSpPr>
        <p:grpSp>
          <p:nvGrpSpPr>
            <p:cNvPr id="395" name="Group 394">
              <a:extLst>
                <a:ext uri="{FF2B5EF4-FFF2-40B4-BE49-F238E27FC236}">
                  <a16:creationId xmlns:a16="http://schemas.microsoft.com/office/drawing/2014/main" id="{8551AD2A-4461-DBDE-325E-D5249BE1084D}"/>
                </a:ext>
              </a:extLst>
            </p:cNvPr>
            <p:cNvGrpSpPr/>
            <p:nvPr/>
          </p:nvGrpSpPr>
          <p:grpSpPr>
            <a:xfrm>
              <a:off x="3866071" y="572400"/>
              <a:ext cx="8192618" cy="5233861"/>
              <a:chOff x="3866071" y="572400"/>
              <a:chExt cx="8192618" cy="5233861"/>
            </a:xfrm>
          </p:grpSpPr>
          <p:pic>
            <p:nvPicPr>
              <p:cNvPr id="57" name="Picture 56">
                <a:extLst>
                  <a:ext uri="{FF2B5EF4-FFF2-40B4-BE49-F238E27FC236}">
                    <a16:creationId xmlns:a16="http://schemas.microsoft.com/office/drawing/2014/main" id="{225C7426-F48B-9473-D0AA-860FDB34F2CE}"/>
                  </a:ext>
                </a:extLst>
              </p:cNvPr>
              <p:cNvPicPr>
                <a:picLocks noChangeAspect="1"/>
              </p:cNvPicPr>
              <p:nvPr/>
            </p:nvPicPr>
            <p:blipFill>
              <a:blip r:embed="rId3"/>
              <a:stretch>
                <a:fillRect/>
              </a:stretch>
            </p:blipFill>
            <p:spPr>
              <a:xfrm>
                <a:off x="3866071" y="572400"/>
                <a:ext cx="8192618" cy="5233861"/>
              </a:xfrm>
              <a:prstGeom prst="rect">
                <a:avLst/>
              </a:prstGeom>
              <a:effectLst>
                <a:outerShdw blurRad="50800" dist="38100" dir="2700000" algn="tl" rotWithShape="0">
                  <a:prstClr val="black">
                    <a:alpha val="40000"/>
                  </a:prstClr>
                </a:outerShdw>
              </a:effectLst>
            </p:spPr>
          </p:pic>
          <p:sp>
            <p:nvSpPr>
              <p:cNvPr id="387" name="Rectangle 386">
                <a:extLst>
                  <a:ext uri="{FF2B5EF4-FFF2-40B4-BE49-F238E27FC236}">
                    <a16:creationId xmlns:a16="http://schemas.microsoft.com/office/drawing/2014/main" id="{B8776AAD-D07A-100F-6024-0FF034E6C287}"/>
                  </a:ext>
                </a:extLst>
              </p:cNvPr>
              <p:cNvSpPr/>
              <p:nvPr/>
            </p:nvSpPr>
            <p:spPr>
              <a:xfrm>
                <a:off x="4316576" y="2737300"/>
                <a:ext cx="7037224" cy="2584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89" name="Picture 388">
                <a:extLst>
                  <a:ext uri="{FF2B5EF4-FFF2-40B4-BE49-F238E27FC236}">
                    <a16:creationId xmlns:a16="http://schemas.microsoft.com/office/drawing/2014/main" id="{4C95F68D-6CB8-05DC-825F-F03BFE5B65C7}"/>
                  </a:ext>
                </a:extLst>
              </p:cNvPr>
              <p:cNvPicPr>
                <a:picLocks noChangeAspect="1"/>
              </p:cNvPicPr>
              <p:nvPr/>
            </p:nvPicPr>
            <p:blipFill>
              <a:blip r:embed="rId4"/>
              <a:stretch>
                <a:fillRect/>
              </a:stretch>
            </p:blipFill>
            <p:spPr>
              <a:xfrm>
                <a:off x="6059087" y="4675678"/>
                <a:ext cx="3552202" cy="612448"/>
              </a:xfrm>
              <a:prstGeom prst="rect">
                <a:avLst/>
              </a:prstGeom>
            </p:spPr>
          </p:pic>
        </p:grpSp>
        <p:pic>
          <p:nvPicPr>
            <p:cNvPr id="388" name="Picture 387">
              <a:extLst>
                <a:ext uri="{FF2B5EF4-FFF2-40B4-BE49-F238E27FC236}">
                  <a16:creationId xmlns:a16="http://schemas.microsoft.com/office/drawing/2014/main" id="{99386530-DD90-0160-3F86-5010F770C917}"/>
                </a:ext>
              </a:extLst>
            </p:cNvPr>
            <p:cNvPicPr>
              <a:picLocks noChangeAspect="1"/>
            </p:cNvPicPr>
            <p:nvPr/>
          </p:nvPicPr>
          <p:blipFill>
            <a:blip r:embed="rId5"/>
            <a:stretch>
              <a:fillRect/>
            </a:stretch>
          </p:blipFill>
          <p:spPr>
            <a:xfrm>
              <a:off x="5162245" y="2921597"/>
              <a:ext cx="5107129" cy="1853603"/>
            </a:xfrm>
            <a:prstGeom prst="rect">
              <a:avLst/>
            </a:prstGeom>
          </p:spPr>
        </p:pic>
      </p:grpSp>
      <p:sp>
        <p:nvSpPr>
          <p:cNvPr id="390" name="Arrow: Down 389">
            <a:extLst>
              <a:ext uri="{FF2B5EF4-FFF2-40B4-BE49-F238E27FC236}">
                <a16:creationId xmlns:a16="http://schemas.microsoft.com/office/drawing/2014/main" id="{6CD61CAA-D407-4B7F-3BB7-9FB1BCAC9F39}"/>
              </a:ext>
            </a:extLst>
          </p:cNvPr>
          <p:cNvSpPr/>
          <p:nvPr/>
        </p:nvSpPr>
        <p:spPr>
          <a:xfrm rot="2845694">
            <a:off x="9497633" y="2938148"/>
            <a:ext cx="546100" cy="852677"/>
          </a:xfrm>
          <a:prstGeom prst="downArrow">
            <a:avLst/>
          </a:prstGeom>
          <a:solidFill>
            <a:srgbClr val="F296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1" name="Arrow: Down 390">
            <a:extLst>
              <a:ext uri="{FF2B5EF4-FFF2-40B4-BE49-F238E27FC236}">
                <a16:creationId xmlns:a16="http://schemas.microsoft.com/office/drawing/2014/main" id="{63294786-FB30-4F34-F82F-DEC9E105C763}"/>
              </a:ext>
            </a:extLst>
          </p:cNvPr>
          <p:cNvSpPr/>
          <p:nvPr/>
        </p:nvSpPr>
        <p:spPr>
          <a:xfrm rot="18035672">
            <a:off x="7788094" y="3333752"/>
            <a:ext cx="546100" cy="852677"/>
          </a:xfrm>
          <a:prstGeom prst="downArrow">
            <a:avLst/>
          </a:prstGeom>
          <a:solidFill>
            <a:srgbClr val="34536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3" name="Oval 392">
            <a:extLst>
              <a:ext uri="{FF2B5EF4-FFF2-40B4-BE49-F238E27FC236}">
                <a16:creationId xmlns:a16="http://schemas.microsoft.com/office/drawing/2014/main" id="{1F77EF78-D26E-56E1-2423-837B8694D3FC}"/>
              </a:ext>
            </a:extLst>
          </p:cNvPr>
          <p:cNvSpPr/>
          <p:nvPr/>
        </p:nvSpPr>
        <p:spPr>
          <a:xfrm>
            <a:off x="7010400" y="1625600"/>
            <a:ext cx="3390900" cy="468707"/>
          </a:xfrm>
          <a:prstGeom prst="ellipse">
            <a:avLst/>
          </a:prstGeom>
          <a:noFill/>
          <a:ln>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7" name="TextBox 396">
            <a:extLst>
              <a:ext uri="{FF2B5EF4-FFF2-40B4-BE49-F238E27FC236}">
                <a16:creationId xmlns:a16="http://schemas.microsoft.com/office/drawing/2014/main" id="{7C2DA0AD-44A0-A566-1E46-336CBFE38B35}"/>
              </a:ext>
            </a:extLst>
          </p:cNvPr>
          <p:cNvSpPr txBox="1"/>
          <p:nvPr/>
        </p:nvSpPr>
        <p:spPr>
          <a:xfrm>
            <a:off x="854064" y="1393377"/>
            <a:ext cx="2841636" cy="830997"/>
          </a:xfrm>
          <a:prstGeom prst="rect">
            <a:avLst/>
          </a:prstGeom>
          <a:noFill/>
        </p:spPr>
        <p:txBody>
          <a:bodyPr wrap="square">
            <a:spAutoFit/>
          </a:bodyPr>
          <a:lstStyle/>
          <a:p>
            <a:r>
              <a:rPr lang="en-US" sz="2400" b="0" i="0" dirty="0">
                <a:solidFill>
                  <a:srgbClr val="2B2576"/>
                </a:solidFill>
                <a:effectLst/>
                <a:latin typeface="Open Sans" panose="020B0606030504020204" pitchFamily="34" charset="0"/>
              </a:rPr>
              <a:t>Historical Average</a:t>
            </a:r>
            <a:endParaRPr lang="en-US" sz="2400" b="0" i="0" dirty="0">
              <a:solidFill>
                <a:srgbClr val="2B2576"/>
              </a:solidFill>
              <a:effectLst/>
              <a:latin typeface="Systemia" pitchFamily="50" charset="0"/>
            </a:endParaRPr>
          </a:p>
          <a:p>
            <a:endParaRPr lang="en-US" sz="2400" b="0" i="0" dirty="0">
              <a:solidFill>
                <a:srgbClr val="2B2576"/>
              </a:solidFill>
              <a:effectLst/>
              <a:latin typeface="Open Sans" panose="020B0606030504020204" pitchFamily="34" charset="0"/>
            </a:endParaRPr>
          </a:p>
        </p:txBody>
      </p:sp>
    </p:spTree>
    <p:extLst>
      <p:ext uri="{BB962C8B-B14F-4D97-AF65-F5344CB8AC3E}">
        <p14:creationId xmlns:p14="http://schemas.microsoft.com/office/powerpoint/2010/main" val="1609889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9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0" grpId="0" animBg="1"/>
      <p:bldP spid="391" grpId="0" animBg="1"/>
      <p:bldP spid="393"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7863BCB8-5845-0E75-79AE-4F0AF9B7289F}"/>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B5F42BA9-17FD-4407-D2E6-70A3FCB7C631}"/>
              </a:ext>
            </a:extLst>
          </p:cNvPr>
          <p:cNvSpPr txBox="1"/>
          <p:nvPr/>
        </p:nvSpPr>
        <p:spPr>
          <a:xfrm>
            <a:off x="918776" y="3123683"/>
            <a:ext cx="6096000" cy="2607124"/>
          </a:xfrm>
          <a:prstGeom prst="rect">
            <a:avLst/>
          </a:prstGeom>
          <a:noFill/>
          <a:effectLst/>
        </p:spPr>
        <p:txBody>
          <a:bodyPr wrap="square">
            <a:spAutoFit/>
          </a:bodyPr>
          <a:lstStyle/>
          <a:p>
            <a:pPr>
              <a:lnSpc>
                <a:spcPts val="1425"/>
              </a:lnSpc>
              <a:buNone/>
            </a:pPr>
            <a:r>
              <a:rPr lang="en-US" sz="1400" b="0" dirty="0">
                <a:solidFill>
                  <a:srgbClr val="00008B">
                    <a:alpha val="26000"/>
                  </a:srgbClr>
                </a:solidFill>
                <a:effectLst/>
                <a:latin typeface="Consolas" panose="020B0609020204030204" pitchFamily="49" charset="0"/>
              </a:rPr>
              <a:t>import</a:t>
            </a:r>
            <a:r>
              <a:rPr lang="en-US" sz="1400" b="0" dirty="0">
                <a:solidFill>
                  <a:srgbClr val="333333">
                    <a:alpha val="26000"/>
                  </a:srgbClr>
                </a:solidFill>
                <a:effectLst/>
                <a:latin typeface="Consolas" panose="020B0609020204030204" pitchFamily="49" charset="0"/>
              </a:rPr>
              <a:t> pandas </a:t>
            </a:r>
            <a:r>
              <a:rPr lang="en-US" sz="1400" b="0" dirty="0">
                <a:solidFill>
                  <a:srgbClr val="00008B">
                    <a:alpha val="26000"/>
                  </a:srgbClr>
                </a:solidFill>
                <a:effectLst/>
                <a:latin typeface="Consolas" panose="020B0609020204030204" pitchFamily="49" charset="0"/>
              </a:rPr>
              <a:t>as</a:t>
            </a:r>
            <a:r>
              <a:rPr lang="en-US" sz="1400" b="0" dirty="0">
                <a:solidFill>
                  <a:srgbClr val="333333">
                    <a:alpha val="26000"/>
                  </a:srgbClr>
                </a:solidFill>
                <a:effectLst/>
                <a:latin typeface="Consolas" panose="020B0609020204030204" pitchFamily="49" charset="0"/>
              </a:rPr>
              <a:t> pd</a:t>
            </a:r>
          </a:p>
          <a:p>
            <a:pPr>
              <a:lnSpc>
                <a:spcPts val="1425"/>
              </a:lnSpc>
              <a:buNone/>
            </a:pPr>
            <a:r>
              <a:rPr lang="en-US" sz="1400" b="0" dirty="0">
                <a:solidFill>
                  <a:srgbClr val="00008B">
                    <a:alpha val="26000"/>
                  </a:srgbClr>
                </a:solidFill>
                <a:effectLst/>
                <a:latin typeface="Consolas" panose="020B0609020204030204" pitchFamily="49" charset="0"/>
              </a:rPr>
              <a:t>import</a:t>
            </a:r>
            <a:r>
              <a:rPr lang="en-US" sz="1400" b="0" dirty="0">
                <a:solidFill>
                  <a:srgbClr val="333333">
                    <a:alpha val="26000"/>
                  </a:srgbClr>
                </a:solidFill>
                <a:effectLst/>
                <a:latin typeface="Consolas" panose="020B0609020204030204" pitchFamily="49" charset="0"/>
              </a:rPr>
              <a:t> numpy </a:t>
            </a:r>
            <a:r>
              <a:rPr lang="en-US" sz="1400" b="0" dirty="0">
                <a:solidFill>
                  <a:srgbClr val="00008B">
                    <a:alpha val="26000"/>
                  </a:srgbClr>
                </a:solidFill>
                <a:effectLst/>
                <a:latin typeface="Consolas" panose="020B0609020204030204" pitchFamily="49" charset="0"/>
              </a:rPr>
              <a:t>as</a:t>
            </a:r>
            <a:r>
              <a:rPr lang="en-US" sz="1400" b="0" dirty="0">
                <a:solidFill>
                  <a:srgbClr val="333333">
                    <a:alpha val="26000"/>
                  </a:srgbClr>
                </a:solidFill>
                <a:effectLst/>
                <a:latin typeface="Consolas" panose="020B0609020204030204" pitchFamily="49" charset="0"/>
              </a:rPr>
              <a:t> np</a:t>
            </a:r>
          </a:p>
          <a:p>
            <a:pPr>
              <a:lnSpc>
                <a:spcPts val="1425"/>
              </a:lnSpc>
              <a:buNone/>
            </a:pPr>
            <a:r>
              <a:rPr lang="en-US" sz="1400" b="0" dirty="0">
                <a:solidFill>
                  <a:srgbClr val="00008B">
                    <a:alpha val="26000"/>
                  </a:srgbClr>
                </a:solidFill>
                <a:effectLst/>
                <a:latin typeface="Consolas" panose="020B0609020204030204" pitchFamily="49" charset="0"/>
              </a:rPr>
              <a:t>from</a:t>
            </a:r>
            <a:r>
              <a:rPr lang="en-US" sz="1400" b="0" dirty="0">
                <a:solidFill>
                  <a:srgbClr val="333333">
                    <a:alpha val="26000"/>
                  </a:srgbClr>
                </a:solidFill>
                <a:effectLst/>
                <a:latin typeface="Consolas" panose="020B0609020204030204" pitchFamily="49" charset="0"/>
              </a:rPr>
              <a:t> sklearn</a:t>
            </a:r>
            <a:r>
              <a:rPr lang="en-US" sz="1400" b="0" dirty="0">
                <a:solidFill>
                  <a:srgbClr val="000000">
                    <a:alpha val="26000"/>
                  </a:srgbClr>
                </a:solidFill>
                <a:effectLst/>
                <a:latin typeface="Consolas" panose="020B0609020204030204" pitchFamily="49" charset="0"/>
              </a:rPr>
              <a:t>.</a:t>
            </a:r>
            <a:r>
              <a:rPr lang="en-US" sz="1400" b="0" dirty="0">
                <a:solidFill>
                  <a:srgbClr val="333333">
                    <a:alpha val="26000"/>
                  </a:srgbClr>
                </a:solidFill>
                <a:effectLst/>
                <a:latin typeface="Consolas" panose="020B0609020204030204" pitchFamily="49" charset="0"/>
              </a:rPr>
              <a:t>model_selection </a:t>
            </a:r>
            <a:r>
              <a:rPr lang="en-US" sz="1400" b="0" dirty="0">
                <a:solidFill>
                  <a:srgbClr val="00008B">
                    <a:alpha val="26000"/>
                  </a:srgbClr>
                </a:solidFill>
                <a:effectLst/>
                <a:latin typeface="Consolas" panose="020B0609020204030204" pitchFamily="49" charset="0"/>
              </a:rPr>
              <a:t>import</a:t>
            </a:r>
            <a:r>
              <a:rPr lang="en-US" sz="1400" b="0" dirty="0">
                <a:solidFill>
                  <a:srgbClr val="333333">
                    <a:alpha val="26000"/>
                  </a:srgbClr>
                </a:solidFill>
                <a:effectLst/>
                <a:latin typeface="Consolas" panose="020B0609020204030204" pitchFamily="49" charset="0"/>
              </a:rPr>
              <a:t> </a:t>
            </a:r>
            <a:r>
              <a:rPr lang="en-US" sz="1400" b="0" dirty="0" err="1">
                <a:solidFill>
                  <a:srgbClr val="0000FF">
                    <a:alpha val="26000"/>
                  </a:srgbClr>
                </a:solidFill>
                <a:effectLst/>
                <a:latin typeface="Consolas" panose="020B0609020204030204" pitchFamily="49" charset="0"/>
              </a:rPr>
              <a:t>train_test_split</a:t>
            </a:r>
            <a:endParaRPr lang="en-US" sz="1400" b="0" dirty="0">
              <a:solidFill>
                <a:srgbClr val="333333">
                  <a:alpha val="26000"/>
                </a:srgbClr>
              </a:solidFill>
              <a:effectLst/>
              <a:latin typeface="Consolas" panose="020B0609020204030204" pitchFamily="49" charset="0"/>
            </a:endParaRPr>
          </a:p>
          <a:p>
            <a:pPr>
              <a:lnSpc>
                <a:spcPts val="1425"/>
              </a:lnSpc>
              <a:buNone/>
            </a:pPr>
            <a:r>
              <a:rPr lang="en-US" sz="1400" b="0" dirty="0">
                <a:solidFill>
                  <a:srgbClr val="00008B">
                    <a:alpha val="26000"/>
                  </a:srgbClr>
                </a:solidFill>
                <a:effectLst/>
                <a:latin typeface="Consolas" panose="020B0609020204030204" pitchFamily="49" charset="0"/>
              </a:rPr>
              <a:t>from</a:t>
            </a:r>
            <a:r>
              <a:rPr lang="en-US" sz="1400" b="0" dirty="0">
                <a:solidFill>
                  <a:srgbClr val="333333">
                    <a:alpha val="26000"/>
                  </a:srgbClr>
                </a:solidFill>
                <a:effectLst/>
                <a:latin typeface="Consolas" panose="020B0609020204030204" pitchFamily="49" charset="0"/>
              </a:rPr>
              <a:t> sklearn</a:t>
            </a:r>
            <a:r>
              <a:rPr lang="en-US" sz="1400" b="0" dirty="0">
                <a:solidFill>
                  <a:srgbClr val="000000">
                    <a:alpha val="26000"/>
                  </a:srgbClr>
                </a:solidFill>
                <a:effectLst/>
                <a:latin typeface="Consolas" panose="020B0609020204030204" pitchFamily="49" charset="0"/>
              </a:rPr>
              <a:t>.</a:t>
            </a:r>
            <a:r>
              <a:rPr lang="en-US" sz="1400" b="0" dirty="0">
                <a:solidFill>
                  <a:srgbClr val="333333">
                    <a:alpha val="26000"/>
                  </a:srgbClr>
                </a:solidFill>
                <a:effectLst/>
                <a:latin typeface="Consolas" panose="020B0609020204030204" pitchFamily="49" charset="0"/>
              </a:rPr>
              <a:t>preprocessing </a:t>
            </a:r>
            <a:r>
              <a:rPr lang="en-US" sz="1400" b="0" dirty="0">
                <a:solidFill>
                  <a:srgbClr val="00008B">
                    <a:alpha val="26000"/>
                  </a:srgbClr>
                </a:solidFill>
                <a:effectLst/>
                <a:latin typeface="Consolas" panose="020B0609020204030204" pitchFamily="49" charset="0"/>
              </a:rPr>
              <a:t>import</a:t>
            </a:r>
            <a:r>
              <a:rPr lang="en-US" sz="1400" b="0" dirty="0">
                <a:solidFill>
                  <a:srgbClr val="333333">
                    <a:alpha val="26000"/>
                  </a:srgbClr>
                </a:solidFill>
                <a:effectLst/>
                <a:latin typeface="Consolas" panose="020B0609020204030204" pitchFamily="49" charset="0"/>
              </a:rPr>
              <a:t> </a:t>
            </a:r>
            <a:r>
              <a:rPr lang="en-US" sz="1400" b="0" dirty="0" err="1">
                <a:solidFill>
                  <a:srgbClr val="7A3E9D">
                    <a:alpha val="26000"/>
                  </a:srgbClr>
                </a:solidFill>
                <a:effectLst/>
                <a:latin typeface="Consolas" panose="020B0609020204030204" pitchFamily="49" charset="0"/>
              </a:rPr>
              <a:t>StandardScaler</a:t>
            </a:r>
            <a:endParaRPr lang="en-US" sz="1400" b="0" dirty="0">
              <a:solidFill>
                <a:srgbClr val="333333">
                  <a:alpha val="26000"/>
                </a:srgbClr>
              </a:solidFill>
              <a:effectLst/>
              <a:latin typeface="Consolas" panose="020B0609020204030204" pitchFamily="49" charset="0"/>
            </a:endParaRPr>
          </a:p>
          <a:p>
            <a:pPr>
              <a:lnSpc>
                <a:spcPts val="1425"/>
              </a:lnSpc>
              <a:buNone/>
            </a:pPr>
            <a:r>
              <a:rPr lang="en-US" sz="1400" b="0" dirty="0">
                <a:solidFill>
                  <a:srgbClr val="00008B">
                    <a:alpha val="26000"/>
                  </a:srgbClr>
                </a:solidFill>
                <a:effectLst/>
                <a:latin typeface="Consolas" panose="020B0609020204030204" pitchFamily="49" charset="0"/>
              </a:rPr>
              <a:t>from</a:t>
            </a:r>
            <a:r>
              <a:rPr lang="en-US" sz="1400" b="0" dirty="0">
                <a:solidFill>
                  <a:srgbClr val="333333">
                    <a:alpha val="26000"/>
                  </a:srgbClr>
                </a:solidFill>
                <a:effectLst/>
                <a:latin typeface="Consolas" panose="020B0609020204030204" pitchFamily="49" charset="0"/>
              </a:rPr>
              <a:t> sklearn</a:t>
            </a:r>
            <a:r>
              <a:rPr lang="en-US" sz="1400" b="0" dirty="0">
                <a:solidFill>
                  <a:srgbClr val="000000">
                    <a:alpha val="26000"/>
                  </a:srgbClr>
                </a:solidFill>
                <a:effectLst/>
                <a:latin typeface="Consolas" panose="020B0609020204030204" pitchFamily="49" charset="0"/>
              </a:rPr>
              <a:t>.</a:t>
            </a:r>
            <a:r>
              <a:rPr lang="en-US" sz="1400" b="0" dirty="0">
                <a:solidFill>
                  <a:srgbClr val="333333">
                    <a:alpha val="26000"/>
                  </a:srgbClr>
                </a:solidFill>
                <a:effectLst/>
                <a:latin typeface="Consolas" panose="020B0609020204030204" pitchFamily="49" charset="0"/>
              </a:rPr>
              <a:t>metrics </a:t>
            </a:r>
            <a:r>
              <a:rPr lang="en-US" sz="1400" b="0" dirty="0">
                <a:solidFill>
                  <a:srgbClr val="00008B">
                    <a:alpha val="26000"/>
                  </a:srgbClr>
                </a:solidFill>
                <a:effectLst/>
                <a:latin typeface="Consolas" panose="020B0609020204030204" pitchFamily="49" charset="0"/>
              </a:rPr>
              <a:t>import</a:t>
            </a:r>
            <a:r>
              <a:rPr lang="en-US" sz="1400" b="0" dirty="0">
                <a:solidFill>
                  <a:srgbClr val="333333">
                    <a:alpha val="26000"/>
                  </a:srgbClr>
                </a:solidFill>
                <a:effectLst/>
                <a:latin typeface="Consolas" panose="020B0609020204030204" pitchFamily="49" charset="0"/>
              </a:rPr>
              <a:t> </a:t>
            </a:r>
            <a:r>
              <a:rPr lang="en-US" sz="1400" b="0" dirty="0" err="1">
                <a:solidFill>
                  <a:srgbClr val="0000FF">
                    <a:alpha val="26000"/>
                  </a:srgbClr>
                </a:solidFill>
                <a:effectLst/>
                <a:latin typeface="Consolas" panose="020B0609020204030204" pitchFamily="49" charset="0"/>
              </a:rPr>
              <a:t>mean_squared_error</a:t>
            </a:r>
            <a:endParaRPr lang="en-US" sz="1400" b="0" dirty="0">
              <a:solidFill>
                <a:srgbClr val="333333">
                  <a:alpha val="26000"/>
                </a:srgbClr>
              </a:solidFill>
              <a:effectLst/>
              <a:latin typeface="Consolas" panose="020B0609020204030204" pitchFamily="49" charset="0"/>
            </a:endParaRPr>
          </a:p>
          <a:p>
            <a:pPr>
              <a:lnSpc>
                <a:spcPts val="1425"/>
              </a:lnSpc>
              <a:buNone/>
            </a:pPr>
            <a:r>
              <a:rPr lang="en-US" sz="1400" b="0" dirty="0">
                <a:solidFill>
                  <a:srgbClr val="00008B">
                    <a:alpha val="26000"/>
                  </a:srgbClr>
                </a:solidFill>
                <a:effectLst/>
                <a:latin typeface="Consolas" panose="020B0609020204030204" pitchFamily="49" charset="0"/>
              </a:rPr>
              <a:t>import</a:t>
            </a:r>
            <a:r>
              <a:rPr lang="en-US" sz="1400" b="0" dirty="0">
                <a:solidFill>
                  <a:srgbClr val="333333">
                    <a:alpha val="26000"/>
                  </a:srgbClr>
                </a:solidFill>
                <a:effectLst/>
                <a:latin typeface="Consolas" panose="020B0609020204030204" pitchFamily="49" charset="0"/>
              </a:rPr>
              <a:t> tensorflow </a:t>
            </a:r>
            <a:r>
              <a:rPr lang="en-US" sz="1400" b="0" dirty="0">
                <a:solidFill>
                  <a:srgbClr val="00008B">
                    <a:alpha val="26000"/>
                  </a:srgbClr>
                </a:solidFill>
                <a:effectLst/>
                <a:latin typeface="Consolas" panose="020B0609020204030204" pitchFamily="49" charset="0"/>
              </a:rPr>
              <a:t>as</a:t>
            </a:r>
            <a:r>
              <a:rPr lang="en-US" sz="1400" b="0" dirty="0">
                <a:solidFill>
                  <a:srgbClr val="333333">
                    <a:alpha val="26000"/>
                  </a:srgbClr>
                </a:solidFill>
                <a:effectLst/>
                <a:latin typeface="Consolas" panose="020B0609020204030204" pitchFamily="49" charset="0"/>
              </a:rPr>
              <a:t> tf</a:t>
            </a:r>
          </a:p>
          <a:p>
            <a:pPr>
              <a:lnSpc>
                <a:spcPts val="1425"/>
              </a:lnSpc>
              <a:buNone/>
            </a:pPr>
            <a:r>
              <a:rPr lang="en-US" sz="1400" b="0" dirty="0">
                <a:solidFill>
                  <a:srgbClr val="00008B">
                    <a:alpha val="26000"/>
                  </a:srgbClr>
                </a:solidFill>
                <a:effectLst/>
                <a:latin typeface="Consolas" panose="020B0609020204030204" pitchFamily="49" charset="0"/>
              </a:rPr>
              <a:t>from</a:t>
            </a:r>
            <a:r>
              <a:rPr lang="en-US" sz="1400" b="0" dirty="0">
                <a:solidFill>
                  <a:srgbClr val="333333">
                    <a:alpha val="26000"/>
                  </a:srgbClr>
                </a:solidFill>
                <a:effectLst/>
                <a:latin typeface="Consolas" panose="020B0609020204030204" pitchFamily="49" charset="0"/>
              </a:rPr>
              <a:t> tensorflow</a:t>
            </a:r>
            <a:r>
              <a:rPr lang="en-US" sz="1400" b="0" dirty="0">
                <a:solidFill>
                  <a:srgbClr val="000000">
                    <a:alpha val="26000"/>
                  </a:srgbClr>
                </a:solidFill>
                <a:effectLst/>
                <a:latin typeface="Consolas" panose="020B0609020204030204" pitchFamily="49" charset="0"/>
              </a:rPr>
              <a:t>.</a:t>
            </a:r>
            <a:r>
              <a:rPr lang="en-US" sz="1400" b="0" dirty="0">
                <a:solidFill>
                  <a:srgbClr val="333333">
                    <a:alpha val="26000"/>
                  </a:srgbClr>
                </a:solidFill>
                <a:effectLst/>
                <a:latin typeface="Consolas" panose="020B0609020204030204" pitchFamily="49" charset="0"/>
              </a:rPr>
              <a:t>keras</a:t>
            </a:r>
            <a:r>
              <a:rPr lang="en-US" sz="1400" b="0" dirty="0">
                <a:solidFill>
                  <a:srgbClr val="000000">
                    <a:alpha val="26000"/>
                  </a:srgbClr>
                </a:solidFill>
                <a:effectLst/>
                <a:latin typeface="Consolas" panose="020B0609020204030204" pitchFamily="49" charset="0"/>
              </a:rPr>
              <a:t>.</a:t>
            </a:r>
            <a:r>
              <a:rPr lang="en-US" sz="1400" b="0" dirty="0">
                <a:solidFill>
                  <a:srgbClr val="333333">
                    <a:alpha val="26000"/>
                  </a:srgbClr>
                </a:solidFill>
                <a:effectLst/>
                <a:latin typeface="Consolas" panose="020B0609020204030204" pitchFamily="49" charset="0"/>
              </a:rPr>
              <a:t>models </a:t>
            </a:r>
            <a:r>
              <a:rPr lang="en-US" sz="1400" b="0" dirty="0">
                <a:solidFill>
                  <a:srgbClr val="00008B">
                    <a:alpha val="26000"/>
                  </a:srgbClr>
                </a:solidFill>
                <a:effectLst/>
                <a:latin typeface="Consolas" panose="020B0609020204030204" pitchFamily="49" charset="0"/>
              </a:rPr>
              <a:t>import</a:t>
            </a:r>
            <a:r>
              <a:rPr lang="en-US" sz="1400" b="0" dirty="0">
                <a:solidFill>
                  <a:srgbClr val="333333">
                    <a:alpha val="26000"/>
                  </a:srgbClr>
                </a:solidFill>
                <a:effectLst/>
                <a:latin typeface="Consolas" panose="020B0609020204030204" pitchFamily="49" charset="0"/>
              </a:rPr>
              <a:t> Sequential</a:t>
            </a:r>
          </a:p>
          <a:p>
            <a:pPr>
              <a:lnSpc>
                <a:spcPts val="1425"/>
              </a:lnSpc>
              <a:buNone/>
            </a:pPr>
            <a:r>
              <a:rPr lang="en-US" sz="1400" b="0" dirty="0">
                <a:solidFill>
                  <a:srgbClr val="00008B">
                    <a:alpha val="26000"/>
                  </a:srgbClr>
                </a:solidFill>
                <a:effectLst/>
                <a:latin typeface="Consolas" panose="020B0609020204030204" pitchFamily="49" charset="0"/>
              </a:rPr>
              <a:t>from</a:t>
            </a:r>
            <a:r>
              <a:rPr lang="en-US" sz="1400" b="0" dirty="0">
                <a:solidFill>
                  <a:srgbClr val="333333">
                    <a:alpha val="26000"/>
                  </a:srgbClr>
                </a:solidFill>
                <a:effectLst/>
                <a:latin typeface="Consolas" panose="020B0609020204030204" pitchFamily="49" charset="0"/>
              </a:rPr>
              <a:t> tensorflow</a:t>
            </a:r>
            <a:r>
              <a:rPr lang="en-US" sz="1400" b="0" dirty="0">
                <a:solidFill>
                  <a:srgbClr val="000000">
                    <a:alpha val="26000"/>
                  </a:srgbClr>
                </a:solidFill>
                <a:effectLst/>
                <a:latin typeface="Consolas" panose="020B0609020204030204" pitchFamily="49" charset="0"/>
              </a:rPr>
              <a:t>.</a:t>
            </a:r>
            <a:r>
              <a:rPr lang="en-US" sz="1400" b="0" dirty="0">
                <a:solidFill>
                  <a:srgbClr val="333333">
                    <a:alpha val="26000"/>
                  </a:srgbClr>
                </a:solidFill>
                <a:effectLst/>
                <a:latin typeface="Consolas" panose="020B0609020204030204" pitchFamily="49" charset="0"/>
              </a:rPr>
              <a:t>keras</a:t>
            </a:r>
            <a:r>
              <a:rPr lang="en-US" sz="1400" b="0" dirty="0">
                <a:solidFill>
                  <a:srgbClr val="000000">
                    <a:alpha val="26000"/>
                  </a:srgbClr>
                </a:solidFill>
                <a:effectLst/>
                <a:latin typeface="Consolas" panose="020B0609020204030204" pitchFamily="49" charset="0"/>
              </a:rPr>
              <a:t>.</a:t>
            </a:r>
            <a:r>
              <a:rPr lang="en-US" sz="1400" b="0" dirty="0">
                <a:solidFill>
                  <a:srgbClr val="333333">
                    <a:alpha val="26000"/>
                  </a:srgbClr>
                </a:solidFill>
                <a:effectLst/>
                <a:latin typeface="Consolas" panose="020B0609020204030204" pitchFamily="49" charset="0"/>
              </a:rPr>
              <a:t>layers </a:t>
            </a:r>
            <a:r>
              <a:rPr lang="en-US" sz="1400" b="0" dirty="0">
                <a:solidFill>
                  <a:srgbClr val="00008B">
                    <a:alpha val="26000"/>
                  </a:srgbClr>
                </a:solidFill>
                <a:effectLst/>
                <a:latin typeface="Consolas" panose="020B0609020204030204" pitchFamily="49" charset="0"/>
              </a:rPr>
              <a:t>import</a:t>
            </a:r>
            <a:r>
              <a:rPr lang="en-US" sz="1400" b="0" dirty="0">
                <a:solidFill>
                  <a:srgbClr val="333333">
                    <a:alpha val="26000"/>
                  </a:srgbClr>
                </a:solidFill>
                <a:effectLst/>
                <a:latin typeface="Consolas" panose="020B0609020204030204" pitchFamily="49" charset="0"/>
              </a:rPr>
              <a:t> Dense</a:t>
            </a:r>
          </a:p>
          <a:p>
            <a:pPr>
              <a:lnSpc>
                <a:spcPts val="1425"/>
              </a:lnSpc>
              <a:buNone/>
            </a:pPr>
            <a:r>
              <a:rPr lang="en-US" sz="1400" b="0" dirty="0">
                <a:solidFill>
                  <a:srgbClr val="00008B">
                    <a:alpha val="26000"/>
                  </a:srgbClr>
                </a:solidFill>
                <a:effectLst/>
                <a:latin typeface="Consolas" panose="020B0609020204030204" pitchFamily="49" charset="0"/>
              </a:rPr>
              <a:t>import</a:t>
            </a:r>
            <a:r>
              <a:rPr lang="en-US" sz="1400" b="0" dirty="0">
                <a:solidFill>
                  <a:srgbClr val="333333">
                    <a:alpha val="26000"/>
                  </a:srgbClr>
                </a:solidFill>
                <a:effectLst/>
                <a:latin typeface="Consolas" panose="020B0609020204030204" pitchFamily="49" charset="0"/>
              </a:rPr>
              <a:t> matplotlib</a:t>
            </a:r>
            <a:r>
              <a:rPr lang="en-US" sz="1400" b="0" dirty="0">
                <a:solidFill>
                  <a:srgbClr val="000000">
                    <a:alpha val="26000"/>
                  </a:srgbClr>
                </a:solidFill>
                <a:effectLst/>
                <a:latin typeface="Consolas" panose="020B0609020204030204" pitchFamily="49" charset="0"/>
              </a:rPr>
              <a:t>.</a:t>
            </a:r>
            <a:r>
              <a:rPr lang="en-US" sz="1400" b="0" dirty="0">
                <a:solidFill>
                  <a:srgbClr val="333333">
                    <a:alpha val="26000"/>
                  </a:srgbClr>
                </a:solidFill>
                <a:effectLst/>
                <a:latin typeface="Consolas" panose="020B0609020204030204" pitchFamily="49" charset="0"/>
              </a:rPr>
              <a:t>pyplot </a:t>
            </a:r>
            <a:r>
              <a:rPr lang="en-US" sz="1400" b="0" dirty="0">
                <a:solidFill>
                  <a:srgbClr val="00008B">
                    <a:alpha val="26000"/>
                  </a:srgbClr>
                </a:solidFill>
                <a:effectLst/>
                <a:latin typeface="Consolas" panose="020B0609020204030204" pitchFamily="49" charset="0"/>
              </a:rPr>
              <a:t>as</a:t>
            </a:r>
            <a:r>
              <a:rPr lang="en-US" sz="1400" b="0" dirty="0">
                <a:solidFill>
                  <a:srgbClr val="333333">
                    <a:alpha val="26000"/>
                  </a:srgbClr>
                </a:solidFill>
                <a:effectLst/>
                <a:latin typeface="Consolas" panose="020B0609020204030204" pitchFamily="49" charset="0"/>
              </a:rPr>
              <a:t> </a:t>
            </a:r>
            <a:r>
              <a:rPr lang="en-US" sz="1400" b="0" dirty="0" err="1">
                <a:solidFill>
                  <a:srgbClr val="333333">
                    <a:alpha val="26000"/>
                  </a:srgbClr>
                </a:solidFill>
                <a:effectLst/>
                <a:latin typeface="Consolas" panose="020B0609020204030204" pitchFamily="49" charset="0"/>
              </a:rPr>
              <a:t>plt</a:t>
            </a:r>
            <a:endParaRPr lang="en-US" sz="1400" b="0" dirty="0">
              <a:solidFill>
                <a:srgbClr val="333333">
                  <a:alpha val="26000"/>
                </a:srgbClr>
              </a:solidFill>
              <a:effectLst/>
              <a:latin typeface="Consolas" panose="020B0609020204030204" pitchFamily="49" charset="0"/>
            </a:endParaRPr>
          </a:p>
          <a:p>
            <a:pPr>
              <a:lnSpc>
                <a:spcPts val="1425"/>
              </a:lnSpc>
              <a:buNone/>
            </a:pPr>
            <a:r>
              <a:rPr lang="en-US" sz="1400" b="0" dirty="0">
                <a:solidFill>
                  <a:srgbClr val="00008B">
                    <a:alpha val="26000"/>
                  </a:srgbClr>
                </a:solidFill>
                <a:effectLst/>
                <a:latin typeface="Consolas" panose="020B0609020204030204" pitchFamily="49" charset="0"/>
              </a:rPr>
              <a:t>import</a:t>
            </a:r>
            <a:r>
              <a:rPr lang="en-US" sz="1400" b="0" dirty="0">
                <a:solidFill>
                  <a:srgbClr val="333333">
                    <a:alpha val="26000"/>
                  </a:srgbClr>
                </a:solidFill>
                <a:effectLst/>
                <a:latin typeface="Consolas" panose="020B0609020204030204" pitchFamily="49" charset="0"/>
              </a:rPr>
              <a:t> shap</a:t>
            </a:r>
          </a:p>
          <a:p>
            <a:pPr>
              <a:lnSpc>
                <a:spcPts val="1425"/>
              </a:lnSpc>
              <a:buNone/>
            </a:pPr>
            <a:br>
              <a:rPr lang="en-US" sz="1400" b="0" dirty="0">
                <a:solidFill>
                  <a:srgbClr val="333333">
                    <a:alpha val="26000"/>
                  </a:srgbClr>
                </a:solidFill>
                <a:effectLst/>
                <a:latin typeface="Consolas" panose="020B0609020204030204" pitchFamily="49" charset="0"/>
              </a:rPr>
            </a:br>
            <a:r>
              <a:rPr lang="en-US" sz="1400" b="0" i="1" dirty="0">
                <a:solidFill>
                  <a:srgbClr val="006400">
                    <a:alpha val="26000"/>
                  </a:srgbClr>
                </a:solidFill>
                <a:effectLst/>
                <a:latin typeface="Consolas" panose="020B0609020204030204" pitchFamily="49" charset="0"/>
              </a:rPr>
              <a:t># Load data</a:t>
            </a:r>
            <a:endParaRPr lang="en-US" sz="1400" b="0" dirty="0">
              <a:solidFill>
                <a:srgbClr val="333333">
                  <a:alpha val="26000"/>
                </a:srgbClr>
              </a:solidFill>
              <a:effectLst/>
              <a:latin typeface="Consolas" panose="020B0609020204030204" pitchFamily="49" charset="0"/>
            </a:endParaRPr>
          </a:p>
          <a:p>
            <a:pPr>
              <a:lnSpc>
                <a:spcPts val="1425"/>
              </a:lnSpc>
              <a:buNone/>
            </a:pPr>
            <a:r>
              <a:rPr lang="en-US" sz="1400" b="0" dirty="0">
                <a:solidFill>
                  <a:srgbClr val="FF4500">
                    <a:alpha val="26000"/>
                  </a:srgbClr>
                </a:solidFill>
                <a:effectLst/>
                <a:latin typeface="Consolas" panose="020B0609020204030204" pitchFamily="49" charset="0"/>
              </a:rPr>
              <a:t>file_path</a:t>
            </a:r>
            <a:r>
              <a:rPr lang="en-US" sz="1400" b="0" dirty="0">
                <a:solidFill>
                  <a:srgbClr val="333333">
                    <a:alpha val="26000"/>
                  </a:srgbClr>
                </a:solidFill>
                <a:effectLst/>
                <a:latin typeface="Consolas" panose="020B0609020204030204" pitchFamily="49" charset="0"/>
              </a:rPr>
              <a:t> </a:t>
            </a:r>
            <a:r>
              <a:rPr lang="en-US" sz="1400" b="0" dirty="0">
                <a:solidFill>
                  <a:srgbClr val="A9A9A9">
                    <a:alpha val="26000"/>
                  </a:srgbClr>
                </a:solidFill>
                <a:effectLst/>
                <a:latin typeface="Consolas" panose="020B0609020204030204" pitchFamily="49" charset="0"/>
              </a:rPr>
              <a:t>=</a:t>
            </a:r>
            <a:r>
              <a:rPr lang="en-US" sz="1400" b="0" dirty="0">
                <a:solidFill>
                  <a:srgbClr val="333333">
                    <a:alpha val="26000"/>
                  </a:srgbClr>
                </a:solidFill>
                <a:effectLst/>
                <a:latin typeface="Consolas" panose="020B0609020204030204" pitchFamily="49" charset="0"/>
              </a:rPr>
              <a:t> </a:t>
            </a:r>
            <a:r>
              <a:rPr lang="en-US" sz="1400" b="0" dirty="0">
                <a:solidFill>
                  <a:srgbClr val="00008B">
                    <a:alpha val="26000"/>
                  </a:srgbClr>
                </a:solidFill>
                <a:effectLst/>
                <a:latin typeface="Consolas" panose="020B0609020204030204" pitchFamily="49" charset="0"/>
              </a:rPr>
              <a:t>r</a:t>
            </a:r>
            <a:r>
              <a:rPr lang="en-US" sz="1400" b="0" dirty="0">
                <a:solidFill>
                  <a:srgbClr val="000000">
                    <a:alpha val="26000"/>
                  </a:srgbClr>
                </a:solidFill>
                <a:effectLst/>
                <a:latin typeface="Consolas" panose="020B0609020204030204" pitchFamily="49" charset="0"/>
              </a:rPr>
              <a:t>"</a:t>
            </a:r>
            <a:r>
              <a:rPr lang="en-US" sz="1400" b="0" dirty="0">
                <a:solidFill>
                  <a:srgbClr val="8B0000">
                    <a:alpha val="26000"/>
                  </a:srgbClr>
                </a:solidFill>
                <a:effectLst/>
                <a:latin typeface="Consolas" panose="020B0609020204030204" pitchFamily="49" charset="0"/>
              </a:rPr>
              <a:t>C:\tools\data2.csv</a:t>
            </a:r>
            <a:r>
              <a:rPr lang="en-US" sz="1400" b="0" dirty="0">
                <a:solidFill>
                  <a:srgbClr val="000000">
                    <a:alpha val="26000"/>
                  </a:srgbClr>
                </a:solidFill>
                <a:effectLst/>
                <a:latin typeface="Consolas" panose="020B0609020204030204" pitchFamily="49" charset="0"/>
              </a:rPr>
              <a:t>"</a:t>
            </a:r>
            <a:endParaRPr lang="en-US" sz="1400" b="0" dirty="0">
              <a:solidFill>
                <a:srgbClr val="333333">
                  <a:alpha val="26000"/>
                </a:srgbClr>
              </a:solidFill>
              <a:effectLst/>
              <a:latin typeface="Consolas" panose="020B0609020204030204" pitchFamily="49" charset="0"/>
            </a:endParaRPr>
          </a:p>
          <a:p>
            <a:pPr>
              <a:lnSpc>
                <a:spcPts val="1425"/>
              </a:lnSpc>
              <a:buNone/>
            </a:pPr>
            <a:r>
              <a:rPr lang="en-US" sz="1400" b="0" dirty="0">
                <a:solidFill>
                  <a:srgbClr val="FF4500">
                    <a:alpha val="26000"/>
                  </a:srgbClr>
                </a:solidFill>
                <a:effectLst/>
                <a:latin typeface="Consolas" panose="020B0609020204030204" pitchFamily="49" charset="0"/>
              </a:rPr>
              <a:t>df</a:t>
            </a:r>
            <a:r>
              <a:rPr lang="en-US" sz="1400" b="0" dirty="0">
                <a:solidFill>
                  <a:srgbClr val="333333">
                    <a:alpha val="26000"/>
                  </a:srgbClr>
                </a:solidFill>
                <a:effectLst/>
                <a:latin typeface="Consolas" panose="020B0609020204030204" pitchFamily="49" charset="0"/>
              </a:rPr>
              <a:t> </a:t>
            </a:r>
            <a:r>
              <a:rPr lang="en-US" sz="1400" b="0" dirty="0">
                <a:solidFill>
                  <a:srgbClr val="A9A9A9">
                    <a:alpha val="26000"/>
                  </a:srgbClr>
                </a:solidFill>
                <a:effectLst/>
                <a:latin typeface="Consolas" panose="020B0609020204030204" pitchFamily="49" charset="0"/>
              </a:rPr>
              <a:t>=</a:t>
            </a:r>
            <a:r>
              <a:rPr lang="en-US" sz="1400" b="0" dirty="0">
                <a:solidFill>
                  <a:srgbClr val="333333">
                    <a:alpha val="26000"/>
                  </a:srgbClr>
                </a:solidFill>
                <a:effectLst/>
                <a:latin typeface="Consolas" panose="020B0609020204030204" pitchFamily="49" charset="0"/>
              </a:rPr>
              <a:t> pd</a:t>
            </a:r>
            <a:r>
              <a:rPr lang="en-US" sz="1400" b="0" dirty="0">
                <a:solidFill>
                  <a:srgbClr val="000000">
                    <a:alpha val="26000"/>
                  </a:srgbClr>
                </a:solidFill>
                <a:effectLst/>
                <a:latin typeface="Consolas" panose="020B0609020204030204" pitchFamily="49" charset="0"/>
              </a:rPr>
              <a:t>.</a:t>
            </a:r>
            <a:r>
              <a:rPr lang="en-US" sz="1400" b="0" dirty="0">
                <a:solidFill>
                  <a:srgbClr val="0000FF">
                    <a:alpha val="26000"/>
                  </a:srgbClr>
                </a:solidFill>
                <a:effectLst/>
                <a:latin typeface="Consolas" panose="020B0609020204030204" pitchFamily="49" charset="0"/>
              </a:rPr>
              <a:t>read_csv</a:t>
            </a:r>
            <a:r>
              <a:rPr lang="en-US" sz="1400" b="0" dirty="0">
                <a:solidFill>
                  <a:srgbClr val="000000">
                    <a:alpha val="26000"/>
                  </a:srgbClr>
                </a:solidFill>
                <a:effectLst/>
                <a:latin typeface="Consolas" panose="020B0609020204030204" pitchFamily="49" charset="0"/>
              </a:rPr>
              <a:t>(</a:t>
            </a:r>
            <a:r>
              <a:rPr lang="en-US" sz="1400" b="0" dirty="0">
                <a:solidFill>
                  <a:srgbClr val="FF4500">
                    <a:alpha val="26000"/>
                  </a:srgbClr>
                </a:solidFill>
                <a:effectLst/>
                <a:latin typeface="Consolas" panose="020B0609020204030204" pitchFamily="49" charset="0"/>
              </a:rPr>
              <a:t>file_path</a:t>
            </a:r>
            <a:r>
              <a:rPr lang="en-US" sz="1400" b="0" dirty="0">
                <a:solidFill>
                  <a:srgbClr val="000000">
                    <a:alpha val="26000"/>
                  </a:srgbClr>
                </a:solidFill>
                <a:effectLst/>
                <a:latin typeface="Consolas" panose="020B0609020204030204" pitchFamily="49" charset="0"/>
              </a:rPr>
              <a:t>)</a:t>
            </a:r>
            <a:endParaRPr lang="en-US" sz="1400" b="0" dirty="0">
              <a:solidFill>
                <a:srgbClr val="333333">
                  <a:alpha val="26000"/>
                </a:srgbClr>
              </a:solidFill>
              <a:effectLst/>
              <a:latin typeface="Consolas" panose="020B0609020204030204" pitchFamily="49" charset="0"/>
            </a:endParaRPr>
          </a:p>
        </p:txBody>
      </p:sp>
      <p:sp>
        <p:nvSpPr>
          <p:cNvPr id="413" name="Google Shape;413;p43">
            <a:extLst>
              <a:ext uri="{FF2B5EF4-FFF2-40B4-BE49-F238E27FC236}">
                <a16:creationId xmlns:a16="http://schemas.microsoft.com/office/drawing/2014/main" id="{03581CE4-0BDC-56AB-ABB1-68294A4476F7}"/>
              </a:ext>
            </a:extLst>
          </p:cNvPr>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Peer </a:t>
            </a:r>
            <a:br>
              <a:rPr lang="en-US" dirty="0"/>
            </a:br>
            <a:r>
              <a:rPr lang="en-US" b="1" dirty="0"/>
              <a:t>Comparison</a:t>
            </a:r>
            <a:endParaRPr b="1" dirty="0"/>
          </a:p>
        </p:txBody>
      </p:sp>
      <p:sp>
        <p:nvSpPr>
          <p:cNvPr id="41" name="TextBox 40">
            <a:extLst>
              <a:ext uri="{FF2B5EF4-FFF2-40B4-BE49-F238E27FC236}">
                <a16:creationId xmlns:a16="http://schemas.microsoft.com/office/drawing/2014/main" id="{FB2DD36D-D44F-E95A-8971-687F490DE4B3}"/>
              </a:ext>
            </a:extLst>
          </p:cNvPr>
          <p:cNvSpPr txBox="1"/>
          <p:nvPr/>
        </p:nvSpPr>
        <p:spPr>
          <a:xfrm>
            <a:off x="6734175" y="1541049"/>
            <a:ext cx="4939018" cy="2019009"/>
          </a:xfrm>
          <a:prstGeom prst="rect">
            <a:avLst/>
          </a:prstGeom>
          <a:noFill/>
        </p:spPr>
        <p:txBody>
          <a:bodyPr wrap="square">
            <a:spAutoFit/>
          </a:bodyPr>
          <a:lstStyle/>
          <a:p>
            <a:r>
              <a:rPr lang="en-US" b="0" i="0" dirty="0">
                <a:solidFill>
                  <a:srgbClr val="3D3935"/>
                </a:solidFill>
                <a:effectLst/>
                <a:latin typeface="Open Sans" panose="020B0606030504020204" pitchFamily="34" charset="0"/>
              </a:rPr>
              <a:t>...</a:t>
            </a:r>
            <a:r>
              <a:rPr lang="en-US" dirty="0">
                <a:solidFill>
                  <a:srgbClr val="3D3935"/>
                </a:solidFill>
                <a:latin typeface="Open Sans" panose="020B0606030504020204" pitchFamily="34" charset="0"/>
              </a:rPr>
              <a:t>.</a:t>
            </a:r>
          </a:p>
          <a:p>
            <a:r>
              <a:rPr lang="en-US" dirty="0">
                <a:solidFill>
                  <a:srgbClr val="3D3935"/>
                </a:solidFill>
                <a:latin typeface="Open Sans" panose="020B0606030504020204" pitchFamily="34" charset="0"/>
              </a:rPr>
              <a:t>Select the most meaningful features to help prediction</a:t>
            </a:r>
          </a:p>
          <a:p>
            <a:endParaRPr lang="en-US" b="0" i="0" dirty="0">
              <a:solidFill>
                <a:srgbClr val="3D3935"/>
              </a:solidFill>
              <a:effectLst/>
              <a:latin typeface="Open Sans" panose="020B0606030504020204" pitchFamily="34" charset="0"/>
            </a:endParaRPr>
          </a:p>
          <a:p>
            <a:r>
              <a:rPr lang="en-US" b="0" i="0" dirty="0">
                <a:solidFill>
                  <a:srgbClr val="3D3935"/>
                </a:solidFill>
                <a:effectLst/>
                <a:latin typeface="Open Sans" panose="020B0606030504020204" pitchFamily="34" charset="0"/>
              </a:rPr>
              <a:t>Simple linear regression model </a:t>
            </a:r>
          </a:p>
          <a:p>
            <a:pPr marL="285750" indent="-285750">
              <a:buFontTx/>
              <a:buChar char="-"/>
            </a:pPr>
            <a:r>
              <a:rPr lang="en-US" dirty="0">
                <a:solidFill>
                  <a:srgbClr val="3D3935"/>
                </a:solidFill>
                <a:latin typeface="Open Sans" panose="020B0606030504020204" pitchFamily="34" charset="0"/>
              </a:rPr>
              <a:t>System count</a:t>
            </a:r>
          </a:p>
          <a:p>
            <a:pPr marL="285750" indent="-285750">
              <a:buFontTx/>
              <a:buChar char="-"/>
            </a:pPr>
            <a:r>
              <a:rPr lang="en-US" b="0" i="0" dirty="0">
                <a:solidFill>
                  <a:srgbClr val="3D3935"/>
                </a:solidFill>
                <a:effectLst/>
                <a:latin typeface="Open Sans" panose="020B0606030504020204" pitchFamily="34" charset="0"/>
              </a:rPr>
              <a:t>Tru</a:t>
            </a:r>
            <a:r>
              <a:rPr lang="en-US" dirty="0">
                <a:solidFill>
                  <a:srgbClr val="3D3935"/>
                </a:solidFill>
                <a:latin typeface="Open Sans" panose="020B0606030504020204" pitchFamily="34" charset="0"/>
              </a:rPr>
              <a:t>st count</a:t>
            </a:r>
          </a:p>
          <a:p>
            <a:pPr marL="285750" indent="-285750">
              <a:buFontTx/>
              <a:buChar char="-"/>
            </a:pPr>
            <a:r>
              <a:rPr lang="en-US" dirty="0">
                <a:solidFill>
                  <a:srgbClr val="3D3935"/>
                </a:solidFill>
                <a:latin typeface="Open Sans" panose="020B0606030504020204" pitchFamily="34" charset="0"/>
              </a:rPr>
              <a:t>Use case: sanity check. Is the environment better or worst than expected for the size</a:t>
            </a:r>
            <a:endParaRPr lang="en-US" b="0" i="0" dirty="0">
              <a:solidFill>
                <a:srgbClr val="3D3935"/>
              </a:solidFill>
              <a:effectLst/>
              <a:latin typeface="Open Sans" panose="020B0606030504020204" pitchFamily="34" charset="0"/>
            </a:endParaRPr>
          </a:p>
          <a:p>
            <a:pPr marL="285750" indent="-285750" algn="l" fontAlgn="base">
              <a:buFont typeface="Arial" panose="020B0604020202020204" pitchFamily="34" charset="0"/>
              <a:buChar char="•"/>
            </a:pPr>
            <a:endParaRPr lang="en-US" b="1" dirty="0">
              <a:solidFill>
                <a:schemeClr val="tx2">
                  <a:lumMod val="25000"/>
                </a:schemeClr>
              </a:solidFill>
            </a:endParaRPr>
          </a:p>
        </p:txBody>
      </p:sp>
      <p:sp>
        <p:nvSpPr>
          <p:cNvPr id="42" name="TextBox 41">
            <a:extLst>
              <a:ext uri="{FF2B5EF4-FFF2-40B4-BE49-F238E27FC236}">
                <a16:creationId xmlns:a16="http://schemas.microsoft.com/office/drawing/2014/main" id="{D12C274B-8DD3-0625-D9EC-4FC85E5118AB}"/>
              </a:ext>
            </a:extLst>
          </p:cNvPr>
          <p:cNvSpPr txBox="1"/>
          <p:nvPr/>
        </p:nvSpPr>
        <p:spPr>
          <a:xfrm>
            <a:off x="6734174" y="687901"/>
            <a:ext cx="5073604" cy="642412"/>
          </a:xfrm>
          <a:prstGeom prst="rect">
            <a:avLst/>
          </a:prstGeom>
          <a:noFill/>
        </p:spPr>
        <p:txBody>
          <a:bodyPr wrap="square">
            <a:spAutoFit/>
          </a:bodyPr>
          <a:lstStyle/>
          <a:p>
            <a:r>
              <a:rPr lang="en-US" sz="3600" dirty="0">
                <a:solidFill>
                  <a:srgbClr val="09B36B"/>
                </a:solidFill>
              </a:rPr>
              <a:t>Summary</a:t>
            </a:r>
          </a:p>
        </p:txBody>
      </p:sp>
      <p:pic>
        <p:nvPicPr>
          <p:cNvPr id="43" name="Picture 42">
            <a:extLst>
              <a:ext uri="{FF2B5EF4-FFF2-40B4-BE49-F238E27FC236}">
                <a16:creationId xmlns:a16="http://schemas.microsoft.com/office/drawing/2014/main" id="{A0FA1728-D153-0412-D9A4-E926108E0FE8}"/>
              </a:ext>
            </a:extLst>
          </p:cNvPr>
          <p:cNvPicPr>
            <a:picLocks noChangeAspect="1"/>
          </p:cNvPicPr>
          <p:nvPr/>
        </p:nvPicPr>
        <p:blipFill>
          <a:blip r:embed="rId3"/>
          <a:stretch>
            <a:fillRect/>
          </a:stretch>
        </p:blipFill>
        <p:spPr>
          <a:xfrm>
            <a:off x="3732733" y="381899"/>
            <a:ext cx="8282809" cy="5244201"/>
          </a:xfrm>
          <a:prstGeom prst="rect">
            <a:avLst/>
          </a:prstGeom>
          <a:effectLst>
            <a:outerShdw blurRad="50800" dist="38100" dir="2700000" algn="tl" rotWithShape="0">
              <a:prstClr val="black">
                <a:alpha val="40000"/>
              </a:prstClr>
            </a:outerShdw>
          </a:effectLst>
        </p:spPr>
      </p:pic>
      <p:grpSp>
        <p:nvGrpSpPr>
          <p:cNvPr id="46" name="Group 45">
            <a:extLst>
              <a:ext uri="{FF2B5EF4-FFF2-40B4-BE49-F238E27FC236}">
                <a16:creationId xmlns:a16="http://schemas.microsoft.com/office/drawing/2014/main" id="{7EE09225-8E89-3A18-8A21-339FF4FD6977}"/>
              </a:ext>
            </a:extLst>
          </p:cNvPr>
          <p:cNvGrpSpPr/>
          <p:nvPr/>
        </p:nvGrpSpPr>
        <p:grpSpPr>
          <a:xfrm>
            <a:off x="5705565" y="1913932"/>
            <a:ext cx="1960386" cy="724127"/>
            <a:chOff x="4603822" y="1678744"/>
            <a:chExt cx="1984839" cy="728544"/>
          </a:xfrm>
        </p:grpSpPr>
        <p:sp>
          <p:nvSpPr>
            <p:cNvPr id="47" name="TextBox 46">
              <a:extLst>
                <a:ext uri="{FF2B5EF4-FFF2-40B4-BE49-F238E27FC236}">
                  <a16:creationId xmlns:a16="http://schemas.microsoft.com/office/drawing/2014/main" id="{4DFCCAB6-6222-7150-A8DB-833F5148FF5B}"/>
                </a:ext>
              </a:extLst>
            </p:cNvPr>
            <p:cNvSpPr txBox="1"/>
            <p:nvPr/>
          </p:nvSpPr>
          <p:spPr>
            <a:xfrm>
              <a:off x="4603822" y="1678744"/>
              <a:ext cx="1984839" cy="307777"/>
            </a:xfrm>
            <a:prstGeom prst="rect">
              <a:avLst/>
            </a:prstGeom>
            <a:noFill/>
          </p:spPr>
          <p:txBody>
            <a:bodyPr wrap="none" rtlCol="0">
              <a:spAutoFit/>
            </a:bodyPr>
            <a:lstStyle/>
            <a:p>
              <a:r>
                <a:rPr lang="en-US" b="1" dirty="0"/>
                <a:t>Worst than Predicted</a:t>
              </a:r>
            </a:p>
          </p:txBody>
        </p:sp>
        <p:sp>
          <p:nvSpPr>
            <p:cNvPr id="49" name="Oval 48">
              <a:extLst>
                <a:ext uri="{FF2B5EF4-FFF2-40B4-BE49-F238E27FC236}">
                  <a16:creationId xmlns:a16="http://schemas.microsoft.com/office/drawing/2014/main" id="{81EE1CDF-DD17-7502-D1E6-E28AD8714041}"/>
                </a:ext>
              </a:extLst>
            </p:cNvPr>
            <p:cNvSpPr/>
            <p:nvPr/>
          </p:nvSpPr>
          <p:spPr>
            <a:xfrm>
              <a:off x="5383597" y="2099511"/>
              <a:ext cx="331403" cy="307777"/>
            </a:xfrm>
            <a:prstGeom prst="ellipse">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0" name="Group 49">
            <a:extLst>
              <a:ext uri="{FF2B5EF4-FFF2-40B4-BE49-F238E27FC236}">
                <a16:creationId xmlns:a16="http://schemas.microsoft.com/office/drawing/2014/main" id="{3E629B66-71DA-581E-C002-B9F14DA55B96}"/>
              </a:ext>
            </a:extLst>
          </p:cNvPr>
          <p:cNvGrpSpPr/>
          <p:nvPr/>
        </p:nvGrpSpPr>
        <p:grpSpPr>
          <a:xfrm>
            <a:off x="5696066" y="4348447"/>
            <a:ext cx="1969885" cy="692440"/>
            <a:chOff x="7910286" y="3933722"/>
            <a:chExt cx="1994457" cy="696664"/>
          </a:xfrm>
        </p:grpSpPr>
        <p:sp>
          <p:nvSpPr>
            <p:cNvPr id="51" name="TextBox 50">
              <a:extLst>
                <a:ext uri="{FF2B5EF4-FFF2-40B4-BE49-F238E27FC236}">
                  <a16:creationId xmlns:a16="http://schemas.microsoft.com/office/drawing/2014/main" id="{34B177B7-96EB-E573-E6A7-2BCA6834F344}"/>
                </a:ext>
              </a:extLst>
            </p:cNvPr>
            <p:cNvSpPr txBox="1"/>
            <p:nvPr/>
          </p:nvSpPr>
          <p:spPr>
            <a:xfrm>
              <a:off x="7910286" y="3933722"/>
              <a:ext cx="1994457" cy="307777"/>
            </a:xfrm>
            <a:prstGeom prst="rect">
              <a:avLst/>
            </a:prstGeom>
            <a:noFill/>
          </p:spPr>
          <p:txBody>
            <a:bodyPr wrap="none" rtlCol="0">
              <a:spAutoFit/>
            </a:bodyPr>
            <a:lstStyle/>
            <a:p>
              <a:r>
                <a:rPr lang="en-US" b="1" dirty="0"/>
                <a:t>Better than Predicted</a:t>
              </a:r>
            </a:p>
          </p:txBody>
        </p:sp>
        <p:sp>
          <p:nvSpPr>
            <p:cNvPr id="52" name="Oval 51">
              <a:extLst>
                <a:ext uri="{FF2B5EF4-FFF2-40B4-BE49-F238E27FC236}">
                  <a16:creationId xmlns:a16="http://schemas.microsoft.com/office/drawing/2014/main" id="{08B0595C-6981-035B-116B-547105D1FADB}"/>
                </a:ext>
              </a:extLst>
            </p:cNvPr>
            <p:cNvSpPr/>
            <p:nvPr/>
          </p:nvSpPr>
          <p:spPr>
            <a:xfrm>
              <a:off x="8741812" y="4322609"/>
              <a:ext cx="331403" cy="307777"/>
            </a:xfrm>
            <a:prstGeom prst="ellipse">
              <a:avLst/>
            </a:prstGeom>
            <a:solidFill>
              <a:srgbClr val="09B36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 name="Group 4">
            <a:extLst>
              <a:ext uri="{FF2B5EF4-FFF2-40B4-BE49-F238E27FC236}">
                <a16:creationId xmlns:a16="http://schemas.microsoft.com/office/drawing/2014/main" id="{0CD6CB6B-FC07-25DF-BA6B-79F4824D10E0}"/>
              </a:ext>
            </a:extLst>
          </p:cNvPr>
          <p:cNvGrpSpPr/>
          <p:nvPr/>
        </p:nvGrpSpPr>
        <p:grpSpPr>
          <a:xfrm>
            <a:off x="6476999" y="3284152"/>
            <a:ext cx="4040211" cy="734186"/>
            <a:chOff x="6476999" y="3284152"/>
            <a:chExt cx="4040211" cy="734186"/>
          </a:xfrm>
        </p:grpSpPr>
        <p:sp>
          <p:nvSpPr>
            <p:cNvPr id="45" name="Oval 44">
              <a:extLst>
                <a:ext uri="{FF2B5EF4-FFF2-40B4-BE49-F238E27FC236}">
                  <a16:creationId xmlns:a16="http://schemas.microsoft.com/office/drawing/2014/main" id="{AB2C072A-11C7-C4B8-BD44-A59A8E866A22}"/>
                </a:ext>
              </a:extLst>
            </p:cNvPr>
            <p:cNvSpPr/>
            <p:nvPr/>
          </p:nvSpPr>
          <p:spPr>
            <a:xfrm>
              <a:off x="6476999" y="3544749"/>
              <a:ext cx="389589" cy="379128"/>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3" name="Group 52">
              <a:extLst>
                <a:ext uri="{FF2B5EF4-FFF2-40B4-BE49-F238E27FC236}">
                  <a16:creationId xmlns:a16="http://schemas.microsoft.com/office/drawing/2014/main" id="{A99CFBF9-381F-E7A7-2D87-94DA7CF2DBEB}"/>
                </a:ext>
              </a:extLst>
            </p:cNvPr>
            <p:cNvGrpSpPr/>
            <p:nvPr/>
          </p:nvGrpSpPr>
          <p:grpSpPr>
            <a:xfrm>
              <a:off x="6969662" y="3284152"/>
              <a:ext cx="3547548" cy="734186"/>
              <a:chOff x="6588661" y="3258752"/>
              <a:chExt cx="3591799" cy="738664"/>
            </a:xfrm>
          </p:grpSpPr>
          <p:cxnSp>
            <p:nvCxnSpPr>
              <p:cNvPr id="54" name="Straight Arrow Connector 53">
                <a:extLst>
                  <a:ext uri="{FF2B5EF4-FFF2-40B4-BE49-F238E27FC236}">
                    <a16:creationId xmlns:a16="http://schemas.microsoft.com/office/drawing/2014/main" id="{6B41F8CF-833E-6002-4D7F-B2D32C0CE3D0}"/>
                  </a:ext>
                </a:extLst>
              </p:cNvPr>
              <p:cNvCxnSpPr>
                <a:cxnSpLocks/>
              </p:cNvCxnSpPr>
              <p:nvPr/>
            </p:nvCxnSpPr>
            <p:spPr>
              <a:xfrm flipH="1">
                <a:off x="6588661" y="3710068"/>
                <a:ext cx="1733364"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55" name="TextBox 54">
                <a:extLst>
                  <a:ext uri="{FF2B5EF4-FFF2-40B4-BE49-F238E27FC236}">
                    <a16:creationId xmlns:a16="http://schemas.microsoft.com/office/drawing/2014/main" id="{E638C01D-873A-54A7-00D2-01ABCE7D2907}"/>
                  </a:ext>
                </a:extLst>
              </p:cNvPr>
              <p:cNvSpPr txBox="1"/>
              <p:nvPr/>
            </p:nvSpPr>
            <p:spPr>
              <a:xfrm>
                <a:off x="8300914" y="3258752"/>
                <a:ext cx="1879546" cy="738664"/>
              </a:xfrm>
              <a:prstGeom prst="rect">
                <a:avLst/>
              </a:prstGeom>
              <a:noFill/>
            </p:spPr>
            <p:txBody>
              <a:bodyPr wrap="square">
                <a:spAutoFit/>
              </a:bodyPr>
              <a:lstStyle/>
              <a:p>
                <a:pPr algn="ctr"/>
                <a:r>
                  <a:rPr lang="en-US" b="1" dirty="0"/>
                  <a:t>Predicted Count of</a:t>
                </a:r>
              </a:p>
              <a:p>
                <a:pPr algn="ctr"/>
                <a:r>
                  <a:rPr lang="en-US" b="1" dirty="0"/>
                  <a:t>Excessive Shares </a:t>
                </a:r>
              </a:p>
              <a:p>
                <a:pPr algn="ctr"/>
                <a:r>
                  <a:rPr lang="en-US" b="1" dirty="0"/>
                  <a:t>2k systems</a:t>
                </a:r>
                <a:endParaRPr lang="en-US" dirty="0"/>
              </a:p>
            </p:txBody>
          </p:sp>
        </p:grpSp>
      </p:grpSp>
      <p:sp>
        <p:nvSpPr>
          <p:cNvPr id="56" name="TextBox 55">
            <a:extLst>
              <a:ext uri="{FF2B5EF4-FFF2-40B4-BE49-F238E27FC236}">
                <a16:creationId xmlns:a16="http://schemas.microsoft.com/office/drawing/2014/main" id="{07EE4A37-C0FB-AE9A-D7BB-8B2711B516B2}"/>
              </a:ext>
            </a:extLst>
          </p:cNvPr>
          <p:cNvSpPr txBox="1"/>
          <p:nvPr/>
        </p:nvSpPr>
        <p:spPr>
          <a:xfrm>
            <a:off x="7284046" y="5681108"/>
            <a:ext cx="2444153" cy="307777"/>
          </a:xfrm>
          <a:prstGeom prst="rect">
            <a:avLst/>
          </a:prstGeom>
          <a:noFill/>
        </p:spPr>
        <p:txBody>
          <a:bodyPr wrap="square" rtlCol="0">
            <a:spAutoFit/>
          </a:bodyPr>
          <a:lstStyle/>
          <a:p>
            <a:r>
              <a:rPr lang="en-US" dirty="0"/>
              <a:t>Neural Network</a:t>
            </a:r>
          </a:p>
        </p:txBody>
      </p:sp>
      <p:sp>
        <p:nvSpPr>
          <p:cNvPr id="2" name="TextBox 1">
            <a:extLst>
              <a:ext uri="{FF2B5EF4-FFF2-40B4-BE49-F238E27FC236}">
                <a16:creationId xmlns:a16="http://schemas.microsoft.com/office/drawing/2014/main" id="{C7CF2F26-61B8-E204-1B30-56334320F97D}"/>
              </a:ext>
            </a:extLst>
          </p:cNvPr>
          <p:cNvSpPr txBox="1"/>
          <p:nvPr/>
        </p:nvSpPr>
        <p:spPr>
          <a:xfrm>
            <a:off x="918776" y="1793539"/>
            <a:ext cx="4642401" cy="1384995"/>
          </a:xfrm>
          <a:prstGeom prst="rect">
            <a:avLst/>
          </a:prstGeom>
          <a:noFill/>
        </p:spPr>
        <p:txBody>
          <a:bodyPr wrap="square">
            <a:spAutoFit/>
          </a:bodyPr>
          <a:lstStyle/>
          <a:p>
            <a:r>
              <a:rPr lang="en-US" sz="2000" dirty="0">
                <a:solidFill>
                  <a:schemeClr val="bg1">
                    <a:lumMod val="85000"/>
                  </a:schemeClr>
                </a:solidFill>
                <a:latin typeface="Open Sans" panose="020B0606030504020204" pitchFamily="34" charset="0"/>
              </a:rPr>
              <a:t>Linear Regression</a:t>
            </a:r>
          </a:p>
          <a:p>
            <a:r>
              <a:rPr lang="en-US" sz="2000" b="0" i="0" dirty="0">
                <a:solidFill>
                  <a:schemeClr val="bg1">
                    <a:lumMod val="85000"/>
                  </a:schemeClr>
                </a:solidFill>
                <a:effectLst/>
                <a:latin typeface="Systemia" pitchFamily="50" charset="0"/>
              </a:rPr>
              <a:t>Randomforest</a:t>
            </a:r>
            <a:br>
              <a:rPr lang="en-US" sz="2000" b="0" i="0" dirty="0">
                <a:solidFill>
                  <a:schemeClr val="bg1">
                    <a:lumMod val="85000"/>
                  </a:schemeClr>
                </a:solidFill>
                <a:effectLst/>
                <a:latin typeface="Systemia" pitchFamily="50" charset="0"/>
              </a:rPr>
            </a:br>
            <a:r>
              <a:rPr lang="en-US" sz="2000" b="0" i="0" dirty="0">
                <a:solidFill>
                  <a:schemeClr val="bg1">
                    <a:lumMod val="75000"/>
                  </a:schemeClr>
                </a:solidFill>
                <a:effectLst/>
                <a:latin typeface="Systemia" pitchFamily="50" charset="0"/>
              </a:rPr>
              <a:t>Neural Network</a:t>
            </a:r>
          </a:p>
          <a:p>
            <a:endParaRPr lang="en-US" sz="2400" b="0" i="0" dirty="0">
              <a:solidFill>
                <a:srgbClr val="2B2576"/>
              </a:solidFill>
              <a:effectLst/>
              <a:latin typeface="Open Sans" panose="020B0606030504020204" pitchFamily="34" charset="0"/>
            </a:endParaRPr>
          </a:p>
        </p:txBody>
      </p:sp>
      <p:sp>
        <p:nvSpPr>
          <p:cNvPr id="3" name="TextBox 2">
            <a:extLst>
              <a:ext uri="{FF2B5EF4-FFF2-40B4-BE49-F238E27FC236}">
                <a16:creationId xmlns:a16="http://schemas.microsoft.com/office/drawing/2014/main" id="{C4B44585-B3A9-3503-A8B5-7B83551E47F4}"/>
              </a:ext>
            </a:extLst>
          </p:cNvPr>
          <p:cNvSpPr txBox="1"/>
          <p:nvPr/>
        </p:nvSpPr>
        <p:spPr>
          <a:xfrm>
            <a:off x="854064" y="1393377"/>
            <a:ext cx="2841636" cy="461665"/>
          </a:xfrm>
          <a:prstGeom prst="rect">
            <a:avLst/>
          </a:prstGeom>
          <a:noFill/>
        </p:spPr>
        <p:txBody>
          <a:bodyPr wrap="square">
            <a:spAutoFit/>
          </a:bodyPr>
          <a:lstStyle/>
          <a:p>
            <a:r>
              <a:rPr lang="en-US" sz="2400" b="0" i="0" dirty="0">
                <a:solidFill>
                  <a:srgbClr val="2B2576"/>
                </a:solidFill>
                <a:effectLst/>
                <a:latin typeface="Open Sans" panose="020B0606030504020204" pitchFamily="34" charset="0"/>
              </a:rPr>
              <a:t>Predictive Models</a:t>
            </a:r>
            <a:endParaRPr lang="en-US" sz="2400" b="0" i="0" dirty="0">
              <a:solidFill>
                <a:srgbClr val="2B2576"/>
              </a:solidFill>
              <a:effectLst/>
              <a:latin typeface="Systemia" pitchFamily="50" charset="0"/>
            </a:endParaRPr>
          </a:p>
        </p:txBody>
      </p:sp>
      <p:sp>
        <p:nvSpPr>
          <p:cNvPr id="7" name="TextBox 6">
            <a:extLst>
              <a:ext uri="{FF2B5EF4-FFF2-40B4-BE49-F238E27FC236}">
                <a16:creationId xmlns:a16="http://schemas.microsoft.com/office/drawing/2014/main" id="{A5AC9EE2-5533-7DF6-D483-2A069B2EBF70}"/>
              </a:ext>
            </a:extLst>
          </p:cNvPr>
          <p:cNvSpPr txBox="1"/>
          <p:nvPr/>
        </p:nvSpPr>
        <p:spPr>
          <a:xfrm>
            <a:off x="7014776" y="4567089"/>
            <a:ext cx="6096000" cy="738664"/>
          </a:xfrm>
          <a:prstGeom prst="rect">
            <a:avLst/>
          </a:prstGeom>
          <a:noFill/>
        </p:spPr>
        <p:txBody>
          <a:bodyPr wrap="square">
            <a:spAutoFit/>
          </a:bodyPr>
          <a:lstStyle/>
          <a:p>
            <a:r>
              <a:rPr lang="en-US" i="1" dirty="0">
                <a:solidFill>
                  <a:srgbClr val="3D3935"/>
                </a:solidFill>
                <a:latin typeface="Open Sans" panose="020B0606030504020204" pitchFamily="34" charset="0"/>
              </a:rPr>
              <a:t>Did they do something right, or did I do something wrong?</a:t>
            </a:r>
          </a:p>
          <a:p>
            <a:r>
              <a:rPr lang="en-US" i="1" dirty="0">
                <a:solidFill>
                  <a:srgbClr val="3D3935"/>
                </a:solidFill>
                <a:latin typeface="Open Sans" panose="020B0606030504020204" pitchFamily="34" charset="0"/>
              </a:rPr>
              <a:t>If its too good to be true, it usually is.</a:t>
            </a:r>
            <a:br>
              <a:rPr lang="en-US" i="1" dirty="0">
                <a:solidFill>
                  <a:srgbClr val="3D3935"/>
                </a:solidFill>
                <a:latin typeface="Open Sans" panose="020B0606030504020204" pitchFamily="34" charset="0"/>
              </a:rPr>
            </a:br>
            <a:endParaRPr lang="en-US" i="1" dirty="0">
              <a:solidFill>
                <a:srgbClr val="3D3935"/>
              </a:solidFill>
              <a:latin typeface="Open Sans" panose="020B0606030504020204" pitchFamily="34" charset="0"/>
            </a:endParaRPr>
          </a:p>
        </p:txBody>
      </p:sp>
    </p:spTree>
    <p:extLst>
      <p:ext uri="{BB962C8B-B14F-4D97-AF65-F5344CB8AC3E}">
        <p14:creationId xmlns:p14="http://schemas.microsoft.com/office/powerpoint/2010/main" val="1200255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DDDBD743-1C18-890F-6E08-57CCCDCB7625}"/>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06B7A766-1BA1-BC85-3E9B-C3E54B6472C8}"/>
              </a:ext>
            </a:extLst>
          </p:cNvPr>
          <p:cNvSpPr txBox="1"/>
          <p:nvPr/>
        </p:nvSpPr>
        <p:spPr>
          <a:xfrm>
            <a:off x="918776" y="3123683"/>
            <a:ext cx="6096000" cy="2607124"/>
          </a:xfrm>
          <a:prstGeom prst="rect">
            <a:avLst/>
          </a:prstGeom>
          <a:noFill/>
          <a:effectLst/>
        </p:spPr>
        <p:txBody>
          <a:bodyPr wrap="square">
            <a:spAutoFit/>
          </a:bodyPr>
          <a:lstStyle/>
          <a:p>
            <a:pPr>
              <a:lnSpc>
                <a:spcPts val="1425"/>
              </a:lnSpc>
              <a:buNone/>
            </a:pPr>
            <a:r>
              <a:rPr lang="en-US" sz="1400" b="0" dirty="0">
                <a:solidFill>
                  <a:srgbClr val="00008B">
                    <a:alpha val="26000"/>
                  </a:srgbClr>
                </a:solidFill>
                <a:effectLst/>
                <a:latin typeface="Consolas" panose="020B0609020204030204" pitchFamily="49" charset="0"/>
              </a:rPr>
              <a:t>import</a:t>
            </a:r>
            <a:r>
              <a:rPr lang="en-US" sz="1400" b="0" dirty="0">
                <a:solidFill>
                  <a:srgbClr val="333333">
                    <a:alpha val="26000"/>
                  </a:srgbClr>
                </a:solidFill>
                <a:effectLst/>
                <a:latin typeface="Consolas" panose="020B0609020204030204" pitchFamily="49" charset="0"/>
              </a:rPr>
              <a:t> pandas </a:t>
            </a:r>
            <a:r>
              <a:rPr lang="en-US" sz="1400" b="0" dirty="0">
                <a:solidFill>
                  <a:srgbClr val="00008B">
                    <a:alpha val="26000"/>
                  </a:srgbClr>
                </a:solidFill>
                <a:effectLst/>
                <a:latin typeface="Consolas" panose="020B0609020204030204" pitchFamily="49" charset="0"/>
              </a:rPr>
              <a:t>as</a:t>
            </a:r>
            <a:r>
              <a:rPr lang="en-US" sz="1400" b="0" dirty="0">
                <a:solidFill>
                  <a:srgbClr val="333333">
                    <a:alpha val="26000"/>
                  </a:srgbClr>
                </a:solidFill>
                <a:effectLst/>
                <a:latin typeface="Consolas" panose="020B0609020204030204" pitchFamily="49" charset="0"/>
              </a:rPr>
              <a:t> pd</a:t>
            </a:r>
          </a:p>
          <a:p>
            <a:pPr>
              <a:lnSpc>
                <a:spcPts val="1425"/>
              </a:lnSpc>
              <a:buNone/>
            </a:pPr>
            <a:r>
              <a:rPr lang="en-US" sz="1400" b="0" dirty="0">
                <a:solidFill>
                  <a:srgbClr val="00008B">
                    <a:alpha val="26000"/>
                  </a:srgbClr>
                </a:solidFill>
                <a:effectLst/>
                <a:latin typeface="Consolas" panose="020B0609020204030204" pitchFamily="49" charset="0"/>
              </a:rPr>
              <a:t>import</a:t>
            </a:r>
            <a:r>
              <a:rPr lang="en-US" sz="1400" b="0" dirty="0">
                <a:solidFill>
                  <a:srgbClr val="333333">
                    <a:alpha val="26000"/>
                  </a:srgbClr>
                </a:solidFill>
                <a:effectLst/>
                <a:latin typeface="Consolas" panose="020B0609020204030204" pitchFamily="49" charset="0"/>
              </a:rPr>
              <a:t> numpy </a:t>
            </a:r>
            <a:r>
              <a:rPr lang="en-US" sz="1400" b="0" dirty="0">
                <a:solidFill>
                  <a:srgbClr val="00008B">
                    <a:alpha val="26000"/>
                  </a:srgbClr>
                </a:solidFill>
                <a:effectLst/>
                <a:latin typeface="Consolas" panose="020B0609020204030204" pitchFamily="49" charset="0"/>
              </a:rPr>
              <a:t>as</a:t>
            </a:r>
            <a:r>
              <a:rPr lang="en-US" sz="1400" b="0" dirty="0">
                <a:solidFill>
                  <a:srgbClr val="333333">
                    <a:alpha val="26000"/>
                  </a:srgbClr>
                </a:solidFill>
                <a:effectLst/>
                <a:latin typeface="Consolas" panose="020B0609020204030204" pitchFamily="49" charset="0"/>
              </a:rPr>
              <a:t> np</a:t>
            </a:r>
          </a:p>
          <a:p>
            <a:pPr>
              <a:lnSpc>
                <a:spcPts val="1425"/>
              </a:lnSpc>
              <a:buNone/>
            </a:pPr>
            <a:r>
              <a:rPr lang="en-US" sz="1400" b="0" dirty="0">
                <a:solidFill>
                  <a:srgbClr val="00008B">
                    <a:alpha val="26000"/>
                  </a:srgbClr>
                </a:solidFill>
                <a:effectLst/>
                <a:latin typeface="Consolas" panose="020B0609020204030204" pitchFamily="49" charset="0"/>
              </a:rPr>
              <a:t>from</a:t>
            </a:r>
            <a:r>
              <a:rPr lang="en-US" sz="1400" b="0" dirty="0">
                <a:solidFill>
                  <a:srgbClr val="333333">
                    <a:alpha val="26000"/>
                  </a:srgbClr>
                </a:solidFill>
                <a:effectLst/>
                <a:latin typeface="Consolas" panose="020B0609020204030204" pitchFamily="49" charset="0"/>
              </a:rPr>
              <a:t> sklearn</a:t>
            </a:r>
            <a:r>
              <a:rPr lang="en-US" sz="1400" b="0" dirty="0">
                <a:solidFill>
                  <a:srgbClr val="000000">
                    <a:alpha val="26000"/>
                  </a:srgbClr>
                </a:solidFill>
                <a:effectLst/>
                <a:latin typeface="Consolas" panose="020B0609020204030204" pitchFamily="49" charset="0"/>
              </a:rPr>
              <a:t>.</a:t>
            </a:r>
            <a:r>
              <a:rPr lang="en-US" sz="1400" b="0" dirty="0">
                <a:solidFill>
                  <a:srgbClr val="333333">
                    <a:alpha val="26000"/>
                  </a:srgbClr>
                </a:solidFill>
                <a:effectLst/>
                <a:latin typeface="Consolas" panose="020B0609020204030204" pitchFamily="49" charset="0"/>
              </a:rPr>
              <a:t>model_selection </a:t>
            </a:r>
            <a:r>
              <a:rPr lang="en-US" sz="1400" b="0" dirty="0">
                <a:solidFill>
                  <a:srgbClr val="00008B">
                    <a:alpha val="26000"/>
                  </a:srgbClr>
                </a:solidFill>
                <a:effectLst/>
                <a:latin typeface="Consolas" panose="020B0609020204030204" pitchFamily="49" charset="0"/>
              </a:rPr>
              <a:t>import</a:t>
            </a:r>
            <a:r>
              <a:rPr lang="en-US" sz="1400" b="0" dirty="0">
                <a:solidFill>
                  <a:srgbClr val="333333">
                    <a:alpha val="26000"/>
                  </a:srgbClr>
                </a:solidFill>
                <a:effectLst/>
                <a:latin typeface="Consolas" panose="020B0609020204030204" pitchFamily="49" charset="0"/>
              </a:rPr>
              <a:t> </a:t>
            </a:r>
            <a:r>
              <a:rPr lang="en-US" sz="1400" b="0" dirty="0" err="1">
                <a:solidFill>
                  <a:srgbClr val="0000FF">
                    <a:alpha val="26000"/>
                  </a:srgbClr>
                </a:solidFill>
                <a:effectLst/>
                <a:latin typeface="Consolas" panose="020B0609020204030204" pitchFamily="49" charset="0"/>
              </a:rPr>
              <a:t>train_test_split</a:t>
            </a:r>
            <a:endParaRPr lang="en-US" sz="1400" b="0" dirty="0">
              <a:solidFill>
                <a:srgbClr val="333333">
                  <a:alpha val="26000"/>
                </a:srgbClr>
              </a:solidFill>
              <a:effectLst/>
              <a:latin typeface="Consolas" panose="020B0609020204030204" pitchFamily="49" charset="0"/>
            </a:endParaRPr>
          </a:p>
          <a:p>
            <a:pPr>
              <a:lnSpc>
                <a:spcPts val="1425"/>
              </a:lnSpc>
              <a:buNone/>
            </a:pPr>
            <a:r>
              <a:rPr lang="en-US" sz="1400" b="0" dirty="0">
                <a:solidFill>
                  <a:srgbClr val="00008B">
                    <a:alpha val="26000"/>
                  </a:srgbClr>
                </a:solidFill>
                <a:effectLst/>
                <a:latin typeface="Consolas" panose="020B0609020204030204" pitchFamily="49" charset="0"/>
              </a:rPr>
              <a:t>from</a:t>
            </a:r>
            <a:r>
              <a:rPr lang="en-US" sz="1400" b="0" dirty="0">
                <a:solidFill>
                  <a:srgbClr val="333333">
                    <a:alpha val="26000"/>
                  </a:srgbClr>
                </a:solidFill>
                <a:effectLst/>
                <a:latin typeface="Consolas" panose="020B0609020204030204" pitchFamily="49" charset="0"/>
              </a:rPr>
              <a:t> sklearn</a:t>
            </a:r>
            <a:r>
              <a:rPr lang="en-US" sz="1400" b="0" dirty="0">
                <a:solidFill>
                  <a:srgbClr val="000000">
                    <a:alpha val="26000"/>
                  </a:srgbClr>
                </a:solidFill>
                <a:effectLst/>
                <a:latin typeface="Consolas" panose="020B0609020204030204" pitchFamily="49" charset="0"/>
              </a:rPr>
              <a:t>.</a:t>
            </a:r>
            <a:r>
              <a:rPr lang="en-US" sz="1400" b="0" dirty="0">
                <a:solidFill>
                  <a:srgbClr val="333333">
                    <a:alpha val="26000"/>
                  </a:srgbClr>
                </a:solidFill>
                <a:effectLst/>
                <a:latin typeface="Consolas" panose="020B0609020204030204" pitchFamily="49" charset="0"/>
              </a:rPr>
              <a:t>preprocessing </a:t>
            </a:r>
            <a:r>
              <a:rPr lang="en-US" sz="1400" b="0" dirty="0">
                <a:solidFill>
                  <a:srgbClr val="00008B">
                    <a:alpha val="26000"/>
                  </a:srgbClr>
                </a:solidFill>
                <a:effectLst/>
                <a:latin typeface="Consolas" panose="020B0609020204030204" pitchFamily="49" charset="0"/>
              </a:rPr>
              <a:t>import</a:t>
            </a:r>
            <a:r>
              <a:rPr lang="en-US" sz="1400" b="0" dirty="0">
                <a:solidFill>
                  <a:srgbClr val="333333">
                    <a:alpha val="26000"/>
                  </a:srgbClr>
                </a:solidFill>
                <a:effectLst/>
                <a:latin typeface="Consolas" panose="020B0609020204030204" pitchFamily="49" charset="0"/>
              </a:rPr>
              <a:t> </a:t>
            </a:r>
            <a:r>
              <a:rPr lang="en-US" sz="1400" b="0" dirty="0" err="1">
                <a:solidFill>
                  <a:srgbClr val="7A3E9D">
                    <a:alpha val="26000"/>
                  </a:srgbClr>
                </a:solidFill>
                <a:effectLst/>
                <a:latin typeface="Consolas" panose="020B0609020204030204" pitchFamily="49" charset="0"/>
              </a:rPr>
              <a:t>StandardScaler</a:t>
            </a:r>
            <a:endParaRPr lang="en-US" sz="1400" b="0" dirty="0">
              <a:solidFill>
                <a:srgbClr val="333333">
                  <a:alpha val="26000"/>
                </a:srgbClr>
              </a:solidFill>
              <a:effectLst/>
              <a:latin typeface="Consolas" panose="020B0609020204030204" pitchFamily="49" charset="0"/>
            </a:endParaRPr>
          </a:p>
          <a:p>
            <a:pPr>
              <a:lnSpc>
                <a:spcPts val="1425"/>
              </a:lnSpc>
              <a:buNone/>
            </a:pPr>
            <a:r>
              <a:rPr lang="en-US" sz="1400" b="0" dirty="0">
                <a:solidFill>
                  <a:srgbClr val="00008B">
                    <a:alpha val="26000"/>
                  </a:srgbClr>
                </a:solidFill>
                <a:effectLst/>
                <a:latin typeface="Consolas" panose="020B0609020204030204" pitchFamily="49" charset="0"/>
              </a:rPr>
              <a:t>from</a:t>
            </a:r>
            <a:r>
              <a:rPr lang="en-US" sz="1400" b="0" dirty="0">
                <a:solidFill>
                  <a:srgbClr val="333333">
                    <a:alpha val="26000"/>
                  </a:srgbClr>
                </a:solidFill>
                <a:effectLst/>
                <a:latin typeface="Consolas" panose="020B0609020204030204" pitchFamily="49" charset="0"/>
              </a:rPr>
              <a:t> sklearn</a:t>
            </a:r>
            <a:r>
              <a:rPr lang="en-US" sz="1400" b="0" dirty="0">
                <a:solidFill>
                  <a:srgbClr val="000000">
                    <a:alpha val="26000"/>
                  </a:srgbClr>
                </a:solidFill>
                <a:effectLst/>
                <a:latin typeface="Consolas" panose="020B0609020204030204" pitchFamily="49" charset="0"/>
              </a:rPr>
              <a:t>.</a:t>
            </a:r>
            <a:r>
              <a:rPr lang="en-US" sz="1400" b="0" dirty="0">
                <a:solidFill>
                  <a:srgbClr val="333333">
                    <a:alpha val="26000"/>
                  </a:srgbClr>
                </a:solidFill>
                <a:effectLst/>
                <a:latin typeface="Consolas" panose="020B0609020204030204" pitchFamily="49" charset="0"/>
              </a:rPr>
              <a:t>metrics </a:t>
            </a:r>
            <a:r>
              <a:rPr lang="en-US" sz="1400" b="0" dirty="0">
                <a:solidFill>
                  <a:srgbClr val="00008B">
                    <a:alpha val="26000"/>
                  </a:srgbClr>
                </a:solidFill>
                <a:effectLst/>
                <a:latin typeface="Consolas" panose="020B0609020204030204" pitchFamily="49" charset="0"/>
              </a:rPr>
              <a:t>import</a:t>
            </a:r>
            <a:r>
              <a:rPr lang="en-US" sz="1400" b="0" dirty="0">
                <a:solidFill>
                  <a:srgbClr val="333333">
                    <a:alpha val="26000"/>
                  </a:srgbClr>
                </a:solidFill>
                <a:effectLst/>
                <a:latin typeface="Consolas" panose="020B0609020204030204" pitchFamily="49" charset="0"/>
              </a:rPr>
              <a:t> </a:t>
            </a:r>
            <a:r>
              <a:rPr lang="en-US" sz="1400" b="0" dirty="0" err="1">
                <a:solidFill>
                  <a:srgbClr val="0000FF">
                    <a:alpha val="26000"/>
                  </a:srgbClr>
                </a:solidFill>
                <a:effectLst/>
                <a:latin typeface="Consolas" panose="020B0609020204030204" pitchFamily="49" charset="0"/>
              </a:rPr>
              <a:t>mean_squared_error</a:t>
            </a:r>
            <a:endParaRPr lang="en-US" sz="1400" b="0" dirty="0">
              <a:solidFill>
                <a:srgbClr val="333333">
                  <a:alpha val="26000"/>
                </a:srgbClr>
              </a:solidFill>
              <a:effectLst/>
              <a:latin typeface="Consolas" panose="020B0609020204030204" pitchFamily="49" charset="0"/>
            </a:endParaRPr>
          </a:p>
          <a:p>
            <a:pPr>
              <a:lnSpc>
                <a:spcPts val="1425"/>
              </a:lnSpc>
              <a:buNone/>
            </a:pPr>
            <a:r>
              <a:rPr lang="en-US" sz="1400" b="0" dirty="0">
                <a:solidFill>
                  <a:srgbClr val="00008B">
                    <a:alpha val="26000"/>
                  </a:srgbClr>
                </a:solidFill>
                <a:effectLst/>
                <a:latin typeface="Consolas" panose="020B0609020204030204" pitchFamily="49" charset="0"/>
              </a:rPr>
              <a:t>import</a:t>
            </a:r>
            <a:r>
              <a:rPr lang="en-US" sz="1400" b="0" dirty="0">
                <a:solidFill>
                  <a:srgbClr val="333333">
                    <a:alpha val="26000"/>
                  </a:srgbClr>
                </a:solidFill>
                <a:effectLst/>
                <a:latin typeface="Consolas" panose="020B0609020204030204" pitchFamily="49" charset="0"/>
              </a:rPr>
              <a:t> tensorflow </a:t>
            </a:r>
            <a:r>
              <a:rPr lang="en-US" sz="1400" b="0" dirty="0">
                <a:solidFill>
                  <a:srgbClr val="00008B">
                    <a:alpha val="26000"/>
                  </a:srgbClr>
                </a:solidFill>
                <a:effectLst/>
                <a:latin typeface="Consolas" panose="020B0609020204030204" pitchFamily="49" charset="0"/>
              </a:rPr>
              <a:t>as</a:t>
            </a:r>
            <a:r>
              <a:rPr lang="en-US" sz="1400" b="0" dirty="0">
                <a:solidFill>
                  <a:srgbClr val="333333">
                    <a:alpha val="26000"/>
                  </a:srgbClr>
                </a:solidFill>
                <a:effectLst/>
                <a:latin typeface="Consolas" panose="020B0609020204030204" pitchFamily="49" charset="0"/>
              </a:rPr>
              <a:t> tf</a:t>
            </a:r>
          </a:p>
          <a:p>
            <a:pPr>
              <a:lnSpc>
                <a:spcPts val="1425"/>
              </a:lnSpc>
              <a:buNone/>
            </a:pPr>
            <a:r>
              <a:rPr lang="en-US" sz="1400" b="0" dirty="0">
                <a:solidFill>
                  <a:srgbClr val="00008B">
                    <a:alpha val="26000"/>
                  </a:srgbClr>
                </a:solidFill>
                <a:effectLst/>
                <a:latin typeface="Consolas" panose="020B0609020204030204" pitchFamily="49" charset="0"/>
              </a:rPr>
              <a:t>from</a:t>
            </a:r>
            <a:r>
              <a:rPr lang="en-US" sz="1400" b="0" dirty="0">
                <a:solidFill>
                  <a:srgbClr val="333333">
                    <a:alpha val="26000"/>
                  </a:srgbClr>
                </a:solidFill>
                <a:effectLst/>
                <a:latin typeface="Consolas" panose="020B0609020204030204" pitchFamily="49" charset="0"/>
              </a:rPr>
              <a:t> tensorflow</a:t>
            </a:r>
            <a:r>
              <a:rPr lang="en-US" sz="1400" b="0" dirty="0">
                <a:solidFill>
                  <a:srgbClr val="000000">
                    <a:alpha val="26000"/>
                  </a:srgbClr>
                </a:solidFill>
                <a:effectLst/>
                <a:latin typeface="Consolas" panose="020B0609020204030204" pitchFamily="49" charset="0"/>
              </a:rPr>
              <a:t>.</a:t>
            </a:r>
            <a:r>
              <a:rPr lang="en-US" sz="1400" b="0" dirty="0">
                <a:solidFill>
                  <a:srgbClr val="333333">
                    <a:alpha val="26000"/>
                  </a:srgbClr>
                </a:solidFill>
                <a:effectLst/>
                <a:latin typeface="Consolas" panose="020B0609020204030204" pitchFamily="49" charset="0"/>
              </a:rPr>
              <a:t>keras</a:t>
            </a:r>
            <a:r>
              <a:rPr lang="en-US" sz="1400" b="0" dirty="0">
                <a:solidFill>
                  <a:srgbClr val="000000">
                    <a:alpha val="26000"/>
                  </a:srgbClr>
                </a:solidFill>
                <a:effectLst/>
                <a:latin typeface="Consolas" panose="020B0609020204030204" pitchFamily="49" charset="0"/>
              </a:rPr>
              <a:t>.</a:t>
            </a:r>
            <a:r>
              <a:rPr lang="en-US" sz="1400" b="0" dirty="0">
                <a:solidFill>
                  <a:srgbClr val="333333">
                    <a:alpha val="26000"/>
                  </a:srgbClr>
                </a:solidFill>
                <a:effectLst/>
                <a:latin typeface="Consolas" panose="020B0609020204030204" pitchFamily="49" charset="0"/>
              </a:rPr>
              <a:t>models </a:t>
            </a:r>
            <a:r>
              <a:rPr lang="en-US" sz="1400" b="0" dirty="0">
                <a:solidFill>
                  <a:srgbClr val="00008B">
                    <a:alpha val="26000"/>
                  </a:srgbClr>
                </a:solidFill>
                <a:effectLst/>
                <a:latin typeface="Consolas" panose="020B0609020204030204" pitchFamily="49" charset="0"/>
              </a:rPr>
              <a:t>import</a:t>
            </a:r>
            <a:r>
              <a:rPr lang="en-US" sz="1400" b="0" dirty="0">
                <a:solidFill>
                  <a:srgbClr val="333333">
                    <a:alpha val="26000"/>
                  </a:srgbClr>
                </a:solidFill>
                <a:effectLst/>
                <a:latin typeface="Consolas" panose="020B0609020204030204" pitchFamily="49" charset="0"/>
              </a:rPr>
              <a:t> Sequential</a:t>
            </a:r>
          </a:p>
          <a:p>
            <a:pPr>
              <a:lnSpc>
                <a:spcPts val="1425"/>
              </a:lnSpc>
              <a:buNone/>
            </a:pPr>
            <a:r>
              <a:rPr lang="en-US" sz="1400" b="0" dirty="0">
                <a:solidFill>
                  <a:srgbClr val="00008B">
                    <a:alpha val="26000"/>
                  </a:srgbClr>
                </a:solidFill>
                <a:effectLst/>
                <a:latin typeface="Consolas" panose="020B0609020204030204" pitchFamily="49" charset="0"/>
              </a:rPr>
              <a:t>from</a:t>
            </a:r>
            <a:r>
              <a:rPr lang="en-US" sz="1400" b="0" dirty="0">
                <a:solidFill>
                  <a:srgbClr val="333333">
                    <a:alpha val="26000"/>
                  </a:srgbClr>
                </a:solidFill>
                <a:effectLst/>
                <a:latin typeface="Consolas" panose="020B0609020204030204" pitchFamily="49" charset="0"/>
              </a:rPr>
              <a:t> tensorflow</a:t>
            </a:r>
            <a:r>
              <a:rPr lang="en-US" sz="1400" b="0" dirty="0">
                <a:solidFill>
                  <a:srgbClr val="000000">
                    <a:alpha val="26000"/>
                  </a:srgbClr>
                </a:solidFill>
                <a:effectLst/>
                <a:latin typeface="Consolas" panose="020B0609020204030204" pitchFamily="49" charset="0"/>
              </a:rPr>
              <a:t>.</a:t>
            </a:r>
            <a:r>
              <a:rPr lang="en-US" sz="1400" b="0" dirty="0">
                <a:solidFill>
                  <a:srgbClr val="333333">
                    <a:alpha val="26000"/>
                  </a:srgbClr>
                </a:solidFill>
                <a:effectLst/>
                <a:latin typeface="Consolas" panose="020B0609020204030204" pitchFamily="49" charset="0"/>
              </a:rPr>
              <a:t>keras</a:t>
            </a:r>
            <a:r>
              <a:rPr lang="en-US" sz="1400" b="0" dirty="0">
                <a:solidFill>
                  <a:srgbClr val="000000">
                    <a:alpha val="26000"/>
                  </a:srgbClr>
                </a:solidFill>
                <a:effectLst/>
                <a:latin typeface="Consolas" panose="020B0609020204030204" pitchFamily="49" charset="0"/>
              </a:rPr>
              <a:t>.</a:t>
            </a:r>
            <a:r>
              <a:rPr lang="en-US" sz="1400" b="0" dirty="0">
                <a:solidFill>
                  <a:srgbClr val="333333">
                    <a:alpha val="26000"/>
                  </a:srgbClr>
                </a:solidFill>
                <a:effectLst/>
                <a:latin typeface="Consolas" panose="020B0609020204030204" pitchFamily="49" charset="0"/>
              </a:rPr>
              <a:t>layers </a:t>
            </a:r>
            <a:r>
              <a:rPr lang="en-US" sz="1400" b="0" dirty="0">
                <a:solidFill>
                  <a:srgbClr val="00008B">
                    <a:alpha val="26000"/>
                  </a:srgbClr>
                </a:solidFill>
                <a:effectLst/>
                <a:latin typeface="Consolas" panose="020B0609020204030204" pitchFamily="49" charset="0"/>
              </a:rPr>
              <a:t>import</a:t>
            </a:r>
            <a:r>
              <a:rPr lang="en-US" sz="1400" b="0" dirty="0">
                <a:solidFill>
                  <a:srgbClr val="333333">
                    <a:alpha val="26000"/>
                  </a:srgbClr>
                </a:solidFill>
                <a:effectLst/>
                <a:latin typeface="Consolas" panose="020B0609020204030204" pitchFamily="49" charset="0"/>
              </a:rPr>
              <a:t> Dense</a:t>
            </a:r>
          </a:p>
          <a:p>
            <a:pPr>
              <a:lnSpc>
                <a:spcPts val="1425"/>
              </a:lnSpc>
              <a:buNone/>
            </a:pPr>
            <a:r>
              <a:rPr lang="en-US" sz="1400" b="0" dirty="0">
                <a:solidFill>
                  <a:srgbClr val="00008B">
                    <a:alpha val="26000"/>
                  </a:srgbClr>
                </a:solidFill>
                <a:effectLst/>
                <a:latin typeface="Consolas" panose="020B0609020204030204" pitchFamily="49" charset="0"/>
              </a:rPr>
              <a:t>import</a:t>
            </a:r>
            <a:r>
              <a:rPr lang="en-US" sz="1400" b="0" dirty="0">
                <a:solidFill>
                  <a:srgbClr val="333333">
                    <a:alpha val="26000"/>
                  </a:srgbClr>
                </a:solidFill>
                <a:effectLst/>
                <a:latin typeface="Consolas" panose="020B0609020204030204" pitchFamily="49" charset="0"/>
              </a:rPr>
              <a:t> matplotlib</a:t>
            </a:r>
            <a:r>
              <a:rPr lang="en-US" sz="1400" b="0" dirty="0">
                <a:solidFill>
                  <a:srgbClr val="000000">
                    <a:alpha val="26000"/>
                  </a:srgbClr>
                </a:solidFill>
                <a:effectLst/>
                <a:latin typeface="Consolas" panose="020B0609020204030204" pitchFamily="49" charset="0"/>
              </a:rPr>
              <a:t>.</a:t>
            </a:r>
            <a:r>
              <a:rPr lang="en-US" sz="1400" b="0" dirty="0">
                <a:solidFill>
                  <a:srgbClr val="333333">
                    <a:alpha val="26000"/>
                  </a:srgbClr>
                </a:solidFill>
                <a:effectLst/>
                <a:latin typeface="Consolas" panose="020B0609020204030204" pitchFamily="49" charset="0"/>
              </a:rPr>
              <a:t>pyplot </a:t>
            </a:r>
            <a:r>
              <a:rPr lang="en-US" sz="1400" b="0" dirty="0">
                <a:solidFill>
                  <a:srgbClr val="00008B">
                    <a:alpha val="26000"/>
                  </a:srgbClr>
                </a:solidFill>
                <a:effectLst/>
                <a:latin typeface="Consolas" panose="020B0609020204030204" pitchFamily="49" charset="0"/>
              </a:rPr>
              <a:t>as</a:t>
            </a:r>
            <a:r>
              <a:rPr lang="en-US" sz="1400" b="0" dirty="0">
                <a:solidFill>
                  <a:srgbClr val="333333">
                    <a:alpha val="26000"/>
                  </a:srgbClr>
                </a:solidFill>
                <a:effectLst/>
                <a:latin typeface="Consolas" panose="020B0609020204030204" pitchFamily="49" charset="0"/>
              </a:rPr>
              <a:t> </a:t>
            </a:r>
            <a:r>
              <a:rPr lang="en-US" sz="1400" b="0" dirty="0" err="1">
                <a:solidFill>
                  <a:srgbClr val="333333">
                    <a:alpha val="26000"/>
                  </a:srgbClr>
                </a:solidFill>
                <a:effectLst/>
                <a:latin typeface="Consolas" panose="020B0609020204030204" pitchFamily="49" charset="0"/>
              </a:rPr>
              <a:t>plt</a:t>
            </a:r>
            <a:endParaRPr lang="en-US" sz="1400" b="0" dirty="0">
              <a:solidFill>
                <a:srgbClr val="333333">
                  <a:alpha val="26000"/>
                </a:srgbClr>
              </a:solidFill>
              <a:effectLst/>
              <a:latin typeface="Consolas" panose="020B0609020204030204" pitchFamily="49" charset="0"/>
            </a:endParaRPr>
          </a:p>
          <a:p>
            <a:pPr>
              <a:lnSpc>
                <a:spcPts val="1425"/>
              </a:lnSpc>
              <a:buNone/>
            </a:pPr>
            <a:r>
              <a:rPr lang="en-US" sz="1400" b="0" dirty="0">
                <a:solidFill>
                  <a:srgbClr val="00008B">
                    <a:alpha val="26000"/>
                  </a:srgbClr>
                </a:solidFill>
                <a:effectLst/>
                <a:latin typeface="Consolas" panose="020B0609020204030204" pitchFamily="49" charset="0"/>
              </a:rPr>
              <a:t>import</a:t>
            </a:r>
            <a:r>
              <a:rPr lang="en-US" sz="1400" b="0" dirty="0">
                <a:solidFill>
                  <a:srgbClr val="333333">
                    <a:alpha val="26000"/>
                  </a:srgbClr>
                </a:solidFill>
                <a:effectLst/>
                <a:latin typeface="Consolas" panose="020B0609020204030204" pitchFamily="49" charset="0"/>
              </a:rPr>
              <a:t> shap</a:t>
            </a:r>
          </a:p>
          <a:p>
            <a:pPr>
              <a:lnSpc>
                <a:spcPts val="1425"/>
              </a:lnSpc>
              <a:buNone/>
            </a:pPr>
            <a:br>
              <a:rPr lang="en-US" sz="1400" b="0" dirty="0">
                <a:solidFill>
                  <a:srgbClr val="333333">
                    <a:alpha val="26000"/>
                  </a:srgbClr>
                </a:solidFill>
                <a:effectLst/>
                <a:latin typeface="Consolas" panose="020B0609020204030204" pitchFamily="49" charset="0"/>
              </a:rPr>
            </a:br>
            <a:r>
              <a:rPr lang="en-US" sz="1400" b="0" i="1" dirty="0">
                <a:solidFill>
                  <a:srgbClr val="006400">
                    <a:alpha val="26000"/>
                  </a:srgbClr>
                </a:solidFill>
                <a:effectLst/>
                <a:latin typeface="Consolas" panose="020B0609020204030204" pitchFamily="49" charset="0"/>
              </a:rPr>
              <a:t># Load data</a:t>
            </a:r>
            <a:endParaRPr lang="en-US" sz="1400" b="0" dirty="0">
              <a:solidFill>
                <a:srgbClr val="333333">
                  <a:alpha val="26000"/>
                </a:srgbClr>
              </a:solidFill>
              <a:effectLst/>
              <a:latin typeface="Consolas" panose="020B0609020204030204" pitchFamily="49" charset="0"/>
            </a:endParaRPr>
          </a:p>
          <a:p>
            <a:pPr>
              <a:lnSpc>
                <a:spcPts val="1425"/>
              </a:lnSpc>
              <a:buNone/>
            </a:pPr>
            <a:r>
              <a:rPr lang="en-US" sz="1400" b="0" dirty="0">
                <a:solidFill>
                  <a:srgbClr val="FF4500">
                    <a:alpha val="26000"/>
                  </a:srgbClr>
                </a:solidFill>
                <a:effectLst/>
                <a:latin typeface="Consolas" panose="020B0609020204030204" pitchFamily="49" charset="0"/>
              </a:rPr>
              <a:t>file_path</a:t>
            </a:r>
            <a:r>
              <a:rPr lang="en-US" sz="1400" b="0" dirty="0">
                <a:solidFill>
                  <a:srgbClr val="333333">
                    <a:alpha val="26000"/>
                  </a:srgbClr>
                </a:solidFill>
                <a:effectLst/>
                <a:latin typeface="Consolas" panose="020B0609020204030204" pitchFamily="49" charset="0"/>
              </a:rPr>
              <a:t> </a:t>
            </a:r>
            <a:r>
              <a:rPr lang="en-US" sz="1400" b="0" dirty="0">
                <a:solidFill>
                  <a:srgbClr val="A9A9A9">
                    <a:alpha val="26000"/>
                  </a:srgbClr>
                </a:solidFill>
                <a:effectLst/>
                <a:latin typeface="Consolas" panose="020B0609020204030204" pitchFamily="49" charset="0"/>
              </a:rPr>
              <a:t>=</a:t>
            </a:r>
            <a:r>
              <a:rPr lang="en-US" sz="1400" b="0" dirty="0">
                <a:solidFill>
                  <a:srgbClr val="333333">
                    <a:alpha val="26000"/>
                  </a:srgbClr>
                </a:solidFill>
                <a:effectLst/>
                <a:latin typeface="Consolas" panose="020B0609020204030204" pitchFamily="49" charset="0"/>
              </a:rPr>
              <a:t> </a:t>
            </a:r>
            <a:r>
              <a:rPr lang="en-US" sz="1400" b="0" dirty="0">
                <a:solidFill>
                  <a:srgbClr val="00008B">
                    <a:alpha val="26000"/>
                  </a:srgbClr>
                </a:solidFill>
                <a:effectLst/>
                <a:latin typeface="Consolas" panose="020B0609020204030204" pitchFamily="49" charset="0"/>
              </a:rPr>
              <a:t>r</a:t>
            </a:r>
            <a:r>
              <a:rPr lang="en-US" sz="1400" b="0" dirty="0">
                <a:solidFill>
                  <a:srgbClr val="000000">
                    <a:alpha val="26000"/>
                  </a:srgbClr>
                </a:solidFill>
                <a:effectLst/>
                <a:latin typeface="Consolas" panose="020B0609020204030204" pitchFamily="49" charset="0"/>
              </a:rPr>
              <a:t>"</a:t>
            </a:r>
            <a:r>
              <a:rPr lang="en-US" sz="1400" b="0" dirty="0">
                <a:solidFill>
                  <a:srgbClr val="8B0000">
                    <a:alpha val="26000"/>
                  </a:srgbClr>
                </a:solidFill>
                <a:effectLst/>
                <a:latin typeface="Consolas" panose="020B0609020204030204" pitchFamily="49" charset="0"/>
              </a:rPr>
              <a:t>C:\tools\data2.csv</a:t>
            </a:r>
            <a:r>
              <a:rPr lang="en-US" sz="1400" b="0" dirty="0">
                <a:solidFill>
                  <a:srgbClr val="000000">
                    <a:alpha val="26000"/>
                  </a:srgbClr>
                </a:solidFill>
                <a:effectLst/>
                <a:latin typeface="Consolas" panose="020B0609020204030204" pitchFamily="49" charset="0"/>
              </a:rPr>
              <a:t>"</a:t>
            </a:r>
            <a:endParaRPr lang="en-US" sz="1400" b="0" dirty="0">
              <a:solidFill>
                <a:srgbClr val="333333">
                  <a:alpha val="26000"/>
                </a:srgbClr>
              </a:solidFill>
              <a:effectLst/>
              <a:latin typeface="Consolas" panose="020B0609020204030204" pitchFamily="49" charset="0"/>
            </a:endParaRPr>
          </a:p>
          <a:p>
            <a:pPr>
              <a:lnSpc>
                <a:spcPts val="1425"/>
              </a:lnSpc>
              <a:buNone/>
            </a:pPr>
            <a:r>
              <a:rPr lang="en-US" sz="1400" b="0" dirty="0">
                <a:solidFill>
                  <a:srgbClr val="FF4500">
                    <a:alpha val="26000"/>
                  </a:srgbClr>
                </a:solidFill>
                <a:effectLst/>
                <a:latin typeface="Consolas" panose="020B0609020204030204" pitchFamily="49" charset="0"/>
              </a:rPr>
              <a:t>df</a:t>
            </a:r>
            <a:r>
              <a:rPr lang="en-US" sz="1400" b="0" dirty="0">
                <a:solidFill>
                  <a:srgbClr val="333333">
                    <a:alpha val="26000"/>
                  </a:srgbClr>
                </a:solidFill>
                <a:effectLst/>
                <a:latin typeface="Consolas" panose="020B0609020204030204" pitchFamily="49" charset="0"/>
              </a:rPr>
              <a:t> </a:t>
            </a:r>
            <a:r>
              <a:rPr lang="en-US" sz="1400" b="0" dirty="0">
                <a:solidFill>
                  <a:srgbClr val="A9A9A9">
                    <a:alpha val="26000"/>
                  </a:srgbClr>
                </a:solidFill>
                <a:effectLst/>
                <a:latin typeface="Consolas" panose="020B0609020204030204" pitchFamily="49" charset="0"/>
              </a:rPr>
              <a:t>=</a:t>
            </a:r>
            <a:r>
              <a:rPr lang="en-US" sz="1400" b="0" dirty="0">
                <a:solidFill>
                  <a:srgbClr val="333333">
                    <a:alpha val="26000"/>
                  </a:srgbClr>
                </a:solidFill>
                <a:effectLst/>
                <a:latin typeface="Consolas" panose="020B0609020204030204" pitchFamily="49" charset="0"/>
              </a:rPr>
              <a:t> pd</a:t>
            </a:r>
            <a:r>
              <a:rPr lang="en-US" sz="1400" b="0" dirty="0">
                <a:solidFill>
                  <a:srgbClr val="000000">
                    <a:alpha val="26000"/>
                  </a:srgbClr>
                </a:solidFill>
                <a:effectLst/>
                <a:latin typeface="Consolas" panose="020B0609020204030204" pitchFamily="49" charset="0"/>
              </a:rPr>
              <a:t>.</a:t>
            </a:r>
            <a:r>
              <a:rPr lang="en-US" sz="1400" b="0" dirty="0">
                <a:solidFill>
                  <a:srgbClr val="0000FF">
                    <a:alpha val="26000"/>
                  </a:srgbClr>
                </a:solidFill>
                <a:effectLst/>
                <a:latin typeface="Consolas" panose="020B0609020204030204" pitchFamily="49" charset="0"/>
              </a:rPr>
              <a:t>read_csv</a:t>
            </a:r>
            <a:r>
              <a:rPr lang="en-US" sz="1400" b="0" dirty="0">
                <a:solidFill>
                  <a:srgbClr val="000000">
                    <a:alpha val="26000"/>
                  </a:srgbClr>
                </a:solidFill>
                <a:effectLst/>
                <a:latin typeface="Consolas" panose="020B0609020204030204" pitchFamily="49" charset="0"/>
              </a:rPr>
              <a:t>(</a:t>
            </a:r>
            <a:r>
              <a:rPr lang="en-US" sz="1400" b="0" dirty="0">
                <a:solidFill>
                  <a:srgbClr val="FF4500">
                    <a:alpha val="26000"/>
                  </a:srgbClr>
                </a:solidFill>
                <a:effectLst/>
                <a:latin typeface="Consolas" panose="020B0609020204030204" pitchFamily="49" charset="0"/>
              </a:rPr>
              <a:t>file_path</a:t>
            </a:r>
            <a:r>
              <a:rPr lang="en-US" sz="1400" b="0" dirty="0">
                <a:solidFill>
                  <a:srgbClr val="000000">
                    <a:alpha val="26000"/>
                  </a:srgbClr>
                </a:solidFill>
                <a:effectLst/>
                <a:latin typeface="Consolas" panose="020B0609020204030204" pitchFamily="49" charset="0"/>
              </a:rPr>
              <a:t>)</a:t>
            </a:r>
            <a:endParaRPr lang="en-US" sz="1400" b="0" dirty="0">
              <a:solidFill>
                <a:srgbClr val="333333">
                  <a:alpha val="26000"/>
                </a:srgbClr>
              </a:solidFill>
              <a:effectLst/>
              <a:latin typeface="Consolas" panose="020B0609020204030204" pitchFamily="49" charset="0"/>
            </a:endParaRPr>
          </a:p>
        </p:txBody>
      </p:sp>
      <p:sp>
        <p:nvSpPr>
          <p:cNvPr id="413" name="Google Shape;413;p43">
            <a:extLst>
              <a:ext uri="{FF2B5EF4-FFF2-40B4-BE49-F238E27FC236}">
                <a16:creationId xmlns:a16="http://schemas.microsoft.com/office/drawing/2014/main" id="{3332FB3C-D332-E2D1-C107-0FDF81591C26}"/>
              </a:ext>
            </a:extLst>
          </p:cNvPr>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Peer </a:t>
            </a:r>
            <a:br>
              <a:rPr lang="en-US" dirty="0"/>
            </a:br>
            <a:r>
              <a:rPr lang="en-US" b="1" dirty="0"/>
              <a:t>Comparison</a:t>
            </a:r>
            <a:endParaRPr b="1" dirty="0"/>
          </a:p>
        </p:txBody>
      </p:sp>
      <p:sp>
        <p:nvSpPr>
          <p:cNvPr id="41" name="TextBox 40">
            <a:extLst>
              <a:ext uri="{FF2B5EF4-FFF2-40B4-BE49-F238E27FC236}">
                <a16:creationId xmlns:a16="http://schemas.microsoft.com/office/drawing/2014/main" id="{A19002F1-6F08-7189-E87E-78D9DB4CA1C4}"/>
              </a:ext>
            </a:extLst>
          </p:cNvPr>
          <p:cNvSpPr txBox="1"/>
          <p:nvPr/>
        </p:nvSpPr>
        <p:spPr>
          <a:xfrm>
            <a:off x="6734175" y="1541049"/>
            <a:ext cx="4939018" cy="2019009"/>
          </a:xfrm>
          <a:prstGeom prst="rect">
            <a:avLst/>
          </a:prstGeom>
          <a:noFill/>
        </p:spPr>
        <p:txBody>
          <a:bodyPr wrap="square">
            <a:spAutoFit/>
          </a:bodyPr>
          <a:lstStyle/>
          <a:p>
            <a:r>
              <a:rPr lang="en-US" b="0" i="0" dirty="0">
                <a:solidFill>
                  <a:srgbClr val="3D3935"/>
                </a:solidFill>
                <a:effectLst/>
                <a:latin typeface="Open Sans" panose="020B0606030504020204" pitchFamily="34" charset="0"/>
              </a:rPr>
              <a:t>...</a:t>
            </a:r>
            <a:r>
              <a:rPr lang="en-US" dirty="0">
                <a:solidFill>
                  <a:srgbClr val="3D3935"/>
                </a:solidFill>
                <a:latin typeface="Open Sans" panose="020B0606030504020204" pitchFamily="34" charset="0"/>
              </a:rPr>
              <a:t>.</a:t>
            </a:r>
          </a:p>
          <a:p>
            <a:r>
              <a:rPr lang="en-US" dirty="0">
                <a:solidFill>
                  <a:srgbClr val="3D3935"/>
                </a:solidFill>
                <a:latin typeface="Open Sans" panose="020B0606030504020204" pitchFamily="34" charset="0"/>
              </a:rPr>
              <a:t>Select the most meaningful features to help prediction</a:t>
            </a:r>
          </a:p>
          <a:p>
            <a:endParaRPr lang="en-US" b="0" i="0" dirty="0">
              <a:solidFill>
                <a:srgbClr val="3D3935"/>
              </a:solidFill>
              <a:effectLst/>
              <a:latin typeface="Open Sans" panose="020B0606030504020204" pitchFamily="34" charset="0"/>
            </a:endParaRPr>
          </a:p>
          <a:p>
            <a:r>
              <a:rPr lang="en-US" b="0" i="0" dirty="0">
                <a:solidFill>
                  <a:srgbClr val="3D3935"/>
                </a:solidFill>
                <a:effectLst/>
                <a:latin typeface="Open Sans" panose="020B0606030504020204" pitchFamily="34" charset="0"/>
              </a:rPr>
              <a:t>Simple linear regression model </a:t>
            </a:r>
          </a:p>
          <a:p>
            <a:pPr marL="285750" indent="-285750">
              <a:buFontTx/>
              <a:buChar char="-"/>
            </a:pPr>
            <a:r>
              <a:rPr lang="en-US" dirty="0">
                <a:solidFill>
                  <a:srgbClr val="3D3935"/>
                </a:solidFill>
                <a:latin typeface="Open Sans" panose="020B0606030504020204" pitchFamily="34" charset="0"/>
              </a:rPr>
              <a:t>System count</a:t>
            </a:r>
          </a:p>
          <a:p>
            <a:pPr marL="285750" indent="-285750">
              <a:buFontTx/>
              <a:buChar char="-"/>
            </a:pPr>
            <a:r>
              <a:rPr lang="en-US" b="0" i="0" dirty="0">
                <a:solidFill>
                  <a:srgbClr val="3D3935"/>
                </a:solidFill>
                <a:effectLst/>
                <a:latin typeface="Open Sans" panose="020B0606030504020204" pitchFamily="34" charset="0"/>
              </a:rPr>
              <a:t>Tru</a:t>
            </a:r>
            <a:r>
              <a:rPr lang="en-US" dirty="0">
                <a:solidFill>
                  <a:srgbClr val="3D3935"/>
                </a:solidFill>
                <a:latin typeface="Open Sans" panose="020B0606030504020204" pitchFamily="34" charset="0"/>
              </a:rPr>
              <a:t>st count</a:t>
            </a:r>
          </a:p>
          <a:p>
            <a:pPr marL="285750" indent="-285750">
              <a:buFontTx/>
              <a:buChar char="-"/>
            </a:pPr>
            <a:r>
              <a:rPr lang="en-US" dirty="0">
                <a:solidFill>
                  <a:srgbClr val="3D3935"/>
                </a:solidFill>
                <a:latin typeface="Open Sans" panose="020B0606030504020204" pitchFamily="34" charset="0"/>
              </a:rPr>
              <a:t>Use case: sanity check. Is the environment better or worst than expected for the size</a:t>
            </a:r>
            <a:endParaRPr lang="en-US" b="0" i="0" dirty="0">
              <a:solidFill>
                <a:srgbClr val="3D3935"/>
              </a:solidFill>
              <a:effectLst/>
              <a:latin typeface="Open Sans" panose="020B0606030504020204" pitchFamily="34" charset="0"/>
            </a:endParaRPr>
          </a:p>
          <a:p>
            <a:pPr marL="285750" indent="-285750" algn="l" fontAlgn="base">
              <a:buFont typeface="Arial" panose="020B0604020202020204" pitchFamily="34" charset="0"/>
              <a:buChar char="•"/>
            </a:pPr>
            <a:endParaRPr lang="en-US" b="1" dirty="0">
              <a:solidFill>
                <a:schemeClr val="tx2">
                  <a:lumMod val="25000"/>
                </a:schemeClr>
              </a:solidFill>
            </a:endParaRPr>
          </a:p>
        </p:txBody>
      </p:sp>
      <p:sp>
        <p:nvSpPr>
          <p:cNvPr id="42" name="TextBox 41">
            <a:extLst>
              <a:ext uri="{FF2B5EF4-FFF2-40B4-BE49-F238E27FC236}">
                <a16:creationId xmlns:a16="http://schemas.microsoft.com/office/drawing/2014/main" id="{681D4AB4-10B1-91FC-36F8-E7D0E2ACEE87}"/>
              </a:ext>
            </a:extLst>
          </p:cNvPr>
          <p:cNvSpPr txBox="1"/>
          <p:nvPr/>
        </p:nvSpPr>
        <p:spPr>
          <a:xfrm>
            <a:off x="6734174" y="687901"/>
            <a:ext cx="5073604" cy="642412"/>
          </a:xfrm>
          <a:prstGeom prst="rect">
            <a:avLst/>
          </a:prstGeom>
          <a:noFill/>
        </p:spPr>
        <p:txBody>
          <a:bodyPr wrap="square">
            <a:spAutoFit/>
          </a:bodyPr>
          <a:lstStyle/>
          <a:p>
            <a:r>
              <a:rPr lang="en-US" sz="3600" dirty="0">
                <a:solidFill>
                  <a:srgbClr val="09B36B"/>
                </a:solidFill>
              </a:rPr>
              <a:t>Summary</a:t>
            </a:r>
          </a:p>
        </p:txBody>
      </p:sp>
      <p:pic>
        <p:nvPicPr>
          <p:cNvPr id="43" name="Picture 42">
            <a:extLst>
              <a:ext uri="{FF2B5EF4-FFF2-40B4-BE49-F238E27FC236}">
                <a16:creationId xmlns:a16="http://schemas.microsoft.com/office/drawing/2014/main" id="{15575177-9148-FF36-0B76-13CFED5B168E}"/>
              </a:ext>
            </a:extLst>
          </p:cNvPr>
          <p:cNvPicPr>
            <a:picLocks noChangeAspect="1"/>
          </p:cNvPicPr>
          <p:nvPr/>
        </p:nvPicPr>
        <p:blipFill>
          <a:blip r:embed="rId3"/>
          <a:stretch>
            <a:fillRect/>
          </a:stretch>
        </p:blipFill>
        <p:spPr>
          <a:xfrm>
            <a:off x="3732733" y="381899"/>
            <a:ext cx="8282809" cy="5244201"/>
          </a:xfrm>
          <a:prstGeom prst="rect">
            <a:avLst/>
          </a:prstGeom>
          <a:effectLst>
            <a:outerShdw blurRad="50800" dist="38100" dir="2700000" algn="tl" rotWithShape="0">
              <a:prstClr val="black">
                <a:alpha val="40000"/>
              </a:prstClr>
            </a:outerShdw>
          </a:effectLst>
        </p:spPr>
      </p:pic>
      <p:sp>
        <p:nvSpPr>
          <p:cNvPr id="45" name="Oval 44">
            <a:extLst>
              <a:ext uri="{FF2B5EF4-FFF2-40B4-BE49-F238E27FC236}">
                <a16:creationId xmlns:a16="http://schemas.microsoft.com/office/drawing/2014/main" id="{1750C2DD-1882-BF93-58E3-9FF135205BDA}"/>
              </a:ext>
            </a:extLst>
          </p:cNvPr>
          <p:cNvSpPr/>
          <p:nvPr/>
        </p:nvSpPr>
        <p:spPr>
          <a:xfrm>
            <a:off x="6476999" y="3544749"/>
            <a:ext cx="389589" cy="379128"/>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6" name="Group 45">
            <a:extLst>
              <a:ext uri="{FF2B5EF4-FFF2-40B4-BE49-F238E27FC236}">
                <a16:creationId xmlns:a16="http://schemas.microsoft.com/office/drawing/2014/main" id="{FE0C796E-370E-9120-31AC-E9157D9A366D}"/>
              </a:ext>
            </a:extLst>
          </p:cNvPr>
          <p:cNvGrpSpPr/>
          <p:nvPr/>
        </p:nvGrpSpPr>
        <p:grpSpPr>
          <a:xfrm>
            <a:off x="5705565" y="1913932"/>
            <a:ext cx="1960386" cy="724127"/>
            <a:chOff x="4603822" y="1678744"/>
            <a:chExt cx="1984839" cy="728544"/>
          </a:xfrm>
        </p:grpSpPr>
        <p:sp>
          <p:nvSpPr>
            <p:cNvPr id="47" name="TextBox 46">
              <a:extLst>
                <a:ext uri="{FF2B5EF4-FFF2-40B4-BE49-F238E27FC236}">
                  <a16:creationId xmlns:a16="http://schemas.microsoft.com/office/drawing/2014/main" id="{9B3333DF-0073-AA5F-2AC5-C481FDE7B276}"/>
                </a:ext>
              </a:extLst>
            </p:cNvPr>
            <p:cNvSpPr txBox="1"/>
            <p:nvPr/>
          </p:nvSpPr>
          <p:spPr>
            <a:xfrm>
              <a:off x="4603822" y="1678744"/>
              <a:ext cx="1984839" cy="307777"/>
            </a:xfrm>
            <a:prstGeom prst="rect">
              <a:avLst/>
            </a:prstGeom>
            <a:noFill/>
          </p:spPr>
          <p:txBody>
            <a:bodyPr wrap="none" rtlCol="0">
              <a:spAutoFit/>
            </a:bodyPr>
            <a:lstStyle/>
            <a:p>
              <a:r>
                <a:rPr lang="en-US" b="1" dirty="0"/>
                <a:t>Worst than Predicted</a:t>
              </a:r>
            </a:p>
          </p:txBody>
        </p:sp>
        <p:sp>
          <p:nvSpPr>
            <p:cNvPr id="49" name="Oval 48">
              <a:extLst>
                <a:ext uri="{FF2B5EF4-FFF2-40B4-BE49-F238E27FC236}">
                  <a16:creationId xmlns:a16="http://schemas.microsoft.com/office/drawing/2014/main" id="{35B80DE5-2030-5EBE-10FD-863357EE3FB6}"/>
                </a:ext>
              </a:extLst>
            </p:cNvPr>
            <p:cNvSpPr/>
            <p:nvPr/>
          </p:nvSpPr>
          <p:spPr>
            <a:xfrm>
              <a:off x="5383597" y="2099511"/>
              <a:ext cx="331403" cy="307777"/>
            </a:xfrm>
            <a:prstGeom prst="ellipse">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0" name="Group 49">
            <a:extLst>
              <a:ext uri="{FF2B5EF4-FFF2-40B4-BE49-F238E27FC236}">
                <a16:creationId xmlns:a16="http://schemas.microsoft.com/office/drawing/2014/main" id="{6BDB9BEF-DF01-6662-6C72-D0176BA78E00}"/>
              </a:ext>
            </a:extLst>
          </p:cNvPr>
          <p:cNvGrpSpPr/>
          <p:nvPr/>
        </p:nvGrpSpPr>
        <p:grpSpPr>
          <a:xfrm>
            <a:off x="5696066" y="4348447"/>
            <a:ext cx="1969885" cy="692440"/>
            <a:chOff x="7910286" y="3933722"/>
            <a:chExt cx="1994457" cy="696664"/>
          </a:xfrm>
        </p:grpSpPr>
        <p:sp>
          <p:nvSpPr>
            <p:cNvPr id="51" name="TextBox 50">
              <a:extLst>
                <a:ext uri="{FF2B5EF4-FFF2-40B4-BE49-F238E27FC236}">
                  <a16:creationId xmlns:a16="http://schemas.microsoft.com/office/drawing/2014/main" id="{685B1A4E-6A9B-B1FB-1CF9-F333F39C8700}"/>
                </a:ext>
              </a:extLst>
            </p:cNvPr>
            <p:cNvSpPr txBox="1"/>
            <p:nvPr/>
          </p:nvSpPr>
          <p:spPr>
            <a:xfrm>
              <a:off x="7910286" y="3933722"/>
              <a:ext cx="1994457" cy="307777"/>
            </a:xfrm>
            <a:prstGeom prst="rect">
              <a:avLst/>
            </a:prstGeom>
            <a:noFill/>
          </p:spPr>
          <p:txBody>
            <a:bodyPr wrap="none" rtlCol="0">
              <a:spAutoFit/>
            </a:bodyPr>
            <a:lstStyle/>
            <a:p>
              <a:r>
                <a:rPr lang="en-US" b="1" dirty="0"/>
                <a:t>Better than Predicted</a:t>
              </a:r>
            </a:p>
          </p:txBody>
        </p:sp>
        <p:sp>
          <p:nvSpPr>
            <p:cNvPr id="52" name="Oval 51">
              <a:extLst>
                <a:ext uri="{FF2B5EF4-FFF2-40B4-BE49-F238E27FC236}">
                  <a16:creationId xmlns:a16="http://schemas.microsoft.com/office/drawing/2014/main" id="{C45A6E7F-626A-EE72-93E1-0F1EB22AC66E}"/>
                </a:ext>
              </a:extLst>
            </p:cNvPr>
            <p:cNvSpPr/>
            <p:nvPr/>
          </p:nvSpPr>
          <p:spPr>
            <a:xfrm>
              <a:off x="8741812" y="4322609"/>
              <a:ext cx="331403" cy="307777"/>
            </a:xfrm>
            <a:prstGeom prst="ellipse">
              <a:avLst/>
            </a:prstGeom>
            <a:solidFill>
              <a:srgbClr val="09B36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3" name="Group 52">
            <a:extLst>
              <a:ext uri="{FF2B5EF4-FFF2-40B4-BE49-F238E27FC236}">
                <a16:creationId xmlns:a16="http://schemas.microsoft.com/office/drawing/2014/main" id="{83117A15-D7FF-97F6-B431-0110B6C30D42}"/>
              </a:ext>
            </a:extLst>
          </p:cNvPr>
          <p:cNvGrpSpPr/>
          <p:nvPr/>
        </p:nvGrpSpPr>
        <p:grpSpPr>
          <a:xfrm>
            <a:off x="6969662" y="3284152"/>
            <a:ext cx="3547548" cy="734186"/>
            <a:chOff x="6588661" y="3258752"/>
            <a:chExt cx="3591799" cy="738664"/>
          </a:xfrm>
        </p:grpSpPr>
        <p:cxnSp>
          <p:nvCxnSpPr>
            <p:cNvPr id="54" name="Straight Arrow Connector 53">
              <a:extLst>
                <a:ext uri="{FF2B5EF4-FFF2-40B4-BE49-F238E27FC236}">
                  <a16:creationId xmlns:a16="http://schemas.microsoft.com/office/drawing/2014/main" id="{A83D8676-E15A-F62C-B90D-58206034A404}"/>
                </a:ext>
              </a:extLst>
            </p:cNvPr>
            <p:cNvCxnSpPr>
              <a:cxnSpLocks/>
            </p:cNvCxnSpPr>
            <p:nvPr/>
          </p:nvCxnSpPr>
          <p:spPr>
            <a:xfrm flipH="1">
              <a:off x="6588661" y="3710068"/>
              <a:ext cx="1733364"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55" name="TextBox 54">
              <a:extLst>
                <a:ext uri="{FF2B5EF4-FFF2-40B4-BE49-F238E27FC236}">
                  <a16:creationId xmlns:a16="http://schemas.microsoft.com/office/drawing/2014/main" id="{D34F7126-BEE3-9759-15E9-A9D7CDDA67F9}"/>
                </a:ext>
              </a:extLst>
            </p:cNvPr>
            <p:cNvSpPr txBox="1"/>
            <p:nvPr/>
          </p:nvSpPr>
          <p:spPr>
            <a:xfrm>
              <a:off x="8300914" y="3258752"/>
              <a:ext cx="1879546" cy="738664"/>
            </a:xfrm>
            <a:prstGeom prst="rect">
              <a:avLst/>
            </a:prstGeom>
            <a:noFill/>
          </p:spPr>
          <p:txBody>
            <a:bodyPr wrap="square">
              <a:spAutoFit/>
            </a:bodyPr>
            <a:lstStyle/>
            <a:p>
              <a:pPr algn="ctr"/>
              <a:r>
                <a:rPr lang="en-US" b="1" dirty="0"/>
                <a:t>Predicted Count of</a:t>
              </a:r>
            </a:p>
            <a:p>
              <a:pPr algn="ctr"/>
              <a:r>
                <a:rPr lang="en-US" b="1" dirty="0"/>
                <a:t>Excessive Shares </a:t>
              </a:r>
            </a:p>
            <a:p>
              <a:pPr algn="ctr"/>
              <a:r>
                <a:rPr lang="en-US" b="1" dirty="0"/>
                <a:t>2k systems</a:t>
              </a:r>
              <a:endParaRPr lang="en-US" dirty="0"/>
            </a:p>
          </p:txBody>
        </p:sp>
      </p:grpSp>
      <p:sp>
        <p:nvSpPr>
          <p:cNvPr id="2" name="TextBox 1">
            <a:extLst>
              <a:ext uri="{FF2B5EF4-FFF2-40B4-BE49-F238E27FC236}">
                <a16:creationId xmlns:a16="http://schemas.microsoft.com/office/drawing/2014/main" id="{B33C81EC-5FFD-AB4F-8D52-D2C14594E61A}"/>
              </a:ext>
            </a:extLst>
          </p:cNvPr>
          <p:cNvSpPr txBox="1"/>
          <p:nvPr/>
        </p:nvSpPr>
        <p:spPr>
          <a:xfrm>
            <a:off x="918776" y="1793539"/>
            <a:ext cx="4642401" cy="1384995"/>
          </a:xfrm>
          <a:prstGeom prst="rect">
            <a:avLst/>
          </a:prstGeom>
          <a:noFill/>
        </p:spPr>
        <p:txBody>
          <a:bodyPr wrap="square">
            <a:spAutoFit/>
          </a:bodyPr>
          <a:lstStyle/>
          <a:p>
            <a:r>
              <a:rPr lang="en-US" sz="2000" dirty="0">
                <a:solidFill>
                  <a:schemeClr val="bg1">
                    <a:lumMod val="85000"/>
                  </a:schemeClr>
                </a:solidFill>
                <a:latin typeface="Open Sans" panose="020B0606030504020204" pitchFamily="34" charset="0"/>
              </a:rPr>
              <a:t>Linear Regression</a:t>
            </a:r>
          </a:p>
          <a:p>
            <a:r>
              <a:rPr lang="en-US" sz="2000" b="0" i="0" dirty="0">
                <a:solidFill>
                  <a:schemeClr val="bg1">
                    <a:lumMod val="85000"/>
                  </a:schemeClr>
                </a:solidFill>
                <a:effectLst/>
                <a:latin typeface="Systemia" pitchFamily="50" charset="0"/>
              </a:rPr>
              <a:t>Randomforest</a:t>
            </a:r>
            <a:br>
              <a:rPr lang="en-US" sz="2000" b="0" i="0" dirty="0">
                <a:solidFill>
                  <a:schemeClr val="bg1">
                    <a:lumMod val="85000"/>
                  </a:schemeClr>
                </a:solidFill>
                <a:effectLst/>
                <a:latin typeface="Systemia" pitchFamily="50" charset="0"/>
              </a:rPr>
            </a:br>
            <a:r>
              <a:rPr lang="en-US" sz="2000" b="0" i="0" dirty="0">
                <a:solidFill>
                  <a:schemeClr val="bg1">
                    <a:lumMod val="75000"/>
                  </a:schemeClr>
                </a:solidFill>
                <a:effectLst/>
                <a:latin typeface="Systemia" pitchFamily="50" charset="0"/>
              </a:rPr>
              <a:t>Neural Network</a:t>
            </a:r>
          </a:p>
          <a:p>
            <a:endParaRPr lang="en-US" sz="2400" b="0" i="0" dirty="0">
              <a:solidFill>
                <a:srgbClr val="2B2576"/>
              </a:solidFill>
              <a:effectLst/>
              <a:latin typeface="Open Sans" panose="020B0606030504020204" pitchFamily="34" charset="0"/>
            </a:endParaRPr>
          </a:p>
        </p:txBody>
      </p:sp>
      <p:sp>
        <p:nvSpPr>
          <p:cNvPr id="3" name="TextBox 2">
            <a:extLst>
              <a:ext uri="{FF2B5EF4-FFF2-40B4-BE49-F238E27FC236}">
                <a16:creationId xmlns:a16="http://schemas.microsoft.com/office/drawing/2014/main" id="{3B06B5B7-C295-CC8F-53A2-931BDB8DA209}"/>
              </a:ext>
            </a:extLst>
          </p:cNvPr>
          <p:cNvSpPr txBox="1"/>
          <p:nvPr/>
        </p:nvSpPr>
        <p:spPr>
          <a:xfrm>
            <a:off x="854064" y="1393377"/>
            <a:ext cx="2841636" cy="461665"/>
          </a:xfrm>
          <a:prstGeom prst="rect">
            <a:avLst/>
          </a:prstGeom>
          <a:noFill/>
        </p:spPr>
        <p:txBody>
          <a:bodyPr wrap="square">
            <a:spAutoFit/>
          </a:bodyPr>
          <a:lstStyle/>
          <a:p>
            <a:r>
              <a:rPr lang="en-US" sz="2400" b="0" i="0" dirty="0">
                <a:solidFill>
                  <a:srgbClr val="2B2576"/>
                </a:solidFill>
                <a:effectLst/>
                <a:latin typeface="Open Sans" panose="020B0606030504020204" pitchFamily="34" charset="0"/>
              </a:rPr>
              <a:t>Predictive Models</a:t>
            </a:r>
            <a:endParaRPr lang="en-US" sz="2400" b="0" i="0" dirty="0">
              <a:solidFill>
                <a:srgbClr val="2B2576"/>
              </a:solidFill>
              <a:effectLst/>
              <a:latin typeface="Systemia" pitchFamily="50" charset="0"/>
            </a:endParaRPr>
          </a:p>
        </p:txBody>
      </p:sp>
      <p:pic>
        <p:nvPicPr>
          <p:cNvPr id="5" name="Picture 4">
            <a:extLst>
              <a:ext uri="{FF2B5EF4-FFF2-40B4-BE49-F238E27FC236}">
                <a16:creationId xmlns:a16="http://schemas.microsoft.com/office/drawing/2014/main" id="{5A8DF20D-43B1-136F-082A-EAB53C452728}"/>
              </a:ext>
            </a:extLst>
          </p:cNvPr>
          <p:cNvPicPr>
            <a:picLocks noChangeAspect="1"/>
          </p:cNvPicPr>
          <p:nvPr/>
        </p:nvPicPr>
        <p:blipFill>
          <a:blip r:embed="rId4"/>
          <a:stretch>
            <a:fillRect/>
          </a:stretch>
        </p:blipFill>
        <p:spPr>
          <a:xfrm>
            <a:off x="3732733" y="381898"/>
            <a:ext cx="8285891" cy="5244201"/>
          </a:xfrm>
          <a:prstGeom prst="rect">
            <a:avLst/>
          </a:prstGeom>
        </p:spPr>
      </p:pic>
    </p:spTree>
    <p:extLst>
      <p:ext uri="{BB962C8B-B14F-4D97-AF65-F5344CB8AC3E}">
        <p14:creationId xmlns:p14="http://schemas.microsoft.com/office/powerpoint/2010/main" val="122481263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B77DAAC6-FDF7-A7C4-384C-DCB6911A1208}"/>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C23F4B58-3786-13F4-425D-BCC5DD594E19}"/>
              </a:ext>
            </a:extLst>
          </p:cNvPr>
          <p:cNvSpPr txBox="1"/>
          <p:nvPr/>
        </p:nvSpPr>
        <p:spPr>
          <a:xfrm>
            <a:off x="918776" y="3123683"/>
            <a:ext cx="6096000" cy="2607124"/>
          </a:xfrm>
          <a:prstGeom prst="rect">
            <a:avLst/>
          </a:prstGeom>
          <a:noFill/>
          <a:effectLst/>
        </p:spPr>
        <p:txBody>
          <a:bodyPr wrap="square">
            <a:spAutoFit/>
          </a:bodyPr>
          <a:lstStyle/>
          <a:p>
            <a:pPr>
              <a:lnSpc>
                <a:spcPts val="1425"/>
              </a:lnSpc>
              <a:buNone/>
            </a:pPr>
            <a:r>
              <a:rPr lang="en-US" sz="1400" b="0" dirty="0">
                <a:solidFill>
                  <a:srgbClr val="00008B">
                    <a:alpha val="26000"/>
                  </a:srgbClr>
                </a:solidFill>
                <a:effectLst/>
                <a:latin typeface="Consolas" panose="020B0609020204030204" pitchFamily="49" charset="0"/>
              </a:rPr>
              <a:t>import</a:t>
            </a:r>
            <a:r>
              <a:rPr lang="en-US" sz="1400" b="0" dirty="0">
                <a:solidFill>
                  <a:srgbClr val="333333">
                    <a:alpha val="26000"/>
                  </a:srgbClr>
                </a:solidFill>
                <a:effectLst/>
                <a:latin typeface="Consolas" panose="020B0609020204030204" pitchFamily="49" charset="0"/>
              </a:rPr>
              <a:t> pandas </a:t>
            </a:r>
            <a:r>
              <a:rPr lang="en-US" sz="1400" b="0" dirty="0">
                <a:solidFill>
                  <a:srgbClr val="00008B">
                    <a:alpha val="26000"/>
                  </a:srgbClr>
                </a:solidFill>
                <a:effectLst/>
                <a:latin typeface="Consolas" panose="020B0609020204030204" pitchFamily="49" charset="0"/>
              </a:rPr>
              <a:t>as</a:t>
            </a:r>
            <a:r>
              <a:rPr lang="en-US" sz="1400" b="0" dirty="0">
                <a:solidFill>
                  <a:srgbClr val="333333">
                    <a:alpha val="26000"/>
                  </a:srgbClr>
                </a:solidFill>
                <a:effectLst/>
                <a:latin typeface="Consolas" panose="020B0609020204030204" pitchFamily="49" charset="0"/>
              </a:rPr>
              <a:t> pd</a:t>
            </a:r>
          </a:p>
          <a:p>
            <a:pPr>
              <a:lnSpc>
                <a:spcPts val="1425"/>
              </a:lnSpc>
              <a:buNone/>
            </a:pPr>
            <a:r>
              <a:rPr lang="en-US" sz="1400" b="0" dirty="0">
                <a:solidFill>
                  <a:srgbClr val="00008B">
                    <a:alpha val="26000"/>
                  </a:srgbClr>
                </a:solidFill>
                <a:effectLst/>
                <a:latin typeface="Consolas" panose="020B0609020204030204" pitchFamily="49" charset="0"/>
              </a:rPr>
              <a:t>import</a:t>
            </a:r>
            <a:r>
              <a:rPr lang="en-US" sz="1400" b="0" dirty="0">
                <a:solidFill>
                  <a:srgbClr val="333333">
                    <a:alpha val="26000"/>
                  </a:srgbClr>
                </a:solidFill>
                <a:effectLst/>
                <a:latin typeface="Consolas" panose="020B0609020204030204" pitchFamily="49" charset="0"/>
              </a:rPr>
              <a:t> numpy </a:t>
            </a:r>
            <a:r>
              <a:rPr lang="en-US" sz="1400" b="0" dirty="0">
                <a:solidFill>
                  <a:srgbClr val="00008B">
                    <a:alpha val="26000"/>
                  </a:srgbClr>
                </a:solidFill>
                <a:effectLst/>
                <a:latin typeface="Consolas" panose="020B0609020204030204" pitchFamily="49" charset="0"/>
              </a:rPr>
              <a:t>as</a:t>
            </a:r>
            <a:r>
              <a:rPr lang="en-US" sz="1400" b="0" dirty="0">
                <a:solidFill>
                  <a:srgbClr val="333333">
                    <a:alpha val="26000"/>
                  </a:srgbClr>
                </a:solidFill>
                <a:effectLst/>
                <a:latin typeface="Consolas" panose="020B0609020204030204" pitchFamily="49" charset="0"/>
              </a:rPr>
              <a:t> np</a:t>
            </a:r>
          </a:p>
          <a:p>
            <a:pPr>
              <a:lnSpc>
                <a:spcPts val="1425"/>
              </a:lnSpc>
              <a:buNone/>
            </a:pPr>
            <a:r>
              <a:rPr lang="en-US" sz="1400" b="0" dirty="0">
                <a:solidFill>
                  <a:srgbClr val="00008B">
                    <a:alpha val="26000"/>
                  </a:srgbClr>
                </a:solidFill>
                <a:effectLst/>
                <a:latin typeface="Consolas" panose="020B0609020204030204" pitchFamily="49" charset="0"/>
              </a:rPr>
              <a:t>from</a:t>
            </a:r>
            <a:r>
              <a:rPr lang="en-US" sz="1400" b="0" dirty="0">
                <a:solidFill>
                  <a:srgbClr val="333333">
                    <a:alpha val="26000"/>
                  </a:srgbClr>
                </a:solidFill>
                <a:effectLst/>
                <a:latin typeface="Consolas" panose="020B0609020204030204" pitchFamily="49" charset="0"/>
              </a:rPr>
              <a:t> sklearn</a:t>
            </a:r>
            <a:r>
              <a:rPr lang="en-US" sz="1400" b="0" dirty="0">
                <a:solidFill>
                  <a:srgbClr val="000000">
                    <a:alpha val="26000"/>
                  </a:srgbClr>
                </a:solidFill>
                <a:effectLst/>
                <a:latin typeface="Consolas" panose="020B0609020204030204" pitchFamily="49" charset="0"/>
              </a:rPr>
              <a:t>.</a:t>
            </a:r>
            <a:r>
              <a:rPr lang="en-US" sz="1400" b="0" dirty="0">
                <a:solidFill>
                  <a:srgbClr val="333333">
                    <a:alpha val="26000"/>
                  </a:srgbClr>
                </a:solidFill>
                <a:effectLst/>
                <a:latin typeface="Consolas" panose="020B0609020204030204" pitchFamily="49" charset="0"/>
              </a:rPr>
              <a:t>model_selection </a:t>
            </a:r>
            <a:r>
              <a:rPr lang="en-US" sz="1400" b="0" dirty="0">
                <a:solidFill>
                  <a:srgbClr val="00008B">
                    <a:alpha val="26000"/>
                  </a:srgbClr>
                </a:solidFill>
                <a:effectLst/>
                <a:latin typeface="Consolas" panose="020B0609020204030204" pitchFamily="49" charset="0"/>
              </a:rPr>
              <a:t>import</a:t>
            </a:r>
            <a:r>
              <a:rPr lang="en-US" sz="1400" b="0" dirty="0">
                <a:solidFill>
                  <a:srgbClr val="333333">
                    <a:alpha val="26000"/>
                  </a:srgbClr>
                </a:solidFill>
                <a:effectLst/>
                <a:latin typeface="Consolas" panose="020B0609020204030204" pitchFamily="49" charset="0"/>
              </a:rPr>
              <a:t> </a:t>
            </a:r>
            <a:r>
              <a:rPr lang="en-US" sz="1400" b="0" dirty="0" err="1">
                <a:solidFill>
                  <a:srgbClr val="0000FF">
                    <a:alpha val="26000"/>
                  </a:srgbClr>
                </a:solidFill>
                <a:effectLst/>
                <a:latin typeface="Consolas" panose="020B0609020204030204" pitchFamily="49" charset="0"/>
              </a:rPr>
              <a:t>train_test_split</a:t>
            </a:r>
            <a:endParaRPr lang="en-US" sz="1400" b="0" dirty="0">
              <a:solidFill>
                <a:srgbClr val="333333">
                  <a:alpha val="26000"/>
                </a:srgbClr>
              </a:solidFill>
              <a:effectLst/>
              <a:latin typeface="Consolas" panose="020B0609020204030204" pitchFamily="49" charset="0"/>
            </a:endParaRPr>
          </a:p>
          <a:p>
            <a:pPr>
              <a:lnSpc>
                <a:spcPts val="1425"/>
              </a:lnSpc>
              <a:buNone/>
            </a:pPr>
            <a:r>
              <a:rPr lang="en-US" sz="1400" b="0" dirty="0">
                <a:solidFill>
                  <a:srgbClr val="00008B">
                    <a:alpha val="26000"/>
                  </a:srgbClr>
                </a:solidFill>
                <a:effectLst/>
                <a:latin typeface="Consolas" panose="020B0609020204030204" pitchFamily="49" charset="0"/>
              </a:rPr>
              <a:t>from</a:t>
            </a:r>
            <a:r>
              <a:rPr lang="en-US" sz="1400" b="0" dirty="0">
                <a:solidFill>
                  <a:srgbClr val="333333">
                    <a:alpha val="26000"/>
                  </a:srgbClr>
                </a:solidFill>
                <a:effectLst/>
                <a:latin typeface="Consolas" panose="020B0609020204030204" pitchFamily="49" charset="0"/>
              </a:rPr>
              <a:t> sklearn</a:t>
            </a:r>
            <a:r>
              <a:rPr lang="en-US" sz="1400" b="0" dirty="0">
                <a:solidFill>
                  <a:srgbClr val="000000">
                    <a:alpha val="26000"/>
                  </a:srgbClr>
                </a:solidFill>
                <a:effectLst/>
                <a:latin typeface="Consolas" panose="020B0609020204030204" pitchFamily="49" charset="0"/>
              </a:rPr>
              <a:t>.</a:t>
            </a:r>
            <a:r>
              <a:rPr lang="en-US" sz="1400" b="0" dirty="0">
                <a:solidFill>
                  <a:srgbClr val="333333">
                    <a:alpha val="26000"/>
                  </a:srgbClr>
                </a:solidFill>
                <a:effectLst/>
                <a:latin typeface="Consolas" panose="020B0609020204030204" pitchFamily="49" charset="0"/>
              </a:rPr>
              <a:t>preprocessing </a:t>
            </a:r>
            <a:r>
              <a:rPr lang="en-US" sz="1400" b="0" dirty="0">
                <a:solidFill>
                  <a:srgbClr val="00008B">
                    <a:alpha val="26000"/>
                  </a:srgbClr>
                </a:solidFill>
                <a:effectLst/>
                <a:latin typeface="Consolas" panose="020B0609020204030204" pitchFamily="49" charset="0"/>
              </a:rPr>
              <a:t>import</a:t>
            </a:r>
            <a:r>
              <a:rPr lang="en-US" sz="1400" b="0" dirty="0">
                <a:solidFill>
                  <a:srgbClr val="333333">
                    <a:alpha val="26000"/>
                  </a:srgbClr>
                </a:solidFill>
                <a:effectLst/>
                <a:latin typeface="Consolas" panose="020B0609020204030204" pitchFamily="49" charset="0"/>
              </a:rPr>
              <a:t> </a:t>
            </a:r>
            <a:r>
              <a:rPr lang="en-US" sz="1400" b="0" dirty="0" err="1">
                <a:solidFill>
                  <a:srgbClr val="7A3E9D">
                    <a:alpha val="26000"/>
                  </a:srgbClr>
                </a:solidFill>
                <a:effectLst/>
                <a:latin typeface="Consolas" panose="020B0609020204030204" pitchFamily="49" charset="0"/>
              </a:rPr>
              <a:t>StandardScaler</a:t>
            </a:r>
            <a:endParaRPr lang="en-US" sz="1400" b="0" dirty="0">
              <a:solidFill>
                <a:srgbClr val="333333">
                  <a:alpha val="26000"/>
                </a:srgbClr>
              </a:solidFill>
              <a:effectLst/>
              <a:latin typeface="Consolas" panose="020B0609020204030204" pitchFamily="49" charset="0"/>
            </a:endParaRPr>
          </a:p>
          <a:p>
            <a:pPr>
              <a:lnSpc>
                <a:spcPts val="1425"/>
              </a:lnSpc>
              <a:buNone/>
            </a:pPr>
            <a:r>
              <a:rPr lang="en-US" sz="1400" b="0" dirty="0">
                <a:solidFill>
                  <a:srgbClr val="00008B">
                    <a:alpha val="26000"/>
                  </a:srgbClr>
                </a:solidFill>
                <a:effectLst/>
                <a:latin typeface="Consolas" panose="020B0609020204030204" pitchFamily="49" charset="0"/>
              </a:rPr>
              <a:t>from</a:t>
            </a:r>
            <a:r>
              <a:rPr lang="en-US" sz="1400" b="0" dirty="0">
                <a:solidFill>
                  <a:srgbClr val="333333">
                    <a:alpha val="26000"/>
                  </a:srgbClr>
                </a:solidFill>
                <a:effectLst/>
                <a:latin typeface="Consolas" panose="020B0609020204030204" pitchFamily="49" charset="0"/>
              </a:rPr>
              <a:t> sklearn</a:t>
            </a:r>
            <a:r>
              <a:rPr lang="en-US" sz="1400" b="0" dirty="0">
                <a:solidFill>
                  <a:srgbClr val="000000">
                    <a:alpha val="26000"/>
                  </a:srgbClr>
                </a:solidFill>
                <a:effectLst/>
                <a:latin typeface="Consolas" panose="020B0609020204030204" pitchFamily="49" charset="0"/>
              </a:rPr>
              <a:t>.</a:t>
            </a:r>
            <a:r>
              <a:rPr lang="en-US" sz="1400" b="0" dirty="0">
                <a:solidFill>
                  <a:srgbClr val="333333">
                    <a:alpha val="26000"/>
                  </a:srgbClr>
                </a:solidFill>
                <a:effectLst/>
                <a:latin typeface="Consolas" panose="020B0609020204030204" pitchFamily="49" charset="0"/>
              </a:rPr>
              <a:t>metrics </a:t>
            </a:r>
            <a:r>
              <a:rPr lang="en-US" sz="1400" b="0" dirty="0">
                <a:solidFill>
                  <a:srgbClr val="00008B">
                    <a:alpha val="26000"/>
                  </a:srgbClr>
                </a:solidFill>
                <a:effectLst/>
                <a:latin typeface="Consolas" panose="020B0609020204030204" pitchFamily="49" charset="0"/>
              </a:rPr>
              <a:t>import</a:t>
            </a:r>
            <a:r>
              <a:rPr lang="en-US" sz="1400" b="0" dirty="0">
                <a:solidFill>
                  <a:srgbClr val="333333">
                    <a:alpha val="26000"/>
                  </a:srgbClr>
                </a:solidFill>
                <a:effectLst/>
                <a:latin typeface="Consolas" panose="020B0609020204030204" pitchFamily="49" charset="0"/>
              </a:rPr>
              <a:t> </a:t>
            </a:r>
            <a:r>
              <a:rPr lang="en-US" sz="1400" b="0" dirty="0" err="1">
                <a:solidFill>
                  <a:srgbClr val="0000FF">
                    <a:alpha val="26000"/>
                  </a:srgbClr>
                </a:solidFill>
                <a:effectLst/>
                <a:latin typeface="Consolas" panose="020B0609020204030204" pitchFamily="49" charset="0"/>
              </a:rPr>
              <a:t>mean_squared_error</a:t>
            </a:r>
            <a:endParaRPr lang="en-US" sz="1400" b="0" dirty="0">
              <a:solidFill>
                <a:srgbClr val="333333">
                  <a:alpha val="26000"/>
                </a:srgbClr>
              </a:solidFill>
              <a:effectLst/>
              <a:latin typeface="Consolas" panose="020B0609020204030204" pitchFamily="49" charset="0"/>
            </a:endParaRPr>
          </a:p>
          <a:p>
            <a:pPr>
              <a:lnSpc>
                <a:spcPts val="1425"/>
              </a:lnSpc>
              <a:buNone/>
            </a:pPr>
            <a:r>
              <a:rPr lang="en-US" sz="1400" b="0" dirty="0">
                <a:solidFill>
                  <a:srgbClr val="00008B">
                    <a:alpha val="26000"/>
                  </a:srgbClr>
                </a:solidFill>
                <a:effectLst/>
                <a:latin typeface="Consolas" panose="020B0609020204030204" pitchFamily="49" charset="0"/>
              </a:rPr>
              <a:t>import</a:t>
            </a:r>
            <a:r>
              <a:rPr lang="en-US" sz="1400" b="0" dirty="0">
                <a:solidFill>
                  <a:srgbClr val="333333">
                    <a:alpha val="26000"/>
                  </a:srgbClr>
                </a:solidFill>
                <a:effectLst/>
                <a:latin typeface="Consolas" panose="020B0609020204030204" pitchFamily="49" charset="0"/>
              </a:rPr>
              <a:t> tensorflow </a:t>
            </a:r>
            <a:r>
              <a:rPr lang="en-US" sz="1400" b="0" dirty="0">
                <a:solidFill>
                  <a:srgbClr val="00008B">
                    <a:alpha val="26000"/>
                  </a:srgbClr>
                </a:solidFill>
                <a:effectLst/>
                <a:latin typeface="Consolas" panose="020B0609020204030204" pitchFamily="49" charset="0"/>
              </a:rPr>
              <a:t>as</a:t>
            </a:r>
            <a:r>
              <a:rPr lang="en-US" sz="1400" b="0" dirty="0">
                <a:solidFill>
                  <a:srgbClr val="333333">
                    <a:alpha val="26000"/>
                  </a:srgbClr>
                </a:solidFill>
                <a:effectLst/>
                <a:latin typeface="Consolas" panose="020B0609020204030204" pitchFamily="49" charset="0"/>
              </a:rPr>
              <a:t> tf</a:t>
            </a:r>
          </a:p>
          <a:p>
            <a:pPr>
              <a:lnSpc>
                <a:spcPts val="1425"/>
              </a:lnSpc>
              <a:buNone/>
            </a:pPr>
            <a:r>
              <a:rPr lang="en-US" sz="1400" b="0" dirty="0">
                <a:solidFill>
                  <a:srgbClr val="00008B">
                    <a:alpha val="26000"/>
                  </a:srgbClr>
                </a:solidFill>
                <a:effectLst/>
                <a:latin typeface="Consolas" panose="020B0609020204030204" pitchFamily="49" charset="0"/>
              </a:rPr>
              <a:t>from</a:t>
            </a:r>
            <a:r>
              <a:rPr lang="en-US" sz="1400" b="0" dirty="0">
                <a:solidFill>
                  <a:srgbClr val="333333">
                    <a:alpha val="26000"/>
                  </a:srgbClr>
                </a:solidFill>
                <a:effectLst/>
                <a:latin typeface="Consolas" panose="020B0609020204030204" pitchFamily="49" charset="0"/>
              </a:rPr>
              <a:t> tensorflow</a:t>
            </a:r>
            <a:r>
              <a:rPr lang="en-US" sz="1400" b="0" dirty="0">
                <a:solidFill>
                  <a:srgbClr val="000000">
                    <a:alpha val="26000"/>
                  </a:srgbClr>
                </a:solidFill>
                <a:effectLst/>
                <a:latin typeface="Consolas" panose="020B0609020204030204" pitchFamily="49" charset="0"/>
              </a:rPr>
              <a:t>.</a:t>
            </a:r>
            <a:r>
              <a:rPr lang="en-US" sz="1400" b="0" dirty="0">
                <a:solidFill>
                  <a:srgbClr val="333333">
                    <a:alpha val="26000"/>
                  </a:srgbClr>
                </a:solidFill>
                <a:effectLst/>
                <a:latin typeface="Consolas" panose="020B0609020204030204" pitchFamily="49" charset="0"/>
              </a:rPr>
              <a:t>keras</a:t>
            </a:r>
            <a:r>
              <a:rPr lang="en-US" sz="1400" b="0" dirty="0">
                <a:solidFill>
                  <a:srgbClr val="000000">
                    <a:alpha val="26000"/>
                  </a:srgbClr>
                </a:solidFill>
                <a:effectLst/>
                <a:latin typeface="Consolas" panose="020B0609020204030204" pitchFamily="49" charset="0"/>
              </a:rPr>
              <a:t>.</a:t>
            </a:r>
            <a:r>
              <a:rPr lang="en-US" sz="1400" b="0" dirty="0">
                <a:solidFill>
                  <a:srgbClr val="333333">
                    <a:alpha val="26000"/>
                  </a:srgbClr>
                </a:solidFill>
                <a:effectLst/>
                <a:latin typeface="Consolas" panose="020B0609020204030204" pitchFamily="49" charset="0"/>
              </a:rPr>
              <a:t>models </a:t>
            </a:r>
            <a:r>
              <a:rPr lang="en-US" sz="1400" b="0" dirty="0">
                <a:solidFill>
                  <a:srgbClr val="00008B">
                    <a:alpha val="26000"/>
                  </a:srgbClr>
                </a:solidFill>
                <a:effectLst/>
                <a:latin typeface="Consolas" panose="020B0609020204030204" pitchFamily="49" charset="0"/>
              </a:rPr>
              <a:t>import</a:t>
            </a:r>
            <a:r>
              <a:rPr lang="en-US" sz="1400" b="0" dirty="0">
                <a:solidFill>
                  <a:srgbClr val="333333">
                    <a:alpha val="26000"/>
                  </a:srgbClr>
                </a:solidFill>
                <a:effectLst/>
                <a:latin typeface="Consolas" panose="020B0609020204030204" pitchFamily="49" charset="0"/>
              </a:rPr>
              <a:t> Sequential</a:t>
            </a:r>
          </a:p>
          <a:p>
            <a:pPr>
              <a:lnSpc>
                <a:spcPts val="1425"/>
              </a:lnSpc>
              <a:buNone/>
            </a:pPr>
            <a:r>
              <a:rPr lang="en-US" sz="1400" b="0" dirty="0">
                <a:solidFill>
                  <a:srgbClr val="00008B">
                    <a:alpha val="26000"/>
                  </a:srgbClr>
                </a:solidFill>
                <a:effectLst/>
                <a:latin typeface="Consolas" panose="020B0609020204030204" pitchFamily="49" charset="0"/>
              </a:rPr>
              <a:t>from</a:t>
            </a:r>
            <a:r>
              <a:rPr lang="en-US" sz="1400" b="0" dirty="0">
                <a:solidFill>
                  <a:srgbClr val="333333">
                    <a:alpha val="26000"/>
                  </a:srgbClr>
                </a:solidFill>
                <a:effectLst/>
                <a:latin typeface="Consolas" panose="020B0609020204030204" pitchFamily="49" charset="0"/>
              </a:rPr>
              <a:t> tensorflow</a:t>
            </a:r>
            <a:r>
              <a:rPr lang="en-US" sz="1400" b="0" dirty="0">
                <a:solidFill>
                  <a:srgbClr val="000000">
                    <a:alpha val="26000"/>
                  </a:srgbClr>
                </a:solidFill>
                <a:effectLst/>
                <a:latin typeface="Consolas" panose="020B0609020204030204" pitchFamily="49" charset="0"/>
              </a:rPr>
              <a:t>.</a:t>
            </a:r>
            <a:r>
              <a:rPr lang="en-US" sz="1400" b="0" dirty="0">
                <a:solidFill>
                  <a:srgbClr val="333333">
                    <a:alpha val="26000"/>
                  </a:srgbClr>
                </a:solidFill>
                <a:effectLst/>
                <a:latin typeface="Consolas" panose="020B0609020204030204" pitchFamily="49" charset="0"/>
              </a:rPr>
              <a:t>keras</a:t>
            </a:r>
            <a:r>
              <a:rPr lang="en-US" sz="1400" b="0" dirty="0">
                <a:solidFill>
                  <a:srgbClr val="000000">
                    <a:alpha val="26000"/>
                  </a:srgbClr>
                </a:solidFill>
                <a:effectLst/>
                <a:latin typeface="Consolas" panose="020B0609020204030204" pitchFamily="49" charset="0"/>
              </a:rPr>
              <a:t>.</a:t>
            </a:r>
            <a:r>
              <a:rPr lang="en-US" sz="1400" b="0" dirty="0">
                <a:solidFill>
                  <a:srgbClr val="333333">
                    <a:alpha val="26000"/>
                  </a:srgbClr>
                </a:solidFill>
                <a:effectLst/>
                <a:latin typeface="Consolas" panose="020B0609020204030204" pitchFamily="49" charset="0"/>
              </a:rPr>
              <a:t>layers </a:t>
            </a:r>
            <a:r>
              <a:rPr lang="en-US" sz="1400" b="0" dirty="0">
                <a:solidFill>
                  <a:srgbClr val="00008B">
                    <a:alpha val="26000"/>
                  </a:srgbClr>
                </a:solidFill>
                <a:effectLst/>
                <a:latin typeface="Consolas" panose="020B0609020204030204" pitchFamily="49" charset="0"/>
              </a:rPr>
              <a:t>import</a:t>
            </a:r>
            <a:r>
              <a:rPr lang="en-US" sz="1400" b="0" dirty="0">
                <a:solidFill>
                  <a:srgbClr val="333333">
                    <a:alpha val="26000"/>
                  </a:srgbClr>
                </a:solidFill>
                <a:effectLst/>
                <a:latin typeface="Consolas" panose="020B0609020204030204" pitchFamily="49" charset="0"/>
              </a:rPr>
              <a:t> Dense</a:t>
            </a:r>
          </a:p>
          <a:p>
            <a:pPr>
              <a:lnSpc>
                <a:spcPts val="1425"/>
              </a:lnSpc>
              <a:buNone/>
            </a:pPr>
            <a:r>
              <a:rPr lang="en-US" sz="1400" b="0" dirty="0">
                <a:solidFill>
                  <a:srgbClr val="00008B">
                    <a:alpha val="26000"/>
                  </a:srgbClr>
                </a:solidFill>
                <a:effectLst/>
                <a:latin typeface="Consolas" panose="020B0609020204030204" pitchFamily="49" charset="0"/>
              </a:rPr>
              <a:t>import</a:t>
            </a:r>
            <a:r>
              <a:rPr lang="en-US" sz="1400" b="0" dirty="0">
                <a:solidFill>
                  <a:srgbClr val="333333">
                    <a:alpha val="26000"/>
                  </a:srgbClr>
                </a:solidFill>
                <a:effectLst/>
                <a:latin typeface="Consolas" panose="020B0609020204030204" pitchFamily="49" charset="0"/>
              </a:rPr>
              <a:t> matplotlib</a:t>
            </a:r>
            <a:r>
              <a:rPr lang="en-US" sz="1400" b="0" dirty="0">
                <a:solidFill>
                  <a:srgbClr val="000000">
                    <a:alpha val="26000"/>
                  </a:srgbClr>
                </a:solidFill>
                <a:effectLst/>
                <a:latin typeface="Consolas" panose="020B0609020204030204" pitchFamily="49" charset="0"/>
              </a:rPr>
              <a:t>.</a:t>
            </a:r>
            <a:r>
              <a:rPr lang="en-US" sz="1400" b="0" dirty="0">
                <a:solidFill>
                  <a:srgbClr val="333333">
                    <a:alpha val="26000"/>
                  </a:srgbClr>
                </a:solidFill>
                <a:effectLst/>
                <a:latin typeface="Consolas" panose="020B0609020204030204" pitchFamily="49" charset="0"/>
              </a:rPr>
              <a:t>pyplot </a:t>
            </a:r>
            <a:r>
              <a:rPr lang="en-US" sz="1400" b="0" dirty="0">
                <a:solidFill>
                  <a:srgbClr val="00008B">
                    <a:alpha val="26000"/>
                  </a:srgbClr>
                </a:solidFill>
                <a:effectLst/>
                <a:latin typeface="Consolas" panose="020B0609020204030204" pitchFamily="49" charset="0"/>
              </a:rPr>
              <a:t>as</a:t>
            </a:r>
            <a:r>
              <a:rPr lang="en-US" sz="1400" b="0" dirty="0">
                <a:solidFill>
                  <a:srgbClr val="333333">
                    <a:alpha val="26000"/>
                  </a:srgbClr>
                </a:solidFill>
                <a:effectLst/>
                <a:latin typeface="Consolas" panose="020B0609020204030204" pitchFamily="49" charset="0"/>
              </a:rPr>
              <a:t> </a:t>
            </a:r>
            <a:r>
              <a:rPr lang="en-US" sz="1400" b="0" dirty="0" err="1">
                <a:solidFill>
                  <a:srgbClr val="333333">
                    <a:alpha val="26000"/>
                  </a:srgbClr>
                </a:solidFill>
                <a:effectLst/>
                <a:latin typeface="Consolas" panose="020B0609020204030204" pitchFamily="49" charset="0"/>
              </a:rPr>
              <a:t>plt</a:t>
            </a:r>
            <a:endParaRPr lang="en-US" sz="1400" b="0" dirty="0">
              <a:solidFill>
                <a:srgbClr val="333333">
                  <a:alpha val="26000"/>
                </a:srgbClr>
              </a:solidFill>
              <a:effectLst/>
              <a:latin typeface="Consolas" panose="020B0609020204030204" pitchFamily="49" charset="0"/>
            </a:endParaRPr>
          </a:p>
          <a:p>
            <a:pPr>
              <a:lnSpc>
                <a:spcPts val="1425"/>
              </a:lnSpc>
              <a:buNone/>
            </a:pPr>
            <a:r>
              <a:rPr lang="en-US" sz="1400" b="0" dirty="0">
                <a:solidFill>
                  <a:srgbClr val="00008B">
                    <a:alpha val="26000"/>
                  </a:srgbClr>
                </a:solidFill>
                <a:effectLst/>
                <a:latin typeface="Consolas" panose="020B0609020204030204" pitchFamily="49" charset="0"/>
              </a:rPr>
              <a:t>import</a:t>
            </a:r>
            <a:r>
              <a:rPr lang="en-US" sz="1400" b="0" dirty="0">
                <a:solidFill>
                  <a:srgbClr val="333333">
                    <a:alpha val="26000"/>
                  </a:srgbClr>
                </a:solidFill>
                <a:effectLst/>
                <a:latin typeface="Consolas" panose="020B0609020204030204" pitchFamily="49" charset="0"/>
              </a:rPr>
              <a:t> shap</a:t>
            </a:r>
          </a:p>
          <a:p>
            <a:pPr>
              <a:lnSpc>
                <a:spcPts val="1425"/>
              </a:lnSpc>
              <a:buNone/>
            </a:pPr>
            <a:br>
              <a:rPr lang="en-US" sz="1400" b="0" dirty="0">
                <a:solidFill>
                  <a:srgbClr val="333333">
                    <a:alpha val="26000"/>
                  </a:srgbClr>
                </a:solidFill>
                <a:effectLst/>
                <a:latin typeface="Consolas" panose="020B0609020204030204" pitchFamily="49" charset="0"/>
              </a:rPr>
            </a:br>
            <a:r>
              <a:rPr lang="en-US" sz="1400" b="0" i="1" dirty="0">
                <a:solidFill>
                  <a:srgbClr val="006400">
                    <a:alpha val="26000"/>
                  </a:srgbClr>
                </a:solidFill>
                <a:effectLst/>
                <a:latin typeface="Consolas" panose="020B0609020204030204" pitchFamily="49" charset="0"/>
              </a:rPr>
              <a:t># Load data</a:t>
            </a:r>
            <a:endParaRPr lang="en-US" sz="1400" b="0" dirty="0">
              <a:solidFill>
                <a:srgbClr val="333333">
                  <a:alpha val="26000"/>
                </a:srgbClr>
              </a:solidFill>
              <a:effectLst/>
              <a:latin typeface="Consolas" panose="020B0609020204030204" pitchFamily="49" charset="0"/>
            </a:endParaRPr>
          </a:p>
          <a:p>
            <a:pPr>
              <a:lnSpc>
                <a:spcPts val="1425"/>
              </a:lnSpc>
              <a:buNone/>
            </a:pPr>
            <a:r>
              <a:rPr lang="en-US" sz="1400" b="0" dirty="0">
                <a:solidFill>
                  <a:srgbClr val="FF4500">
                    <a:alpha val="26000"/>
                  </a:srgbClr>
                </a:solidFill>
                <a:effectLst/>
                <a:latin typeface="Consolas" panose="020B0609020204030204" pitchFamily="49" charset="0"/>
              </a:rPr>
              <a:t>file_path</a:t>
            </a:r>
            <a:r>
              <a:rPr lang="en-US" sz="1400" b="0" dirty="0">
                <a:solidFill>
                  <a:srgbClr val="333333">
                    <a:alpha val="26000"/>
                  </a:srgbClr>
                </a:solidFill>
                <a:effectLst/>
                <a:latin typeface="Consolas" panose="020B0609020204030204" pitchFamily="49" charset="0"/>
              </a:rPr>
              <a:t> </a:t>
            </a:r>
            <a:r>
              <a:rPr lang="en-US" sz="1400" b="0" dirty="0">
                <a:solidFill>
                  <a:srgbClr val="A9A9A9">
                    <a:alpha val="26000"/>
                  </a:srgbClr>
                </a:solidFill>
                <a:effectLst/>
                <a:latin typeface="Consolas" panose="020B0609020204030204" pitchFamily="49" charset="0"/>
              </a:rPr>
              <a:t>=</a:t>
            </a:r>
            <a:r>
              <a:rPr lang="en-US" sz="1400" b="0" dirty="0">
                <a:solidFill>
                  <a:srgbClr val="333333">
                    <a:alpha val="26000"/>
                  </a:srgbClr>
                </a:solidFill>
                <a:effectLst/>
                <a:latin typeface="Consolas" panose="020B0609020204030204" pitchFamily="49" charset="0"/>
              </a:rPr>
              <a:t> </a:t>
            </a:r>
            <a:r>
              <a:rPr lang="en-US" sz="1400" b="0" dirty="0">
                <a:solidFill>
                  <a:srgbClr val="00008B">
                    <a:alpha val="26000"/>
                  </a:srgbClr>
                </a:solidFill>
                <a:effectLst/>
                <a:latin typeface="Consolas" panose="020B0609020204030204" pitchFamily="49" charset="0"/>
              </a:rPr>
              <a:t>r</a:t>
            </a:r>
            <a:r>
              <a:rPr lang="en-US" sz="1400" b="0" dirty="0">
                <a:solidFill>
                  <a:srgbClr val="000000">
                    <a:alpha val="26000"/>
                  </a:srgbClr>
                </a:solidFill>
                <a:effectLst/>
                <a:latin typeface="Consolas" panose="020B0609020204030204" pitchFamily="49" charset="0"/>
              </a:rPr>
              <a:t>"</a:t>
            </a:r>
            <a:r>
              <a:rPr lang="en-US" sz="1400" b="0" dirty="0">
                <a:solidFill>
                  <a:srgbClr val="8B0000">
                    <a:alpha val="26000"/>
                  </a:srgbClr>
                </a:solidFill>
                <a:effectLst/>
                <a:latin typeface="Consolas" panose="020B0609020204030204" pitchFamily="49" charset="0"/>
              </a:rPr>
              <a:t>C:\tools\data2.csv</a:t>
            </a:r>
            <a:r>
              <a:rPr lang="en-US" sz="1400" b="0" dirty="0">
                <a:solidFill>
                  <a:srgbClr val="000000">
                    <a:alpha val="26000"/>
                  </a:srgbClr>
                </a:solidFill>
                <a:effectLst/>
                <a:latin typeface="Consolas" panose="020B0609020204030204" pitchFamily="49" charset="0"/>
              </a:rPr>
              <a:t>"</a:t>
            </a:r>
            <a:endParaRPr lang="en-US" sz="1400" b="0" dirty="0">
              <a:solidFill>
                <a:srgbClr val="333333">
                  <a:alpha val="26000"/>
                </a:srgbClr>
              </a:solidFill>
              <a:effectLst/>
              <a:latin typeface="Consolas" panose="020B0609020204030204" pitchFamily="49" charset="0"/>
            </a:endParaRPr>
          </a:p>
          <a:p>
            <a:pPr>
              <a:lnSpc>
                <a:spcPts val="1425"/>
              </a:lnSpc>
              <a:buNone/>
            </a:pPr>
            <a:r>
              <a:rPr lang="en-US" sz="1400" b="0" dirty="0">
                <a:solidFill>
                  <a:srgbClr val="FF4500">
                    <a:alpha val="26000"/>
                  </a:srgbClr>
                </a:solidFill>
                <a:effectLst/>
                <a:latin typeface="Consolas" panose="020B0609020204030204" pitchFamily="49" charset="0"/>
              </a:rPr>
              <a:t>df</a:t>
            </a:r>
            <a:r>
              <a:rPr lang="en-US" sz="1400" b="0" dirty="0">
                <a:solidFill>
                  <a:srgbClr val="333333">
                    <a:alpha val="26000"/>
                  </a:srgbClr>
                </a:solidFill>
                <a:effectLst/>
                <a:latin typeface="Consolas" panose="020B0609020204030204" pitchFamily="49" charset="0"/>
              </a:rPr>
              <a:t> </a:t>
            </a:r>
            <a:r>
              <a:rPr lang="en-US" sz="1400" b="0" dirty="0">
                <a:solidFill>
                  <a:srgbClr val="A9A9A9">
                    <a:alpha val="26000"/>
                  </a:srgbClr>
                </a:solidFill>
                <a:effectLst/>
                <a:latin typeface="Consolas" panose="020B0609020204030204" pitchFamily="49" charset="0"/>
              </a:rPr>
              <a:t>=</a:t>
            </a:r>
            <a:r>
              <a:rPr lang="en-US" sz="1400" b="0" dirty="0">
                <a:solidFill>
                  <a:srgbClr val="333333">
                    <a:alpha val="26000"/>
                  </a:srgbClr>
                </a:solidFill>
                <a:effectLst/>
                <a:latin typeface="Consolas" panose="020B0609020204030204" pitchFamily="49" charset="0"/>
              </a:rPr>
              <a:t> pd</a:t>
            </a:r>
            <a:r>
              <a:rPr lang="en-US" sz="1400" b="0" dirty="0">
                <a:solidFill>
                  <a:srgbClr val="000000">
                    <a:alpha val="26000"/>
                  </a:srgbClr>
                </a:solidFill>
                <a:effectLst/>
                <a:latin typeface="Consolas" panose="020B0609020204030204" pitchFamily="49" charset="0"/>
              </a:rPr>
              <a:t>.</a:t>
            </a:r>
            <a:r>
              <a:rPr lang="en-US" sz="1400" b="0" dirty="0">
                <a:solidFill>
                  <a:srgbClr val="0000FF">
                    <a:alpha val="26000"/>
                  </a:srgbClr>
                </a:solidFill>
                <a:effectLst/>
                <a:latin typeface="Consolas" panose="020B0609020204030204" pitchFamily="49" charset="0"/>
              </a:rPr>
              <a:t>read_csv</a:t>
            </a:r>
            <a:r>
              <a:rPr lang="en-US" sz="1400" b="0" dirty="0">
                <a:solidFill>
                  <a:srgbClr val="000000">
                    <a:alpha val="26000"/>
                  </a:srgbClr>
                </a:solidFill>
                <a:effectLst/>
                <a:latin typeface="Consolas" panose="020B0609020204030204" pitchFamily="49" charset="0"/>
              </a:rPr>
              <a:t>(</a:t>
            </a:r>
            <a:r>
              <a:rPr lang="en-US" sz="1400" b="0" dirty="0">
                <a:solidFill>
                  <a:srgbClr val="FF4500">
                    <a:alpha val="26000"/>
                  </a:srgbClr>
                </a:solidFill>
                <a:effectLst/>
                <a:latin typeface="Consolas" panose="020B0609020204030204" pitchFamily="49" charset="0"/>
              </a:rPr>
              <a:t>file_path</a:t>
            </a:r>
            <a:r>
              <a:rPr lang="en-US" sz="1400" b="0" dirty="0">
                <a:solidFill>
                  <a:srgbClr val="000000">
                    <a:alpha val="26000"/>
                  </a:srgbClr>
                </a:solidFill>
                <a:effectLst/>
                <a:latin typeface="Consolas" panose="020B0609020204030204" pitchFamily="49" charset="0"/>
              </a:rPr>
              <a:t>)</a:t>
            </a:r>
            <a:endParaRPr lang="en-US" sz="1400" b="0" dirty="0">
              <a:solidFill>
                <a:srgbClr val="333333">
                  <a:alpha val="26000"/>
                </a:srgbClr>
              </a:solidFill>
              <a:effectLst/>
              <a:latin typeface="Consolas" panose="020B0609020204030204" pitchFamily="49" charset="0"/>
            </a:endParaRPr>
          </a:p>
        </p:txBody>
      </p:sp>
      <p:sp>
        <p:nvSpPr>
          <p:cNvPr id="413" name="Google Shape;413;p43">
            <a:extLst>
              <a:ext uri="{FF2B5EF4-FFF2-40B4-BE49-F238E27FC236}">
                <a16:creationId xmlns:a16="http://schemas.microsoft.com/office/drawing/2014/main" id="{A7DE6C20-25EC-C255-8255-97C58A0C5675}"/>
              </a:ext>
            </a:extLst>
          </p:cNvPr>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Peer </a:t>
            </a:r>
            <a:br>
              <a:rPr lang="en-US" dirty="0"/>
            </a:br>
            <a:r>
              <a:rPr lang="en-US" b="1" dirty="0"/>
              <a:t>Comparison</a:t>
            </a:r>
            <a:endParaRPr b="1" dirty="0"/>
          </a:p>
        </p:txBody>
      </p:sp>
      <p:sp>
        <p:nvSpPr>
          <p:cNvPr id="41" name="TextBox 40">
            <a:extLst>
              <a:ext uri="{FF2B5EF4-FFF2-40B4-BE49-F238E27FC236}">
                <a16:creationId xmlns:a16="http://schemas.microsoft.com/office/drawing/2014/main" id="{DF3C826D-48C3-F215-F765-749A8DBFF61C}"/>
              </a:ext>
            </a:extLst>
          </p:cNvPr>
          <p:cNvSpPr txBox="1"/>
          <p:nvPr/>
        </p:nvSpPr>
        <p:spPr>
          <a:xfrm>
            <a:off x="6734175" y="1541049"/>
            <a:ext cx="4939018" cy="2019009"/>
          </a:xfrm>
          <a:prstGeom prst="rect">
            <a:avLst/>
          </a:prstGeom>
          <a:noFill/>
        </p:spPr>
        <p:txBody>
          <a:bodyPr wrap="square">
            <a:spAutoFit/>
          </a:bodyPr>
          <a:lstStyle/>
          <a:p>
            <a:r>
              <a:rPr lang="en-US" b="0" i="0" dirty="0">
                <a:solidFill>
                  <a:srgbClr val="3D3935"/>
                </a:solidFill>
                <a:effectLst/>
                <a:latin typeface="Open Sans" panose="020B0606030504020204" pitchFamily="34" charset="0"/>
              </a:rPr>
              <a:t>...</a:t>
            </a:r>
            <a:r>
              <a:rPr lang="en-US" dirty="0">
                <a:solidFill>
                  <a:srgbClr val="3D3935"/>
                </a:solidFill>
                <a:latin typeface="Open Sans" panose="020B0606030504020204" pitchFamily="34" charset="0"/>
              </a:rPr>
              <a:t>.</a:t>
            </a:r>
          </a:p>
          <a:p>
            <a:r>
              <a:rPr lang="en-US" dirty="0">
                <a:solidFill>
                  <a:srgbClr val="3D3935"/>
                </a:solidFill>
                <a:latin typeface="Open Sans" panose="020B0606030504020204" pitchFamily="34" charset="0"/>
              </a:rPr>
              <a:t>Select the most meaningful features to help prediction</a:t>
            </a:r>
          </a:p>
          <a:p>
            <a:endParaRPr lang="en-US" b="0" i="0" dirty="0">
              <a:solidFill>
                <a:srgbClr val="3D3935"/>
              </a:solidFill>
              <a:effectLst/>
              <a:latin typeface="Open Sans" panose="020B0606030504020204" pitchFamily="34" charset="0"/>
            </a:endParaRPr>
          </a:p>
          <a:p>
            <a:r>
              <a:rPr lang="en-US" b="0" i="0" dirty="0">
                <a:solidFill>
                  <a:srgbClr val="3D3935"/>
                </a:solidFill>
                <a:effectLst/>
                <a:latin typeface="Open Sans" panose="020B0606030504020204" pitchFamily="34" charset="0"/>
              </a:rPr>
              <a:t>Simple linear regression model </a:t>
            </a:r>
          </a:p>
          <a:p>
            <a:pPr marL="285750" indent="-285750">
              <a:buFontTx/>
              <a:buChar char="-"/>
            </a:pPr>
            <a:r>
              <a:rPr lang="en-US" dirty="0">
                <a:solidFill>
                  <a:srgbClr val="3D3935"/>
                </a:solidFill>
                <a:latin typeface="Open Sans" panose="020B0606030504020204" pitchFamily="34" charset="0"/>
              </a:rPr>
              <a:t>System count</a:t>
            </a:r>
          </a:p>
          <a:p>
            <a:pPr marL="285750" indent="-285750">
              <a:buFontTx/>
              <a:buChar char="-"/>
            </a:pPr>
            <a:r>
              <a:rPr lang="en-US" b="0" i="0" dirty="0">
                <a:solidFill>
                  <a:srgbClr val="3D3935"/>
                </a:solidFill>
                <a:effectLst/>
                <a:latin typeface="Open Sans" panose="020B0606030504020204" pitchFamily="34" charset="0"/>
              </a:rPr>
              <a:t>Tru</a:t>
            </a:r>
            <a:r>
              <a:rPr lang="en-US" dirty="0">
                <a:solidFill>
                  <a:srgbClr val="3D3935"/>
                </a:solidFill>
                <a:latin typeface="Open Sans" panose="020B0606030504020204" pitchFamily="34" charset="0"/>
              </a:rPr>
              <a:t>st count</a:t>
            </a:r>
          </a:p>
          <a:p>
            <a:pPr marL="285750" indent="-285750">
              <a:buFontTx/>
              <a:buChar char="-"/>
            </a:pPr>
            <a:r>
              <a:rPr lang="en-US" dirty="0">
                <a:solidFill>
                  <a:srgbClr val="3D3935"/>
                </a:solidFill>
                <a:latin typeface="Open Sans" panose="020B0606030504020204" pitchFamily="34" charset="0"/>
              </a:rPr>
              <a:t>Use case: sanity check. Is the environment better or worst than expected for the size</a:t>
            </a:r>
            <a:endParaRPr lang="en-US" b="0" i="0" dirty="0">
              <a:solidFill>
                <a:srgbClr val="3D3935"/>
              </a:solidFill>
              <a:effectLst/>
              <a:latin typeface="Open Sans" panose="020B0606030504020204" pitchFamily="34" charset="0"/>
            </a:endParaRPr>
          </a:p>
          <a:p>
            <a:pPr marL="285750" indent="-285750" algn="l" fontAlgn="base">
              <a:buFont typeface="Arial" panose="020B0604020202020204" pitchFamily="34" charset="0"/>
              <a:buChar char="•"/>
            </a:pPr>
            <a:endParaRPr lang="en-US" b="1" dirty="0">
              <a:solidFill>
                <a:schemeClr val="tx2">
                  <a:lumMod val="25000"/>
                </a:schemeClr>
              </a:solidFill>
            </a:endParaRPr>
          </a:p>
        </p:txBody>
      </p:sp>
      <p:sp>
        <p:nvSpPr>
          <p:cNvPr id="42" name="TextBox 41">
            <a:extLst>
              <a:ext uri="{FF2B5EF4-FFF2-40B4-BE49-F238E27FC236}">
                <a16:creationId xmlns:a16="http://schemas.microsoft.com/office/drawing/2014/main" id="{306888E3-486A-BFA1-12FE-39135AB92ED0}"/>
              </a:ext>
            </a:extLst>
          </p:cNvPr>
          <p:cNvSpPr txBox="1"/>
          <p:nvPr/>
        </p:nvSpPr>
        <p:spPr>
          <a:xfrm>
            <a:off x="6734174" y="687901"/>
            <a:ext cx="5073604" cy="642412"/>
          </a:xfrm>
          <a:prstGeom prst="rect">
            <a:avLst/>
          </a:prstGeom>
          <a:noFill/>
        </p:spPr>
        <p:txBody>
          <a:bodyPr wrap="square">
            <a:spAutoFit/>
          </a:bodyPr>
          <a:lstStyle/>
          <a:p>
            <a:r>
              <a:rPr lang="en-US" sz="3600" dirty="0">
                <a:solidFill>
                  <a:srgbClr val="09B36B"/>
                </a:solidFill>
              </a:rPr>
              <a:t>Summary</a:t>
            </a:r>
          </a:p>
        </p:txBody>
      </p:sp>
      <p:pic>
        <p:nvPicPr>
          <p:cNvPr id="43" name="Picture 42">
            <a:extLst>
              <a:ext uri="{FF2B5EF4-FFF2-40B4-BE49-F238E27FC236}">
                <a16:creationId xmlns:a16="http://schemas.microsoft.com/office/drawing/2014/main" id="{D79860CC-3DB8-33C8-F8DE-BFD54C3750EA}"/>
              </a:ext>
            </a:extLst>
          </p:cNvPr>
          <p:cNvPicPr>
            <a:picLocks noChangeAspect="1"/>
          </p:cNvPicPr>
          <p:nvPr/>
        </p:nvPicPr>
        <p:blipFill>
          <a:blip r:embed="rId3"/>
          <a:stretch>
            <a:fillRect/>
          </a:stretch>
        </p:blipFill>
        <p:spPr>
          <a:xfrm>
            <a:off x="3732733" y="381899"/>
            <a:ext cx="8282809" cy="5244201"/>
          </a:xfrm>
          <a:prstGeom prst="rect">
            <a:avLst/>
          </a:prstGeom>
          <a:effectLst>
            <a:outerShdw blurRad="50800" dist="38100" dir="2700000" algn="tl" rotWithShape="0">
              <a:prstClr val="black">
                <a:alpha val="40000"/>
              </a:prstClr>
            </a:outerShdw>
          </a:effectLst>
        </p:spPr>
      </p:pic>
      <p:sp>
        <p:nvSpPr>
          <p:cNvPr id="45" name="Oval 44">
            <a:extLst>
              <a:ext uri="{FF2B5EF4-FFF2-40B4-BE49-F238E27FC236}">
                <a16:creationId xmlns:a16="http://schemas.microsoft.com/office/drawing/2014/main" id="{6010BFCA-7014-4894-1B0B-429630D60B78}"/>
              </a:ext>
            </a:extLst>
          </p:cNvPr>
          <p:cNvSpPr/>
          <p:nvPr/>
        </p:nvSpPr>
        <p:spPr>
          <a:xfrm>
            <a:off x="6476999" y="3544749"/>
            <a:ext cx="389589" cy="379128"/>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6" name="Group 45">
            <a:extLst>
              <a:ext uri="{FF2B5EF4-FFF2-40B4-BE49-F238E27FC236}">
                <a16:creationId xmlns:a16="http://schemas.microsoft.com/office/drawing/2014/main" id="{E99222A6-2C0D-4023-B4A8-F4B5CD6030BE}"/>
              </a:ext>
            </a:extLst>
          </p:cNvPr>
          <p:cNvGrpSpPr/>
          <p:nvPr/>
        </p:nvGrpSpPr>
        <p:grpSpPr>
          <a:xfrm>
            <a:off x="5705565" y="1913932"/>
            <a:ext cx="1960386" cy="724127"/>
            <a:chOff x="4603822" y="1678744"/>
            <a:chExt cx="1984839" cy="728544"/>
          </a:xfrm>
        </p:grpSpPr>
        <p:sp>
          <p:nvSpPr>
            <p:cNvPr id="47" name="TextBox 46">
              <a:extLst>
                <a:ext uri="{FF2B5EF4-FFF2-40B4-BE49-F238E27FC236}">
                  <a16:creationId xmlns:a16="http://schemas.microsoft.com/office/drawing/2014/main" id="{92DBFF52-6EE8-4EEC-4909-1230702607E0}"/>
                </a:ext>
              </a:extLst>
            </p:cNvPr>
            <p:cNvSpPr txBox="1"/>
            <p:nvPr/>
          </p:nvSpPr>
          <p:spPr>
            <a:xfrm>
              <a:off x="4603822" y="1678744"/>
              <a:ext cx="1984839" cy="307777"/>
            </a:xfrm>
            <a:prstGeom prst="rect">
              <a:avLst/>
            </a:prstGeom>
            <a:noFill/>
          </p:spPr>
          <p:txBody>
            <a:bodyPr wrap="none" rtlCol="0">
              <a:spAutoFit/>
            </a:bodyPr>
            <a:lstStyle/>
            <a:p>
              <a:r>
                <a:rPr lang="en-US" b="1" dirty="0"/>
                <a:t>Worst than Predicted</a:t>
              </a:r>
            </a:p>
          </p:txBody>
        </p:sp>
        <p:sp>
          <p:nvSpPr>
            <p:cNvPr id="49" name="Oval 48">
              <a:extLst>
                <a:ext uri="{FF2B5EF4-FFF2-40B4-BE49-F238E27FC236}">
                  <a16:creationId xmlns:a16="http://schemas.microsoft.com/office/drawing/2014/main" id="{C6EC3AA4-F375-0636-7DDE-01D895D956B7}"/>
                </a:ext>
              </a:extLst>
            </p:cNvPr>
            <p:cNvSpPr/>
            <p:nvPr/>
          </p:nvSpPr>
          <p:spPr>
            <a:xfrm>
              <a:off x="5383597" y="2099511"/>
              <a:ext cx="331403" cy="307777"/>
            </a:xfrm>
            <a:prstGeom prst="ellipse">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0" name="Group 49">
            <a:extLst>
              <a:ext uri="{FF2B5EF4-FFF2-40B4-BE49-F238E27FC236}">
                <a16:creationId xmlns:a16="http://schemas.microsoft.com/office/drawing/2014/main" id="{01E2FA78-1185-0334-1835-7B59E06B424D}"/>
              </a:ext>
            </a:extLst>
          </p:cNvPr>
          <p:cNvGrpSpPr/>
          <p:nvPr/>
        </p:nvGrpSpPr>
        <p:grpSpPr>
          <a:xfrm>
            <a:off x="5696066" y="4348447"/>
            <a:ext cx="1969885" cy="692440"/>
            <a:chOff x="7910286" y="3933722"/>
            <a:chExt cx="1994457" cy="696664"/>
          </a:xfrm>
        </p:grpSpPr>
        <p:sp>
          <p:nvSpPr>
            <p:cNvPr id="51" name="TextBox 50">
              <a:extLst>
                <a:ext uri="{FF2B5EF4-FFF2-40B4-BE49-F238E27FC236}">
                  <a16:creationId xmlns:a16="http://schemas.microsoft.com/office/drawing/2014/main" id="{FF899067-FF7E-A6B8-F367-AEF32A1BB292}"/>
                </a:ext>
              </a:extLst>
            </p:cNvPr>
            <p:cNvSpPr txBox="1"/>
            <p:nvPr/>
          </p:nvSpPr>
          <p:spPr>
            <a:xfrm>
              <a:off x="7910286" y="3933722"/>
              <a:ext cx="1994457" cy="307777"/>
            </a:xfrm>
            <a:prstGeom prst="rect">
              <a:avLst/>
            </a:prstGeom>
            <a:noFill/>
          </p:spPr>
          <p:txBody>
            <a:bodyPr wrap="none" rtlCol="0">
              <a:spAutoFit/>
            </a:bodyPr>
            <a:lstStyle/>
            <a:p>
              <a:r>
                <a:rPr lang="en-US" b="1" dirty="0"/>
                <a:t>Better than Predicted</a:t>
              </a:r>
            </a:p>
          </p:txBody>
        </p:sp>
        <p:sp>
          <p:nvSpPr>
            <p:cNvPr id="52" name="Oval 51">
              <a:extLst>
                <a:ext uri="{FF2B5EF4-FFF2-40B4-BE49-F238E27FC236}">
                  <a16:creationId xmlns:a16="http://schemas.microsoft.com/office/drawing/2014/main" id="{1C68B6FB-1E12-F468-B97E-D0FB5A1310F6}"/>
                </a:ext>
              </a:extLst>
            </p:cNvPr>
            <p:cNvSpPr/>
            <p:nvPr/>
          </p:nvSpPr>
          <p:spPr>
            <a:xfrm>
              <a:off x="8741812" y="4322609"/>
              <a:ext cx="331403" cy="307777"/>
            </a:xfrm>
            <a:prstGeom prst="ellipse">
              <a:avLst/>
            </a:prstGeom>
            <a:solidFill>
              <a:srgbClr val="09B36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3" name="Group 52">
            <a:extLst>
              <a:ext uri="{FF2B5EF4-FFF2-40B4-BE49-F238E27FC236}">
                <a16:creationId xmlns:a16="http://schemas.microsoft.com/office/drawing/2014/main" id="{4F15E3B2-55CF-BA2F-F940-746512A380E7}"/>
              </a:ext>
            </a:extLst>
          </p:cNvPr>
          <p:cNvGrpSpPr/>
          <p:nvPr/>
        </p:nvGrpSpPr>
        <p:grpSpPr>
          <a:xfrm>
            <a:off x="6969662" y="3284152"/>
            <a:ext cx="3547548" cy="734186"/>
            <a:chOff x="6588661" y="3258752"/>
            <a:chExt cx="3591799" cy="738664"/>
          </a:xfrm>
        </p:grpSpPr>
        <p:cxnSp>
          <p:nvCxnSpPr>
            <p:cNvPr id="54" name="Straight Arrow Connector 53">
              <a:extLst>
                <a:ext uri="{FF2B5EF4-FFF2-40B4-BE49-F238E27FC236}">
                  <a16:creationId xmlns:a16="http://schemas.microsoft.com/office/drawing/2014/main" id="{46D10B2C-C9F0-74D7-98E0-CC4623485C82}"/>
                </a:ext>
              </a:extLst>
            </p:cNvPr>
            <p:cNvCxnSpPr>
              <a:cxnSpLocks/>
            </p:cNvCxnSpPr>
            <p:nvPr/>
          </p:nvCxnSpPr>
          <p:spPr>
            <a:xfrm flipH="1">
              <a:off x="6588661" y="3710068"/>
              <a:ext cx="1733364"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55" name="TextBox 54">
              <a:extLst>
                <a:ext uri="{FF2B5EF4-FFF2-40B4-BE49-F238E27FC236}">
                  <a16:creationId xmlns:a16="http://schemas.microsoft.com/office/drawing/2014/main" id="{06237A2B-2AC1-4557-F597-74CFDD33A5ED}"/>
                </a:ext>
              </a:extLst>
            </p:cNvPr>
            <p:cNvSpPr txBox="1"/>
            <p:nvPr/>
          </p:nvSpPr>
          <p:spPr>
            <a:xfrm>
              <a:off x="8300914" y="3258752"/>
              <a:ext cx="1879546" cy="738664"/>
            </a:xfrm>
            <a:prstGeom prst="rect">
              <a:avLst/>
            </a:prstGeom>
            <a:noFill/>
          </p:spPr>
          <p:txBody>
            <a:bodyPr wrap="square">
              <a:spAutoFit/>
            </a:bodyPr>
            <a:lstStyle/>
            <a:p>
              <a:pPr algn="ctr"/>
              <a:r>
                <a:rPr lang="en-US" b="1" dirty="0"/>
                <a:t>Predicted Count of</a:t>
              </a:r>
            </a:p>
            <a:p>
              <a:pPr algn="ctr"/>
              <a:r>
                <a:rPr lang="en-US" b="1" dirty="0"/>
                <a:t>Excessive Shares </a:t>
              </a:r>
            </a:p>
            <a:p>
              <a:pPr algn="ctr"/>
              <a:r>
                <a:rPr lang="en-US" b="1" dirty="0"/>
                <a:t>2k systems</a:t>
              </a:r>
              <a:endParaRPr lang="en-US" dirty="0"/>
            </a:p>
          </p:txBody>
        </p:sp>
      </p:grpSp>
      <p:sp>
        <p:nvSpPr>
          <p:cNvPr id="2" name="TextBox 1">
            <a:extLst>
              <a:ext uri="{FF2B5EF4-FFF2-40B4-BE49-F238E27FC236}">
                <a16:creationId xmlns:a16="http://schemas.microsoft.com/office/drawing/2014/main" id="{1F0E8507-739D-B5D3-E783-BC8B090C4146}"/>
              </a:ext>
            </a:extLst>
          </p:cNvPr>
          <p:cNvSpPr txBox="1"/>
          <p:nvPr/>
        </p:nvSpPr>
        <p:spPr>
          <a:xfrm>
            <a:off x="918776" y="1793539"/>
            <a:ext cx="4642401" cy="1384995"/>
          </a:xfrm>
          <a:prstGeom prst="rect">
            <a:avLst/>
          </a:prstGeom>
          <a:noFill/>
        </p:spPr>
        <p:txBody>
          <a:bodyPr wrap="square">
            <a:spAutoFit/>
          </a:bodyPr>
          <a:lstStyle/>
          <a:p>
            <a:r>
              <a:rPr lang="en-US" sz="2000" dirty="0">
                <a:solidFill>
                  <a:schemeClr val="bg1">
                    <a:lumMod val="85000"/>
                  </a:schemeClr>
                </a:solidFill>
                <a:latin typeface="Open Sans" panose="020B0606030504020204" pitchFamily="34" charset="0"/>
              </a:rPr>
              <a:t>Linear Regression</a:t>
            </a:r>
          </a:p>
          <a:p>
            <a:r>
              <a:rPr lang="en-US" sz="2000" b="0" i="0" dirty="0">
                <a:solidFill>
                  <a:schemeClr val="bg1">
                    <a:lumMod val="85000"/>
                  </a:schemeClr>
                </a:solidFill>
                <a:effectLst/>
                <a:latin typeface="Systemia" pitchFamily="50" charset="0"/>
              </a:rPr>
              <a:t>Randomforest</a:t>
            </a:r>
            <a:br>
              <a:rPr lang="en-US" sz="2000" b="0" i="0" dirty="0">
                <a:solidFill>
                  <a:schemeClr val="bg1">
                    <a:lumMod val="85000"/>
                  </a:schemeClr>
                </a:solidFill>
                <a:effectLst/>
                <a:latin typeface="Systemia" pitchFamily="50" charset="0"/>
              </a:rPr>
            </a:br>
            <a:r>
              <a:rPr lang="en-US" sz="2000" b="0" i="0" dirty="0">
                <a:solidFill>
                  <a:schemeClr val="bg1">
                    <a:lumMod val="75000"/>
                  </a:schemeClr>
                </a:solidFill>
                <a:effectLst/>
                <a:latin typeface="Systemia" pitchFamily="50" charset="0"/>
              </a:rPr>
              <a:t>Neural Network</a:t>
            </a:r>
          </a:p>
          <a:p>
            <a:endParaRPr lang="en-US" sz="2400" b="0" i="0" dirty="0">
              <a:solidFill>
                <a:srgbClr val="2B2576"/>
              </a:solidFill>
              <a:effectLst/>
              <a:latin typeface="Open Sans" panose="020B0606030504020204" pitchFamily="34" charset="0"/>
            </a:endParaRPr>
          </a:p>
        </p:txBody>
      </p:sp>
      <p:sp>
        <p:nvSpPr>
          <p:cNvPr id="3" name="TextBox 2">
            <a:extLst>
              <a:ext uri="{FF2B5EF4-FFF2-40B4-BE49-F238E27FC236}">
                <a16:creationId xmlns:a16="http://schemas.microsoft.com/office/drawing/2014/main" id="{8412CF1D-A231-BF5B-A748-D41A414374DB}"/>
              </a:ext>
            </a:extLst>
          </p:cNvPr>
          <p:cNvSpPr txBox="1"/>
          <p:nvPr/>
        </p:nvSpPr>
        <p:spPr>
          <a:xfrm>
            <a:off x="854064" y="1393377"/>
            <a:ext cx="2841636" cy="461665"/>
          </a:xfrm>
          <a:prstGeom prst="rect">
            <a:avLst/>
          </a:prstGeom>
          <a:noFill/>
        </p:spPr>
        <p:txBody>
          <a:bodyPr wrap="square">
            <a:spAutoFit/>
          </a:bodyPr>
          <a:lstStyle/>
          <a:p>
            <a:r>
              <a:rPr lang="en-US" sz="2400" b="0" i="0" dirty="0">
                <a:solidFill>
                  <a:srgbClr val="2B2576"/>
                </a:solidFill>
                <a:effectLst/>
                <a:latin typeface="Open Sans" panose="020B0606030504020204" pitchFamily="34" charset="0"/>
              </a:rPr>
              <a:t>Predictive Models</a:t>
            </a:r>
            <a:endParaRPr lang="en-US" sz="2400" b="0" i="0" dirty="0">
              <a:solidFill>
                <a:srgbClr val="2B2576"/>
              </a:solidFill>
              <a:effectLst/>
              <a:latin typeface="Systemia" pitchFamily="50" charset="0"/>
            </a:endParaRPr>
          </a:p>
        </p:txBody>
      </p:sp>
      <p:pic>
        <p:nvPicPr>
          <p:cNvPr id="5" name="Picture 4">
            <a:extLst>
              <a:ext uri="{FF2B5EF4-FFF2-40B4-BE49-F238E27FC236}">
                <a16:creationId xmlns:a16="http://schemas.microsoft.com/office/drawing/2014/main" id="{C0E1C041-8A85-F0D5-7D4D-5EA77673145C}"/>
              </a:ext>
            </a:extLst>
          </p:cNvPr>
          <p:cNvPicPr>
            <a:picLocks noChangeAspect="1"/>
          </p:cNvPicPr>
          <p:nvPr/>
        </p:nvPicPr>
        <p:blipFill>
          <a:blip r:embed="rId4"/>
          <a:stretch>
            <a:fillRect/>
          </a:stretch>
        </p:blipFill>
        <p:spPr>
          <a:xfrm>
            <a:off x="3732733" y="381898"/>
            <a:ext cx="8285891" cy="5244201"/>
          </a:xfrm>
          <a:prstGeom prst="rect">
            <a:avLst/>
          </a:prstGeom>
        </p:spPr>
      </p:pic>
      <p:sp>
        <p:nvSpPr>
          <p:cNvPr id="8" name="Rectangle 7">
            <a:extLst>
              <a:ext uri="{FF2B5EF4-FFF2-40B4-BE49-F238E27FC236}">
                <a16:creationId xmlns:a16="http://schemas.microsoft.com/office/drawing/2014/main" id="{883A4240-F41B-985F-6AAC-458060F967B2}"/>
              </a:ext>
            </a:extLst>
          </p:cNvPr>
          <p:cNvSpPr/>
          <p:nvPr/>
        </p:nvSpPr>
        <p:spPr>
          <a:xfrm>
            <a:off x="3729651" y="381898"/>
            <a:ext cx="8282809" cy="5244202"/>
          </a:xfrm>
          <a:prstGeom prst="rect">
            <a:avLst/>
          </a:prstGeom>
          <a:solidFill>
            <a:schemeClr val="bg1">
              <a:alpha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AC23148D-E34D-7F02-D52A-080856900B93}"/>
              </a:ext>
            </a:extLst>
          </p:cNvPr>
          <p:cNvSpPr txBox="1"/>
          <p:nvPr/>
        </p:nvSpPr>
        <p:spPr>
          <a:xfrm>
            <a:off x="3732733" y="1389773"/>
            <a:ext cx="8279727" cy="523220"/>
          </a:xfrm>
          <a:prstGeom prst="rect">
            <a:avLst/>
          </a:prstGeom>
          <a:noFill/>
        </p:spPr>
        <p:txBody>
          <a:bodyPr wrap="square" rtlCol="0">
            <a:spAutoFit/>
          </a:bodyPr>
          <a:lstStyle/>
          <a:p>
            <a:pPr algn="ctr"/>
            <a:r>
              <a:rPr lang="en-US" sz="2800" dirty="0">
                <a:solidFill>
                  <a:srgbClr val="2B2576"/>
                </a:solidFill>
              </a:rPr>
              <a:t>Anyone port that to PowerShell yet? </a:t>
            </a:r>
          </a:p>
        </p:txBody>
      </p:sp>
      <p:sp>
        <p:nvSpPr>
          <p:cNvPr id="10" name="TextBox 9">
            <a:extLst>
              <a:ext uri="{FF2B5EF4-FFF2-40B4-BE49-F238E27FC236}">
                <a16:creationId xmlns:a16="http://schemas.microsoft.com/office/drawing/2014/main" id="{627992D3-4E31-34F5-EA5B-112F38C1522C}"/>
              </a:ext>
            </a:extLst>
          </p:cNvPr>
          <p:cNvSpPr txBox="1"/>
          <p:nvPr/>
        </p:nvSpPr>
        <p:spPr>
          <a:xfrm>
            <a:off x="3723487" y="2203512"/>
            <a:ext cx="8298219" cy="707886"/>
          </a:xfrm>
          <a:prstGeom prst="rect">
            <a:avLst/>
          </a:prstGeom>
          <a:noFill/>
        </p:spPr>
        <p:txBody>
          <a:bodyPr wrap="square" rtlCol="0">
            <a:spAutoFit/>
          </a:bodyPr>
          <a:lstStyle/>
          <a:p>
            <a:pPr algn="ctr"/>
            <a:r>
              <a:rPr lang="en-US" sz="2000" dirty="0">
                <a:solidFill>
                  <a:srgbClr val="2B2576"/>
                </a:solidFill>
              </a:rPr>
              <a:t>ML-DOTNET</a:t>
            </a:r>
          </a:p>
          <a:p>
            <a:pPr algn="ctr"/>
            <a:r>
              <a:rPr lang="en-US" sz="2000" dirty="0">
                <a:solidFill>
                  <a:srgbClr val="2B2576"/>
                </a:solidFill>
              </a:rPr>
              <a:t>https://dotnet.microsoft.com/en-us/apps/ai/ml-dotnet</a:t>
            </a:r>
          </a:p>
        </p:txBody>
      </p:sp>
      <p:sp>
        <p:nvSpPr>
          <p:cNvPr id="11" name="TextBox 10">
            <a:extLst>
              <a:ext uri="{FF2B5EF4-FFF2-40B4-BE49-F238E27FC236}">
                <a16:creationId xmlns:a16="http://schemas.microsoft.com/office/drawing/2014/main" id="{13EFF327-5E88-21FB-A4A9-FB42709736C2}"/>
              </a:ext>
            </a:extLst>
          </p:cNvPr>
          <p:cNvSpPr txBox="1"/>
          <p:nvPr/>
        </p:nvSpPr>
        <p:spPr>
          <a:xfrm>
            <a:off x="3723487" y="3637383"/>
            <a:ext cx="8279727" cy="523220"/>
          </a:xfrm>
          <a:prstGeom prst="rect">
            <a:avLst/>
          </a:prstGeom>
          <a:noFill/>
        </p:spPr>
        <p:txBody>
          <a:bodyPr wrap="square" rtlCol="0">
            <a:spAutoFit/>
          </a:bodyPr>
          <a:lstStyle/>
          <a:p>
            <a:pPr algn="ctr"/>
            <a:r>
              <a:rPr lang="en-US" sz="2800" dirty="0">
                <a:solidFill>
                  <a:srgbClr val="2B2576"/>
                </a:solidFill>
              </a:rPr>
              <a:t>Maybe in </a:t>
            </a:r>
            <a:r>
              <a:rPr lang="en-US" sz="2800" dirty="0" err="1">
                <a:solidFill>
                  <a:srgbClr val="2B2576"/>
                </a:solidFill>
              </a:rPr>
              <a:t>PowerHuntShare</a:t>
            </a:r>
            <a:r>
              <a:rPr lang="en-US" sz="2800" dirty="0">
                <a:solidFill>
                  <a:srgbClr val="2B2576"/>
                </a:solidFill>
              </a:rPr>
              <a:t> v3 ;)</a:t>
            </a:r>
          </a:p>
        </p:txBody>
      </p:sp>
    </p:spTree>
    <p:extLst>
      <p:ext uri="{BB962C8B-B14F-4D97-AF65-F5344CB8AC3E}">
        <p14:creationId xmlns:p14="http://schemas.microsoft.com/office/powerpoint/2010/main" val="288143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961A3810-6958-82E4-017F-D0E4AF676242}"/>
            </a:ext>
          </a:extLst>
        </p:cNvPr>
        <p:cNvGrpSpPr/>
        <p:nvPr/>
      </p:nvGrpSpPr>
      <p:grpSpPr>
        <a:xfrm>
          <a:off x="0" y="0"/>
          <a:ext cx="0" cy="0"/>
          <a:chOff x="0" y="0"/>
          <a:chExt cx="0" cy="0"/>
        </a:xfrm>
      </p:grpSpPr>
      <p:sp>
        <p:nvSpPr>
          <p:cNvPr id="37" name="Rectangle 36">
            <a:extLst>
              <a:ext uri="{FF2B5EF4-FFF2-40B4-BE49-F238E27FC236}">
                <a16:creationId xmlns:a16="http://schemas.microsoft.com/office/drawing/2014/main" id="{26AED9B3-8AC1-FC1F-5EDF-7B2025ECE1EF}"/>
              </a:ext>
            </a:extLst>
          </p:cNvPr>
          <p:cNvSpPr/>
          <p:nvPr/>
        </p:nvSpPr>
        <p:spPr>
          <a:xfrm>
            <a:off x="858010" y="3353002"/>
            <a:ext cx="1504190" cy="1930649"/>
          </a:xfrm>
          <a:prstGeom prst="rect">
            <a:avLst/>
          </a:prstGeom>
          <a:solidFill>
            <a:schemeClr val="accent1">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48AC61BC-C32A-684B-CF46-B6B098C553C3}"/>
              </a:ext>
            </a:extLst>
          </p:cNvPr>
          <p:cNvSpPr/>
          <p:nvPr/>
        </p:nvSpPr>
        <p:spPr>
          <a:xfrm>
            <a:off x="2574918" y="3343274"/>
            <a:ext cx="9138545" cy="2771775"/>
          </a:xfrm>
          <a:prstGeom prst="rect">
            <a:avLst/>
          </a:prstGeom>
          <a:solidFill>
            <a:schemeClr val="accent1">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B78D03F4-BD1C-61A6-C29F-DBF58B86B3C0}"/>
              </a:ext>
            </a:extLst>
          </p:cNvPr>
          <p:cNvSpPr txBox="1"/>
          <p:nvPr/>
        </p:nvSpPr>
        <p:spPr>
          <a:xfrm>
            <a:off x="3047135" y="3650351"/>
            <a:ext cx="8345185" cy="2800767"/>
          </a:xfrm>
          <a:prstGeom prst="rect">
            <a:avLst/>
          </a:prstGeom>
          <a:noFill/>
        </p:spPr>
        <p:txBody>
          <a:bodyPr wrap="square">
            <a:spAutoFit/>
          </a:bodyPr>
          <a:lstStyle/>
          <a:p>
            <a:r>
              <a:rPr lang="en-US" sz="1600" b="1" dirty="0">
                <a:solidFill>
                  <a:srgbClr val="2B2576"/>
                </a:solidFill>
              </a:rPr>
              <a:t>Transform Data</a:t>
            </a:r>
          </a:p>
          <a:p>
            <a:endParaRPr lang="en-US" sz="1600" b="1" dirty="0">
              <a:solidFill>
                <a:srgbClr val="09B36B"/>
              </a:solidFill>
              <a:latin typeface="+mn-lt"/>
            </a:endParaRPr>
          </a:p>
          <a:p>
            <a:r>
              <a:rPr lang="en-US" b="1" dirty="0">
                <a:solidFill>
                  <a:schemeClr val="tx2">
                    <a:lumMod val="25000"/>
                  </a:schemeClr>
                </a:solidFill>
                <a:latin typeface="+mn-lt"/>
              </a:rPr>
              <a:t>Static Data Labeling</a:t>
            </a:r>
          </a:p>
          <a:p>
            <a:pPr marL="171450" indent="-171450">
              <a:buFont typeface="Arial" panose="020B0604020202020204" pitchFamily="34" charset="0"/>
              <a:buChar char="•"/>
            </a:pPr>
            <a:r>
              <a:rPr lang="en-US" sz="1200" dirty="0">
                <a:solidFill>
                  <a:schemeClr val="tx2">
                    <a:lumMod val="25000"/>
                  </a:schemeClr>
                </a:solidFill>
                <a:latin typeface="+mn-lt"/>
              </a:rPr>
              <a:t>Highly Exploitable, Interesting Files, Secrets Extraction, Stale, Empty</a:t>
            </a:r>
          </a:p>
          <a:p>
            <a:endParaRPr lang="en-US" b="1" dirty="0">
              <a:solidFill>
                <a:schemeClr val="tx2">
                  <a:lumMod val="25000"/>
                </a:schemeClr>
              </a:solidFill>
              <a:latin typeface="+mn-lt"/>
            </a:endParaRPr>
          </a:p>
          <a:p>
            <a:r>
              <a:rPr lang="en-US" b="1" dirty="0">
                <a:solidFill>
                  <a:schemeClr val="tx2">
                    <a:lumMod val="25000"/>
                  </a:schemeClr>
                </a:solidFill>
                <a:latin typeface="+mn-lt"/>
              </a:rPr>
              <a:t>Dynamic Data Enrichment</a:t>
            </a:r>
          </a:p>
          <a:p>
            <a:pPr marL="171450" indent="-171450">
              <a:buFont typeface="Arial" panose="020B0604020202020204" pitchFamily="34" charset="0"/>
              <a:buChar char="•"/>
            </a:pPr>
            <a:r>
              <a:rPr lang="en-US" sz="1200" dirty="0">
                <a:solidFill>
                  <a:schemeClr val="tx2">
                    <a:lumMod val="25000"/>
                  </a:schemeClr>
                </a:solidFill>
                <a:latin typeface="+mn-lt"/>
              </a:rPr>
              <a:t>Fingerprinting, Risk Scoring, </a:t>
            </a:r>
            <a:r>
              <a:rPr lang="en-US" sz="1200" b="1" dirty="0">
                <a:solidFill>
                  <a:srgbClr val="3737C5"/>
                </a:solidFill>
                <a:latin typeface="+mn-lt"/>
              </a:rPr>
              <a:t>Peer Comparison</a:t>
            </a:r>
          </a:p>
          <a:p>
            <a:endParaRPr lang="en-US" dirty="0">
              <a:solidFill>
                <a:srgbClr val="3737C5"/>
              </a:solidFill>
              <a:latin typeface="+mn-lt"/>
            </a:endParaRPr>
          </a:p>
          <a:p>
            <a:br>
              <a:rPr lang="en-US" sz="1600" dirty="0">
                <a:solidFill>
                  <a:schemeClr val="tx2">
                    <a:lumMod val="25000"/>
                  </a:schemeClr>
                </a:solidFill>
                <a:latin typeface="+mn-lt"/>
              </a:rPr>
            </a:br>
            <a:endParaRPr lang="en-US" sz="1600" dirty="0">
              <a:solidFill>
                <a:schemeClr val="tx2">
                  <a:lumMod val="25000"/>
                </a:schemeClr>
              </a:solidFill>
              <a:latin typeface="+mn-lt"/>
            </a:endParaRPr>
          </a:p>
          <a:p>
            <a:pPr marL="285750" indent="-285750">
              <a:buFont typeface="Arial" panose="020B0604020202020204" pitchFamily="34" charset="0"/>
              <a:buChar char="•"/>
            </a:pPr>
            <a:endParaRPr lang="en-US" sz="1600" dirty="0">
              <a:solidFill>
                <a:schemeClr val="tx2">
                  <a:lumMod val="25000"/>
                </a:schemeClr>
              </a:solidFill>
              <a:latin typeface="+mn-lt"/>
            </a:endParaRPr>
          </a:p>
          <a:p>
            <a:pPr marL="400050"/>
            <a:endParaRPr lang="en-US" sz="1600" dirty="0">
              <a:solidFill>
                <a:schemeClr val="tx2">
                  <a:lumMod val="25000"/>
                </a:schemeClr>
              </a:solidFill>
              <a:latin typeface="+mn-lt"/>
            </a:endParaRPr>
          </a:p>
        </p:txBody>
      </p:sp>
      <p:sp>
        <p:nvSpPr>
          <p:cNvPr id="32" name="Google Shape;413;p43">
            <a:extLst>
              <a:ext uri="{FF2B5EF4-FFF2-40B4-BE49-F238E27FC236}">
                <a16:creationId xmlns:a16="http://schemas.microsoft.com/office/drawing/2014/main" id="{3D2F1DB3-6DAE-CDCA-9488-0B597A5E4C09}"/>
              </a:ext>
            </a:extLst>
          </p:cNvPr>
          <p:cNvSpPr txBox="1">
            <a:spLocks noGrp="1"/>
          </p:cNvSpPr>
          <p:nvPr>
            <p:ph type="title"/>
          </p:nvPr>
        </p:nvSpPr>
        <p:spPr>
          <a:xfrm>
            <a:off x="735107" y="662500"/>
            <a:ext cx="8617595" cy="4584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sz="3100" dirty="0"/>
              <a:t>  </a:t>
            </a:r>
            <a:br>
              <a:rPr lang="en-US" sz="3100" dirty="0"/>
            </a:br>
            <a:r>
              <a:rPr lang="en-US" b="1" dirty="0"/>
              <a:t>PowerHuntShares Process</a:t>
            </a:r>
            <a:endParaRPr dirty="0"/>
          </a:p>
        </p:txBody>
      </p:sp>
      <p:sp>
        <p:nvSpPr>
          <p:cNvPr id="4" name="Rectangle 3">
            <a:extLst>
              <a:ext uri="{FF2B5EF4-FFF2-40B4-BE49-F238E27FC236}">
                <a16:creationId xmlns:a16="http://schemas.microsoft.com/office/drawing/2014/main" id="{C0ED6EAB-39A0-70EB-32E0-F47412F28492}"/>
              </a:ext>
            </a:extLst>
          </p:cNvPr>
          <p:cNvSpPr/>
          <p:nvPr/>
        </p:nvSpPr>
        <p:spPr>
          <a:xfrm>
            <a:off x="9489645" y="3582100"/>
            <a:ext cx="790575" cy="37077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Data</a:t>
            </a:r>
          </a:p>
        </p:txBody>
      </p:sp>
      <p:sp>
        <p:nvSpPr>
          <p:cNvPr id="30" name="Rectangle 29">
            <a:extLst>
              <a:ext uri="{FF2B5EF4-FFF2-40B4-BE49-F238E27FC236}">
                <a16:creationId xmlns:a16="http://schemas.microsoft.com/office/drawing/2014/main" id="{76B18F40-AAD2-2BD2-29A7-2550D281CBD8}"/>
              </a:ext>
            </a:extLst>
          </p:cNvPr>
          <p:cNvSpPr/>
          <p:nvPr/>
        </p:nvSpPr>
        <p:spPr>
          <a:xfrm>
            <a:off x="10569868" y="3582100"/>
            <a:ext cx="885825" cy="37077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Context</a:t>
            </a:r>
          </a:p>
        </p:txBody>
      </p:sp>
      <p:sp>
        <p:nvSpPr>
          <p:cNvPr id="31" name="TextBox 30">
            <a:extLst>
              <a:ext uri="{FF2B5EF4-FFF2-40B4-BE49-F238E27FC236}">
                <a16:creationId xmlns:a16="http://schemas.microsoft.com/office/drawing/2014/main" id="{4BE7EF28-78FA-BBE1-09DA-10EAC2941571}"/>
              </a:ext>
            </a:extLst>
          </p:cNvPr>
          <p:cNvSpPr txBox="1"/>
          <p:nvPr/>
        </p:nvSpPr>
        <p:spPr>
          <a:xfrm>
            <a:off x="10296360" y="3650351"/>
            <a:ext cx="288862" cy="307777"/>
          </a:xfrm>
          <a:prstGeom prst="rect">
            <a:avLst/>
          </a:prstGeom>
          <a:noFill/>
        </p:spPr>
        <p:txBody>
          <a:bodyPr wrap="none" rtlCol="0">
            <a:spAutoFit/>
          </a:bodyPr>
          <a:lstStyle/>
          <a:p>
            <a:r>
              <a:rPr lang="en-US" dirty="0"/>
              <a:t>+</a:t>
            </a:r>
          </a:p>
        </p:txBody>
      </p:sp>
      <p:sp>
        <p:nvSpPr>
          <p:cNvPr id="33" name="Rectangle 32">
            <a:extLst>
              <a:ext uri="{FF2B5EF4-FFF2-40B4-BE49-F238E27FC236}">
                <a16:creationId xmlns:a16="http://schemas.microsoft.com/office/drawing/2014/main" id="{C0C11594-03B4-9C1F-6AAD-DF59A66126E4}"/>
              </a:ext>
            </a:extLst>
          </p:cNvPr>
          <p:cNvSpPr/>
          <p:nvPr/>
        </p:nvSpPr>
        <p:spPr>
          <a:xfrm>
            <a:off x="10574292" y="4208675"/>
            <a:ext cx="885825" cy="37077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Context</a:t>
            </a:r>
          </a:p>
        </p:txBody>
      </p:sp>
      <p:sp>
        <p:nvSpPr>
          <p:cNvPr id="34" name="TextBox 33">
            <a:extLst>
              <a:ext uri="{FF2B5EF4-FFF2-40B4-BE49-F238E27FC236}">
                <a16:creationId xmlns:a16="http://schemas.microsoft.com/office/drawing/2014/main" id="{9C37B84D-737C-6602-FEB4-E42482A767FE}"/>
              </a:ext>
            </a:extLst>
          </p:cNvPr>
          <p:cNvSpPr txBox="1"/>
          <p:nvPr/>
        </p:nvSpPr>
        <p:spPr>
          <a:xfrm>
            <a:off x="10855367" y="3934663"/>
            <a:ext cx="288862" cy="307777"/>
          </a:xfrm>
          <a:prstGeom prst="rect">
            <a:avLst/>
          </a:prstGeom>
          <a:noFill/>
        </p:spPr>
        <p:txBody>
          <a:bodyPr wrap="none" rtlCol="0">
            <a:spAutoFit/>
          </a:bodyPr>
          <a:lstStyle/>
          <a:p>
            <a:r>
              <a:rPr lang="en-US" dirty="0"/>
              <a:t>+</a:t>
            </a:r>
          </a:p>
        </p:txBody>
      </p:sp>
      <p:sp>
        <p:nvSpPr>
          <p:cNvPr id="35" name="Rectangle 34">
            <a:extLst>
              <a:ext uri="{FF2B5EF4-FFF2-40B4-BE49-F238E27FC236}">
                <a16:creationId xmlns:a16="http://schemas.microsoft.com/office/drawing/2014/main" id="{AAE99B07-E4F0-BE85-0034-8ECA49ECCBDF}"/>
              </a:ext>
            </a:extLst>
          </p:cNvPr>
          <p:cNvSpPr/>
          <p:nvPr/>
        </p:nvSpPr>
        <p:spPr>
          <a:xfrm>
            <a:off x="10585642" y="4868281"/>
            <a:ext cx="885825" cy="37077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Context</a:t>
            </a:r>
          </a:p>
        </p:txBody>
      </p:sp>
      <p:sp>
        <p:nvSpPr>
          <p:cNvPr id="36" name="TextBox 35">
            <a:extLst>
              <a:ext uri="{FF2B5EF4-FFF2-40B4-BE49-F238E27FC236}">
                <a16:creationId xmlns:a16="http://schemas.microsoft.com/office/drawing/2014/main" id="{DA35C732-D927-C88F-A578-3EA106A99057}"/>
              </a:ext>
            </a:extLst>
          </p:cNvPr>
          <p:cNvSpPr txBox="1"/>
          <p:nvPr/>
        </p:nvSpPr>
        <p:spPr>
          <a:xfrm>
            <a:off x="10866717" y="4594269"/>
            <a:ext cx="288862" cy="307777"/>
          </a:xfrm>
          <a:prstGeom prst="rect">
            <a:avLst/>
          </a:prstGeom>
          <a:noFill/>
        </p:spPr>
        <p:txBody>
          <a:bodyPr wrap="none" rtlCol="0">
            <a:spAutoFit/>
          </a:bodyPr>
          <a:lstStyle/>
          <a:p>
            <a:r>
              <a:rPr lang="en-US" dirty="0"/>
              <a:t>+</a:t>
            </a:r>
          </a:p>
        </p:txBody>
      </p:sp>
      <p:sp>
        <p:nvSpPr>
          <p:cNvPr id="41" name="Rectangle 40">
            <a:extLst>
              <a:ext uri="{FF2B5EF4-FFF2-40B4-BE49-F238E27FC236}">
                <a16:creationId xmlns:a16="http://schemas.microsoft.com/office/drawing/2014/main" id="{C4FC639C-3F42-E20E-1594-F12CE6191609}"/>
              </a:ext>
            </a:extLst>
          </p:cNvPr>
          <p:cNvSpPr/>
          <p:nvPr/>
        </p:nvSpPr>
        <p:spPr>
          <a:xfrm>
            <a:off x="10585642" y="5506420"/>
            <a:ext cx="885825" cy="37077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Context</a:t>
            </a:r>
          </a:p>
        </p:txBody>
      </p:sp>
      <p:sp>
        <p:nvSpPr>
          <p:cNvPr id="42" name="TextBox 41">
            <a:extLst>
              <a:ext uri="{FF2B5EF4-FFF2-40B4-BE49-F238E27FC236}">
                <a16:creationId xmlns:a16="http://schemas.microsoft.com/office/drawing/2014/main" id="{ADEC6559-ACDB-CCBF-C408-87FADF5E6D1D}"/>
              </a:ext>
            </a:extLst>
          </p:cNvPr>
          <p:cNvSpPr txBox="1"/>
          <p:nvPr/>
        </p:nvSpPr>
        <p:spPr>
          <a:xfrm>
            <a:off x="10866717" y="5232408"/>
            <a:ext cx="288862" cy="307777"/>
          </a:xfrm>
          <a:prstGeom prst="rect">
            <a:avLst/>
          </a:prstGeom>
          <a:noFill/>
        </p:spPr>
        <p:txBody>
          <a:bodyPr wrap="none" rtlCol="0">
            <a:spAutoFit/>
          </a:bodyPr>
          <a:lstStyle/>
          <a:p>
            <a:r>
              <a:rPr lang="en-US" dirty="0"/>
              <a:t>+</a:t>
            </a:r>
          </a:p>
        </p:txBody>
      </p:sp>
      <p:sp>
        <p:nvSpPr>
          <p:cNvPr id="43" name="TextBox 42">
            <a:extLst>
              <a:ext uri="{FF2B5EF4-FFF2-40B4-BE49-F238E27FC236}">
                <a16:creationId xmlns:a16="http://schemas.microsoft.com/office/drawing/2014/main" id="{F1AB5C63-4EB8-9DEF-A06C-AB1961709D51}"/>
              </a:ext>
            </a:extLst>
          </p:cNvPr>
          <p:cNvSpPr txBox="1"/>
          <p:nvPr/>
        </p:nvSpPr>
        <p:spPr>
          <a:xfrm>
            <a:off x="0" y="6406376"/>
            <a:ext cx="12192000" cy="338554"/>
          </a:xfrm>
          <a:prstGeom prst="rect">
            <a:avLst/>
          </a:prstGeom>
          <a:noFill/>
        </p:spPr>
        <p:txBody>
          <a:bodyPr wrap="square">
            <a:spAutoFit/>
          </a:bodyPr>
          <a:lstStyle/>
          <a:p>
            <a:pPr algn="ctr"/>
            <a:r>
              <a:rPr lang="en-US" sz="1600" dirty="0">
                <a:solidFill>
                  <a:schemeClr val="bg1"/>
                </a:solidFill>
                <a:latin typeface="+mj-lt"/>
                <a:cs typeface="Arial" panose="020B0604020202020204" pitchFamily="34" charset="0"/>
              </a:rPr>
              <a:t>https://github.com/NetSPI/PowerHuntShares</a:t>
            </a:r>
          </a:p>
        </p:txBody>
      </p:sp>
      <p:sp>
        <p:nvSpPr>
          <p:cNvPr id="44" name="Rectangle 43">
            <a:extLst>
              <a:ext uri="{FF2B5EF4-FFF2-40B4-BE49-F238E27FC236}">
                <a16:creationId xmlns:a16="http://schemas.microsoft.com/office/drawing/2014/main" id="{134900DF-6A5C-3FD9-4125-AF5EBB2D61A8}"/>
              </a:ext>
            </a:extLst>
          </p:cNvPr>
          <p:cNvSpPr/>
          <p:nvPr/>
        </p:nvSpPr>
        <p:spPr>
          <a:xfrm>
            <a:off x="850392" y="1758404"/>
            <a:ext cx="10863072" cy="327628"/>
          </a:xfrm>
          <a:prstGeom prst="rect">
            <a:avLst/>
          </a:prstGeom>
          <a:solidFill>
            <a:srgbClr val="09B36B"/>
          </a:solidFill>
          <a:ln w="19050">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1A52618F-E77D-5226-B40D-C07996951664}"/>
              </a:ext>
            </a:extLst>
          </p:cNvPr>
          <p:cNvSpPr/>
          <p:nvPr/>
        </p:nvSpPr>
        <p:spPr>
          <a:xfrm>
            <a:off x="858011" y="1765163"/>
            <a:ext cx="4083756" cy="320040"/>
          </a:xfrm>
          <a:prstGeom prst="rect">
            <a:avLst/>
          </a:prstGeom>
          <a:solidFill>
            <a:srgbClr val="2B2576"/>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Box 45">
            <a:extLst>
              <a:ext uri="{FF2B5EF4-FFF2-40B4-BE49-F238E27FC236}">
                <a16:creationId xmlns:a16="http://schemas.microsoft.com/office/drawing/2014/main" id="{93C73D7E-9E20-3737-60E9-2397432F8027}"/>
              </a:ext>
            </a:extLst>
          </p:cNvPr>
          <p:cNvSpPr txBox="1"/>
          <p:nvPr/>
        </p:nvSpPr>
        <p:spPr>
          <a:xfrm>
            <a:off x="735108" y="2483043"/>
            <a:ext cx="1250442" cy="523220"/>
          </a:xfrm>
          <a:prstGeom prst="rect">
            <a:avLst/>
          </a:prstGeom>
          <a:noFill/>
        </p:spPr>
        <p:txBody>
          <a:bodyPr wrap="square">
            <a:spAutoFit/>
          </a:bodyPr>
          <a:lstStyle/>
          <a:p>
            <a:pPr algn="ctr"/>
            <a:r>
              <a:rPr lang="en-US" dirty="0">
                <a:solidFill>
                  <a:schemeClr val="tx2">
                    <a:lumMod val="25000"/>
                  </a:schemeClr>
                </a:solidFill>
              </a:rPr>
              <a:t>Define </a:t>
            </a:r>
          </a:p>
          <a:p>
            <a:pPr algn="ctr"/>
            <a:r>
              <a:rPr lang="en-US" dirty="0">
                <a:solidFill>
                  <a:schemeClr val="tx2">
                    <a:lumMod val="25000"/>
                  </a:schemeClr>
                </a:solidFill>
              </a:rPr>
              <a:t>Goals</a:t>
            </a:r>
          </a:p>
        </p:txBody>
      </p:sp>
      <p:sp>
        <p:nvSpPr>
          <p:cNvPr id="47" name="TextBox 46">
            <a:extLst>
              <a:ext uri="{FF2B5EF4-FFF2-40B4-BE49-F238E27FC236}">
                <a16:creationId xmlns:a16="http://schemas.microsoft.com/office/drawing/2014/main" id="{A0C451F8-BCBB-C7D2-E82A-2D6DE20F306D}"/>
              </a:ext>
            </a:extLst>
          </p:cNvPr>
          <p:cNvSpPr txBox="1"/>
          <p:nvPr/>
        </p:nvSpPr>
        <p:spPr>
          <a:xfrm>
            <a:off x="2020617" y="2484269"/>
            <a:ext cx="1250442" cy="523220"/>
          </a:xfrm>
          <a:prstGeom prst="rect">
            <a:avLst/>
          </a:prstGeom>
          <a:noFill/>
        </p:spPr>
        <p:txBody>
          <a:bodyPr wrap="square">
            <a:spAutoFit/>
          </a:bodyPr>
          <a:lstStyle/>
          <a:p>
            <a:pPr algn="ctr"/>
            <a:r>
              <a:rPr lang="en-US" dirty="0">
                <a:solidFill>
                  <a:schemeClr val="tx2">
                    <a:lumMod val="25000"/>
                  </a:schemeClr>
                </a:solidFill>
              </a:rPr>
              <a:t>Collect </a:t>
            </a:r>
          </a:p>
          <a:p>
            <a:pPr algn="ctr"/>
            <a:r>
              <a:rPr lang="en-US" dirty="0">
                <a:solidFill>
                  <a:schemeClr val="tx2">
                    <a:lumMod val="25000"/>
                  </a:schemeClr>
                </a:solidFill>
              </a:rPr>
              <a:t>Data</a:t>
            </a:r>
          </a:p>
        </p:txBody>
      </p:sp>
      <p:sp>
        <p:nvSpPr>
          <p:cNvPr id="48" name="TextBox 47">
            <a:extLst>
              <a:ext uri="{FF2B5EF4-FFF2-40B4-BE49-F238E27FC236}">
                <a16:creationId xmlns:a16="http://schemas.microsoft.com/office/drawing/2014/main" id="{8C11EE60-B24C-43CB-4168-24EC38694551}"/>
              </a:ext>
            </a:extLst>
          </p:cNvPr>
          <p:cNvSpPr txBox="1"/>
          <p:nvPr/>
        </p:nvSpPr>
        <p:spPr>
          <a:xfrm>
            <a:off x="3047135" y="2483043"/>
            <a:ext cx="1250442" cy="523220"/>
          </a:xfrm>
          <a:prstGeom prst="rect">
            <a:avLst/>
          </a:prstGeom>
          <a:noFill/>
        </p:spPr>
        <p:txBody>
          <a:bodyPr wrap="square">
            <a:spAutoFit/>
          </a:bodyPr>
          <a:lstStyle/>
          <a:p>
            <a:pPr algn="ctr"/>
            <a:r>
              <a:rPr lang="en-US" dirty="0">
                <a:solidFill>
                  <a:schemeClr val="tx2">
                    <a:lumMod val="25000"/>
                  </a:schemeClr>
                </a:solidFill>
              </a:rPr>
              <a:t>Clean</a:t>
            </a:r>
          </a:p>
          <a:p>
            <a:pPr algn="ctr"/>
            <a:r>
              <a:rPr lang="en-US" dirty="0">
                <a:solidFill>
                  <a:schemeClr val="tx2">
                    <a:lumMod val="25000"/>
                  </a:schemeClr>
                </a:solidFill>
              </a:rPr>
              <a:t>Data</a:t>
            </a:r>
          </a:p>
        </p:txBody>
      </p:sp>
      <p:sp>
        <p:nvSpPr>
          <p:cNvPr id="49" name="TextBox 48">
            <a:extLst>
              <a:ext uri="{FF2B5EF4-FFF2-40B4-BE49-F238E27FC236}">
                <a16:creationId xmlns:a16="http://schemas.microsoft.com/office/drawing/2014/main" id="{0CB18358-4B45-7CDF-5AF3-4583965BAE8F}"/>
              </a:ext>
            </a:extLst>
          </p:cNvPr>
          <p:cNvSpPr txBox="1"/>
          <p:nvPr/>
        </p:nvSpPr>
        <p:spPr>
          <a:xfrm>
            <a:off x="4316546" y="2486015"/>
            <a:ext cx="1250442" cy="523220"/>
          </a:xfrm>
          <a:prstGeom prst="rect">
            <a:avLst/>
          </a:prstGeom>
          <a:noFill/>
        </p:spPr>
        <p:txBody>
          <a:bodyPr wrap="square">
            <a:spAutoFit/>
          </a:bodyPr>
          <a:lstStyle/>
          <a:p>
            <a:pPr algn="ctr"/>
            <a:r>
              <a:rPr lang="en-US" dirty="0">
                <a:solidFill>
                  <a:schemeClr val="tx2">
                    <a:lumMod val="25000"/>
                  </a:schemeClr>
                </a:solidFill>
              </a:rPr>
              <a:t>Transform</a:t>
            </a:r>
          </a:p>
          <a:p>
            <a:pPr algn="ctr"/>
            <a:r>
              <a:rPr lang="en-US" dirty="0">
                <a:solidFill>
                  <a:schemeClr val="tx2">
                    <a:lumMod val="25000"/>
                  </a:schemeClr>
                </a:solidFill>
              </a:rPr>
              <a:t>Data</a:t>
            </a:r>
          </a:p>
        </p:txBody>
      </p:sp>
      <p:sp>
        <p:nvSpPr>
          <p:cNvPr id="50" name="TextBox 49">
            <a:extLst>
              <a:ext uri="{FF2B5EF4-FFF2-40B4-BE49-F238E27FC236}">
                <a16:creationId xmlns:a16="http://schemas.microsoft.com/office/drawing/2014/main" id="{9D35A40D-5E91-0101-B5C2-7E8EBF503BAF}"/>
              </a:ext>
            </a:extLst>
          </p:cNvPr>
          <p:cNvSpPr txBox="1"/>
          <p:nvPr/>
        </p:nvSpPr>
        <p:spPr>
          <a:xfrm>
            <a:off x="5513585" y="2473315"/>
            <a:ext cx="1250442" cy="523220"/>
          </a:xfrm>
          <a:prstGeom prst="rect">
            <a:avLst/>
          </a:prstGeom>
          <a:noFill/>
        </p:spPr>
        <p:txBody>
          <a:bodyPr wrap="square">
            <a:spAutoFit/>
          </a:bodyPr>
          <a:lstStyle/>
          <a:p>
            <a:pPr algn="ctr"/>
            <a:r>
              <a:rPr lang="en-US" dirty="0">
                <a:solidFill>
                  <a:schemeClr val="tx2">
                    <a:lumMod val="25000"/>
                  </a:schemeClr>
                </a:solidFill>
              </a:rPr>
              <a:t>Analyze</a:t>
            </a:r>
          </a:p>
          <a:p>
            <a:pPr algn="ctr"/>
            <a:r>
              <a:rPr lang="en-US" dirty="0">
                <a:solidFill>
                  <a:schemeClr val="tx2">
                    <a:lumMod val="25000"/>
                  </a:schemeClr>
                </a:solidFill>
              </a:rPr>
              <a:t>Data</a:t>
            </a:r>
          </a:p>
        </p:txBody>
      </p:sp>
      <p:sp>
        <p:nvSpPr>
          <p:cNvPr id="51" name="TextBox 50">
            <a:extLst>
              <a:ext uri="{FF2B5EF4-FFF2-40B4-BE49-F238E27FC236}">
                <a16:creationId xmlns:a16="http://schemas.microsoft.com/office/drawing/2014/main" id="{D02160A8-63D4-CE33-328D-59B4EA9F5961}"/>
              </a:ext>
            </a:extLst>
          </p:cNvPr>
          <p:cNvSpPr txBox="1"/>
          <p:nvPr/>
        </p:nvSpPr>
        <p:spPr>
          <a:xfrm>
            <a:off x="6823984" y="2473315"/>
            <a:ext cx="1449569" cy="523220"/>
          </a:xfrm>
          <a:prstGeom prst="rect">
            <a:avLst/>
          </a:prstGeom>
          <a:noFill/>
        </p:spPr>
        <p:txBody>
          <a:bodyPr wrap="square">
            <a:spAutoFit/>
          </a:bodyPr>
          <a:lstStyle/>
          <a:p>
            <a:pPr algn="ctr"/>
            <a:r>
              <a:rPr lang="en-US" dirty="0">
                <a:solidFill>
                  <a:schemeClr val="tx2">
                    <a:lumMod val="25000"/>
                  </a:schemeClr>
                </a:solidFill>
              </a:rPr>
              <a:t>Extract Insights &amp; Predictions</a:t>
            </a:r>
          </a:p>
        </p:txBody>
      </p:sp>
      <p:sp>
        <p:nvSpPr>
          <p:cNvPr id="52" name="TextBox 51">
            <a:extLst>
              <a:ext uri="{FF2B5EF4-FFF2-40B4-BE49-F238E27FC236}">
                <a16:creationId xmlns:a16="http://schemas.microsoft.com/office/drawing/2014/main" id="{D8AB4089-29F0-7947-B1F3-EDD046C1CF0F}"/>
              </a:ext>
            </a:extLst>
          </p:cNvPr>
          <p:cNvSpPr txBox="1"/>
          <p:nvPr/>
        </p:nvSpPr>
        <p:spPr>
          <a:xfrm>
            <a:off x="8274306" y="2473315"/>
            <a:ext cx="2029206" cy="523220"/>
          </a:xfrm>
          <a:prstGeom prst="rect">
            <a:avLst/>
          </a:prstGeom>
          <a:noFill/>
        </p:spPr>
        <p:txBody>
          <a:bodyPr wrap="square">
            <a:spAutoFit/>
          </a:bodyPr>
          <a:lstStyle/>
          <a:p>
            <a:pPr algn="ctr"/>
            <a:r>
              <a:rPr lang="en-US" dirty="0">
                <a:solidFill>
                  <a:schemeClr val="tx2">
                    <a:lumMod val="25000"/>
                  </a:schemeClr>
                </a:solidFill>
              </a:rPr>
              <a:t>Conclusions, Findings </a:t>
            </a:r>
          </a:p>
          <a:p>
            <a:pPr algn="ctr"/>
            <a:r>
              <a:rPr lang="en-US" dirty="0">
                <a:solidFill>
                  <a:schemeClr val="tx2">
                    <a:lumMod val="25000"/>
                  </a:schemeClr>
                </a:solidFill>
              </a:rPr>
              <a:t>&amp; Recommendations</a:t>
            </a:r>
          </a:p>
        </p:txBody>
      </p:sp>
      <p:sp>
        <p:nvSpPr>
          <p:cNvPr id="53" name="TextBox 52">
            <a:extLst>
              <a:ext uri="{FF2B5EF4-FFF2-40B4-BE49-F238E27FC236}">
                <a16:creationId xmlns:a16="http://schemas.microsoft.com/office/drawing/2014/main" id="{4DC3EFD6-ED33-8995-5533-4A42D87FD8A7}"/>
              </a:ext>
            </a:extLst>
          </p:cNvPr>
          <p:cNvSpPr txBox="1"/>
          <p:nvPr/>
        </p:nvSpPr>
        <p:spPr>
          <a:xfrm>
            <a:off x="10303512" y="2483043"/>
            <a:ext cx="1250442" cy="523220"/>
          </a:xfrm>
          <a:prstGeom prst="rect">
            <a:avLst/>
          </a:prstGeom>
          <a:noFill/>
        </p:spPr>
        <p:txBody>
          <a:bodyPr wrap="square">
            <a:spAutoFit/>
          </a:bodyPr>
          <a:lstStyle/>
          <a:p>
            <a:pPr algn="ctr"/>
            <a:r>
              <a:rPr lang="en-US" dirty="0">
                <a:solidFill>
                  <a:schemeClr val="tx2">
                    <a:lumMod val="25000"/>
                  </a:schemeClr>
                </a:solidFill>
              </a:rPr>
              <a:t>Take </a:t>
            </a:r>
          </a:p>
          <a:p>
            <a:pPr algn="ctr"/>
            <a:r>
              <a:rPr lang="en-US" dirty="0">
                <a:solidFill>
                  <a:schemeClr val="tx2">
                    <a:lumMod val="25000"/>
                  </a:schemeClr>
                </a:solidFill>
              </a:rPr>
              <a:t>Actions</a:t>
            </a:r>
          </a:p>
        </p:txBody>
      </p:sp>
      <p:cxnSp>
        <p:nvCxnSpPr>
          <p:cNvPr id="54" name="Straight Connector 53">
            <a:extLst>
              <a:ext uri="{FF2B5EF4-FFF2-40B4-BE49-F238E27FC236}">
                <a16:creationId xmlns:a16="http://schemas.microsoft.com/office/drawing/2014/main" id="{F703B500-461A-5981-A342-F6994504274A}"/>
              </a:ext>
            </a:extLst>
          </p:cNvPr>
          <p:cNvCxnSpPr>
            <a:cxnSpLocks/>
          </p:cNvCxnSpPr>
          <p:nvPr/>
        </p:nvCxnSpPr>
        <p:spPr>
          <a:xfrm>
            <a:off x="1360329" y="1760512"/>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5DDEFA01-A5ED-FF5E-4A02-76BEBCDBE49C}"/>
              </a:ext>
            </a:extLst>
          </p:cNvPr>
          <p:cNvCxnSpPr/>
          <p:nvPr/>
        </p:nvCxnSpPr>
        <p:spPr>
          <a:xfrm>
            <a:off x="2645838"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081D2DEB-3773-0386-341B-8E1539F8C14D}"/>
              </a:ext>
            </a:extLst>
          </p:cNvPr>
          <p:cNvCxnSpPr/>
          <p:nvPr/>
        </p:nvCxnSpPr>
        <p:spPr>
          <a:xfrm>
            <a:off x="3667570"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3BAB4815-C15B-ED58-49A4-6AE5F1AA9002}"/>
              </a:ext>
            </a:extLst>
          </p:cNvPr>
          <p:cNvCxnSpPr/>
          <p:nvPr/>
        </p:nvCxnSpPr>
        <p:spPr>
          <a:xfrm>
            <a:off x="4941767"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6ED55AEB-B82C-6352-1D39-25B4F896AB40}"/>
              </a:ext>
            </a:extLst>
          </p:cNvPr>
          <p:cNvCxnSpPr/>
          <p:nvPr/>
        </p:nvCxnSpPr>
        <p:spPr>
          <a:xfrm>
            <a:off x="6138806"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109B1FD7-9BDA-40EA-6AB2-9A8B25EAE763}"/>
              </a:ext>
            </a:extLst>
          </p:cNvPr>
          <p:cNvCxnSpPr/>
          <p:nvPr/>
        </p:nvCxnSpPr>
        <p:spPr>
          <a:xfrm>
            <a:off x="7482674"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6A950F90-94BC-363C-D5A8-CDFEDCF54640}"/>
              </a:ext>
            </a:extLst>
          </p:cNvPr>
          <p:cNvCxnSpPr/>
          <p:nvPr/>
        </p:nvCxnSpPr>
        <p:spPr>
          <a:xfrm>
            <a:off x="9284123" y="175735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90EDE0C2-433C-3171-0256-DD00C6E95D14}"/>
              </a:ext>
            </a:extLst>
          </p:cNvPr>
          <p:cNvCxnSpPr/>
          <p:nvPr/>
        </p:nvCxnSpPr>
        <p:spPr>
          <a:xfrm>
            <a:off x="10923947" y="1757353"/>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sp>
        <p:nvSpPr>
          <p:cNvPr id="62" name="Oval 61">
            <a:extLst>
              <a:ext uri="{FF2B5EF4-FFF2-40B4-BE49-F238E27FC236}">
                <a16:creationId xmlns:a16="http://schemas.microsoft.com/office/drawing/2014/main" id="{AB81F630-636C-43AF-9353-ABAB27BC5092}"/>
              </a:ext>
            </a:extLst>
          </p:cNvPr>
          <p:cNvSpPr/>
          <p:nvPr/>
        </p:nvSpPr>
        <p:spPr>
          <a:xfrm>
            <a:off x="1294923" y="2316493"/>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2">
            <a:extLst>
              <a:ext uri="{FF2B5EF4-FFF2-40B4-BE49-F238E27FC236}">
                <a16:creationId xmlns:a16="http://schemas.microsoft.com/office/drawing/2014/main" id="{693E4596-5EBA-5B59-20E4-14A38AD3DEA5}"/>
              </a:ext>
            </a:extLst>
          </p:cNvPr>
          <p:cNvSpPr/>
          <p:nvPr/>
        </p:nvSpPr>
        <p:spPr>
          <a:xfrm>
            <a:off x="2574919" y="2319120"/>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Oval 63">
            <a:extLst>
              <a:ext uri="{FF2B5EF4-FFF2-40B4-BE49-F238E27FC236}">
                <a16:creationId xmlns:a16="http://schemas.microsoft.com/office/drawing/2014/main" id="{13D78F83-F394-870B-8887-CE8170A3585A}"/>
              </a:ext>
            </a:extLst>
          </p:cNvPr>
          <p:cNvSpPr/>
          <p:nvPr/>
        </p:nvSpPr>
        <p:spPr>
          <a:xfrm>
            <a:off x="3603220" y="2316493"/>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a:extLst>
              <a:ext uri="{FF2B5EF4-FFF2-40B4-BE49-F238E27FC236}">
                <a16:creationId xmlns:a16="http://schemas.microsoft.com/office/drawing/2014/main" id="{C47A57FD-ACCF-57C0-664B-DA4497F18F13}"/>
              </a:ext>
            </a:extLst>
          </p:cNvPr>
          <p:cNvSpPr/>
          <p:nvPr/>
        </p:nvSpPr>
        <p:spPr>
          <a:xfrm>
            <a:off x="4868231"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Oval 65">
            <a:extLst>
              <a:ext uri="{FF2B5EF4-FFF2-40B4-BE49-F238E27FC236}">
                <a16:creationId xmlns:a16="http://schemas.microsoft.com/office/drawing/2014/main" id="{EC282130-C5FC-A096-1137-F5E107A027ED}"/>
              </a:ext>
            </a:extLst>
          </p:cNvPr>
          <p:cNvSpPr/>
          <p:nvPr/>
        </p:nvSpPr>
        <p:spPr>
          <a:xfrm>
            <a:off x="6069089"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Oval 66">
            <a:extLst>
              <a:ext uri="{FF2B5EF4-FFF2-40B4-BE49-F238E27FC236}">
                <a16:creationId xmlns:a16="http://schemas.microsoft.com/office/drawing/2014/main" id="{C2C20473-4147-6945-FB56-3FEBB67AFE88}"/>
              </a:ext>
            </a:extLst>
          </p:cNvPr>
          <p:cNvSpPr/>
          <p:nvPr/>
        </p:nvSpPr>
        <p:spPr>
          <a:xfrm>
            <a:off x="7421576" y="2319120"/>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67">
            <a:extLst>
              <a:ext uri="{FF2B5EF4-FFF2-40B4-BE49-F238E27FC236}">
                <a16:creationId xmlns:a16="http://schemas.microsoft.com/office/drawing/2014/main" id="{4EA19496-1B24-5942-2E97-679FC4F5F56C}"/>
              </a:ext>
            </a:extLst>
          </p:cNvPr>
          <p:cNvSpPr/>
          <p:nvPr/>
        </p:nvSpPr>
        <p:spPr>
          <a:xfrm>
            <a:off x="9215543"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Oval 68">
            <a:extLst>
              <a:ext uri="{FF2B5EF4-FFF2-40B4-BE49-F238E27FC236}">
                <a16:creationId xmlns:a16="http://schemas.microsoft.com/office/drawing/2014/main" id="{BC22E924-7C8C-FC00-F983-9FE9816836A7}"/>
              </a:ext>
            </a:extLst>
          </p:cNvPr>
          <p:cNvSpPr/>
          <p:nvPr/>
        </p:nvSpPr>
        <p:spPr>
          <a:xfrm>
            <a:off x="10855367"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 name="Graphic 70" descr="Users with solid fill">
            <a:extLst>
              <a:ext uri="{FF2B5EF4-FFF2-40B4-BE49-F238E27FC236}">
                <a16:creationId xmlns:a16="http://schemas.microsoft.com/office/drawing/2014/main" id="{F2E7AF8C-48EE-357F-26F2-D29543E6AE3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68153" y="3298379"/>
            <a:ext cx="1319192" cy="1467284"/>
          </a:xfrm>
          <a:prstGeom prst="rect">
            <a:avLst/>
          </a:prstGeom>
        </p:spPr>
      </p:pic>
    </p:spTree>
    <p:extLst>
      <p:ext uri="{BB962C8B-B14F-4D97-AF65-F5344CB8AC3E}">
        <p14:creationId xmlns:p14="http://schemas.microsoft.com/office/powerpoint/2010/main" val="54418817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CA187C3D-016D-FB6B-95B5-304BBE834477}"/>
            </a:ext>
          </a:extLst>
        </p:cNvPr>
        <p:cNvGrpSpPr/>
        <p:nvPr/>
      </p:nvGrpSpPr>
      <p:grpSpPr>
        <a:xfrm>
          <a:off x="0" y="0"/>
          <a:ext cx="0" cy="0"/>
          <a:chOff x="0" y="0"/>
          <a:chExt cx="0" cy="0"/>
        </a:xfrm>
      </p:grpSpPr>
      <p:sp>
        <p:nvSpPr>
          <p:cNvPr id="37" name="Rectangle 36">
            <a:extLst>
              <a:ext uri="{FF2B5EF4-FFF2-40B4-BE49-F238E27FC236}">
                <a16:creationId xmlns:a16="http://schemas.microsoft.com/office/drawing/2014/main" id="{8A66CA20-7D4E-A639-5868-4BD838893A99}"/>
              </a:ext>
            </a:extLst>
          </p:cNvPr>
          <p:cNvSpPr/>
          <p:nvPr/>
        </p:nvSpPr>
        <p:spPr>
          <a:xfrm>
            <a:off x="858010" y="3353002"/>
            <a:ext cx="1504190" cy="1930649"/>
          </a:xfrm>
          <a:prstGeom prst="rect">
            <a:avLst/>
          </a:prstGeom>
          <a:solidFill>
            <a:schemeClr val="accent1">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3F3C62DC-ACC6-9F36-4020-38580EAC9317}"/>
              </a:ext>
            </a:extLst>
          </p:cNvPr>
          <p:cNvSpPr/>
          <p:nvPr/>
        </p:nvSpPr>
        <p:spPr>
          <a:xfrm>
            <a:off x="2574918" y="3343274"/>
            <a:ext cx="9138545" cy="2771775"/>
          </a:xfrm>
          <a:prstGeom prst="rect">
            <a:avLst/>
          </a:prstGeom>
          <a:solidFill>
            <a:schemeClr val="accent1">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03D13B0D-4182-7C74-C7C6-798893971125}"/>
              </a:ext>
            </a:extLst>
          </p:cNvPr>
          <p:cNvSpPr txBox="1"/>
          <p:nvPr/>
        </p:nvSpPr>
        <p:spPr>
          <a:xfrm>
            <a:off x="3047135" y="3650351"/>
            <a:ext cx="8345185" cy="2308324"/>
          </a:xfrm>
          <a:prstGeom prst="rect">
            <a:avLst/>
          </a:prstGeom>
          <a:noFill/>
        </p:spPr>
        <p:txBody>
          <a:bodyPr wrap="square">
            <a:spAutoFit/>
          </a:bodyPr>
          <a:lstStyle/>
          <a:p>
            <a:r>
              <a:rPr lang="en-US" sz="1600" b="1" dirty="0">
                <a:solidFill>
                  <a:srgbClr val="2B2576"/>
                </a:solidFill>
              </a:rPr>
              <a:t>Transform Data</a:t>
            </a:r>
          </a:p>
          <a:p>
            <a:endParaRPr lang="en-US" sz="1600" b="1" dirty="0">
              <a:solidFill>
                <a:srgbClr val="09B36B"/>
              </a:solidFill>
              <a:latin typeface="+mn-lt"/>
            </a:endParaRPr>
          </a:p>
          <a:p>
            <a:r>
              <a:rPr lang="en-US" b="1" dirty="0">
                <a:solidFill>
                  <a:schemeClr val="tx2">
                    <a:lumMod val="25000"/>
                  </a:schemeClr>
                </a:solidFill>
                <a:latin typeface="+mn-lt"/>
              </a:rPr>
              <a:t>Static Data Labeling</a:t>
            </a:r>
          </a:p>
          <a:p>
            <a:pPr marL="171450" indent="-171450">
              <a:buFont typeface="Arial" panose="020B0604020202020204" pitchFamily="34" charset="0"/>
              <a:buChar char="•"/>
            </a:pPr>
            <a:r>
              <a:rPr lang="en-US" sz="1200" dirty="0">
                <a:solidFill>
                  <a:schemeClr val="tx2">
                    <a:lumMod val="25000"/>
                  </a:schemeClr>
                </a:solidFill>
              </a:rPr>
              <a:t>Highly Exploitable, Interesting Files, Secrets Extraction, Stale, Empty</a:t>
            </a:r>
          </a:p>
          <a:p>
            <a:endParaRPr lang="en-US" b="1" dirty="0">
              <a:solidFill>
                <a:schemeClr val="tx2">
                  <a:lumMod val="25000"/>
                </a:schemeClr>
              </a:solidFill>
              <a:latin typeface="+mn-lt"/>
            </a:endParaRPr>
          </a:p>
          <a:p>
            <a:r>
              <a:rPr lang="en-US" b="1" dirty="0">
                <a:solidFill>
                  <a:schemeClr val="tx2">
                    <a:lumMod val="25000"/>
                  </a:schemeClr>
                </a:solidFill>
                <a:latin typeface="+mn-lt"/>
              </a:rPr>
              <a:t>Dynamic Data Enrichment</a:t>
            </a:r>
          </a:p>
          <a:p>
            <a:pPr marL="171450" indent="-171450">
              <a:buFont typeface="Arial" panose="020B0604020202020204" pitchFamily="34" charset="0"/>
              <a:buChar char="•"/>
            </a:pPr>
            <a:r>
              <a:rPr lang="en-US" sz="1200" dirty="0">
                <a:solidFill>
                  <a:schemeClr val="tx2">
                    <a:lumMod val="25000"/>
                  </a:schemeClr>
                </a:solidFill>
                <a:latin typeface="+mn-lt"/>
              </a:rPr>
              <a:t>Fingerprinting, Risk Scoring, Peer Comparison, </a:t>
            </a:r>
            <a:r>
              <a:rPr lang="en-US" sz="1200" b="1" dirty="0">
                <a:solidFill>
                  <a:srgbClr val="3737C5"/>
                </a:solidFill>
                <a:latin typeface="+mn-lt"/>
              </a:rPr>
              <a:t>Grouping &amp; Similarity Scoring</a:t>
            </a:r>
          </a:p>
          <a:p>
            <a:endParaRPr lang="en-US" dirty="0">
              <a:solidFill>
                <a:srgbClr val="3737C5"/>
              </a:solidFill>
              <a:latin typeface="+mn-lt"/>
            </a:endParaRPr>
          </a:p>
          <a:p>
            <a:pPr marL="285750" indent="-285750">
              <a:buFont typeface="Arial" panose="020B0604020202020204" pitchFamily="34" charset="0"/>
              <a:buChar char="•"/>
            </a:pPr>
            <a:endParaRPr lang="en-US" sz="1600" dirty="0">
              <a:solidFill>
                <a:schemeClr val="tx2">
                  <a:lumMod val="25000"/>
                </a:schemeClr>
              </a:solidFill>
              <a:latin typeface="+mn-lt"/>
            </a:endParaRPr>
          </a:p>
          <a:p>
            <a:pPr marL="400050"/>
            <a:endParaRPr lang="en-US" sz="1600" dirty="0">
              <a:solidFill>
                <a:schemeClr val="tx2">
                  <a:lumMod val="25000"/>
                </a:schemeClr>
              </a:solidFill>
              <a:latin typeface="+mn-lt"/>
            </a:endParaRPr>
          </a:p>
        </p:txBody>
      </p:sp>
      <p:sp>
        <p:nvSpPr>
          <p:cNvPr id="32" name="Google Shape;413;p43">
            <a:extLst>
              <a:ext uri="{FF2B5EF4-FFF2-40B4-BE49-F238E27FC236}">
                <a16:creationId xmlns:a16="http://schemas.microsoft.com/office/drawing/2014/main" id="{BAAD74AE-8FB6-FD11-43B6-67CF1EF55235}"/>
              </a:ext>
            </a:extLst>
          </p:cNvPr>
          <p:cNvSpPr txBox="1">
            <a:spLocks noGrp="1"/>
          </p:cNvSpPr>
          <p:nvPr>
            <p:ph type="title"/>
          </p:nvPr>
        </p:nvSpPr>
        <p:spPr>
          <a:xfrm>
            <a:off x="735107" y="662500"/>
            <a:ext cx="8617595" cy="4584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sz="3100" dirty="0"/>
              <a:t>  </a:t>
            </a:r>
            <a:br>
              <a:rPr lang="en-US" sz="3100" dirty="0"/>
            </a:br>
            <a:r>
              <a:rPr lang="en-US" b="1" dirty="0"/>
              <a:t>PowerHuntShares Process</a:t>
            </a:r>
            <a:endParaRPr dirty="0"/>
          </a:p>
        </p:txBody>
      </p:sp>
      <p:sp>
        <p:nvSpPr>
          <p:cNvPr id="4" name="Rectangle 3">
            <a:extLst>
              <a:ext uri="{FF2B5EF4-FFF2-40B4-BE49-F238E27FC236}">
                <a16:creationId xmlns:a16="http://schemas.microsoft.com/office/drawing/2014/main" id="{3CEF9D3B-EB10-7CB9-B037-F22C7CFD2C67}"/>
              </a:ext>
            </a:extLst>
          </p:cNvPr>
          <p:cNvSpPr/>
          <p:nvPr/>
        </p:nvSpPr>
        <p:spPr>
          <a:xfrm>
            <a:off x="9489645" y="3582100"/>
            <a:ext cx="790575" cy="37077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Data</a:t>
            </a:r>
          </a:p>
        </p:txBody>
      </p:sp>
      <p:sp>
        <p:nvSpPr>
          <p:cNvPr id="30" name="Rectangle 29">
            <a:extLst>
              <a:ext uri="{FF2B5EF4-FFF2-40B4-BE49-F238E27FC236}">
                <a16:creationId xmlns:a16="http://schemas.microsoft.com/office/drawing/2014/main" id="{67E1F77D-0441-8935-707E-B56DB4EA9195}"/>
              </a:ext>
            </a:extLst>
          </p:cNvPr>
          <p:cNvSpPr/>
          <p:nvPr/>
        </p:nvSpPr>
        <p:spPr>
          <a:xfrm>
            <a:off x="10569868" y="3582100"/>
            <a:ext cx="885825" cy="37077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Context</a:t>
            </a:r>
          </a:p>
        </p:txBody>
      </p:sp>
      <p:sp>
        <p:nvSpPr>
          <p:cNvPr id="31" name="TextBox 30">
            <a:extLst>
              <a:ext uri="{FF2B5EF4-FFF2-40B4-BE49-F238E27FC236}">
                <a16:creationId xmlns:a16="http://schemas.microsoft.com/office/drawing/2014/main" id="{B06BEE10-9F17-3BE6-74D4-0A915EA808D1}"/>
              </a:ext>
            </a:extLst>
          </p:cNvPr>
          <p:cNvSpPr txBox="1"/>
          <p:nvPr/>
        </p:nvSpPr>
        <p:spPr>
          <a:xfrm>
            <a:off x="10296360" y="3650351"/>
            <a:ext cx="288862" cy="307777"/>
          </a:xfrm>
          <a:prstGeom prst="rect">
            <a:avLst/>
          </a:prstGeom>
          <a:noFill/>
        </p:spPr>
        <p:txBody>
          <a:bodyPr wrap="none" rtlCol="0">
            <a:spAutoFit/>
          </a:bodyPr>
          <a:lstStyle/>
          <a:p>
            <a:r>
              <a:rPr lang="en-US" dirty="0"/>
              <a:t>+</a:t>
            </a:r>
          </a:p>
        </p:txBody>
      </p:sp>
      <p:sp>
        <p:nvSpPr>
          <p:cNvPr id="33" name="Rectangle 32">
            <a:extLst>
              <a:ext uri="{FF2B5EF4-FFF2-40B4-BE49-F238E27FC236}">
                <a16:creationId xmlns:a16="http://schemas.microsoft.com/office/drawing/2014/main" id="{6576E9B0-98C8-DD42-AD0C-A1F19492A061}"/>
              </a:ext>
            </a:extLst>
          </p:cNvPr>
          <p:cNvSpPr/>
          <p:nvPr/>
        </p:nvSpPr>
        <p:spPr>
          <a:xfrm>
            <a:off x="10574292" y="4208675"/>
            <a:ext cx="885825" cy="37077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Context</a:t>
            </a:r>
          </a:p>
        </p:txBody>
      </p:sp>
      <p:sp>
        <p:nvSpPr>
          <p:cNvPr id="34" name="TextBox 33">
            <a:extLst>
              <a:ext uri="{FF2B5EF4-FFF2-40B4-BE49-F238E27FC236}">
                <a16:creationId xmlns:a16="http://schemas.microsoft.com/office/drawing/2014/main" id="{5D670C34-9ED0-9BD8-7F54-C90BFFC95858}"/>
              </a:ext>
            </a:extLst>
          </p:cNvPr>
          <p:cNvSpPr txBox="1"/>
          <p:nvPr/>
        </p:nvSpPr>
        <p:spPr>
          <a:xfrm>
            <a:off x="10855367" y="3934663"/>
            <a:ext cx="288862" cy="307777"/>
          </a:xfrm>
          <a:prstGeom prst="rect">
            <a:avLst/>
          </a:prstGeom>
          <a:noFill/>
        </p:spPr>
        <p:txBody>
          <a:bodyPr wrap="none" rtlCol="0">
            <a:spAutoFit/>
          </a:bodyPr>
          <a:lstStyle/>
          <a:p>
            <a:r>
              <a:rPr lang="en-US" dirty="0"/>
              <a:t>+</a:t>
            </a:r>
          </a:p>
        </p:txBody>
      </p:sp>
      <p:sp>
        <p:nvSpPr>
          <p:cNvPr id="35" name="Rectangle 34">
            <a:extLst>
              <a:ext uri="{FF2B5EF4-FFF2-40B4-BE49-F238E27FC236}">
                <a16:creationId xmlns:a16="http://schemas.microsoft.com/office/drawing/2014/main" id="{E0491389-E277-082A-D0E4-89D375C30B71}"/>
              </a:ext>
            </a:extLst>
          </p:cNvPr>
          <p:cNvSpPr/>
          <p:nvPr/>
        </p:nvSpPr>
        <p:spPr>
          <a:xfrm>
            <a:off x="10585642" y="4868281"/>
            <a:ext cx="885825" cy="37077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Context</a:t>
            </a:r>
          </a:p>
        </p:txBody>
      </p:sp>
      <p:sp>
        <p:nvSpPr>
          <p:cNvPr id="36" name="TextBox 35">
            <a:extLst>
              <a:ext uri="{FF2B5EF4-FFF2-40B4-BE49-F238E27FC236}">
                <a16:creationId xmlns:a16="http://schemas.microsoft.com/office/drawing/2014/main" id="{180B488B-55B9-B062-2E92-F864D766D161}"/>
              </a:ext>
            </a:extLst>
          </p:cNvPr>
          <p:cNvSpPr txBox="1"/>
          <p:nvPr/>
        </p:nvSpPr>
        <p:spPr>
          <a:xfrm>
            <a:off x="10866717" y="4594269"/>
            <a:ext cx="288862" cy="307777"/>
          </a:xfrm>
          <a:prstGeom prst="rect">
            <a:avLst/>
          </a:prstGeom>
          <a:noFill/>
        </p:spPr>
        <p:txBody>
          <a:bodyPr wrap="none" rtlCol="0">
            <a:spAutoFit/>
          </a:bodyPr>
          <a:lstStyle/>
          <a:p>
            <a:r>
              <a:rPr lang="en-US" dirty="0"/>
              <a:t>+</a:t>
            </a:r>
          </a:p>
        </p:txBody>
      </p:sp>
      <p:sp>
        <p:nvSpPr>
          <p:cNvPr id="41" name="Rectangle 40">
            <a:extLst>
              <a:ext uri="{FF2B5EF4-FFF2-40B4-BE49-F238E27FC236}">
                <a16:creationId xmlns:a16="http://schemas.microsoft.com/office/drawing/2014/main" id="{E76C5051-41DB-FB81-3C20-FC62C30FAA2C}"/>
              </a:ext>
            </a:extLst>
          </p:cNvPr>
          <p:cNvSpPr/>
          <p:nvPr/>
        </p:nvSpPr>
        <p:spPr>
          <a:xfrm>
            <a:off x="10585642" y="5506420"/>
            <a:ext cx="885825" cy="37077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Context</a:t>
            </a:r>
          </a:p>
        </p:txBody>
      </p:sp>
      <p:sp>
        <p:nvSpPr>
          <p:cNvPr id="42" name="TextBox 41">
            <a:extLst>
              <a:ext uri="{FF2B5EF4-FFF2-40B4-BE49-F238E27FC236}">
                <a16:creationId xmlns:a16="http://schemas.microsoft.com/office/drawing/2014/main" id="{8B44424E-7D0D-BD36-578A-D72E993A1BB5}"/>
              </a:ext>
            </a:extLst>
          </p:cNvPr>
          <p:cNvSpPr txBox="1"/>
          <p:nvPr/>
        </p:nvSpPr>
        <p:spPr>
          <a:xfrm>
            <a:off x="10866717" y="5232408"/>
            <a:ext cx="288862" cy="307777"/>
          </a:xfrm>
          <a:prstGeom prst="rect">
            <a:avLst/>
          </a:prstGeom>
          <a:noFill/>
        </p:spPr>
        <p:txBody>
          <a:bodyPr wrap="none" rtlCol="0">
            <a:spAutoFit/>
          </a:bodyPr>
          <a:lstStyle/>
          <a:p>
            <a:r>
              <a:rPr lang="en-US" dirty="0"/>
              <a:t>+</a:t>
            </a:r>
          </a:p>
        </p:txBody>
      </p:sp>
      <p:sp>
        <p:nvSpPr>
          <p:cNvPr id="43" name="TextBox 42">
            <a:extLst>
              <a:ext uri="{FF2B5EF4-FFF2-40B4-BE49-F238E27FC236}">
                <a16:creationId xmlns:a16="http://schemas.microsoft.com/office/drawing/2014/main" id="{32D10119-59F5-2965-8A3F-A7BBD5AEEFAB}"/>
              </a:ext>
            </a:extLst>
          </p:cNvPr>
          <p:cNvSpPr txBox="1"/>
          <p:nvPr/>
        </p:nvSpPr>
        <p:spPr>
          <a:xfrm>
            <a:off x="0" y="6406376"/>
            <a:ext cx="12192000" cy="338554"/>
          </a:xfrm>
          <a:prstGeom prst="rect">
            <a:avLst/>
          </a:prstGeom>
          <a:noFill/>
        </p:spPr>
        <p:txBody>
          <a:bodyPr wrap="square">
            <a:spAutoFit/>
          </a:bodyPr>
          <a:lstStyle/>
          <a:p>
            <a:pPr algn="ctr"/>
            <a:r>
              <a:rPr lang="en-US" sz="1600" dirty="0">
                <a:solidFill>
                  <a:schemeClr val="bg1"/>
                </a:solidFill>
                <a:latin typeface="+mj-lt"/>
                <a:cs typeface="Arial" panose="020B0604020202020204" pitchFamily="34" charset="0"/>
              </a:rPr>
              <a:t>https://github.com/NetSPI/PowerHuntShares</a:t>
            </a:r>
          </a:p>
        </p:txBody>
      </p:sp>
      <p:sp>
        <p:nvSpPr>
          <p:cNvPr id="44" name="Rectangle 43">
            <a:extLst>
              <a:ext uri="{FF2B5EF4-FFF2-40B4-BE49-F238E27FC236}">
                <a16:creationId xmlns:a16="http://schemas.microsoft.com/office/drawing/2014/main" id="{140FACFC-0F96-8114-9F10-B0C246ECCF3E}"/>
              </a:ext>
            </a:extLst>
          </p:cNvPr>
          <p:cNvSpPr/>
          <p:nvPr/>
        </p:nvSpPr>
        <p:spPr>
          <a:xfrm>
            <a:off x="850392" y="1758404"/>
            <a:ext cx="10863072" cy="327628"/>
          </a:xfrm>
          <a:prstGeom prst="rect">
            <a:avLst/>
          </a:prstGeom>
          <a:solidFill>
            <a:srgbClr val="09B36B"/>
          </a:solidFill>
          <a:ln w="19050">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80B9E951-7968-948E-8D15-45BEDA219D9D}"/>
              </a:ext>
            </a:extLst>
          </p:cNvPr>
          <p:cNvSpPr/>
          <p:nvPr/>
        </p:nvSpPr>
        <p:spPr>
          <a:xfrm>
            <a:off x="858010" y="1765163"/>
            <a:ext cx="4083755" cy="320040"/>
          </a:xfrm>
          <a:prstGeom prst="rect">
            <a:avLst/>
          </a:prstGeom>
          <a:solidFill>
            <a:srgbClr val="2B2576"/>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Box 45">
            <a:extLst>
              <a:ext uri="{FF2B5EF4-FFF2-40B4-BE49-F238E27FC236}">
                <a16:creationId xmlns:a16="http://schemas.microsoft.com/office/drawing/2014/main" id="{5237D658-5CA3-A122-CFFE-E36D1BF87DFC}"/>
              </a:ext>
            </a:extLst>
          </p:cNvPr>
          <p:cNvSpPr txBox="1"/>
          <p:nvPr/>
        </p:nvSpPr>
        <p:spPr>
          <a:xfrm>
            <a:off x="735108" y="2483043"/>
            <a:ext cx="1250442" cy="523220"/>
          </a:xfrm>
          <a:prstGeom prst="rect">
            <a:avLst/>
          </a:prstGeom>
          <a:noFill/>
        </p:spPr>
        <p:txBody>
          <a:bodyPr wrap="square">
            <a:spAutoFit/>
          </a:bodyPr>
          <a:lstStyle/>
          <a:p>
            <a:pPr algn="ctr"/>
            <a:r>
              <a:rPr lang="en-US" dirty="0">
                <a:solidFill>
                  <a:schemeClr val="tx2">
                    <a:lumMod val="25000"/>
                  </a:schemeClr>
                </a:solidFill>
              </a:rPr>
              <a:t>Define </a:t>
            </a:r>
          </a:p>
          <a:p>
            <a:pPr algn="ctr"/>
            <a:r>
              <a:rPr lang="en-US" dirty="0">
                <a:solidFill>
                  <a:schemeClr val="tx2">
                    <a:lumMod val="25000"/>
                  </a:schemeClr>
                </a:solidFill>
              </a:rPr>
              <a:t>Goals</a:t>
            </a:r>
          </a:p>
        </p:txBody>
      </p:sp>
      <p:sp>
        <p:nvSpPr>
          <p:cNvPr id="47" name="TextBox 46">
            <a:extLst>
              <a:ext uri="{FF2B5EF4-FFF2-40B4-BE49-F238E27FC236}">
                <a16:creationId xmlns:a16="http://schemas.microsoft.com/office/drawing/2014/main" id="{08949088-A0AD-A3DA-0F8A-7F42C8116AC6}"/>
              </a:ext>
            </a:extLst>
          </p:cNvPr>
          <p:cNvSpPr txBox="1"/>
          <p:nvPr/>
        </p:nvSpPr>
        <p:spPr>
          <a:xfrm>
            <a:off x="2020617" y="2484269"/>
            <a:ext cx="1250442" cy="523220"/>
          </a:xfrm>
          <a:prstGeom prst="rect">
            <a:avLst/>
          </a:prstGeom>
          <a:noFill/>
        </p:spPr>
        <p:txBody>
          <a:bodyPr wrap="square">
            <a:spAutoFit/>
          </a:bodyPr>
          <a:lstStyle/>
          <a:p>
            <a:pPr algn="ctr"/>
            <a:r>
              <a:rPr lang="en-US" dirty="0">
                <a:solidFill>
                  <a:schemeClr val="tx2">
                    <a:lumMod val="25000"/>
                  </a:schemeClr>
                </a:solidFill>
              </a:rPr>
              <a:t>Collect </a:t>
            </a:r>
          </a:p>
          <a:p>
            <a:pPr algn="ctr"/>
            <a:r>
              <a:rPr lang="en-US" dirty="0">
                <a:solidFill>
                  <a:schemeClr val="tx2">
                    <a:lumMod val="25000"/>
                  </a:schemeClr>
                </a:solidFill>
              </a:rPr>
              <a:t>Data</a:t>
            </a:r>
          </a:p>
        </p:txBody>
      </p:sp>
      <p:sp>
        <p:nvSpPr>
          <p:cNvPr id="48" name="TextBox 47">
            <a:extLst>
              <a:ext uri="{FF2B5EF4-FFF2-40B4-BE49-F238E27FC236}">
                <a16:creationId xmlns:a16="http://schemas.microsoft.com/office/drawing/2014/main" id="{E8978B94-BCC2-1A14-7515-AAFA37FC44DA}"/>
              </a:ext>
            </a:extLst>
          </p:cNvPr>
          <p:cNvSpPr txBox="1"/>
          <p:nvPr/>
        </p:nvSpPr>
        <p:spPr>
          <a:xfrm>
            <a:off x="3047135" y="2483043"/>
            <a:ext cx="1250442" cy="523220"/>
          </a:xfrm>
          <a:prstGeom prst="rect">
            <a:avLst/>
          </a:prstGeom>
          <a:noFill/>
        </p:spPr>
        <p:txBody>
          <a:bodyPr wrap="square">
            <a:spAutoFit/>
          </a:bodyPr>
          <a:lstStyle/>
          <a:p>
            <a:pPr algn="ctr"/>
            <a:r>
              <a:rPr lang="en-US" dirty="0">
                <a:solidFill>
                  <a:schemeClr val="tx2">
                    <a:lumMod val="25000"/>
                  </a:schemeClr>
                </a:solidFill>
              </a:rPr>
              <a:t>Clean</a:t>
            </a:r>
          </a:p>
          <a:p>
            <a:pPr algn="ctr"/>
            <a:r>
              <a:rPr lang="en-US" dirty="0">
                <a:solidFill>
                  <a:schemeClr val="tx2">
                    <a:lumMod val="25000"/>
                  </a:schemeClr>
                </a:solidFill>
              </a:rPr>
              <a:t>Data</a:t>
            </a:r>
          </a:p>
        </p:txBody>
      </p:sp>
      <p:sp>
        <p:nvSpPr>
          <p:cNvPr id="49" name="TextBox 48">
            <a:extLst>
              <a:ext uri="{FF2B5EF4-FFF2-40B4-BE49-F238E27FC236}">
                <a16:creationId xmlns:a16="http://schemas.microsoft.com/office/drawing/2014/main" id="{A4D6C998-7A1A-1EE7-91A1-0D5316749BB4}"/>
              </a:ext>
            </a:extLst>
          </p:cNvPr>
          <p:cNvSpPr txBox="1"/>
          <p:nvPr/>
        </p:nvSpPr>
        <p:spPr>
          <a:xfrm>
            <a:off x="4316546" y="2486015"/>
            <a:ext cx="1250442" cy="523220"/>
          </a:xfrm>
          <a:prstGeom prst="rect">
            <a:avLst/>
          </a:prstGeom>
          <a:noFill/>
        </p:spPr>
        <p:txBody>
          <a:bodyPr wrap="square">
            <a:spAutoFit/>
          </a:bodyPr>
          <a:lstStyle/>
          <a:p>
            <a:pPr algn="ctr"/>
            <a:r>
              <a:rPr lang="en-US" dirty="0">
                <a:solidFill>
                  <a:schemeClr val="tx2">
                    <a:lumMod val="25000"/>
                  </a:schemeClr>
                </a:solidFill>
              </a:rPr>
              <a:t>Transform</a:t>
            </a:r>
          </a:p>
          <a:p>
            <a:pPr algn="ctr"/>
            <a:r>
              <a:rPr lang="en-US" dirty="0">
                <a:solidFill>
                  <a:schemeClr val="tx2">
                    <a:lumMod val="25000"/>
                  </a:schemeClr>
                </a:solidFill>
              </a:rPr>
              <a:t>Data</a:t>
            </a:r>
          </a:p>
        </p:txBody>
      </p:sp>
      <p:sp>
        <p:nvSpPr>
          <p:cNvPr id="50" name="TextBox 49">
            <a:extLst>
              <a:ext uri="{FF2B5EF4-FFF2-40B4-BE49-F238E27FC236}">
                <a16:creationId xmlns:a16="http://schemas.microsoft.com/office/drawing/2014/main" id="{31D23EF2-8F1B-4179-181A-992BF7227ACE}"/>
              </a:ext>
            </a:extLst>
          </p:cNvPr>
          <p:cNvSpPr txBox="1"/>
          <p:nvPr/>
        </p:nvSpPr>
        <p:spPr>
          <a:xfrm>
            <a:off x="5513585" y="2473315"/>
            <a:ext cx="1250442" cy="523220"/>
          </a:xfrm>
          <a:prstGeom prst="rect">
            <a:avLst/>
          </a:prstGeom>
          <a:noFill/>
        </p:spPr>
        <p:txBody>
          <a:bodyPr wrap="square">
            <a:spAutoFit/>
          </a:bodyPr>
          <a:lstStyle/>
          <a:p>
            <a:pPr algn="ctr"/>
            <a:r>
              <a:rPr lang="en-US" dirty="0">
                <a:solidFill>
                  <a:schemeClr val="tx2">
                    <a:lumMod val="25000"/>
                  </a:schemeClr>
                </a:solidFill>
              </a:rPr>
              <a:t>Analyze</a:t>
            </a:r>
          </a:p>
          <a:p>
            <a:pPr algn="ctr"/>
            <a:r>
              <a:rPr lang="en-US" dirty="0">
                <a:solidFill>
                  <a:schemeClr val="tx2">
                    <a:lumMod val="25000"/>
                  </a:schemeClr>
                </a:solidFill>
              </a:rPr>
              <a:t>Data</a:t>
            </a:r>
          </a:p>
        </p:txBody>
      </p:sp>
      <p:sp>
        <p:nvSpPr>
          <p:cNvPr id="51" name="TextBox 50">
            <a:extLst>
              <a:ext uri="{FF2B5EF4-FFF2-40B4-BE49-F238E27FC236}">
                <a16:creationId xmlns:a16="http://schemas.microsoft.com/office/drawing/2014/main" id="{6C0BE78E-53AF-D625-9950-E353A8242EE7}"/>
              </a:ext>
            </a:extLst>
          </p:cNvPr>
          <p:cNvSpPr txBox="1"/>
          <p:nvPr/>
        </p:nvSpPr>
        <p:spPr>
          <a:xfrm>
            <a:off x="6823984" y="2473315"/>
            <a:ext cx="1449569" cy="523220"/>
          </a:xfrm>
          <a:prstGeom prst="rect">
            <a:avLst/>
          </a:prstGeom>
          <a:noFill/>
        </p:spPr>
        <p:txBody>
          <a:bodyPr wrap="square">
            <a:spAutoFit/>
          </a:bodyPr>
          <a:lstStyle/>
          <a:p>
            <a:pPr algn="ctr"/>
            <a:r>
              <a:rPr lang="en-US" dirty="0">
                <a:solidFill>
                  <a:schemeClr val="tx2">
                    <a:lumMod val="25000"/>
                  </a:schemeClr>
                </a:solidFill>
              </a:rPr>
              <a:t>Extract Insights &amp; Predictions</a:t>
            </a:r>
          </a:p>
        </p:txBody>
      </p:sp>
      <p:sp>
        <p:nvSpPr>
          <p:cNvPr id="52" name="TextBox 51">
            <a:extLst>
              <a:ext uri="{FF2B5EF4-FFF2-40B4-BE49-F238E27FC236}">
                <a16:creationId xmlns:a16="http://schemas.microsoft.com/office/drawing/2014/main" id="{B823636B-6B7E-33BD-1FCB-AA05AF54689C}"/>
              </a:ext>
            </a:extLst>
          </p:cNvPr>
          <p:cNvSpPr txBox="1"/>
          <p:nvPr/>
        </p:nvSpPr>
        <p:spPr>
          <a:xfrm>
            <a:off x="8274306" y="2473315"/>
            <a:ext cx="2029206" cy="523220"/>
          </a:xfrm>
          <a:prstGeom prst="rect">
            <a:avLst/>
          </a:prstGeom>
          <a:noFill/>
        </p:spPr>
        <p:txBody>
          <a:bodyPr wrap="square">
            <a:spAutoFit/>
          </a:bodyPr>
          <a:lstStyle/>
          <a:p>
            <a:pPr algn="ctr"/>
            <a:r>
              <a:rPr lang="en-US" dirty="0">
                <a:solidFill>
                  <a:schemeClr val="tx2">
                    <a:lumMod val="25000"/>
                  </a:schemeClr>
                </a:solidFill>
              </a:rPr>
              <a:t>Conclusions, Findings </a:t>
            </a:r>
          </a:p>
          <a:p>
            <a:pPr algn="ctr"/>
            <a:r>
              <a:rPr lang="en-US" dirty="0">
                <a:solidFill>
                  <a:schemeClr val="tx2">
                    <a:lumMod val="25000"/>
                  </a:schemeClr>
                </a:solidFill>
              </a:rPr>
              <a:t>&amp; Recommendations</a:t>
            </a:r>
          </a:p>
        </p:txBody>
      </p:sp>
      <p:sp>
        <p:nvSpPr>
          <p:cNvPr id="53" name="TextBox 52">
            <a:extLst>
              <a:ext uri="{FF2B5EF4-FFF2-40B4-BE49-F238E27FC236}">
                <a16:creationId xmlns:a16="http://schemas.microsoft.com/office/drawing/2014/main" id="{8EBA018C-C9B7-DD3D-59A8-8983093F707C}"/>
              </a:ext>
            </a:extLst>
          </p:cNvPr>
          <p:cNvSpPr txBox="1"/>
          <p:nvPr/>
        </p:nvSpPr>
        <p:spPr>
          <a:xfrm>
            <a:off x="10303512" y="2483043"/>
            <a:ext cx="1250442" cy="523220"/>
          </a:xfrm>
          <a:prstGeom prst="rect">
            <a:avLst/>
          </a:prstGeom>
          <a:noFill/>
        </p:spPr>
        <p:txBody>
          <a:bodyPr wrap="square">
            <a:spAutoFit/>
          </a:bodyPr>
          <a:lstStyle/>
          <a:p>
            <a:pPr algn="ctr"/>
            <a:r>
              <a:rPr lang="en-US" dirty="0">
                <a:solidFill>
                  <a:schemeClr val="tx2">
                    <a:lumMod val="25000"/>
                  </a:schemeClr>
                </a:solidFill>
              </a:rPr>
              <a:t>Take </a:t>
            </a:r>
          </a:p>
          <a:p>
            <a:pPr algn="ctr"/>
            <a:r>
              <a:rPr lang="en-US" dirty="0">
                <a:solidFill>
                  <a:schemeClr val="tx2">
                    <a:lumMod val="25000"/>
                  </a:schemeClr>
                </a:solidFill>
              </a:rPr>
              <a:t>Actions</a:t>
            </a:r>
          </a:p>
        </p:txBody>
      </p:sp>
      <p:cxnSp>
        <p:nvCxnSpPr>
          <p:cNvPr id="54" name="Straight Connector 53">
            <a:extLst>
              <a:ext uri="{FF2B5EF4-FFF2-40B4-BE49-F238E27FC236}">
                <a16:creationId xmlns:a16="http://schemas.microsoft.com/office/drawing/2014/main" id="{D0356571-B885-124E-7574-0E7A267225DE}"/>
              </a:ext>
            </a:extLst>
          </p:cNvPr>
          <p:cNvCxnSpPr>
            <a:cxnSpLocks/>
          </p:cNvCxnSpPr>
          <p:nvPr/>
        </p:nvCxnSpPr>
        <p:spPr>
          <a:xfrm>
            <a:off x="1360329" y="1760512"/>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C3291F68-6FA2-02B4-F1F1-E859DA842256}"/>
              </a:ext>
            </a:extLst>
          </p:cNvPr>
          <p:cNvCxnSpPr/>
          <p:nvPr/>
        </p:nvCxnSpPr>
        <p:spPr>
          <a:xfrm>
            <a:off x="2645838"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1AC2A5A3-84A4-0CBA-9F0C-9B0CFD480E75}"/>
              </a:ext>
            </a:extLst>
          </p:cNvPr>
          <p:cNvCxnSpPr/>
          <p:nvPr/>
        </p:nvCxnSpPr>
        <p:spPr>
          <a:xfrm>
            <a:off x="3667570"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7C1A39D9-07AD-5A41-2554-8EAE9ADF5FCC}"/>
              </a:ext>
            </a:extLst>
          </p:cNvPr>
          <p:cNvCxnSpPr/>
          <p:nvPr/>
        </p:nvCxnSpPr>
        <p:spPr>
          <a:xfrm>
            <a:off x="4941767"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F584353F-3AB9-9F43-F79F-60646D674C5C}"/>
              </a:ext>
            </a:extLst>
          </p:cNvPr>
          <p:cNvCxnSpPr/>
          <p:nvPr/>
        </p:nvCxnSpPr>
        <p:spPr>
          <a:xfrm>
            <a:off x="6138806"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E7BD5582-8060-A710-49EE-292AF81340D6}"/>
              </a:ext>
            </a:extLst>
          </p:cNvPr>
          <p:cNvCxnSpPr/>
          <p:nvPr/>
        </p:nvCxnSpPr>
        <p:spPr>
          <a:xfrm>
            <a:off x="7482674" y="175840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93F3AD41-0992-06A7-09A1-F4B034A6D4BE}"/>
              </a:ext>
            </a:extLst>
          </p:cNvPr>
          <p:cNvCxnSpPr/>
          <p:nvPr/>
        </p:nvCxnSpPr>
        <p:spPr>
          <a:xfrm>
            <a:off x="9284123" y="1757354"/>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347671CD-8B52-4393-448A-A1B405D46A80}"/>
              </a:ext>
            </a:extLst>
          </p:cNvPr>
          <p:cNvCxnSpPr/>
          <p:nvPr/>
        </p:nvCxnSpPr>
        <p:spPr>
          <a:xfrm>
            <a:off x="10923947" y="1757353"/>
            <a:ext cx="0" cy="657355"/>
          </a:xfrm>
          <a:prstGeom prst="line">
            <a:avLst/>
          </a:prstGeom>
          <a:ln w="15875">
            <a:solidFill>
              <a:srgbClr val="2B2576"/>
            </a:solidFill>
          </a:ln>
        </p:spPr>
        <p:style>
          <a:lnRef idx="1">
            <a:schemeClr val="accent1"/>
          </a:lnRef>
          <a:fillRef idx="0">
            <a:schemeClr val="accent1"/>
          </a:fillRef>
          <a:effectRef idx="0">
            <a:schemeClr val="accent1"/>
          </a:effectRef>
          <a:fontRef idx="minor">
            <a:schemeClr val="tx1"/>
          </a:fontRef>
        </p:style>
      </p:cxnSp>
      <p:sp>
        <p:nvSpPr>
          <p:cNvPr id="62" name="Oval 61">
            <a:extLst>
              <a:ext uri="{FF2B5EF4-FFF2-40B4-BE49-F238E27FC236}">
                <a16:creationId xmlns:a16="http://schemas.microsoft.com/office/drawing/2014/main" id="{340D6416-BF92-2D25-D123-2CB474262F4C}"/>
              </a:ext>
            </a:extLst>
          </p:cNvPr>
          <p:cNvSpPr/>
          <p:nvPr/>
        </p:nvSpPr>
        <p:spPr>
          <a:xfrm>
            <a:off x="1294923" y="2316493"/>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2">
            <a:extLst>
              <a:ext uri="{FF2B5EF4-FFF2-40B4-BE49-F238E27FC236}">
                <a16:creationId xmlns:a16="http://schemas.microsoft.com/office/drawing/2014/main" id="{F539309B-BA5F-D332-BB42-1F55F679124A}"/>
              </a:ext>
            </a:extLst>
          </p:cNvPr>
          <p:cNvSpPr/>
          <p:nvPr/>
        </p:nvSpPr>
        <p:spPr>
          <a:xfrm>
            <a:off x="2574919" y="2319120"/>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Oval 63">
            <a:extLst>
              <a:ext uri="{FF2B5EF4-FFF2-40B4-BE49-F238E27FC236}">
                <a16:creationId xmlns:a16="http://schemas.microsoft.com/office/drawing/2014/main" id="{AF737FF2-8A0A-A91F-D7B6-6D2112968F13}"/>
              </a:ext>
            </a:extLst>
          </p:cNvPr>
          <p:cNvSpPr/>
          <p:nvPr/>
        </p:nvSpPr>
        <p:spPr>
          <a:xfrm>
            <a:off x="3603220" y="2316493"/>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a:extLst>
              <a:ext uri="{FF2B5EF4-FFF2-40B4-BE49-F238E27FC236}">
                <a16:creationId xmlns:a16="http://schemas.microsoft.com/office/drawing/2014/main" id="{D7842FAF-201D-AF26-E94C-960BB972F926}"/>
              </a:ext>
            </a:extLst>
          </p:cNvPr>
          <p:cNvSpPr/>
          <p:nvPr/>
        </p:nvSpPr>
        <p:spPr>
          <a:xfrm>
            <a:off x="4868231"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Oval 65">
            <a:extLst>
              <a:ext uri="{FF2B5EF4-FFF2-40B4-BE49-F238E27FC236}">
                <a16:creationId xmlns:a16="http://schemas.microsoft.com/office/drawing/2014/main" id="{AA4F6F9C-9DA7-BD45-3748-A79F8D378673}"/>
              </a:ext>
            </a:extLst>
          </p:cNvPr>
          <p:cNvSpPr/>
          <p:nvPr/>
        </p:nvSpPr>
        <p:spPr>
          <a:xfrm>
            <a:off x="6069089"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Oval 66">
            <a:extLst>
              <a:ext uri="{FF2B5EF4-FFF2-40B4-BE49-F238E27FC236}">
                <a16:creationId xmlns:a16="http://schemas.microsoft.com/office/drawing/2014/main" id="{376E0D09-82BD-F65C-4D44-E9E2E3935E49}"/>
              </a:ext>
            </a:extLst>
          </p:cNvPr>
          <p:cNvSpPr/>
          <p:nvPr/>
        </p:nvSpPr>
        <p:spPr>
          <a:xfrm>
            <a:off x="7421576" y="2319120"/>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67">
            <a:extLst>
              <a:ext uri="{FF2B5EF4-FFF2-40B4-BE49-F238E27FC236}">
                <a16:creationId xmlns:a16="http://schemas.microsoft.com/office/drawing/2014/main" id="{D26841F9-CF61-8A8B-0FD5-86A0CFE08224}"/>
              </a:ext>
            </a:extLst>
          </p:cNvPr>
          <p:cNvSpPr/>
          <p:nvPr/>
        </p:nvSpPr>
        <p:spPr>
          <a:xfrm>
            <a:off x="9215543"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Oval 68">
            <a:extLst>
              <a:ext uri="{FF2B5EF4-FFF2-40B4-BE49-F238E27FC236}">
                <a16:creationId xmlns:a16="http://schemas.microsoft.com/office/drawing/2014/main" id="{C4FE075A-F289-94AE-B4E9-23DDCF0536A7}"/>
              </a:ext>
            </a:extLst>
          </p:cNvPr>
          <p:cNvSpPr/>
          <p:nvPr/>
        </p:nvSpPr>
        <p:spPr>
          <a:xfrm>
            <a:off x="10855367" y="2310442"/>
            <a:ext cx="137160" cy="137160"/>
          </a:xfrm>
          <a:prstGeom prst="ellipse">
            <a:avLst/>
          </a:prstGeom>
          <a:solidFill>
            <a:srgbClr val="2B25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2" name="Graphic 71" descr="Venn diagram with solid fill">
            <a:extLst>
              <a:ext uri="{FF2B5EF4-FFF2-40B4-BE49-F238E27FC236}">
                <a16:creationId xmlns:a16="http://schemas.microsoft.com/office/drawing/2014/main" id="{91BD9D1D-0D49-AAAC-9FE2-8547A93262D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81873" y="3596899"/>
            <a:ext cx="1263694" cy="1263694"/>
          </a:xfrm>
          <a:prstGeom prst="rect">
            <a:avLst/>
          </a:prstGeom>
        </p:spPr>
      </p:pic>
    </p:spTree>
    <p:extLst>
      <p:ext uri="{BB962C8B-B14F-4D97-AF65-F5344CB8AC3E}">
        <p14:creationId xmlns:p14="http://schemas.microsoft.com/office/powerpoint/2010/main" val="52042442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6C07A185-5728-D25D-F4ED-DDAB1AD2823D}"/>
            </a:ext>
          </a:extLst>
        </p:cNvPr>
        <p:cNvGrpSpPr/>
        <p:nvPr/>
      </p:nvGrpSpPr>
      <p:grpSpPr>
        <a:xfrm>
          <a:off x="0" y="0"/>
          <a:ext cx="0" cy="0"/>
          <a:chOff x="0" y="0"/>
          <a:chExt cx="0" cy="0"/>
        </a:xfrm>
      </p:grpSpPr>
      <p:pic>
        <p:nvPicPr>
          <p:cNvPr id="4" name="Picture 3" descr="A monkey wearing a space suit&#10;&#10;AI-generated content may be incorrect.">
            <a:extLst>
              <a:ext uri="{FF2B5EF4-FFF2-40B4-BE49-F238E27FC236}">
                <a16:creationId xmlns:a16="http://schemas.microsoft.com/office/drawing/2014/main" id="{1A483582-B241-27E8-9DBD-653B0E159D5A}"/>
              </a:ext>
            </a:extLst>
          </p:cNvPr>
          <p:cNvPicPr>
            <a:picLocks noChangeAspect="1"/>
          </p:cNvPicPr>
          <p:nvPr/>
        </p:nvPicPr>
        <p:blipFill>
          <a:blip r:embed="rId3"/>
          <a:stretch>
            <a:fillRect/>
          </a:stretch>
        </p:blipFill>
        <p:spPr>
          <a:xfrm>
            <a:off x="5914490" y="0"/>
            <a:ext cx="6277510" cy="6277510"/>
          </a:xfrm>
          <a:prstGeom prst="rect">
            <a:avLst/>
          </a:prstGeom>
        </p:spPr>
      </p:pic>
      <p:sp>
        <p:nvSpPr>
          <p:cNvPr id="413" name="Google Shape;413;p43">
            <a:extLst>
              <a:ext uri="{FF2B5EF4-FFF2-40B4-BE49-F238E27FC236}">
                <a16:creationId xmlns:a16="http://schemas.microsoft.com/office/drawing/2014/main" id="{32DFDF80-8930-E762-222C-BE5EF27C7F50}"/>
              </a:ext>
            </a:extLst>
          </p:cNvPr>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Grouping &amp; Similarity</a:t>
            </a:r>
            <a:endParaRPr dirty="0"/>
          </a:p>
        </p:txBody>
      </p:sp>
      <p:pic>
        <p:nvPicPr>
          <p:cNvPr id="48" name="Picture 47" descr="A black and white symbol&#10;&#10;AI-generated content may be incorrect.">
            <a:extLst>
              <a:ext uri="{FF2B5EF4-FFF2-40B4-BE49-F238E27FC236}">
                <a16:creationId xmlns:a16="http://schemas.microsoft.com/office/drawing/2014/main" id="{5CA5B5B4-9942-A6AB-650C-187ECB766117}"/>
              </a:ext>
            </a:extLst>
          </p:cNvPr>
          <p:cNvPicPr>
            <a:picLocks noChangeAspect="1"/>
          </p:cNvPicPr>
          <p:nvPr/>
        </p:nvPicPr>
        <p:blipFill>
          <a:blip r:embed="rId4">
            <a:alphaModFix amt="41000"/>
          </a:blip>
          <a:stretch>
            <a:fillRect/>
          </a:stretch>
        </p:blipFill>
        <p:spPr>
          <a:xfrm>
            <a:off x="7768707" y="3596568"/>
            <a:ext cx="205273" cy="205273"/>
          </a:xfrm>
          <a:prstGeom prst="rect">
            <a:avLst/>
          </a:prstGeom>
        </p:spPr>
      </p:pic>
      <p:sp>
        <p:nvSpPr>
          <p:cNvPr id="49" name="Google Shape;415;p43">
            <a:extLst>
              <a:ext uri="{FF2B5EF4-FFF2-40B4-BE49-F238E27FC236}">
                <a16:creationId xmlns:a16="http://schemas.microsoft.com/office/drawing/2014/main" id="{58B9AF91-2B2E-16EB-2BFA-3E21929F2298}"/>
              </a:ext>
            </a:extLst>
          </p:cNvPr>
          <p:cNvSpPr txBox="1">
            <a:spLocks/>
          </p:cNvSpPr>
          <p:nvPr/>
        </p:nvSpPr>
        <p:spPr>
          <a:xfrm>
            <a:off x="766479" y="15156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lang="en-US" dirty="0"/>
          </a:p>
          <a:p>
            <a:pPr marL="285750" indent="-285750">
              <a:buFont typeface="Arial" panose="020B0604020202020204" pitchFamily="34" charset="0"/>
              <a:buChar char="•"/>
            </a:pPr>
            <a:endParaRPr lang="en-US" dirty="0"/>
          </a:p>
        </p:txBody>
      </p:sp>
      <p:sp>
        <p:nvSpPr>
          <p:cNvPr id="2" name="Google Shape;472;p46">
            <a:extLst>
              <a:ext uri="{FF2B5EF4-FFF2-40B4-BE49-F238E27FC236}">
                <a16:creationId xmlns:a16="http://schemas.microsoft.com/office/drawing/2014/main" id="{C4C2CA3D-C552-F170-A924-ABEEEAACE4EF}"/>
              </a:ext>
            </a:extLst>
          </p:cNvPr>
          <p:cNvSpPr txBox="1">
            <a:spLocks/>
          </p:cNvSpPr>
          <p:nvPr/>
        </p:nvSpPr>
        <p:spPr>
          <a:xfrm>
            <a:off x="609600" y="1120899"/>
            <a:ext cx="9144000" cy="425700"/>
          </a:xfrm>
          <a:prstGeom prst="rect">
            <a:avLst/>
          </a:prstGeom>
          <a:noFill/>
          <a:ln>
            <a:noFill/>
          </a:ln>
        </p:spPr>
        <p:txBody>
          <a:bodyPr spcFirstLastPara="1" wrap="square" lIns="91425" tIns="45700" rIns="91425" bIns="45700" anchor="t" anchorCtr="0">
            <a:normAutofit lnSpcReduction="10000"/>
          </a:bodyPr>
          <a:lstStyle>
            <a:defPPr marR="0" lvl="0" algn="l" rtl="0">
              <a:lnSpc>
                <a:spcPct val="100000"/>
              </a:lnSpc>
              <a:spcBef>
                <a:spcPts val="0"/>
              </a:spcBef>
              <a:spcAft>
                <a:spcPts val="0"/>
              </a:spcAft>
            </a:defPPr>
            <a:lvl1pPr marL="457200" marR="0" lvl="0" indent="-279400" algn="l" rtl="0">
              <a:lnSpc>
                <a:spcPct val="115000"/>
              </a:lnSpc>
              <a:spcBef>
                <a:spcPts val="1000"/>
              </a:spcBef>
              <a:spcAft>
                <a:spcPts val="0"/>
              </a:spcAft>
              <a:buClr>
                <a:srgbClr val="000000"/>
              </a:buClr>
              <a:buSzPts val="800"/>
              <a:buFont typeface="Arial"/>
              <a:buChar char="•"/>
              <a:defRPr sz="12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L="914400" marR="0" lvl="1"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2pPr>
            <a:lvl3pPr marL="1371600" marR="0" lvl="2"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3pPr>
            <a:lvl4pPr marL="1828800" marR="0" lvl="3" indent="-311150" algn="l" rtl="0">
              <a:lnSpc>
                <a:spcPct val="115000"/>
              </a:lnSpc>
              <a:spcBef>
                <a:spcPts val="500"/>
              </a:spcBef>
              <a:spcAft>
                <a:spcPts val="0"/>
              </a:spcAft>
              <a:buClr>
                <a:srgbClr val="000000"/>
              </a:buClr>
              <a:buSzPts val="1300"/>
              <a:buFont typeface="Arial"/>
              <a:buChar char="•"/>
              <a:defRPr sz="1300" b="0" i="0" u="none" strike="noStrike" cap="none">
                <a:solidFill>
                  <a:srgbClr val="000000"/>
                </a:solidFill>
                <a:latin typeface="Arial"/>
                <a:ea typeface="Arial"/>
                <a:cs typeface="Arial"/>
                <a:sym typeface="Arial"/>
              </a:defRPr>
            </a:lvl4pPr>
            <a:lvl5pPr marL="2286000" marR="0" lvl="4"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5pPr>
            <a:lvl6pPr marL="2743200" marR="0" lvl="5"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6pPr>
            <a:lvl7pPr marL="3200400" marR="0" lvl="6"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7pPr>
            <a:lvl8pPr marL="3657600" marR="0" lvl="7"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8pPr>
            <a:lvl9pPr marL="4114800" marR="0" lvl="8"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9pPr>
          </a:lstStyle>
          <a:p>
            <a:pPr marL="177800" indent="0">
              <a:buNone/>
            </a:pPr>
            <a:endParaRPr lang="en-US" i="1" dirty="0"/>
          </a:p>
        </p:txBody>
      </p:sp>
      <p:sp>
        <p:nvSpPr>
          <p:cNvPr id="3" name="TextBox 2">
            <a:extLst>
              <a:ext uri="{FF2B5EF4-FFF2-40B4-BE49-F238E27FC236}">
                <a16:creationId xmlns:a16="http://schemas.microsoft.com/office/drawing/2014/main" id="{8134DA09-6BD8-682E-E649-43DD2C03D609}"/>
              </a:ext>
            </a:extLst>
          </p:cNvPr>
          <p:cNvSpPr txBox="1"/>
          <p:nvPr/>
        </p:nvSpPr>
        <p:spPr>
          <a:xfrm>
            <a:off x="713450" y="1460234"/>
            <a:ext cx="4762501" cy="646331"/>
          </a:xfrm>
          <a:prstGeom prst="rect">
            <a:avLst/>
          </a:prstGeom>
          <a:noFill/>
        </p:spPr>
        <p:txBody>
          <a:bodyPr wrap="square">
            <a:spAutoFit/>
          </a:bodyPr>
          <a:lstStyle/>
          <a:p>
            <a:pPr algn="ctr"/>
            <a:r>
              <a:rPr lang="en-US" sz="1800" i="1" dirty="0">
                <a:solidFill>
                  <a:srgbClr val="2B2576"/>
                </a:solidFill>
                <a:latin typeface="Open Sans" panose="020B0606030504020204" pitchFamily="34" charset="0"/>
              </a:rPr>
              <a:t>“How can I group similar shares so I can take fewer targeted actions?”</a:t>
            </a:r>
          </a:p>
        </p:txBody>
      </p:sp>
    </p:spTree>
    <p:extLst>
      <p:ext uri="{BB962C8B-B14F-4D97-AF65-F5344CB8AC3E}">
        <p14:creationId xmlns:p14="http://schemas.microsoft.com/office/powerpoint/2010/main" val="273228682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9B9C14F1-646A-3CB8-56F7-EECACDDF58FA}"/>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EBA16052-291F-664E-BF18-C314F36AE917}"/>
              </a:ext>
            </a:extLst>
          </p:cNvPr>
          <p:cNvGrpSpPr/>
          <p:nvPr/>
        </p:nvGrpSpPr>
        <p:grpSpPr>
          <a:xfrm>
            <a:off x="5914490" y="0"/>
            <a:ext cx="6277510" cy="6277510"/>
            <a:chOff x="5914490" y="0"/>
            <a:chExt cx="6277510" cy="6277510"/>
          </a:xfrm>
        </p:grpSpPr>
        <p:pic>
          <p:nvPicPr>
            <p:cNvPr id="3" name="Picture 2" descr="A monkey wearing a space suit&#10;&#10;AI-generated content may be incorrect.">
              <a:extLst>
                <a:ext uri="{FF2B5EF4-FFF2-40B4-BE49-F238E27FC236}">
                  <a16:creationId xmlns:a16="http://schemas.microsoft.com/office/drawing/2014/main" id="{3B4E3555-9955-1223-ABB8-EEE0D876F52D}"/>
                </a:ext>
              </a:extLst>
            </p:cNvPr>
            <p:cNvPicPr>
              <a:picLocks noChangeAspect="1"/>
            </p:cNvPicPr>
            <p:nvPr/>
          </p:nvPicPr>
          <p:blipFill>
            <a:blip r:embed="rId3">
              <a:alphaModFix amt="50000"/>
            </a:blip>
            <a:stretch>
              <a:fillRect/>
            </a:stretch>
          </p:blipFill>
          <p:spPr>
            <a:xfrm>
              <a:off x="5914490" y="0"/>
              <a:ext cx="6277510" cy="6277510"/>
            </a:xfrm>
            <a:prstGeom prst="rect">
              <a:avLst/>
            </a:prstGeom>
          </p:spPr>
        </p:pic>
        <p:sp>
          <p:nvSpPr>
            <p:cNvPr id="5" name="Rectangle 4">
              <a:extLst>
                <a:ext uri="{FF2B5EF4-FFF2-40B4-BE49-F238E27FC236}">
                  <a16:creationId xmlns:a16="http://schemas.microsoft.com/office/drawing/2014/main" id="{E78B5321-4111-8547-3718-798132094C92}"/>
                </a:ext>
              </a:extLst>
            </p:cNvPr>
            <p:cNvSpPr/>
            <p:nvPr/>
          </p:nvSpPr>
          <p:spPr>
            <a:xfrm>
              <a:off x="5914490" y="0"/>
              <a:ext cx="6277508" cy="6277510"/>
            </a:xfrm>
            <a:prstGeom prst="rect">
              <a:avLst/>
            </a:prstGeom>
            <a:solidFill>
              <a:srgbClr val="EBEBF3">
                <a:alpha val="86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black and white symbol&#10;&#10;AI-generated content may be incorrect.">
              <a:extLst>
                <a:ext uri="{FF2B5EF4-FFF2-40B4-BE49-F238E27FC236}">
                  <a16:creationId xmlns:a16="http://schemas.microsoft.com/office/drawing/2014/main" id="{A9567D75-0F38-55CE-CD68-D2D9F50CEAE5}"/>
                </a:ext>
              </a:extLst>
            </p:cNvPr>
            <p:cNvPicPr>
              <a:picLocks noChangeAspect="1"/>
            </p:cNvPicPr>
            <p:nvPr/>
          </p:nvPicPr>
          <p:blipFill>
            <a:blip r:embed="rId4">
              <a:alphaModFix amt="50000"/>
            </a:blip>
            <a:stretch>
              <a:fillRect/>
            </a:stretch>
          </p:blipFill>
          <p:spPr>
            <a:xfrm>
              <a:off x="7721082" y="3596568"/>
              <a:ext cx="205273" cy="205273"/>
            </a:xfrm>
            <a:prstGeom prst="rect">
              <a:avLst/>
            </a:prstGeom>
          </p:spPr>
        </p:pic>
      </p:grpSp>
      <p:sp>
        <p:nvSpPr>
          <p:cNvPr id="49" name="Google Shape;415;p43">
            <a:extLst>
              <a:ext uri="{FF2B5EF4-FFF2-40B4-BE49-F238E27FC236}">
                <a16:creationId xmlns:a16="http://schemas.microsoft.com/office/drawing/2014/main" id="{9DFCC5A6-0B9A-2B6F-0EB8-EC5B542A301F}"/>
              </a:ext>
            </a:extLst>
          </p:cNvPr>
          <p:cNvSpPr txBox="1">
            <a:spLocks/>
          </p:cNvSpPr>
          <p:nvPr/>
        </p:nvSpPr>
        <p:spPr>
          <a:xfrm>
            <a:off x="766479" y="15156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lang="en-US" dirty="0"/>
          </a:p>
          <a:p>
            <a:pPr marL="285750" indent="-285750">
              <a:buFont typeface="Arial" panose="020B0604020202020204" pitchFamily="34" charset="0"/>
              <a:buChar char="•"/>
            </a:pPr>
            <a:endParaRPr lang="en-US" dirty="0"/>
          </a:p>
        </p:txBody>
      </p:sp>
      <p:sp>
        <p:nvSpPr>
          <p:cNvPr id="11" name="TextBox 10">
            <a:extLst>
              <a:ext uri="{FF2B5EF4-FFF2-40B4-BE49-F238E27FC236}">
                <a16:creationId xmlns:a16="http://schemas.microsoft.com/office/drawing/2014/main" id="{6FF2A9E8-3056-B5DB-8553-C98C1F789145}"/>
              </a:ext>
            </a:extLst>
          </p:cNvPr>
          <p:cNvSpPr txBox="1"/>
          <p:nvPr/>
        </p:nvSpPr>
        <p:spPr>
          <a:xfrm>
            <a:off x="6421306" y="1515649"/>
            <a:ext cx="5275394" cy="2246769"/>
          </a:xfrm>
          <a:prstGeom prst="rect">
            <a:avLst/>
          </a:prstGeom>
          <a:noFill/>
        </p:spPr>
        <p:txBody>
          <a:bodyPr wrap="square">
            <a:spAutoFit/>
          </a:bodyPr>
          <a:lstStyle/>
          <a:p>
            <a:r>
              <a:rPr lang="en-US" b="1" dirty="0">
                <a:solidFill>
                  <a:schemeClr val="tx2">
                    <a:lumMod val="25000"/>
                  </a:schemeClr>
                </a:solidFill>
              </a:rPr>
              <a:t>Offensive Action Target Consolidation</a:t>
            </a:r>
          </a:p>
          <a:p>
            <a:pPr marL="285750" indent="-285750">
              <a:buFont typeface="Arial" panose="020B0604020202020204" pitchFamily="34" charset="0"/>
              <a:buChar char="•"/>
            </a:pPr>
            <a:r>
              <a:rPr lang="en-US" dirty="0">
                <a:solidFill>
                  <a:schemeClr val="tx2">
                    <a:lumMod val="25000"/>
                  </a:schemeClr>
                </a:solidFill>
              </a:rPr>
              <a:t>Secrets extraction</a:t>
            </a:r>
          </a:p>
          <a:p>
            <a:pPr marL="285750" indent="-285750">
              <a:buFont typeface="Arial" panose="020B0604020202020204" pitchFamily="34" charset="0"/>
              <a:buChar char="•"/>
            </a:pPr>
            <a:r>
              <a:rPr lang="en-US" dirty="0">
                <a:solidFill>
                  <a:schemeClr val="tx2">
                    <a:lumMod val="25000"/>
                  </a:schemeClr>
                </a:solidFill>
              </a:rPr>
              <a:t>Sensitive data extractions</a:t>
            </a:r>
          </a:p>
          <a:p>
            <a:pPr marL="285750" indent="-285750">
              <a:buFont typeface="Arial" panose="020B0604020202020204" pitchFamily="34" charset="0"/>
              <a:buChar char="•"/>
            </a:pPr>
            <a:r>
              <a:rPr lang="en-US" dirty="0">
                <a:solidFill>
                  <a:schemeClr val="tx2">
                    <a:lumMod val="25000"/>
                  </a:schemeClr>
                </a:solidFill>
              </a:rPr>
              <a:t>Remote code execution</a:t>
            </a:r>
          </a:p>
          <a:p>
            <a:pPr marL="285750" indent="-285750">
              <a:buFont typeface="Arial" panose="020B0604020202020204" pitchFamily="34" charset="0"/>
              <a:buChar char="•"/>
            </a:pPr>
            <a:endParaRPr lang="en-US" dirty="0">
              <a:solidFill>
                <a:schemeClr val="tx2">
                  <a:lumMod val="25000"/>
                </a:schemeClr>
              </a:solidFill>
            </a:endParaRPr>
          </a:p>
          <a:p>
            <a:r>
              <a:rPr lang="en-US" b="1" dirty="0">
                <a:solidFill>
                  <a:schemeClr val="tx2">
                    <a:lumMod val="25000"/>
                  </a:schemeClr>
                </a:solidFill>
              </a:rPr>
              <a:t>Defensive Action Target Consolidation</a:t>
            </a:r>
            <a:endParaRPr lang="en-US" dirty="0">
              <a:solidFill>
                <a:schemeClr val="tx2">
                  <a:lumMod val="25000"/>
                </a:schemeClr>
              </a:solidFill>
            </a:endParaRPr>
          </a:p>
          <a:p>
            <a:pPr marL="285750" indent="-285750">
              <a:buFont typeface="Arial" panose="020B0604020202020204" pitchFamily="34" charset="0"/>
              <a:buChar char="•"/>
            </a:pPr>
            <a:r>
              <a:rPr lang="en-US" dirty="0">
                <a:solidFill>
                  <a:schemeClr val="tx2">
                    <a:lumMod val="25000"/>
                  </a:schemeClr>
                </a:solidFill>
              </a:rPr>
              <a:t>Groups assets part of the same process or application with confidence</a:t>
            </a:r>
          </a:p>
          <a:p>
            <a:pPr marL="285750" indent="-285750">
              <a:buFont typeface="Arial" panose="020B0604020202020204" pitchFamily="34" charset="0"/>
              <a:buChar char="•"/>
            </a:pPr>
            <a:r>
              <a:rPr lang="en-US" dirty="0">
                <a:solidFill>
                  <a:schemeClr val="tx2">
                    <a:lumMod val="25000"/>
                  </a:schemeClr>
                </a:solidFill>
              </a:rPr>
              <a:t>Prioritize large groups of vulnerable assets at once</a:t>
            </a:r>
          </a:p>
          <a:p>
            <a:pPr marL="285750" indent="-285750">
              <a:buFont typeface="Arial" panose="020B0604020202020204" pitchFamily="34" charset="0"/>
              <a:buChar char="•"/>
            </a:pPr>
            <a:r>
              <a:rPr lang="en-US" dirty="0">
                <a:solidFill>
                  <a:schemeClr val="tx2">
                    <a:lumMod val="25000"/>
                  </a:schemeClr>
                </a:solidFill>
              </a:rPr>
              <a:t>Remediate groups of similar assets at the same time </a:t>
            </a:r>
          </a:p>
        </p:txBody>
      </p:sp>
      <p:sp>
        <p:nvSpPr>
          <p:cNvPr id="12" name="TextBox 11">
            <a:extLst>
              <a:ext uri="{FF2B5EF4-FFF2-40B4-BE49-F238E27FC236}">
                <a16:creationId xmlns:a16="http://schemas.microsoft.com/office/drawing/2014/main" id="{95C398C8-83E9-EAF5-CD70-ABBB63835945}"/>
              </a:ext>
            </a:extLst>
          </p:cNvPr>
          <p:cNvSpPr txBox="1"/>
          <p:nvPr/>
        </p:nvSpPr>
        <p:spPr>
          <a:xfrm>
            <a:off x="6353174" y="662500"/>
            <a:ext cx="5136890" cy="646331"/>
          </a:xfrm>
          <a:prstGeom prst="rect">
            <a:avLst/>
          </a:prstGeom>
          <a:noFill/>
        </p:spPr>
        <p:txBody>
          <a:bodyPr wrap="square">
            <a:spAutoFit/>
          </a:bodyPr>
          <a:lstStyle/>
          <a:p>
            <a:r>
              <a:rPr lang="en-US" sz="3600" dirty="0">
                <a:solidFill>
                  <a:srgbClr val="09B36B"/>
                </a:solidFill>
              </a:rPr>
              <a:t>Why Group Shares?</a:t>
            </a:r>
          </a:p>
        </p:txBody>
      </p:sp>
      <p:sp>
        <p:nvSpPr>
          <p:cNvPr id="14" name="Google Shape;413;p43">
            <a:extLst>
              <a:ext uri="{FF2B5EF4-FFF2-40B4-BE49-F238E27FC236}">
                <a16:creationId xmlns:a16="http://schemas.microsoft.com/office/drawing/2014/main" id="{3B038571-6294-7EB1-3094-0D0E6101919B}"/>
              </a:ext>
            </a:extLst>
          </p:cNvPr>
          <p:cNvSpPr txBox="1">
            <a:spLocks noGrp="1"/>
          </p:cNvSpPr>
          <p:nvPr>
            <p:ph type="title"/>
          </p:nvPr>
        </p:nvSpPr>
        <p:spPr>
          <a:xfrm>
            <a:off x="838199" y="662500"/>
            <a:ext cx="5136890" cy="4584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Grouping &amp; Similarity</a:t>
            </a:r>
            <a:endParaRPr dirty="0"/>
          </a:p>
        </p:txBody>
      </p:sp>
      <p:sp>
        <p:nvSpPr>
          <p:cNvPr id="8" name="TextBox 7">
            <a:extLst>
              <a:ext uri="{FF2B5EF4-FFF2-40B4-BE49-F238E27FC236}">
                <a16:creationId xmlns:a16="http://schemas.microsoft.com/office/drawing/2014/main" id="{FF91F6F1-1C0E-85FA-DBA6-CD6FE4B9B865}"/>
              </a:ext>
            </a:extLst>
          </p:cNvPr>
          <p:cNvSpPr txBox="1"/>
          <p:nvPr/>
        </p:nvSpPr>
        <p:spPr>
          <a:xfrm>
            <a:off x="713450" y="1460234"/>
            <a:ext cx="4762501" cy="646331"/>
          </a:xfrm>
          <a:prstGeom prst="rect">
            <a:avLst/>
          </a:prstGeom>
          <a:noFill/>
        </p:spPr>
        <p:txBody>
          <a:bodyPr wrap="square">
            <a:spAutoFit/>
          </a:bodyPr>
          <a:lstStyle/>
          <a:p>
            <a:pPr algn="ctr"/>
            <a:r>
              <a:rPr lang="en-US" sz="1800" i="1" dirty="0">
                <a:solidFill>
                  <a:srgbClr val="2B2576"/>
                </a:solidFill>
                <a:latin typeface="Open Sans" panose="020B0606030504020204" pitchFamily="34" charset="0"/>
              </a:rPr>
              <a:t>“How can I group similar shares so I can take fewer targeted actions?”</a:t>
            </a:r>
          </a:p>
        </p:txBody>
      </p:sp>
    </p:spTree>
    <p:extLst>
      <p:ext uri="{BB962C8B-B14F-4D97-AF65-F5344CB8AC3E}">
        <p14:creationId xmlns:p14="http://schemas.microsoft.com/office/powerpoint/2010/main" val="150767944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CCB0C107-D988-DF92-6E12-8B3532111B8E}"/>
            </a:ext>
          </a:extLst>
        </p:cNvPr>
        <p:cNvGrpSpPr/>
        <p:nvPr/>
      </p:nvGrpSpPr>
      <p:grpSpPr>
        <a:xfrm>
          <a:off x="0" y="0"/>
          <a:ext cx="0" cy="0"/>
          <a:chOff x="0" y="0"/>
          <a:chExt cx="0" cy="0"/>
        </a:xfrm>
      </p:grpSpPr>
      <p:sp>
        <p:nvSpPr>
          <p:cNvPr id="49" name="Google Shape;415;p43">
            <a:extLst>
              <a:ext uri="{FF2B5EF4-FFF2-40B4-BE49-F238E27FC236}">
                <a16:creationId xmlns:a16="http://schemas.microsoft.com/office/drawing/2014/main" id="{C6FA003D-8734-432A-44BE-388F7E446D6F}"/>
              </a:ext>
            </a:extLst>
          </p:cNvPr>
          <p:cNvSpPr txBox="1">
            <a:spLocks/>
          </p:cNvSpPr>
          <p:nvPr/>
        </p:nvSpPr>
        <p:spPr>
          <a:xfrm>
            <a:off x="766479" y="15156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r>
              <a:rPr lang="en-US" b="0" dirty="0">
                <a:solidFill>
                  <a:schemeClr val="tx2">
                    <a:lumMod val="25000"/>
                  </a:schemeClr>
                </a:solidFill>
              </a:rPr>
              <a:t>Group by </a:t>
            </a:r>
            <a:r>
              <a:rPr lang="en-US" dirty="0">
                <a:solidFill>
                  <a:schemeClr val="tx2">
                    <a:lumMod val="25000"/>
                  </a:schemeClr>
                </a:solidFill>
              </a:rPr>
              <a:t>Share Name</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p:txBody>
      </p:sp>
      <p:grpSp>
        <p:nvGrpSpPr>
          <p:cNvPr id="6" name="Group 5">
            <a:extLst>
              <a:ext uri="{FF2B5EF4-FFF2-40B4-BE49-F238E27FC236}">
                <a16:creationId xmlns:a16="http://schemas.microsoft.com/office/drawing/2014/main" id="{2FBE5423-20C7-DC8E-E0B0-CFBFFC9FB810}"/>
              </a:ext>
            </a:extLst>
          </p:cNvPr>
          <p:cNvGrpSpPr/>
          <p:nvPr/>
        </p:nvGrpSpPr>
        <p:grpSpPr>
          <a:xfrm>
            <a:off x="5914490" y="0"/>
            <a:ext cx="6277510" cy="6277510"/>
            <a:chOff x="5914490" y="0"/>
            <a:chExt cx="6277510" cy="6277510"/>
          </a:xfrm>
        </p:grpSpPr>
        <p:pic>
          <p:nvPicPr>
            <p:cNvPr id="7" name="Picture 6" descr="A monkey wearing a space suit&#10;&#10;AI-generated content may be incorrect.">
              <a:extLst>
                <a:ext uri="{FF2B5EF4-FFF2-40B4-BE49-F238E27FC236}">
                  <a16:creationId xmlns:a16="http://schemas.microsoft.com/office/drawing/2014/main" id="{33FC892E-B1CA-FABD-C66E-35E9E11AD3DD}"/>
                </a:ext>
              </a:extLst>
            </p:cNvPr>
            <p:cNvPicPr>
              <a:picLocks noChangeAspect="1"/>
            </p:cNvPicPr>
            <p:nvPr/>
          </p:nvPicPr>
          <p:blipFill>
            <a:blip r:embed="rId3">
              <a:alphaModFix amt="50000"/>
            </a:blip>
            <a:stretch>
              <a:fillRect/>
            </a:stretch>
          </p:blipFill>
          <p:spPr>
            <a:xfrm>
              <a:off x="5914490" y="0"/>
              <a:ext cx="6277510" cy="6277510"/>
            </a:xfrm>
            <a:prstGeom prst="rect">
              <a:avLst/>
            </a:prstGeom>
          </p:spPr>
        </p:pic>
        <p:sp>
          <p:nvSpPr>
            <p:cNvPr id="8" name="Rectangle 7">
              <a:extLst>
                <a:ext uri="{FF2B5EF4-FFF2-40B4-BE49-F238E27FC236}">
                  <a16:creationId xmlns:a16="http://schemas.microsoft.com/office/drawing/2014/main" id="{A83FABC3-BF17-3946-9C7A-28FA53089B04}"/>
                </a:ext>
              </a:extLst>
            </p:cNvPr>
            <p:cNvSpPr/>
            <p:nvPr/>
          </p:nvSpPr>
          <p:spPr>
            <a:xfrm>
              <a:off x="5914490" y="0"/>
              <a:ext cx="6277508" cy="6277510"/>
            </a:xfrm>
            <a:prstGeom prst="rect">
              <a:avLst/>
            </a:prstGeom>
            <a:solidFill>
              <a:srgbClr val="EBEBF3">
                <a:alpha val="86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black and white symbol&#10;&#10;AI-generated content may be incorrect.">
              <a:extLst>
                <a:ext uri="{FF2B5EF4-FFF2-40B4-BE49-F238E27FC236}">
                  <a16:creationId xmlns:a16="http://schemas.microsoft.com/office/drawing/2014/main" id="{D07E74F8-B27B-2D6B-497A-CCBFD68039BC}"/>
                </a:ext>
              </a:extLst>
            </p:cNvPr>
            <p:cNvPicPr>
              <a:picLocks noChangeAspect="1"/>
            </p:cNvPicPr>
            <p:nvPr/>
          </p:nvPicPr>
          <p:blipFill>
            <a:blip r:embed="rId4">
              <a:alphaModFix amt="50000"/>
            </a:blip>
            <a:stretch>
              <a:fillRect/>
            </a:stretch>
          </p:blipFill>
          <p:spPr>
            <a:xfrm>
              <a:off x="7721082" y="3596568"/>
              <a:ext cx="205273" cy="205273"/>
            </a:xfrm>
            <a:prstGeom prst="rect">
              <a:avLst/>
            </a:prstGeom>
          </p:spPr>
        </p:pic>
      </p:grpSp>
      <p:sp>
        <p:nvSpPr>
          <p:cNvPr id="11" name="TextBox 10">
            <a:extLst>
              <a:ext uri="{FF2B5EF4-FFF2-40B4-BE49-F238E27FC236}">
                <a16:creationId xmlns:a16="http://schemas.microsoft.com/office/drawing/2014/main" id="{44FBAB0C-DF18-2E63-BA42-F474D92A0E66}"/>
              </a:ext>
            </a:extLst>
          </p:cNvPr>
          <p:cNvSpPr txBox="1"/>
          <p:nvPr/>
        </p:nvSpPr>
        <p:spPr>
          <a:xfrm>
            <a:off x="6353174" y="1515649"/>
            <a:ext cx="5000625" cy="738664"/>
          </a:xfrm>
          <a:prstGeom prst="rect">
            <a:avLst/>
          </a:prstGeom>
          <a:noFill/>
        </p:spPr>
        <p:txBody>
          <a:bodyPr wrap="square">
            <a:spAutoFit/>
          </a:bodyPr>
          <a:lstStyle/>
          <a:p>
            <a:r>
              <a:rPr lang="en-US" dirty="0">
                <a:solidFill>
                  <a:schemeClr val="tx2">
                    <a:lumMod val="25000"/>
                  </a:schemeClr>
                </a:solidFill>
              </a:rPr>
              <a:t>Group shares together by their name as the sole means of determining similarity.</a:t>
            </a:r>
          </a:p>
          <a:p>
            <a:endParaRPr lang="en-US" b="1" dirty="0">
              <a:solidFill>
                <a:schemeClr val="tx2">
                  <a:lumMod val="25000"/>
                </a:schemeClr>
              </a:solidFill>
            </a:endParaRPr>
          </a:p>
        </p:txBody>
      </p:sp>
      <p:sp>
        <p:nvSpPr>
          <p:cNvPr id="439" name="TextBox 438">
            <a:extLst>
              <a:ext uri="{FF2B5EF4-FFF2-40B4-BE49-F238E27FC236}">
                <a16:creationId xmlns:a16="http://schemas.microsoft.com/office/drawing/2014/main" id="{C0116EB8-A229-35D4-7F64-B7BC54D64B6E}"/>
              </a:ext>
            </a:extLst>
          </p:cNvPr>
          <p:cNvSpPr txBox="1"/>
          <p:nvPr/>
        </p:nvSpPr>
        <p:spPr>
          <a:xfrm>
            <a:off x="6353174" y="662500"/>
            <a:ext cx="5136890" cy="646331"/>
          </a:xfrm>
          <a:prstGeom prst="rect">
            <a:avLst/>
          </a:prstGeom>
          <a:noFill/>
        </p:spPr>
        <p:txBody>
          <a:bodyPr wrap="square">
            <a:spAutoFit/>
          </a:bodyPr>
          <a:lstStyle/>
          <a:p>
            <a:r>
              <a:rPr lang="en-US" sz="3600" dirty="0">
                <a:solidFill>
                  <a:srgbClr val="09B36B"/>
                </a:solidFill>
              </a:rPr>
              <a:t>Summary</a:t>
            </a:r>
          </a:p>
        </p:txBody>
      </p:sp>
      <p:sp>
        <p:nvSpPr>
          <p:cNvPr id="4" name="Google Shape;413;p43">
            <a:extLst>
              <a:ext uri="{FF2B5EF4-FFF2-40B4-BE49-F238E27FC236}">
                <a16:creationId xmlns:a16="http://schemas.microsoft.com/office/drawing/2014/main" id="{B947062B-62BA-223F-9871-43C983437A7F}"/>
              </a:ext>
            </a:extLst>
          </p:cNvPr>
          <p:cNvSpPr txBox="1">
            <a:spLocks noGrp="1"/>
          </p:cNvSpPr>
          <p:nvPr>
            <p:ph type="title"/>
          </p:nvPr>
        </p:nvSpPr>
        <p:spPr>
          <a:xfrm>
            <a:off x="838199" y="662500"/>
            <a:ext cx="5136890" cy="4584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Grouping &amp; Similarity</a:t>
            </a:r>
            <a:endParaRPr dirty="0"/>
          </a:p>
        </p:txBody>
      </p:sp>
      <p:sp>
        <p:nvSpPr>
          <p:cNvPr id="2" name="Google Shape;472;p46">
            <a:extLst>
              <a:ext uri="{FF2B5EF4-FFF2-40B4-BE49-F238E27FC236}">
                <a16:creationId xmlns:a16="http://schemas.microsoft.com/office/drawing/2014/main" id="{A8CB5AE7-B508-3A11-0AB9-8AAE068A62E0}"/>
              </a:ext>
            </a:extLst>
          </p:cNvPr>
          <p:cNvSpPr txBox="1">
            <a:spLocks/>
          </p:cNvSpPr>
          <p:nvPr/>
        </p:nvSpPr>
        <p:spPr>
          <a:xfrm>
            <a:off x="609600" y="1120899"/>
            <a:ext cx="9144000" cy="425700"/>
          </a:xfrm>
          <a:prstGeom prst="rect">
            <a:avLst/>
          </a:prstGeom>
          <a:noFill/>
          <a:ln>
            <a:noFill/>
          </a:ln>
        </p:spPr>
        <p:txBody>
          <a:bodyPr spcFirstLastPara="1" wrap="square" lIns="91425" tIns="45700" rIns="91425" bIns="45700" anchor="t" anchorCtr="0">
            <a:normAutofit lnSpcReduction="10000"/>
          </a:bodyPr>
          <a:lstStyle>
            <a:defPPr marR="0" lvl="0" algn="l" rtl="0">
              <a:lnSpc>
                <a:spcPct val="100000"/>
              </a:lnSpc>
              <a:spcBef>
                <a:spcPts val="0"/>
              </a:spcBef>
              <a:spcAft>
                <a:spcPts val="0"/>
              </a:spcAft>
            </a:defPPr>
            <a:lvl1pPr marL="457200" marR="0" lvl="0" indent="-279400" algn="l" rtl="0">
              <a:lnSpc>
                <a:spcPct val="115000"/>
              </a:lnSpc>
              <a:spcBef>
                <a:spcPts val="1000"/>
              </a:spcBef>
              <a:spcAft>
                <a:spcPts val="0"/>
              </a:spcAft>
              <a:buClr>
                <a:srgbClr val="000000"/>
              </a:buClr>
              <a:buSzPts val="800"/>
              <a:buFont typeface="Arial"/>
              <a:buChar char="•"/>
              <a:defRPr sz="12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L="914400" marR="0" lvl="1"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2pPr>
            <a:lvl3pPr marL="1371600" marR="0" lvl="2"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3pPr>
            <a:lvl4pPr marL="1828800" marR="0" lvl="3" indent="-311150" algn="l" rtl="0">
              <a:lnSpc>
                <a:spcPct val="115000"/>
              </a:lnSpc>
              <a:spcBef>
                <a:spcPts val="500"/>
              </a:spcBef>
              <a:spcAft>
                <a:spcPts val="0"/>
              </a:spcAft>
              <a:buClr>
                <a:srgbClr val="000000"/>
              </a:buClr>
              <a:buSzPts val="1300"/>
              <a:buFont typeface="Arial"/>
              <a:buChar char="•"/>
              <a:defRPr sz="1300" b="0" i="0" u="none" strike="noStrike" cap="none">
                <a:solidFill>
                  <a:srgbClr val="000000"/>
                </a:solidFill>
                <a:latin typeface="Arial"/>
                <a:ea typeface="Arial"/>
                <a:cs typeface="Arial"/>
                <a:sym typeface="Arial"/>
              </a:defRPr>
            </a:lvl4pPr>
            <a:lvl5pPr marL="2286000" marR="0" lvl="4"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5pPr>
            <a:lvl6pPr marL="2743200" marR="0" lvl="5"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6pPr>
            <a:lvl7pPr marL="3200400" marR="0" lvl="6"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7pPr>
            <a:lvl8pPr marL="3657600" marR="0" lvl="7"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8pPr>
            <a:lvl9pPr marL="4114800" marR="0" lvl="8"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9pPr>
          </a:lstStyle>
          <a:p>
            <a:pPr marL="177800" indent="0">
              <a:buNone/>
            </a:pPr>
            <a:r>
              <a:rPr lang="en-US" i="1" dirty="0"/>
              <a:t>“How can I group similar shares so I can take targeted actions?”</a:t>
            </a:r>
          </a:p>
        </p:txBody>
      </p:sp>
    </p:spTree>
    <p:extLst>
      <p:ext uri="{BB962C8B-B14F-4D97-AF65-F5344CB8AC3E}">
        <p14:creationId xmlns:p14="http://schemas.microsoft.com/office/powerpoint/2010/main" val="1201059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12EF43B7-B907-E11E-E0A8-FB5294AC2A96}"/>
            </a:ext>
          </a:extLst>
        </p:cNvPr>
        <p:cNvGrpSpPr/>
        <p:nvPr/>
      </p:nvGrpSpPr>
      <p:grpSpPr>
        <a:xfrm>
          <a:off x="0" y="0"/>
          <a:ext cx="0" cy="0"/>
          <a:chOff x="0" y="0"/>
          <a:chExt cx="0" cy="0"/>
        </a:xfrm>
      </p:grpSpPr>
      <p:sp>
        <p:nvSpPr>
          <p:cNvPr id="413" name="Google Shape;413;p43">
            <a:extLst>
              <a:ext uri="{FF2B5EF4-FFF2-40B4-BE49-F238E27FC236}">
                <a16:creationId xmlns:a16="http://schemas.microsoft.com/office/drawing/2014/main" id="{4EE80F57-3F07-7FDC-5FCE-9B2E0B7B298C}"/>
              </a:ext>
            </a:extLst>
          </p:cNvPr>
          <p:cNvSpPr txBox="1">
            <a:spLocks noGrp="1"/>
          </p:cNvSpPr>
          <p:nvPr>
            <p:ph type="title"/>
          </p:nvPr>
        </p:nvSpPr>
        <p:spPr>
          <a:xfrm>
            <a:off x="10315254" y="6277510"/>
            <a:ext cx="1876746" cy="580490"/>
          </a:xfrm>
          <a:prstGeom prst="rect">
            <a:avLst/>
          </a:prstGeom>
          <a:noFill/>
        </p:spPr>
        <p:txBody>
          <a:bodyPr spcFirstLastPara="1" wrap="square" lIns="91425" tIns="45700" rIns="91425" bIns="45700" anchor="ctr" anchorCtr="0">
            <a:noAutofit/>
          </a:bodyPr>
          <a:lstStyle/>
          <a:p>
            <a:pPr algn="ctr"/>
            <a:r>
              <a:rPr lang="en-US" sz="2400" dirty="0">
                <a:solidFill>
                  <a:schemeClr val="bg1"/>
                </a:solidFill>
              </a:rPr>
              <a:t>Story Time</a:t>
            </a:r>
            <a:endParaRPr sz="2400" b="1" dirty="0">
              <a:solidFill>
                <a:schemeClr val="bg1"/>
              </a:solidFill>
            </a:endParaRPr>
          </a:p>
        </p:txBody>
      </p:sp>
      <p:pic>
        <p:nvPicPr>
          <p:cNvPr id="3" name="Graphic 2" descr="Laptop with solid fill">
            <a:extLst>
              <a:ext uri="{FF2B5EF4-FFF2-40B4-BE49-F238E27FC236}">
                <a16:creationId xmlns:a16="http://schemas.microsoft.com/office/drawing/2014/main" id="{9BBE6A7E-EFA4-A688-47D4-2C3ED626C85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896949" y="1702419"/>
            <a:ext cx="1120039" cy="1120039"/>
          </a:xfrm>
          <a:prstGeom prst="rect">
            <a:avLst/>
          </a:prstGeom>
        </p:spPr>
      </p:pic>
      <p:pic>
        <p:nvPicPr>
          <p:cNvPr id="4" name="Graphic 3" descr="Open folder with solid fill">
            <a:extLst>
              <a:ext uri="{FF2B5EF4-FFF2-40B4-BE49-F238E27FC236}">
                <a16:creationId xmlns:a16="http://schemas.microsoft.com/office/drawing/2014/main" id="{4EF4B2EB-5E05-56BA-6952-C418554336F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250632" y="2007828"/>
            <a:ext cx="412672" cy="412672"/>
          </a:xfrm>
          <a:prstGeom prst="rect">
            <a:avLst/>
          </a:prstGeom>
        </p:spPr>
      </p:pic>
      <p:grpSp>
        <p:nvGrpSpPr>
          <p:cNvPr id="5" name="Group 4">
            <a:extLst>
              <a:ext uri="{FF2B5EF4-FFF2-40B4-BE49-F238E27FC236}">
                <a16:creationId xmlns:a16="http://schemas.microsoft.com/office/drawing/2014/main" id="{8B95D68A-A001-A89F-FBEE-9239746FC78C}"/>
              </a:ext>
            </a:extLst>
          </p:cNvPr>
          <p:cNvGrpSpPr/>
          <p:nvPr/>
        </p:nvGrpSpPr>
        <p:grpSpPr>
          <a:xfrm>
            <a:off x="7486026" y="2933852"/>
            <a:ext cx="3941884" cy="1120039"/>
            <a:chOff x="7003457" y="2540579"/>
            <a:chExt cx="3941884" cy="1120039"/>
          </a:xfrm>
        </p:grpSpPr>
        <p:pic>
          <p:nvPicPr>
            <p:cNvPr id="6" name="Graphic 5" descr="Laptop with solid fill">
              <a:extLst>
                <a:ext uri="{FF2B5EF4-FFF2-40B4-BE49-F238E27FC236}">
                  <a16:creationId xmlns:a16="http://schemas.microsoft.com/office/drawing/2014/main" id="{029C1A8C-492E-63B7-E39B-641BFA8BE6F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003457" y="2540579"/>
              <a:ext cx="1120039" cy="1120039"/>
            </a:xfrm>
            <a:prstGeom prst="rect">
              <a:avLst/>
            </a:prstGeom>
          </p:spPr>
        </p:pic>
        <p:pic>
          <p:nvPicPr>
            <p:cNvPr id="7" name="Graphic 6" descr="Open folder with solid fill">
              <a:extLst>
                <a:ext uri="{FF2B5EF4-FFF2-40B4-BE49-F238E27FC236}">
                  <a16:creationId xmlns:a16="http://schemas.microsoft.com/office/drawing/2014/main" id="{9A61A83C-5C19-C8D9-8E8C-AF0EB82978D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357140" y="2833880"/>
              <a:ext cx="412672" cy="412672"/>
            </a:xfrm>
            <a:prstGeom prst="rect">
              <a:avLst/>
            </a:prstGeom>
          </p:spPr>
        </p:pic>
        <p:pic>
          <p:nvPicPr>
            <p:cNvPr id="8" name="Graphic 7" descr="Laptop with solid fill">
              <a:extLst>
                <a:ext uri="{FF2B5EF4-FFF2-40B4-BE49-F238E27FC236}">
                  <a16:creationId xmlns:a16="http://schemas.microsoft.com/office/drawing/2014/main" id="{CC14924B-7762-6EC5-52E9-ABAAB41170D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414379" y="2540579"/>
              <a:ext cx="1120039" cy="1120039"/>
            </a:xfrm>
            <a:prstGeom prst="rect">
              <a:avLst/>
            </a:prstGeom>
          </p:spPr>
        </p:pic>
        <p:pic>
          <p:nvPicPr>
            <p:cNvPr id="9" name="Graphic 8" descr="Open folder with solid fill">
              <a:extLst>
                <a:ext uri="{FF2B5EF4-FFF2-40B4-BE49-F238E27FC236}">
                  <a16:creationId xmlns:a16="http://schemas.microsoft.com/office/drawing/2014/main" id="{E6C50123-ECBC-CC19-BAD3-923F92C2311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768062" y="2833880"/>
              <a:ext cx="412672" cy="412672"/>
            </a:xfrm>
            <a:prstGeom prst="rect">
              <a:avLst/>
            </a:prstGeom>
          </p:spPr>
        </p:pic>
        <p:pic>
          <p:nvPicPr>
            <p:cNvPr id="10" name="Graphic 9" descr="Laptop with solid fill">
              <a:extLst>
                <a:ext uri="{FF2B5EF4-FFF2-40B4-BE49-F238E27FC236}">
                  <a16:creationId xmlns:a16="http://schemas.microsoft.com/office/drawing/2014/main" id="{2C237635-1FED-1FE4-DF1E-67BF2F2C586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825302" y="2540579"/>
              <a:ext cx="1120039" cy="1120039"/>
            </a:xfrm>
            <a:prstGeom prst="rect">
              <a:avLst/>
            </a:prstGeom>
          </p:spPr>
        </p:pic>
        <p:pic>
          <p:nvPicPr>
            <p:cNvPr id="11" name="Graphic 10" descr="Open folder with solid fill">
              <a:extLst>
                <a:ext uri="{FF2B5EF4-FFF2-40B4-BE49-F238E27FC236}">
                  <a16:creationId xmlns:a16="http://schemas.microsoft.com/office/drawing/2014/main" id="{AA05E69C-48BB-8C4E-BC6D-CDE7248A3BA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78985" y="2833880"/>
              <a:ext cx="412672" cy="412672"/>
            </a:xfrm>
            <a:prstGeom prst="rect">
              <a:avLst/>
            </a:prstGeom>
          </p:spPr>
        </p:pic>
      </p:grpSp>
      <p:grpSp>
        <p:nvGrpSpPr>
          <p:cNvPr id="12" name="Group 11">
            <a:extLst>
              <a:ext uri="{FF2B5EF4-FFF2-40B4-BE49-F238E27FC236}">
                <a16:creationId xmlns:a16="http://schemas.microsoft.com/office/drawing/2014/main" id="{4514F179-1B0D-A42A-11AB-3B7F96F2D9B8}"/>
              </a:ext>
            </a:extLst>
          </p:cNvPr>
          <p:cNvGrpSpPr/>
          <p:nvPr/>
        </p:nvGrpSpPr>
        <p:grpSpPr>
          <a:xfrm>
            <a:off x="8046045" y="2236281"/>
            <a:ext cx="2821845" cy="829281"/>
            <a:chOff x="8046046" y="1989577"/>
            <a:chExt cx="2821845" cy="829281"/>
          </a:xfrm>
        </p:grpSpPr>
        <p:cxnSp>
          <p:nvCxnSpPr>
            <p:cNvPr id="13" name="Straight Arrow Connector 12">
              <a:extLst>
                <a:ext uri="{FF2B5EF4-FFF2-40B4-BE49-F238E27FC236}">
                  <a16:creationId xmlns:a16="http://schemas.microsoft.com/office/drawing/2014/main" id="{900F96A4-EB89-61F1-D5AC-825BDC189E70}"/>
                </a:ext>
              </a:extLst>
            </p:cNvPr>
            <p:cNvCxnSpPr>
              <a:cxnSpLocks/>
              <a:stCxn id="3" idx="1"/>
              <a:endCxn id="6" idx="0"/>
            </p:cNvCxnSpPr>
            <p:nvPr/>
          </p:nvCxnSpPr>
          <p:spPr>
            <a:xfrm flipH="1">
              <a:off x="8046046" y="1989577"/>
              <a:ext cx="850903" cy="671413"/>
            </a:xfrm>
            <a:prstGeom prst="straightConnector1">
              <a:avLst/>
            </a:prstGeom>
            <a:ln w="38100">
              <a:solidFill>
                <a:srgbClr val="09B36B"/>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11C5D2ED-2CAF-3F62-F0D1-BCBF13797897}"/>
                </a:ext>
              </a:extLst>
            </p:cNvPr>
            <p:cNvCxnSpPr>
              <a:cxnSpLocks/>
              <a:stCxn id="3" idx="3"/>
              <a:endCxn id="10" idx="0"/>
            </p:cNvCxnSpPr>
            <p:nvPr/>
          </p:nvCxnSpPr>
          <p:spPr>
            <a:xfrm>
              <a:off x="10016988" y="1989577"/>
              <a:ext cx="850903" cy="671413"/>
            </a:xfrm>
            <a:prstGeom prst="straightConnector1">
              <a:avLst/>
            </a:prstGeom>
            <a:ln w="38100">
              <a:solidFill>
                <a:srgbClr val="09B36B"/>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B826B248-86FC-67D4-68FA-FC33FC0B2C62}"/>
                </a:ext>
              </a:extLst>
            </p:cNvPr>
            <p:cNvCxnSpPr>
              <a:cxnSpLocks/>
            </p:cNvCxnSpPr>
            <p:nvPr/>
          </p:nvCxnSpPr>
          <p:spPr>
            <a:xfrm>
              <a:off x="9472081" y="2414163"/>
              <a:ext cx="0" cy="404695"/>
            </a:xfrm>
            <a:prstGeom prst="straightConnector1">
              <a:avLst/>
            </a:prstGeom>
            <a:ln w="38100">
              <a:solidFill>
                <a:srgbClr val="09B36B"/>
              </a:solidFill>
              <a:tailEnd type="triangle"/>
            </a:ln>
          </p:spPr>
          <p:style>
            <a:lnRef idx="1">
              <a:schemeClr val="accent1"/>
            </a:lnRef>
            <a:fillRef idx="0">
              <a:schemeClr val="accent1"/>
            </a:fillRef>
            <a:effectRef idx="0">
              <a:schemeClr val="accent1"/>
            </a:effectRef>
            <a:fontRef idx="minor">
              <a:schemeClr val="tx1"/>
            </a:fontRef>
          </p:style>
        </p:cxnSp>
      </p:grpSp>
      <p:pic>
        <p:nvPicPr>
          <p:cNvPr id="436" name="Graphic 435" descr="Programmer female with solid fill">
            <a:extLst>
              <a:ext uri="{FF2B5EF4-FFF2-40B4-BE49-F238E27FC236}">
                <a16:creationId xmlns:a16="http://schemas.microsoft.com/office/drawing/2014/main" id="{0225A66C-023F-E8B8-D367-69DF2B69D054}"/>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788438" y="4450314"/>
            <a:ext cx="1581001" cy="1581001"/>
          </a:xfrm>
          <a:prstGeom prst="rect">
            <a:avLst/>
          </a:prstGeom>
        </p:spPr>
      </p:pic>
      <p:pic>
        <p:nvPicPr>
          <p:cNvPr id="437" name="Graphic 436" descr="Programmer male with solid fill">
            <a:extLst>
              <a:ext uri="{FF2B5EF4-FFF2-40B4-BE49-F238E27FC236}">
                <a16:creationId xmlns:a16="http://schemas.microsoft.com/office/drawing/2014/main" id="{CD5AEBC1-0C88-9BD4-C529-50B72AE4B28F}"/>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819864" y="3394015"/>
            <a:ext cx="1673031" cy="1673031"/>
          </a:xfrm>
          <a:prstGeom prst="rect">
            <a:avLst/>
          </a:prstGeom>
        </p:spPr>
      </p:pic>
      <p:pic>
        <p:nvPicPr>
          <p:cNvPr id="438" name="Graphic 437" descr="Programmer male outline">
            <a:extLst>
              <a:ext uri="{FF2B5EF4-FFF2-40B4-BE49-F238E27FC236}">
                <a16:creationId xmlns:a16="http://schemas.microsoft.com/office/drawing/2014/main" id="{1E901044-7BFE-6101-BBB0-D0742CD13578}"/>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4117421" y="0"/>
            <a:ext cx="1673031" cy="1673031"/>
          </a:xfrm>
          <a:prstGeom prst="rect">
            <a:avLst/>
          </a:prstGeom>
        </p:spPr>
      </p:pic>
      <p:pic>
        <p:nvPicPr>
          <p:cNvPr id="439" name="Graphic 438" descr="Programmer female outline">
            <a:extLst>
              <a:ext uri="{FF2B5EF4-FFF2-40B4-BE49-F238E27FC236}">
                <a16:creationId xmlns:a16="http://schemas.microsoft.com/office/drawing/2014/main" id="{568FF0B5-816D-9267-8B19-D8B629846266}"/>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4495242" y="1806595"/>
            <a:ext cx="1563624" cy="1563624"/>
          </a:xfrm>
          <a:prstGeom prst="rect">
            <a:avLst/>
          </a:prstGeom>
        </p:spPr>
      </p:pic>
      <p:pic>
        <p:nvPicPr>
          <p:cNvPr id="440" name="Graphic 439" descr="Computer with solid fill">
            <a:extLst>
              <a:ext uri="{FF2B5EF4-FFF2-40B4-BE49-F238E27FC236}">
                <a16:creationId xmlns:a16="http://schemas.microsoft.com/office/drawing/2014/main" id="{ADB4A297-C073-E075-3A42-2E130D7ACD00}"/>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243291" y="2407138"/>
            <a:ext cx="1948283" cy="1948283"/>
          </a:xfrm>
          <a:prstGeom prst="rect">
            <a:avLst/>
          </a:prstGeom>
        </p:spPr>
      </p:pic>
      <p:grpSp>
        <p:nvGrpSpPr>
          <p:cNvPr id="441" name="Group 440">
            <a:extLst>
              <a:ext uri="{FF2B5EF4-FFF2-40B4-BE49-F238E27FC236}">
                <a16:creationId xmlns:a16="http://schemas.microsoft.com/office/drawing/2014/main" id="{7A8434AC-D2CD-0ACD-D917-5A16C3EB0951}"/>
              </a:ext>
            </a:extLst>
          </p:cNvPr>
          <p:cNvGrpSpPr/>
          <p:nvPr/>
        </p:nvGrpSpPr>
        <p:grpSpPr>
          <a:xfrm>
            <a:off x="2353968" y="1590541"/>
            <a:ext cx="2610224" cy="3548448"/>
            <a:chOff x="2536535" y="1757521"/>
            <a:chExt cx="1508276" cy="3548448"/>
          </a:xfrm>
        </p:grpSpPr>
        <p:cxnSp>
          <p:nvCxnSpPr>
            <p:cNvPr id="442" name="Straight Arrow Connector 441">
              <a:extLst>
                <a:ext uri="{FF2B5EF4-FFF2-40B4-BE49-F238E27FC236}">
                  <a16:creationId xmlns:a16="http://schemas.microsoft.com/office/drawing/2014/main" id="{A3218424-2C1F-BA3E-424A-50028FC6A92B}"/>
                </a:ext>
              </a:extLst>
            </p:cNvPr>
            <p:cNvCxnSpPr>
              <a:cxnSpLocks/>
            </p:cNvCxnSpPr>
            <p:nvPr/>
          </p:nvCxnSpPr>
          <p:spPr>
            <a:xfrm flipV="1">
              <a:off x="2536535" y="1757521"/>
              <a:ext cx="1116844" cy="885025"/>
            </a:xfrm>
            <a:prstGeom prst="straightConnector1">
              <a:avLst/>
            </a:prstGeom>
            <a:ln w="38100">
              <a:solidFill>
                <a:srgbClr val="09B36B"/>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43" name="Straight Arrow Connector 442">
              <a:extLst>
                <a:ext uri="{FF2B5EF4-FFF2-40B4-BE49-F238E27FC236}">
                  <a16:creationId xmlns:a16="http://schemas.microsoft.com/office/drawing/2014/main" id="{E5DEF0D1-CFB6-295C-26B4-CF230A01453D}"/>
                </a:ext>
              </a:extLst>
            </p:cNvPr>
            <p:cNvCxnSpPr>
              <a:cxnSpLocks/>
            </p:cNvCxnSpPr>
            <p:nvPr/>
          </p:nvCxnSpPr>
          <p:spPr>
            <a:xfrm flipV="1">
              <a:off x="2569789" y="2848127"/>
              <a:ext cx="1285848" cy="275050"/>
            </a:xfrm>
            <a:prstGeom prst="straightConnector1">
              <a:avLst/>
            </a:prstGeom>
            <a:ln w="38100">
              <a:solidFill>
                <a:srgbClr val="09B36B"/>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44" name="Straight Arrow Connector 443">
              <a:extLst>
                <a:ext uri="{FF2B5EF4-FFF2-40B4-BE49-F238E27FC236}">
                  <a16:creationId xmlns:a16="http://schemas.microsoft.com/office/drawing/2014/main" id="{02653CD3-3F03-8B8A-5869-9CEC8C425628}"/>
                </a:ext>
              </a:extLst>
            </p:cNvPr>
            <p:cNvCxnSpPr>
              <a:cxnSpLocks/>
            </p:cNvCxnSpPr>
            <p:nvPr/>
          </p:nvCxnSpPr>
          <p:spPr>
            <a:xfrm>
              <a:off x="2569789" y="3787487"/>
              <a:ext cx="1475022" cy="423751"/>
            </a:xfrm>
            <a:prstGeom prst="straightConnector1">
              <a:avLst/>
            </a:prstGeom>
            <a:ln w="38100">
              <a:solidFill>
                <a:srgbClr val="09B36B"/>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45" name="Straight Arrow Connector 444">
              <a:extLst>
                <a:ext uri="{FF2B5EF4-FFF2-40B4-BE49-F238E27FC236}">
                  <a16:creationId xmlns:a16="http://schemas.microsoft.com/office/drawing/2014/main" id="{38DE863E-7DEE-C04A-C275-3663B996859E}"/>
                </a:ext>
              </a:extLst>
            </p:cNvPr>
            <p:cNvCxnSpPr>
              <a:cxnSpLocks/>
            </p:cNvCxnSpPr>
            <p:nvPr/>
          </p:nvCxnSpPr>
          <p:spPr>
            <a:xfrm>
              <a:off x="2536535" y="4436920"/>
              <a:ext cx="1026171" cy="869049"/>
            </a:xfrm>
            <a:prstGeom prst="straightConnector1">
              <a:avLst/>
            </a:prstGeom>
            <a:ln w="38100">
              <a:solidFill>
                <a:srgbClr val="09B36B"/>
              </a:solidFill>
              <a:headEnd type="triangle"/>
              <a:tailEnd type="triangle"/>
            </a:ln>
          </p:spPr>
          <p:style>
            <a:lnRef idx="1">
              <a:schemeClr val="accent1"/>
            </a:lnRef>
            <a:fillRef idx="0">
              <a:schemeClr val="accent1"/>
            </a:fillRef>
            <a:effectRef idx="0">
              <a:schemeClr val="accent1"/>
            </a:effectRef>
            <a:fontRef idx="minor">
              <a:schemeClr val="tx1"/>
            </a:fontRef>
          </p:style>
        </p:cxnSp>
      </p:grpSp>
      <p:pic>
        <p:nvPicPr>
          <p:cNvPr id="446" name="Graphic 445" descr="Open folder with solid fill">
            <a:extLst>
              <a:ext uri="{FF2B5EF4-FFF2-40B4-BE49-F238E27FC236}">
                <a16:creationId xmlns:a16="http://schemas.microsoft.com/office/drawing/2014/main" id="{FD5A79F5-CECA-C2D5-556D-8A38FD076E6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53378" y="2898004"/>
            <a:ext cx="722503" cy="722503"/>
          </a:xfrm>
          <a:prstGeom prst="rect">
            <a:avLst/>
          </a:prstGeom>
        </p:spPr>
      </p:pic>
      <p:pic>
        <p:nvPicPr>
          <p:cNvPr id="447" name="Graphic 446" descr="Lock with solid fill">
            <a:extLst>
              <a:ext uri="{FF2B5EF4-FFF2-40B4-BE49-F238E27FC236}">
                <a16:creationId xmlns:a16="http://schemas.microsoft.com/office/drawing/2014/main" id="{A53AF284-B485-7CF4-3E3A-90A05CC533E0}"/>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32873" y="3204855"/>
            <a:ext cx="368960" cy="368960"/>
          </a:xfrm>
          <a:prstGeom prst="rect">
            <a:avLst/>
          </a:prstGeom>
        </p:spPr>
      </p:pic>
      <p:sp>
        <p:nvSpPr>
          <p:cNvPr id="448" name="Rectangle 447">
            <a:extLst>
              <a:ext uri="{FF2B5EF4-FFF2-40B4-BE49-F238E27FC236}">
                <a16:creationId xmlns:a16="http://schemas.microsoft.com/office/drawing/2014/main" id="{D3592571-AF26-7F5C-0490-97187EA1E259}"/>
              </a:ext>
            </a:extLst>
          </p:cNvPr>
          <p:cNvSpPr/>
          <p:nvPr/>
        </p:nvSpPr>
        <p:spPr>
          <a:xfrm>
            <a:off x="4296402" y="5513002"/>
            <a:ext cx="565072" cy="402772"/>
          </a:xfrm>
          <a:prstGeom prst="rect">
            <a:avLst/>
          </a:prstGeom>
          <a:solidFill>
            <a:srgbClr val="373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9" name="Rectangle 448">
            <a:extLst>
              <a:ext uri="{FF2B5EF4-FFF2-40B4-BE49-F238E27FC236}">
                <a16:creationId xmlns:a16="http://schemas.microsoft.com/office/drawing/2014/main" id="{FF0F7144-DC87-72BA-C03F-06D9ADA54E0C}"/>
              </a:ext>
            </a:extLst>
          </p:cNvPr>
          <p:cNvSpPr/>
          <p:nvPr/>
        </p:nvSpPr>
        <p:spPr>
          <a:xfrm>
            <a:off x="5342064" y="4489844"/>
            <a:ext cx="628630" cy="402772"/>
          </a:xfrm>
          <a:prstGeom prst="rect">
            <a:avLst/>
          </a:prstGeom>
          <a:solidFill>
            <a:srgbClr val="373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0" name="Rectangle 449">
            <a:extLst>
              <a:ext uri="{FF2B5EF4-FFF2-40B4-BE49-F238E27FC236}">
                <a16:creationId xmlns:a16="http://schemas.microsoft.com/office/drawing/2014/main" id="{B10E45C0-BA3E-FF61-ACE3-04F1F713966D}"/>
              </a:ext>
            </a:extLst>
          </p:cNvPr>
          <p:cNvSpPr/>
          <p:nvPr/>
        </p:nvSpPr>
        <p:spPr>
          <a:xfrm>
            <a:off x="4952314" y="2892912"/>
            <a:ext cx="599150" cy="345300"/>
          </a:xfrm>
          <a:prstGeom prst="rect">
            <a:avLst/>
          </a:prstGeom>
          <a:solidFill>
            <a:srgbClr val="EDEC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1" name="Rectangle 450">
            <a:extLst>
              <a:ext uri="{FF2B5EF4-FFF2-40B4-BE49-F238E27FC236}">
                <a16:creationId xmlns:a16="http://schemas.microsoft.com/office/drawing/2014/main" id="{3154FB0B-2E53-DD51-92B4-F058989993EE}"/>
              </a:ext>
            </a:extLst>
          </p:cNvPr>
          <p:cNvSpPr/>
          <p:nvPr/>
        </p:nvSpPr>
        <p:spPr>
          <a:xfrm>
            <a:off x="4633399" y="1123727"/>
            <a:ext cx="641073" cy="371132"/>
          </a:xfrm>
          <a:prstGeom prst="rect">
            <a:avLst/>
          </a:prstGeom>
          <a:solidFill>
            <a:srgbClr val="E7E6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52" name="Graphic 451" descr="Office worker male with solid fill">
            <a:extLst>
              <a:ext uri="{FF2B5EF4-FFF2-40B4-BE49-F238E27FC236}">
                <a16:creationId xmlns:a16="http://schemas.microsoft.com/office/drawing/2014/main" id="{D514EDA1-5E9D-88EB-363A-566CCC2DDDC2}"/>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8727538" y="341833"/>
            <a:ext cx="1458857" cy="1458857"/>
          </a:xfrm>
          <a:prstGeom prst="rect">
            <a:avLst/>
          </a:prstGeom>
        </p:spPr>
      </p:pic>
      <p:pic>
        <p:nvPicPr>
          <p:cNvPr id="453" name="Graphic 452" descr="Open folder with solid fill">
            <a:extLst>
              <a:ext uri="{FF2B5EF4-FFF2-40B4-BE49-F238E27FC236}">
                <a16:creationId xmlns:a16="http://schemas.microsoft.com/office/drawing/2014/main" id="{8B70D4FE-1623-D17B-63F4-99D878F3855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681973" y="1071262"/>
            <a:ext cx="592812" cy="592812"/>
          </a:xfrm>
          <a:prstGeom prst="rect">
            <a:avLst/>
          </a:prstGeom>
        </p:spPr>
      </p:pic>
      <p:grpSp>
        <p:nvGrpSpPr>
          <p:cNvPr id="454" name="Group 453">
            <a:extLst>
              <a:ext uri="{FF2B5EF4-FFF2-40B4-BE49-F238E27FC236}">
                <a16:creationId xmlns:a16="http://schemas.microsoft.com/office/drawing/2014/main" id="{B2EB3740-1F95-5993-D7F0-B0F985427814}"/>
              </a:ext>
            </a:extLst>
          </p:cNvPr>
          <p:cNvGrpSpPr/>
          <p:nvPr/>
        </p:nvGrpSpPr>
        <p:grpSpPr>
          <a:xfrm>
            <a:off x="3121824" y="1321881"/>
            <a:ext cx="914400" cy="914400"/>
            <a:chOff x="5667202" y="2971800"/>
            <a:chExt cx="914400" cy="914400"/>
          </a:xfrm>
        </p:grpSpPr>
        <p:sp>
          <p:nvSpPr>
            <p:cNvPr id="455" name="Rectangle 9">
              <a:extLst>
                <a:ext uri="{FF2B5EF4-FFF2-40B4-BE49-F238E27FC236}">
                  <a16:creationId xmlns:a16="http://schemas.microsoft.com/office/drawing/2014/main" id="{30A02251-374B-2DEA-B3EF-8B10AE2B8292}"/>
                </a:ext>
              </a:extLst>
            </p:cNvPr>
            <p:cNvSpPr/>
            <p:nvPr/>
          </p:nvSpPr>
          <p:spPr>
            <a:xfrm>
              <a:off x="5854375" y="3071923"/>
              <a:ext cx="547687" cy="729795"/>
            </a:xfrm>
            <a:custGeom>
              <a:avLst/>
              <a:gdLst>
                <a:gd name="connsiteX0" fmla="*/ 0 w 609600"/>
                <a:gd name="connsiteY0" fmla="*/ 0 h 773930"/>
                <a:gd name="connsiteX1" fmla="*/ 609600 w 609600"/>
                <a:gd name="connsiteY1" fmla="*/ 0 h 773930"/>
                <a:gd name="connsiteX2" fmla="*/ 609600 w 609600"/>
                <a:gd name="connsiteY2" fmla="*/ 773930 h 773930"/>
                <a:gd name="connsiteX3" fmla="*/ 0 w 609600"/>
                <a:gd name="connsiteY3" fmla="*/ 773930 h 773930"/>
                <a:gd name="connsiteX4" fmla="*/ 0 w 609600"/>
                <a:gd name="connsiteY4" fmla="*/ 0 h 773930"/>
                <a:gd name="connsiteX0" fmla="*/ 0 w 609600"/>
                <a:gd name="connsiteY0" fmla="*/ 8253 h 782183"/>
                <a:gd name="connsiteX1" fmla="*/ 433561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585787 w 609600"/>
                <a:gd name="connsiteY2" fmla="*/ 2368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0 h 773930"/>
                <a:gd name="connsiteX1" fmla="*/ 409748 w 609600"/>
                <a:gd name="connsiteY1" fmla="*/ 34610 h 773930"/>
                <a:gd name="connsiteX2" fmla="*/ 585787 w 609600"/>
                <a:gd name="connsiteY2" fmla="*/ 228600 h 773930"/>
                <a:gd name="connsiteX3" fmla="*/ 609600 w 609600"/>
                <a:gd name="connsiteY3" fmla="*/ 773930 h 773930"/>
                <a:gd name="connsiteX4" fmla="*/ 0 w 609600"/>
                <a:gd name="connsiteY4" fmla="*/ 773930 h 773930"/>
                <a:gd name="connsiteX5" fmla="*/ 0 w 609600"/>
                <a:gd name="connsiteY5" fmla="*/ 0 h 773930"/>
                <a:gd name="connsiteX0" fmla="*/ 42863 w 609600"/>
                <a:gd name="connsiteY0" fmla="*/ 3490 h 739320"/>
                <a:gd name="connsiteX1" fmla="*/ 409748 w 609600"/>
                <a:gd name="connsiteY1" fmla="*/ 0 h 739320"/>
                <a:gd name="connsiteX2" fmla="*/ 585787 w 609600"/>
                <a:gd name="connsiteY2" fmla="*/ 193990 h 739320"/>
                <a:gd name="connsiteX3" fmla="*/ 609600 w 609600"/>
                <a:gd name="connsiteY3" fmla="*/ 739320 h 739320"/>
                <a:gd name="connsiteX4" fmla="*/ 0 w 609600"/>
                <a:gd name="connsiteY4" fmla="*/ 739320 h 739320"/>
                <a:gd name="connsiteX5" fmla="*/ 42863 w 609600"/>
                <a:gd name="connsiteY5" fmla="*/ 3490 h 739320"/>
                <a:gd name="connsiteX0" fmla="*/ 4763 w 571500"/>
                <a:gd name="connsiteY0" fmla="*/ 3490 h 739320"/>
                <a:gd name="connsiteX1" fmla="*/ 371648 w 571500"/>
                <a:gd name="connsiteY1" fmla="*/ 0 h 739320"/>
                <a:gd name="connsiteX2" fmla="*/ 547687 w 571500"/>
                <a:gd name="connsiteY2" fmla="*/ 193990 h 739320"/>
                <a:gd name="connsiteX3" fmla="*/ 571500 w 571500"/>
                <a:gd name="connsiteY3" fmla="*/ 739320 h 739320"/>
                <a:gd name="connsiteX4" fmla="*/ 0 w 571500"/>
                <a:gd name="connsiteY4" fmla="*/ 729795 h 739320"/>
                <a:gd name="connsiteX5" fmla="*/ 4763 w 571500"/>
                <a:gd name="connsiteY5" fmla="*/ 3490 h 739320"/>
                <a:gd name="connsiteX0" fmla="*/ 4763 w 547687"/>
                <a:gd name="connsiteY0" fmla="*/ 3490 h 729795"/>
                <a:gd name="connsiteX1" fmla="*/ 371648 w 547687"/>
                <a:gd name="connsiteY1" fmla="*/ 0 h 729795"/>
                <a:gd name="connsiteX2" fmla="*/ 547687 w 547687"/>
                <a:gd name="connsiteY2" fmla="*/ 193990 h 729795"/>
                <a:gd name="connsiteX3" fmla="*/ 533400 w 547687"/>
                <a:gd name="connsiteY3" fmla="*/ 701220 h 729795"/>
                <a:gd name="connsiteX4" fmla="*/ 0 w 547687"/>
                <a:gd name="connsiteY4" fmla="*/ 729795 h 729795"/>
                <a:gd name="connsiteX5" fmla="*/ 4763 w 547687"/>
                <a:gd name="connsiteY5" fmla="*/ 3490 h 729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7687" h="729795">
                  <a:moveTo>
                    <a:pt x="4763" y="3490"/>
                  </a:moveTo>
                  <a:lnTo>
                    <a:pt x="371648" y="0"/>
                  </a:lnTo>
                  <a:cubicBezTo>
                    <a:pt x="492240" y="169438"/>
                    <a:pt x="474720" y="191239"/>
                    <a:pt x="547687" y="193990"/>
                  </a:cubicBezTo>
                  <a:lnTo>
                    <a:pt x="533400" y="701220"/>
                  </a:lnTo>
                  <a:lnTo>
                    <a:pt x="0" y="729795"/>
                  </a:lnTo>
                  <a:cubicBezTo>
                    <a:pt x="1588" y="487693"/>
                    <a:pt x="3175" y="245592"/>
                    <a:pt x="4763" y="3490"/>
                  </a:cubicBezTo>
                  <a:close/>
                </a:path>
              </a:pathLst>
            </a:custGeom>
            <a:solidFill>
              <a:srgbClr val="373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56" name="Graphic 455" descr="Paper with solid fill">
              <a:extLst>
                <a:ext uri="{FF2B5EF4-FFF2-40B4-BE49-F238E27FC236}">
                  <a16:creationId xmlns:a16="http://schemas.microsoft.com/office/drawing/2014/main" id="{2220CCA0-771F-AB01-6CAD-4821AAAA1DE7}"/>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5667202" y="2971800"/>
              <a:ext cx="914400" cy="914400"/>
            </a:xfrm>
            <a:prstGeom prst="rect">
              <a:avLst/>
            </a:prstGeom>
          </p:spPr>
        </p:pic>
      </p:grpSp>
      <p:pic>
        <p:nvPicPr>
          <p:cNvPr id="457" name="Graphic 456" descr="Open folder with solid fill">
            <a:extLst>
              <a:ext uri="{FF2B5EF4-FFF2-40B4-BE49-F238E27FC236}">
                <a16:creationId xmlns:a16="http://schemas.microsoft.com/office/drawing/2014/main" id="{2C49B5ED-788E-5B4D-37FD-3594A8D1434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334731" y="5473102"/>
            <a:ext cx="529412" cy="529412"/>
          </a:xfrm>
          <a:prstGeom prst="rect">
            <a:avLst/>
          </a:prstGeom>
        </p:spPr>
      </p:pic>
      <p:pic>
        <p:nvPicPr>
          <p:cNvPr id="467" name="Graphic 466" descr="Open folder with solid fill">
            <a:extLst>
              <a:ext uri="{FF2B5EF4-FFF2-40B4-BE49-F238E27FC236}">
                <a16:creationId xmlns:a16="http://schemas.microsoft.com/office/drawing/2014/main" id="{22CA7465-D427-2238-B7E4-DF0A4527413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428193" y="4497963"/>
            <a:ext cx="529412" cy="529412"/>
          </a:xfrm>
          <a:prstGeom prst="rect">
            <a:avLst/>
          </a:prstGeom>
        </p:spPr>
      </p:pic>
      <p:grpSp>
        <p:nvGrpSpPr>
          <p:cNvPr id="2" name="Group 1">
            <a:extLst>
              <a:ext uri="{FF2B5EF4-FFF2-40B4-BE49-F238E27FC236}">
                <a16:creationId xmlns:a16="http://schemas.microsoft.com/office/drawing/2014/main" id="{14A19552-3157-0559-4B2F-0E50568933C7}"/>
              </a:ext>
            </a:extLst>
          </p:cNvPr>
          <p:cNvGrpSpPr/>
          <p:nvPr/>
        </p:nvGrpSpPr>
        <p:grpSpPr>
          <a:xfrm>
            <a:off x="7842427" y="4341790"/>
            <a:ext cx="1459758" cy="1459758"/>
            <a:chOff x="7599503" y="4337989"/>
            <a:chExt cx="1459758" cy="1459758"/>
          </a:xfrm>
          <a:solidFill>
            <a:srgbClr val="3737C5"/>
          </a:solidFill>
        </p:grpSpPr>
        <p:pic>
          <p:nvPicPr>
            <p:cNvPr id="16" name="Graphic 15" descr="Computer with solid fill">
              <a:extLst>
                <a:ext uri="{FF2B5EF4-FFF2-40B4-BE49-F238E27FC236}">
                  <a16:creationId xmlns:a16="http://schemas.microsoft.com/office/drawing/2014/main" id="{27DEDCC4-A974-BF6D-1F53-C6FBF3F15486}"/>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7599503" y="4337989"/>
              <a:ext cx="1459758" cy="1459758"/>
            </a:xfrm>
            <a:prstGeom prst="rect">
              <a:avLst/>
            </a:prstGeom>
          </p:spPr>
        </p:pic>
        <p:pic>
          <p:nvPicPr>
            <p:cNvPr id="17" name="Graphic 16" descr="Database with solid fill">
              <a:extLst>
                <a:ext uri="{FF2B5EF4-FFF2-40B4-BE49-F238E27FC236}">
                  <a16:creationId xmlns:a16="http://schemas.microsoft.com/office/drawing/2014/main" id="{33163D85-E0C2-E1A0-0D4D-E74532342E8E}"/>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8036230" y="4760281"/>
              <a:ext cx="469964" cy="469964"/>
            </a:xfrm>
            <a:prstGeom prst="rect">
              <a:avLst/>
            </a:prstGeom>
          </p:spPr>
        </p:pic>
        <p:pic>
          <p:nvPicPr>
            <p:cNvPr id="18" name="Graphic 17" descr="Open folder with solid fill">
              <a:extLst>
                <a:ext uri="{FF2B5EF4-FFF2-40B4-BE49-F238E27FC236}">
                  <a16:creationId xmlns:a16="http://schemas.microsoft.com/office/drawing/2014/main" id="{7AA14DAA-8286-17D6-3811-7B12D30E0F0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745526" y="4861532"/>
              <a:ext cx="412672" cy="412672"/>
            </a:xfrm>
            <a:prstGeom prst="rect">
              <a:avLst/>
            </a:prstGeom>
          </p:spPr>
        </p:pic>
      </p:grpSp>
      <p:grpSp>
        <p:nvGrpSpPr>
          <p:cNvPr id="19" name="Group 18">
            <a:extLst>
              <a:ext uri="{FF2B5EF4-FFF2-40B4-BE49-F238E27FC236}">
                <a16:creationId xmlns:a16="http://schemas.microsoft.com/office/drawing/2014/main" id="{4920A252-DE5D-DD70-206C-2A48E8B1552A}"/>
              </a:ext>
            </a:extLst>
          </p:cNvPr>
          <p:cNvGrpSpPr/>
          <p:nvPr/>
        </p:nvGrpSpPr>
        <p:grpSpPr>
          <a:xfrm>
            <a:off x="9931014" y="4267231"/>
            <a:ext cx="1468735" cy="1386979"/>
            <a:chOff x="8411764" y="3736394"/>
            <a:chExt cx="1468735" cy="1386979"/>
          </a:xfrm>
        </p:grpSpPr>
        <p:pic>
          <p:nvPicPr>
            <p:cNvPr id="20" name="Graphic 19" descr="Programmer male with solid fill">
              <a:extLst>
                <a:ext uri="{FF2B5EF4-FFF2-40B4-BE49-F238E27FC236}">
                  <a16:creationId xmlns:a16="http://schemas.microsoft.com/office/drawing/2014/main" id="{DABAB1EA-F765-C9AC-C5FF-3D11D110A202}"/>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411764" y="3736394"/>
              <a:ext cx="1316744" cy="1316744"/>
            </a:xfrm>
            <a:prstGeom prst="rect">
              <a:avLst/>
            </a:prstGeom>
          </p:spPr>
        </p:pic>
        <p:pic>
          <p:nvPicPr>
            <p:cNvPr id="21" name="Graphic 20" descr="Open folder with solid fill">
              <a:extLst>
                <a:ext uri="{FF2B5EF4-FFF2-40B4-BE49-F238E27FC236}">
                  <a16:creationId xmlns:a16="http://schemas.microsoft.com/office/drawing/2014/main" id="{AC2C5AE9-503A-4167-9E15-E2FD1315DAD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467827" y="4710701"/>
              <a:ext cx="412672" cy="412672"/>
            </a:xfrm>
            <a:prstGeom prst="rect">
              <a:avLst/>
            </a:prstGeom>
          </p:spPr>
        </p:pic>
      </p:grpSp>
      <p:grpSp>
        <p:nvGrpSpPr>
          <p:cNvPr id="22" name="Group 21">
            <a:extLst>
              <a:ext uri="{FF2B5EF4-FFF2-40B4-BE49-F238E27FC236}">
                <a16:creationId xmlns:a16="http://schemas.microsoft.com/office/drawing/2014/main" id="{04DBF76A-FA67-061B-FADC-10BA6B7E6760}"/>
              </a:ext>
            </a:extLst>
          </p:cNvPr>
          <p:cNvGrpSpPr/>
          <p:nvPr/>
        </p:nvGrpSpPr>
        <p:grpSpPr>
          <a:xfrm>
            <a:off x="2816969" y="2358909"/>
            <a:ext cx="914400" cy="914400"/>
            <a:chOff x="5667202" y="2971800"/>
            <a:chExt cx="914400" cy="914400"/>
          </a:xfrm>
        </p:grpSpPr>
        <p:sp>
          <p:nvSpPr>
            <p:cNvPr id="23" name="Rectangle 9">
              <a:extLst>
                <a:ext uri="{FF2B5EF4-FFF2-40B4-BE49-F238E27FC236}">
                  <a16:creationId xmlns:a16="http://schemas.microsoft.com/office/drawing/2014/main" id="{234E4951-27BC-D8D4-A7C8-B0BEE3923994}"/>
                </a:ext>
              </a:extLst>
            </p:cNvPr>
            <p:cNvSpPr/>
            <p:nvPr/>
          </p:nvSpPr>
          <p:spPr>
            <a:xfrm>
              <a:off x="5854375" y="3071923"/>
              <a:ext cx="547687" cy="729795"/>
            </a:xfrm>
            <a:custGeom>
              <a:avLst/>
              <a:gdLst>
                <a:gd name="connsiteX0" fmla="*/ 0 w 609600"/>
                <a:gd name="connsiteY0" fmla="*/ 0 h 773930"/>
                <a:gd name="connsiteX1" fmla="*/ 609600 w 609600"/>
                <a:gd name="connsiteY1" fmla="*/ 0 h 773930"/>
                <a:gd name="connsiteX2" fmla="*/ 609600 w 609600"/>
                <a:gd name="connsiteY2" fmla="*/ 773930 h 773930"/>
                <a:gd name="connsiteX3" fmla="*/ 0 w 609600"/>
                <a:gd name="connsiteY3" fmla="*/ 773930 h 773930"/>
                <a:gd name="connsiteX4" fmla="*/ 0 w 609600"/>
                <a:gd name="connsiteY4" fmla="*/ 0 h 773930"/>
                <a:gd name="connsiteX0" fmla="*/ 0 w 609600"/>
                <a:gd name="connsiteY0" fmla="*/ 8253 h 782183"/>
                <a:gd name="connsiteX1" fmla="*/ 433561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585787 w 609600"/>
                <a:gd name="connsiteY2" fmla="*/ 2368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0 h 773930"/>
                <a:gd name="connsiteX1" fmla="*/ 409748 w 609600"/>
                <a:gd name="connsiteY1" fmla="*/ 34610 h 773930"/>
                <a:gd name="connsiteX2" fmla="*/ 585787 w 609600"/>
                <a:gd name="connsiteY2" fmla="*/ 228600 h 773930"/>
                <a:gd name="connsiteX3" fmla="*/ 609600 w 609600"/>
                <a:gd name="connsiteY3" fmla="*/ 773930 h 773930"/>
                <a:gd name="connsiteX4" fmla="*/ 0 w 609600"/>
                <a:gd name="connsiteY4" fmla="*/ 773930 h 773930"/>
                <a:gd name="connsiteX5" fmla="*/ 0 w 609600"/>
                <a:gd name="connsiteY5" fmla="*/ 0 h 773930"/>
                <a:gd name="connsiteX0" fmla="*/ 42863 w 609600"/>
                <a:gd name="connsiteY0" fmla="*/ 3490 h 739320"/>
                <a:gd name="connsiteX1" fmla="*/ 409748 w 609600"/>
                <a:gd name="connsiteY1" fmla="*/ 0 h 739320"/>
                <a:gd name="connsiteX2" fmla="*/ 585787 w 609600"/>
                <a:gd name="connsiteY2" fmla="*/ 193990 h 739320"/>
                <a:gd name="connsiteX3" fmla="*/ 609600 w 609600"/>
                <a:gd name="connsiteY3" fmla="*/ 739320 h 739320"/>
                <a:gd name="connsiteX4" fmla="*/ 0 w 609600"/>
                <a:gd name="connsiteY4" fmla="*/ 739320 h 739320"/>
                <a:gd name="connsiteX5" fmla="*/ 42863 w 609600"/>
                <a:gd name="connsiteY5" fmla="*/ 3490 h 739320"/>
                <a:gd name="connsiteX0" fmla="*/ 4763 w 571500"/>
                <a:gd name="connsiteY0" fmla="*/ 3490 h 739320"/>
                <a:gd name="connsiteX1" fmla="*/ 371648 w 571500"/>
                <a:gd name="connsiteY1" fmla="*/ 0 h 739320"/>
                <a:gd name="connsiteX2" fmla="*/ 547687 w 571500"/>
                <a:gd name="connsiteY2" fmla="*/ 193990 h 739320"/>
                <a:gd name="connsiteX3" fmla="*/ 571500 w 571500"/>
                <a:gd name="connsiteY3" fmla="*/ 739320 h 739320"/>
                <a:gd name="connsiteX4" fmla="*/ 0 w 571500"/>
                <a:gd name="connsiteY4" fmla="*/ 729795 h 739320"/>
                <a:gd name="connsiteX5" fmla="*/ 4763 w 571500"/>
                <a:gd name="connsiteY5" fmla="*/ 3490 h 739320"/>
                <a:gd name="connsiteX0" fmla="*/ 4763 w 547687"/>
                <a:gd name="connsiteY0" fmla="*/ 3490 h 729795"/>
                <a:gd name="connsiteX1" fmla="*/ 371648 w 547687"/>
                <a:gd name="connsiteY1" fmla="*/ 0 h 729795"/>
                <a:gd name="connsiteX2" fmla="*/ 547687 w 547687"/>
                <a:gd name="connsiteY2" fmla="*/ 193990 h 729795"/>
                <a:gd name="connsiteX3" fmla="*/ 533400 w 547687"/>
                <a:gd name="connsiteY3" fmla="*/ 701220 h 729795"/>
                <a:gd name="connsiteX4" fmla="*/ 0 w 547687"/>
                <a:gd name="connsiteY4" fmla="*/ 729795 h 729795"/>
                <a:gd name="connsiteX5" fmla="*/ 4763 w 547687"/>
                <a:gd name="connsiteY5" fmla="*/ 3490 h 729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7687" h="729795">
                  <a:moveTo>
                    <a:pt x="4763" y="3490"/>
                  </a:moveTo>
                  <a:lnTo>
                    <a:pt x="371648" y="0"/>
                  </a:lnTo>
                  <a:cubicBezTo>
                    <a:pt x="492240" y="169438"/>
                    <a:pt x="474720" y="191239"/>
                    <a:pt x="547687" y="193990"/>
                  </a:cubicBezTo>
                  <a:lnTo>
                    <a:pt x="533400" y="701220"/>
                  </a:lnTo>
                  <a:lnTo>
                    <a:pt x="0" y="729795"/>
                  </a:lnTo>
                  <a:cubicBezTo>
                    <a:pt x="1588" y="487693"/>
                    <a:pt x="3175" y="245592"/>
                    <a:pt x="4763" y="3490"/>
                  </a:cubicBezTo>
                  <a:close/>
                </a:path>
              </a:pathLst>
            </a:custGeom>
            <a:solidFill>
              <a:srgbClr val="373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aper with solid fill">
              <a:extLst>
                <a:ext uri="{FF2B5EF4-FFF2-40B4-BE49-F238E27FC236}">
                  <a16:creationId xmlns:a16="http://schemas.microsoft.com/office/drawing/2014/main" id="{D5123786-91BE-2E2D-4B26-77BF9E7078E0}"/>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5667202" y="2971800"/>
              <a:ext cx="914400" cy="914400"/>
            </a:xfrm>
            <a:prstGeom prst="rect">
              <a:avLst/>
            </a:prstGeom>
          </p:spPr>
        </p:pic>
      </p:grpSp>
      <p:grpSp>
        <p:nvGrpSpPr>
          <p:cNvPr id="25" name="Group 24">
            <a:extLst>
              <a:ext uri="{FF2B5EF4-FFF2-40B4-BE49-F238E27FC236}">
                <a16:creationId xmlns:a16="http://schemas.microsoft.com/office/drawing/2014/main" id="{6F0C0FAB-7822-7EC1-98FF-03094A7FCC99}"/>
              </a:ext>
            </a:extLst>
          </p:cNvPr>
          <p:cNvGrpSpPr/>
          <p:nvPr/>
        </p:nvGrpSpPr>
        <p:grpSpPr>
          <a:xfrm>
            <a:off x="3135631" y="3325798"/>
            <a:ext cx="914400" cy="914400"/>
            <a:chOff x="5667202" y="2971800"/>
            <a:chExt cx="914400" cy="914400"/>
          </a:xfrm>
        </p:grpSpPr>
        <p:sp>
          <p:nvSpPr>
            <p:cNvPr id="26" name="Rectangle 9">
              <a:extLst>
                <a:ext uri="{FF2B5EF4-FFF2-40B4-BE49-F238E27FC236}">
                  <a16:creationId xmlns:a16="http://schemas.microsoft.com/office/drawing/2014/main" id="{6C9AAB3F-C8C4-8E4F-9499-22AE13B42E07}"/>
                </a:ext>
              </a:extLst>
            </p:cNvPr>
            <p:cNvSpPr/>
            <p:nvPr/>
          </p:nvSpPr>
          <p:spPr>
            <a:xfrm>
              <a:off x="5854375" y="3071923"/>
              <a:ext cx="547687" cy="729795"/>
            </a:xfrm>
            <a:custGeom>
              <a:avLst/>
              <a:gdLst>
                <a:gd name="connsiteX0" fmla="*/ 0 w 609600"/>
                <a:gd name="connsiteY0" fmla="*/ 0 h 773930"/>
                <a:gd name="connsiteX1" fmla="*/ 609600 w 609600"/>
                <a:gd name="connsiteY1" fmla="*/ 0 h 773930"/>
                <a:gd name="connsiteX2" fmla="*/ 609600 w 609600"/>
                <a:gd name="connsiteY2" fmla="*/ 773930 h 773930"/>
                <a:gd name="connsiteX3" fmla="*/ 0 w 609600"/>
                <a:gd name="connsiteY3" fmla="*/ 773930 h 773930"/>
                <a:gd name="connsiteX4" fmla="*/ 0 w 609600"/>
                <a:gd name="connsiteY4" fmla="*/ 0 h 773930"/>
                <a:gd name="connsiteX0" fmla="*/ 0 w 609600"/>
                <a:gd name="connsiteY0" fmla="*/ 8253 h 782183"/>
                <a:gd name="connsiteX1" fmla="*/ 433561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585787 w 609600"/>
                <a:gd name="connsiteY2" fmla="*/ 2368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0 h 773930"/>
                <a:gd name="connsiteX1" fmla="*/ 409748 w 609600"/>
                <a:gd name="connsiteY1" fmla="*/ 34610 h 773930"/>
                <a:gd name="connsiteX2" fmla="*/ 585787 w 609600"/>
                <a:gd name="connsiteY2" fmla="*/ 228600 h 773930"/>
                <a:gd name="connsiteX3" fmla="*/ 609600 w 609600"/>
                <a:gd name="connsiteY3" fmla="*/ 773930 h 773930"/>
                <a:gd name="connsiteX4" fmla="*/ 0 w 609600"/>
                <a:gd name="connsiteY4" fmla="*/ 773930 h 773930"/>
                <a:gd name="connsiteX5" fmla="*/ 0 w 609600"/>
                <a:gd name="connsiteY5" fmla="*/ 0 h 773930"/>
                <a:gd name="connsiteX0" fmla="*/ 42863 w 609600"/>
                <a:gd name="connsiteY0" fmla="*/ 3490 h 739320"/>
                <a:gd name="connsiteX1" fmla="*/ 409748 w 609600"/>
                <a:gd name="connsiteY1" fmla="*/ 0 h 739320"/>
                <a:gd name="connsiteX2" fmla="*/ 585787 w 609600"/>
                <a:gd name="connsiteY2" fmla="*/ 193990 h 739320"/>
                <a:gd name="connsiteX3" fmla="*/ 609600 w 609600"/>
                <a:gd name="connsiteY3" fmla="*/ 739320 h 739320"/>
                <a:gd name="connsiteX4" fmla="*/ 0 w 609600"/>
                <a:gd name="connsiteY4" fmla="*/ 739320 h 739320"/>
                <a:gd name="connsiteX5" fmla="*/ 42863 w 609600"/>
                <a:gd name="connsiteY5" fmla="*/ 3490 h 739320"/>
                <a:gd name="connsiteX0" fmla="*/ 4763 w 571500"/>
                <a:gd name="connsiteY0" fmla="*/ 3490 h 739320"/>
                <a:gd name="connsiteX1" fmla="*/ 371648 w 571500"/>
                <a:gd name="connsiteY1" fmla="*/ 0 h 739320"/>
                <a:gd name="connsiteX2" fmla="*/ 547687 w 571500"/>
                <a:gd name="connsiteY2" fmla="*/ 193990 h 739320"/>
                <a:gd name="connsiteX3" fmla="*/ 571500 w 571500"/>
                <a:gd name="connsiteY3" fmla="*/ 739320 h 739320"/>
                <a:gd name="connsiteX4" fmla="*/ 0 w 571500"/>
                <a:gd name="connsiteY4" fmla="*/ 729795 h 739320"/>
                <a:gd name="connsiteX5" fmla="*/ 4763 w 571500"/>
                <a:gd name="connsiteY5" fmla="*/ 3490 h 739320"/>
                <a:gd name="connsiteX0" fmla="*/ 4763 w 547687"/>
                <a:gd name="connsiteY0" fmla="*/ 3490 h 729795"/>
                <a:gd name="connsiteX1" fmla="*/ 371648 w 547687"/>
                <a:gd name="connsiteY1" fmla="*/ 0 h 729795"/>
                <a:gd name="connsiteX2" fmla="*/ 547687 w 547687"/>
                <a:gd name="connsiteY2" fmla="*/ 193990 h 729795"/>
                <a:gd name="connsiteX3" fmla="*/ 533400 w 547687"/>
                <a:gd name="connsiteY3" fmla="*/ 701220 h 729795"/>
                <a:gd name="connsiteX4" fmla="*/ 0 w 547687"/>
                <a:gd name="connsiteY4" fmla="*/ 729795 h 729795"/>
                <a:gd name="connsiteX5" fmla="*/ 4763 w 547687"/>
                <a:gd name="connsiteY5" fmla="*/ 3490 h 729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7687" h="729795">
                  <a:moveTo>
                    <a:pt x="4763" y="3490"/>
                  </a:moveTo>
                  <a:lnTo>
                    <a:pt x="371648" y="0"/>
                  </a:lnTo>
                  <a:cubicBezTo>
                    <a:pt x="492240" y="169438"/>
                    <a:pt x="474720" y="191239"/>
                    <a:pt x="547687" y="193990"/>
                  </a:cubicBezTo>
                  <a:lnTo>
                    <a:pt x="533400" y="701220"/>
                  </a:lnTo>
                  <a:lnTo>
                    <a:pt x="0" y="729795"/>
                  </a:lnTo>
                  <a:cubicBezTo>
                    <a:pt x="1588" y="487693"/>
                    <a:pt x="3175" y="245592"/>
                    <a:pt x="4763" y="3490"/>
                  </a:cubicBezTo>
                  <a:close/>
                </a:path>
              </a:pathLst>
            </a:custGeom>
            <a:solidFill>
              <a:srgbClr val="373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Paper with solid fill">
              <a:extLst>
                <a:ext uri="{FF2B5EF4-FFF2-40B4-BE49-F238E27FC236}">
                  <a16:creationId xmlns:a16="http://schemas.microsoft.com/office/drawing/2014/main" id="{12283990-BBF9-054D-8D46-CB1C9BDD6051}"/>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5667202" y="2971800"/>
              <a:ext cx="914400" cy="914400"/>
            </a:xfrm>
            <a:prstGeom prst="rect">
              <a:avLst/>
            </a:prstGeom>
          </p:spPr>
        </p:pic>
      </p:grpSp>
      <p:grpSp>
        <p:nvGrpSpPr>
          <p:cNvPr id="28" name="Group 27">
            <a:extLst>
              <a:ext uri="{FF2B5EF4-FFF2-40B4-BE49-F238E27FC236}">
                <a16:creationId xmlns:a16="http://schemas.microsoft.com/office/drawing/2014/main" id="{AA152B27-6B8C-2FBA-FBE5-B6A8A1380ABF}"/>
              </a:ext>
            </a:extLst>
          </p:cNvPr>
          <p:cNvGrpSpPr/>
          <p:nvPr/>
        </p:nvGrpSpPr>
        <p:grpSpPr>
          <a:xfrm>
            <a:off x="2816969" y="4319646"/>
            <a:ext cx="914400" cy="914400"/>
            <a:chOff x="5667202" y="2971800"/>
            <a:chExt cx="914400" cy="914400"/>
          </a:xfrm>
        </p:grpSpPr>
        <p:sp>
          <p:nvSpPr>
            <p:cNvPr id="29" name="Rectangle 9">
              <a:extLst>
                <a:ext uri="{FF2B5EF4-FFF2-40B4-BE49-F238E27FC236}">
                  <a16:creationId xmlns:a16="http://schemas.microsoft.com/office/drawing/2014/main" id="{AFF32052-BDCA-4414-530A-17C1F0C99889}"/>
                </a:ext>
              </a:extLst>
            </p:cNvPr>
            <p:cNvSpPr/>
            <p:nvPr/>
          </p:nvSpPr>
          <p:spPr>
            <a:xfrm>
              <a:off x="5854375" y="3071923"/>
              <a:ext cx="547687" cy="729795"/>
            </a:xfrm>
            <a:custGeom>
              <a:avLst/>
              <a:gdLst>
                <a:gd name="connsiteX0" fmla="*/ 0 w 609600"/>
                <a:gd name="connsiteY0" fmla="*/ 0 h 773930"/>
                <a:gd name="connsiteX1" fmla="*/ 609600 w 609600"/>
                <a:gd name="connsiteY1" fmla="*/ 0 h 773930"/>
                <a:gd name="connsiteX2" fmla="*/ 609600 w 609600"/>
                <a:gd name="connsiteY2" fmla="*/ 773930 h 773930"/>
                <a:gd name="connsiteX3" fmla="*/ 0 w 609600"/>
                <a:gd name="connsiteY3" fmla="*/ 773930 h 773930"/>
                <a:gd name="connsiteX4" fmla="*/ 0 w 609600"/>
                <a:gd name="connsiteY4" fmla="*/ 0 h 773930"/>
                <a:gd name="connsiteX0" fmla="*/ 0 w 609600"/>
                <a:gd name="connsiteY0" fmla="*/ 8253 h 782183"/>
                <a:gd name="connsiteX1" fmla="*/ 433561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585787 w 609600"/>
                <a:gd name="connsiteY2" fmla="*/ 2368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0 h 773930"/>
                <a:gd name="connsiteX1" fmla="*/ 409748 w 609600"/>
                <a:gd name="connsiteY1" fmla="*/ 34610 h 773930"/>
                <a:gd name="connsiteX2" fmla="*/ 585787 w 609600"/>
                <a:gd name="connsiteY2" fmla="*/ 228600 h 773930"/>
                <a:gd name="connsiteX3" fmla="*/ 609600 w 609600"/>
                <a:gd name="connsiteY3" fmla="*/ 773930 h 773930"/>
                <a:gd name="connsiteX4" fmla="*/ 0 w 609600"/>
                <a:gd name="connsiteY4" fmla="*/ 773930 h 773930"/>
                <a:gd name="connsiteX5" fmla="*/ 0 w 609600"/>
                <a:gd name="connsiteY5" fmla="*/ 0 h 773930"/>
                <a:gd name="connsiteX0" fmla="*/ 42863 w 609600"/>
                <a:gd name="connsiteY0" fmla="*/ 3490 h 739320"/>
                <a:gd name="connsiteX1" fmla="*/ 409748 w 609600"/>
                <a:gd name="connsiteY1" fmla="*/ 0 h 739320"/>
                <a:gd name="connsiteX2" fmla="*/ 585787 w 609600"/>
                <a:gd name="connsiteY2" fmla="*/ 193990 h 739320"/>
                <a:gd name="connsiteX3" fmla="*/ 609600 w 609600"/>
                <a:gd name="connsiteY3" fmla="*/ 739320 h 739320"/>
                <a:gd name="connsiteX4" fmla="*/ 0 w 609600"/>
                <a:gd name="connsiteY4" fmla="*/ 739320 h 739320"/>
                <a:gd name="connsiteX5" fmla="*/ 42863 w 609600"/>
                <a:gd name="connsiteY5" fmla="*/ 3490 h 739320"/>
                <a:gd name="connsiteX0" fmla="*/ 4763 w 571500"/>
                <a:gd name="connsiteY0" fmla="*/ 3490 h 739320"/>
                <a:gd name="connsiteX1" fmla="*/ 371648 w 571500"/>
                <a:gd name="connsiteY1" fmla="*/ 0 h 739320"/>
                <a:gd name="connsiteX2" fmla="*/ 547687 w 571500"/>
                <a:gd name="connsiteY2" fmla="*/ 193990 h 739320"/>
                <a:gd name="connsiteX3" fmla="*/ 571500 w 571500"/>
                <a:gd name="connsiteY3" fmla="*/ 739320 h 739320"/>
                <a:gd name="connsiteX4" fmla="*/ 0 w 571500"/>
                <a:gd name="connsiteY4" fmla="*/ 729795 h 739320"/>
                <a:gd name="connsiteX5" fmla="*/ 4763 w 571500"/>
                <a:gd name="connsiteY5" fmla="*/ 3490 h 739320"/>
                <a:gd name="connsiteX0" fmla="*/ 4763 w 547687"/>
                <a:gd name="connsiteY0" fmla="*/ 3490 h 729795"/>
                <a:gd name="connsiteX1" fmla="*/ 371648 w 547687"/>
                <a:gd name="connsiteY1" fmla="*/ 0 h 729795"/>
                <a:gd name="connsiteX2" fmla="*/ 547687 w 547687"/>
                <a:gd name="connsiteY2" fmla="*/ 193990 h 729795"/>
                <a:gd name="connsiteX3" fmla="*/ 533400 w 547687"/>
                <a:gd name="connsiteY3" fmla="*/ 701220 h 729795"/>
                <a:gd name="connsiteX4" fmla="*/ 0 w 547687"/>
                <a:gd name="connsiteY4" fmla="*/ 729795 h 729795"/>
                <a:gd name="connsiteX5" fmla="*/ 4763 w 547687"/>
                <a:gd name="connsiteY5" fmla="*/ 3490 h 729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7687" h="729795">
                  <a:moveTo>
                    <a:pt x="4763" y="3490"/>
                  </a:moveTo>
                  <a:lnTo>
                    <a:pt x="371648" y="0"/>
                  </a:lnTo>
                  <a:cubicBezTo>
                    <a:pt x="492240" y="169438"/>
                    <a:pt x="474720" y="191239"/>
                    <a:pt x="547687" y="193990"/>
                  </a:cubicBezTo>
                  <a:lnTo>
                    <a:pt x="533400" y="701220"/>
                  </a:lnTo>
                  <a:lnTo>
                    <a:pt x="0" y="729795"/>
                  </a:lnTo>
                  <a:cubicBezTo>
                    <a:pt x="1588" y="487693"/>
                    <a:pt x="3175" y="245592"/>
                    <a:pt x="4763" y="3490"/>
                  </a:cubicBezTo>
                  <a:close/>
                </a:path>
              </a:pathLst>
            </a:custGeom>
            <a:solidFill>
              <a:srgbClr val="373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Paper with solid fill">
              <a:extLst>
                <a:ext uri="{FF2B5EF4-FFF2-40B4-BE49-F238E27FC236}">
                  <a16:creationId xmlns:a16="http://schemas.microsoft.com/office/drawing/2014/main" id="{F8B177AA-3FB1-FF4B-7450-98C4D81C2400}"/>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5667202" y="2971800"/>
              <a:ext cx="914400" cy="914400"/>
            </a:xfrm>
            <a:prstGeom prst="rect">
              <a:avLst/>
            </a:prstGeom>
          </p:spPr>
        </p:pic>
      </p:grpSp>
    </p:spTree>
    <p:extLst>
      <p:ext uri="{BB962C8B-B14F-4D97-AF65-F5344CB8AC3E}">
        <p14:creationId xmlns:p14="http://schemas.microsoft.com/office/powerpoint/2010/main" val="306542204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E91ADECD-B95D-1229-CF66-88B376E68740}"/>
            </a:ext>
          </a:extLst>
        </p:cNvPr>
        <p:cNvGrpSpPr/>
        <p:nvPr/>
      </p:nvGrpSpPr>
      <p:grpSpPr>
        <a:xfrm>
          <a:off x="0" y="0"/>
          <a:ext cx="0" cy="0"/>
          <a:chOff x="0" y="0"/>
          <a:chExt cx="0" cy="0"/>
        </a:xfrm>
      </p:grpSpPr>
      <p:sp>
        <p:nvSpPr>
          <p:cNvPr id="413" name="Google Shape;413;p43">
            <a:extLst>
              <a:ext uri="{FF2B5EF4-FFF2-40B4-BE49-F238E27FC236}">
                <a16:creationId xmlns:a16="http://schemas.microsoft.com/office/drawing/2014/main" id="{FC2BCC4C-54C3-B3CD-2FE9-8F37B2CD4797}"/>
              </a:ext>
            </a:extLst>
          </p:cNvPr>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Grouping &amp; Similarity</a:t>
            </a:r>
            <a:endParaRPr dirty="0"/>
          </a:p>
        </p:txBody>
      </p:sp>
      <p:sp>
        <p:nvSpPr>
          <p:cNvPr id="49" name="Google Shape;415;p43">
            <a:extLst>
              <a:ext uri="{FF2B5EF4-FFF2-40B4-BE49-F238E27FC236}">
                <a16:creationId xmlns:a16="http://schemas.microsoft.com/office/drawing/2014/main" id="{419C8CF0-D98C-8C68-BB6C-327DD57BE1C2}"/>
              </a:ext>
            </a:extLst>
          </p:cNvPr>
          <p:cNvSpPr txBox="1">
            <a:spLocks/>
          </p:cNvSpPr>
          <p:nvPr/>
        </p:nvSpPr>
        <p:spPr>
          <a:xfrm>
            <a:off x="766479" y="15156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r>
              <a:rPr lang="en-US" b="0" dirty="0">
                <a:solidFill>
                  <a:schemeClr val="tx2">
                    <a:lumMod val="25000"/>
                  </a:schemeClr>
                </a:solidFill>
              </a:rPr>
              <a:t>Group by </a:t>
            </a:r>
            <a:r>
              <a:rPr lang="en-US" dirty="0">
                <a:solidFill>
                  <a:schemeClr val="tx2">
                    <a:lumMod val="25000"/>
                  </a:schemeClr>
                </a:solidFill>
              </a:rPr>
              <a:t>Share Name</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p:txBody>
      </p:sp>
      <p:grpSp>
        <p:nvGrpSpPr>
          <p:cNvPr id="6" name="Group 5">
            <a:extLst>
              <a:ext uri="{FF2B5EF4-FFF2-40B4-BE49-F238E27FC236}">
                <a16:creationId xmlns:a16="http://schemas.microsoft.com/office/drawing/2014/main" id="{8AEAC599-4A94-FAEA-DC2A-0885AB605FCD}"/>
              </a:ext>
            </a:extLst>
          </p:cNvPr>
          <p:cNvGrpSpPr/>
          <p:nvPr/>
        </p:nvGrpSpPr>
        <p:grpSpPr>
          <a:xfrm>
            <a:off x="5914490" y="0"/>
            <a:ext cx="6277510" cy="6277510"/>
            <a:chOff x="5914490" y="0"/>
            <a:chExt cx="6277510" cy="6277510"/>
          </a:xfrm>
        </p:grpSpPr>
        <p:pic>
          <p:nvPicPr>
            <p:cNvPr id="7" name="Picture 6" descr="A monkey wearing a space suit&#10;&#10;AI-generated content may be incorrect.">
              <a:extLst>
                <a:ext uri="{FF2B5EF4-FFF2-40B4-BE49-F238E27FC236}">
                  <a16:creationId xmlns:a16="http://schemas.microsoft.com/office/drawing/2014/main" id="{E2BCBFC9-E5B2-D5F3-47A0-5011ECABB1E8}"/>
                </a:ext>
              </a:extLst>
            </p:cNvPr>
            <p:cNvPicPr>
              <a:picLocks noChangeAspect="1"/>
            </p:cNvPicPr>
            <p:nvPr/>
          </p:nvPicPr>
          <p:blipFill>
            <a:blip r:embed="rId3">
              <a:alphaModFix amt="50000"/>
            </a:blip>
            <a:stretch>
              <a:fillRect/>
            </a:stretch>
          </p:blipFill>
          <p:spPr>
            <a:xfrm>
              <a:off x="5914490" y="0"/>
              <a:ext cx="6277510" cy="6277510"/>
            </a:xfrm>
            <a:prstGeom prst="rect">
              <a:avLst/>
            </a:prstGeom>
          </p:spPr>
        </p:pic>
        <p:sp>
          <p:nvSpPr>
            <p:cNvPr id="8" name="Rectangle 7">
              <a:extLst>
                <a:ext uri="{FF2B5EF4-FFF2-40B4-BE49-F238E27FC236}">
                  <a16:creationId xmlns:a16="http://schemas.microsoft.com/office/drawing/2014/main" id="{C88DFC52-8B8C-B87A-D5AB-F40076B282EE}"/>
                </a:ext>
              </a:extLst>
            </p:cNvPr>
            <p:cNvSpPr/>
            <p:nvPr/>
          </p:nvSpPr>
          <p:spPr>
            <a:xfrm>
              <a:off x="5914490" y="0"/>
              <a:ext cx="6277508" cy="6277510"/>
            </a:xfrm>
            <a:prstGeom prst="rect">
              <a:avLst/>
            </a:prstGeom>
            <a:solidFill>
              <a:srgbClr val="EBEBF3">
                <a:alpha val="86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black and white symbol&#10;&#10;AI-generated content may be incorrect.">
              <a:extLst>
                <a:ext uri="{FF2B5EF4-FFF2-40B4-BE49-F238E27FC236}">
                  <a16:creationId xmlns:a16="http://schemas.microsoft.com/office/drawing/2014/main" id="{7406F161-9F4E-E242-3EE3-EDAA3C7D1C55}"/>
                </a:ext>
              </a:extLst>
            </p:cNvPr>
            <p:cNvPicPr>
              <a:picLocks noChangeAspect="1"/>
            </p:cNvPicPr>
            <p:nvPr/>
          </p:nvPicPr>
          <p:blipFill>
            <a:blip r:embed="rId4">
              <a:alphaModFix amt="50000"/>
            </a:blip>
            <a:stretch>
              <a:fillRect/>
            </a:stretch>
          </p:blipFill>
          <p:spPr>
            <a:xfrm>
              <a:off x="7721082" y="3596568"/>
              <a:ext cx="205273" cy="205273"/>
            </a:xfrm>
            <a:prstGeom prst="rect">
              <a:avLst/>
            </a:prstGeom>
          </p:spPr>
        </p:pic>
      </p:grpSp>
      <p:sp>
        <p:nvSpPr>
          <p:cNvPr id="11" name="TextBox 10">
            <a:extLst>
              <a:ext uri="{FF2B5EF4-FFF2-40B4-BE49-F238E27FC236}">
                <a16:creationId xmlns:a16="http://schemas.microsoft.com/office/drawing/2014/main" id="{E2C94498-FAF1-F404-EED8-F3E9CEB9C102}"/>
              </a:ext>
            </a:extLst>
          </p:cNvPr>
          <p:cNvSpPr txBox="1"/>
          <p:nvPr/>
        </p:nvSpPr>
        <p:spPr>
          <a:xfrm>
            <a:off x="6353174" y="1515649"/>
            <a:ext cx="5000625" cy="738664"/>
          </a:xfrm>
          <a:prstGeom prst="rect">
            <a:avLst/>
          </a:prstGeom>
          <a:noFill/>
        </p:spPr>
        <p:txBody>
          <a:bodyPr wrap="square">
            <a:spAutoFit/>
          </a:bodyPr>
          <a:lstStyle/>
          <a:p>
            <a:r>
              <a:rPr lang="en-US" dirty="0">
                <a:solidFill>
                  <a:schemeClr val="tx2">
                    <a:lumMod val="25000"/>
                  </a:schemeClr>
                </a:solidFill>
              </a:rPr>
              <a:t>Group shares together by their name as the sole means of determining similarity.</a:t>
            </a:r>
          </a:p>
          <a:p>
            <a:endParaRPr lang="en-US" b="1" dirty="0">
              <a:solidFill>
                <a:schemeClr val="tx2">
                  <a:lumMod val="25000"/>
                </a:schemeClr>
              </a:solidFill>
            </a:endParaRPr>
          </a:p>
        </p:txBody>
      </p:sp>
      <p:sp>
        <p:nvSpPr>
          <p:cNvPr id="439" name="TextBox 438">
            <a:extLst>
              <a:ext uri="{FF2B5EF4-FFF2-40B4-BE49-F238E27FC236}">
                <a16:creationId xmlns:a16="http://schemas.microsoft.com/office/drawing/2014/main" id="{281CF5AA-0DE6-E075-CD62-E76F9BB7744B}"/>
              </a:ext>
            </a:extLst>
          </p:cNvPr>
          <p:cNvSpPr txBox="1"/>
          <p:nvPr/>
        </p:nvSpPr>
        <p:spPr>
          <a:xfrm>
            <a:off x="6353174" y="662500"/>
            <a:ext cx="5136890" cy="646331"/>
          </a:xfrm>
          <a:prstGeom prst="rect">
            <a:avLst/>
          </a:prstGeom>
          <a:noFill/>
        </p:spPr>
        <p:txBody>
          <a:bodyPr wrap="square">
            <a:spAutoFit/>
          </a:bodyPr>
          <a:lstStyle/>
          <a:p>
            <a:r>
              <a:rPr lang="en-US" sz="3600" dirty="0">
                <a:solidFill>
                  <a:srgbClr val="09B36B"/>
                </a:solidFill>
              </a:rPr>
              <a:t>Summary</a:t>
            </a:r>
          </a:p>
        </p:txBody>
      </p:sp>
      <p:sp>
        <p:nvSpPr>
          <p:cNvPr id="21" name="Speech Bubble: Rectangle 20">
            <a:extLst>
              <a:ext uri="{FF2B5EF4-FFF2-40B4-BE49-F238E27FC236}">
                <a16:creationId xmlns:a16="http://schemas.microsoft.com/office/drawing/2014/main" id="{9716EF8D-B7E2-054E-9501-48563A5C799C}"/>
              </a:ext>
            </a:extLst>
          </p:cNvPr>
          <p:cNvSpPr/>
          <p:nvPr/>
        </p:nvSpPr>
        <p:spPr>
          <a:xfrm>
            <a:off x="7898431" y="3382511"/>
            <a:ext cx="2162175" cy="1379759"/>
          </a:xfrm>
          <a:prstGeom prst="wedgeRectCallout">
            <a:avLst>
              <a:gd name="adj1" fmla="val -41097"/>
              <a:gd name="adj2" fmla="val -98348"/>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peech Bubble: Rectangle 21">
            <a:extLst>
              <a:ext uri="{FF2B5EF4-FFF2-40B4-BE49-F238E27FC236}">
                <a16:creationId xmlns:a16="http://schemas.microsoft.com/office/drawing/2014/main" id="{4B296AEB-B5F8-1AF5-BC1E-D7269ABC110C}"/>
              </a:ext>
            </a:extLst>
          </p:cNvPr>
          <p:cNvSpPr/>
          <p:nvPr/>
        </p:nvSpPr>
        <p:spPr>
          <a:xfrm>
            <a:off x="7895570" y="3397713"/>
            <a:ext cx="2162175" cy="1379759"/>
          </a:xfrm>
          <a:prstGeom prst="wedgeRectCallout">
            <a:avLst>
              <a:gd name="adj1" fmla="val 35995"/>
              <a:gd name="adj2" fmla="val -97659"/>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The shares named “logs” get grouped together.</a:t>
            </a:r>
          </a:p>
        </p:txBody>
      </p:sp>
      <p:grpSp>
        <p:nvGrpSpPr>
          <p:cNvPr id="23" name="Group 22">
            <a:extLst>
              <a:ext uri="{FF2B5EF4-FFF2-40B4-BE49-F238E27FC236}">
                <a16:creationId xmlns:a16="http://schemas.microsoft.com/office/drawing/2014/main" id="{AEDA4B5C-C4FD-553F-348C-9DD32033262C}"/>
              </a:ext>
            </a:extLst>
          </p:cNvPr>
          <p:cNvGrpSpPr/>
          <p:nvPr/>
        </p:nvGrpSpPr>
        <p:grpSpPr>
          <a:xfrm>
            <a:off x="6229351" y="2285498"/>
            <a:ext cx="2597243" cy="310250"/>
            <a:chOff x="8462070" y="4704276"/>
            <a:chExt cx="2597243" cy="310250"/>
          </a:xfrm>
        </p:grpSpPr>
        <p:sp>
          <p:nvSpPr>
            <p:cNvPr id="24" name="Rectangle: Rounded Corners 23">
              <a:extLst>
                <a:ext uri="{FF2B5EF4-FFF2-40B4-BE49-F238E27FC236}">
                  <a16:creationId xmlns:a16="http://schemas.microsoft.com/office/drawing/2014/main" id="{DE840372-9AFF-5F82-A7A1-3DA23839156D}"/>
                </a:ext>
              </a:extLst>
            </p:cNvPr>
            <p:cNvSpPr/>
            <p:nvPr/>
          </p:nvSpPr>
          <p:spPr>
            <a:xfrm>
              <a:off x="9858442" y="4709478"/>
              <a:ext cx="1200871" cy="30504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solidFill>
                    <a:srgbClr val="2B2576"/>
                  </a:solidFill>
                </a:rPr>
                <a:t>Logs</a:t>
              </a:r>
            </a:p>
          </p:txBody>
        </p:sp>
        <p:sp>
          <p:nvSpPr>
            <p:cNvPr id="25" name="Rectangle: Rounded Corners 24">
              <a:extLst>
                <a:ext uri="{FF2B5EF4-FFF2-40B4-BE49-F238E27FC236}">
                  <a16:creationId xmlns:a16="http://schemas.microsoft.com/office/drawing/2014/main" id="{3D62472E-1281-0257-B7EA-C6963AAEBC9F}"/>
                </a:ext>
              </a:extLst>
            </p:cNvPr>
            <p:cNvSpPr/>
            <p:nvPr/>
          </p:nvSpPr>
          <p:spPr>
            <a:xfrm>
              <a:off x="8462070" y="4704276"/>
              <a:ext cx="1200871" cy="30504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Apps</a:t>
              </a:r>
            </a:p>
          </p:txBody>
        </p:sp>
      </p:grpSp>
      <p:grpSp>
        <p:nvGrpSpPr>
          <p:cNvPr id="26" name="Group 25">
            <a:extLst>
              <a:ext uri="{FF2B5EF4-FFF2-40B4-BE49-F238E27FC236}">
                <a16:creationId xmlns:a16="http://schemas.microsoft.com/office/drawing/2014/main" id="{A817B826-EA12-FFB0-C6CF-00242F61FC11}"/>
              </a:ext>
            </a:extLst>
          </p:cNvPr>
          <p:cNvGrpSpPr/>
          <p:nvPr/>
        </p:nvGrpSpPr>
        <p:grpSpPr>
          <a:xfrm>
            <a:off x="9137932" y="2285498"/>
            <a:ext cx="2597243" cy="310250"/>
            <a:chOff x="8462070" y="4704276"/>
            <a:chExt cx="2597243" cy="310250"/>
          </a:xfrm>
        </p:grpSpPr>
        <p:sp>
          <p:nvSpPr>
            <p:cNvPr id="27" name="Rectangle: Rounded Corners 26">
              <a:extLst>
                <a:ext uri="{FF2B5EF4-FFF2-40B4-BE49-F238E27FC236}">
                  <a16:creationId xmlns:a16="http://schemas.microsoft.com/office/drawing/2014/main" id="{C791F755-FD97-2D16-22F7-056EC599B2BF}"/>
                </a:ext>
              </a:extLst>
            </p:cNvPr>
            <p:cNvSpPr/>
            <p:nvPr/>
          </p:nvSpPr>
          <p:spPr>
            <a:xfrm>
              <a:off x="9858442" y="4709478"/>
              <a:ext cx="1200871" cy="30504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C$</a:t>
              </a:r>
            </a:p>
          </p:txBody>
        </p:sp>
        <p:sp>
          <p:nvSpPr>
            <p:cNvPr id="28" name="Rectangle: Rounded Corners 27">
              <a:extLst>
                <a:ext uri="{FF2B5EF4-FFF2-40B4-BE49-F238E27FC236}">
                  <a16:creationId xmlns:a16="http://schemas.microsoft.com/office/drawing/2014/main" id="{8CE45B8D-B244-2125-B69A-BB84AF07B157}"/>
                </a:ext>
              </a:extLst>
            </p:cNvPr>
            <p:cNvSpPr/>
            <p:nvPr/>
          </p:nvSpPr>
          <p:spPr>
            <a:xfrm>
              <a:off x="8462070" y="4704276"/>
              <a:ext cx="1200871" cy="30504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solidFill>
                    <a:srgbClr val="2B2576"/>
                  </a:solidFill>
                </a:rPr>
                <a:t>Logs</a:t>
              </a:r>
            </a:p>
          </p:txBody>
        </p:sp>
      </p:grpSp>
      <p:sp>
        <p:nvSpPr>
          <p:cNvPr id="29" name="TextBox 28">
            <a:extLst>
              <a:ext uri="{FF2B5EF4-FFF2-40B4-BE49-F238E27FC236}">
                <a16:creationId xmlns:a16="http://schemas.microsoft.com/office/drawing/2014/main" id="{164B8E2A-5B59-126F-0481-42D41EAE5BDD}"/>
              </a:ext>
            </a:extLst>
          </p:cNvPr>
          <p:cNvSpPr txBox="1"/>
          <p:nvPr/>
        </p:nvSpPr>
        <p:spPr>
          <a:xfrm>
            <a:off x="4791951" y="2285498"/>
            <a:ext cx="1189749" cy="307777"/>
          </a:xfrm>
          <a:prstGeom prst="rect">
            <a:avLst/>
          </a:prstGeom>
          <a:noFill/>
        </p:spPr>
        <p:txBody>
          <a:bodyPr wrap="none" rtlCol="0">
            <a:spAutoFit/>
          </a:bodyPr>
          <a:lstStyle/>
          <a:p>
            <a:r>
              <a:rPr lang="en-US" dirty="0">
                <a:solidFill>
                  <a:schemeClr val="tx2">
                    <a:lumMod val="25000"/>
                  </a:schemeClr>
                </a:solidFill>
              </a:rPr>
              <a:t>Share Name</a:t>
            </a:r>
          </a:p>
        </p:txBody>
      </p:sp>
      <p:cxnSp>
        <p:nvCxnSpPr>
          <p:cNvPr id="30" name="Straight Connector 29">
            <a:extLst>
              <a:ext uri="{FF2B5EF4-FFF2-40B4-BE49-F238E27FC236}">
                <a16:creationId xmlns:a16="http://schemas.microsoft.com/office/drawing/2014/main" id="{4EEBCE7C-19EF-B32B-772A-3862AB955A1D}"/>
              </a:ext>
            </a:extLst>
          </p:cNvPr>
          <p:cNvCxnSpPr>
            <a:cxnSpLocks/>
            <a:stCxn id="29" idx="3"/>
          </p:cNvCxnSpPr>
          <p:nvPr/>
        </p:nvCxnSpPr>
        <p:spPr>
          <a:xfrm flipV="1">
            <a:off x="5981700" y="2438022"/>
            <a:ext cx="247651" cy="1365"/>
          </a:xfrm>
          <a:prstGeom prst="line">
            <a:avLst/>
          </a:prstGeom>
        </p:spPr>
        <p:style>
          <a:lnRef idx="1">
            <a:schemeClr val="accent3"/>
          </a:lnRef>
          <a:fillRef idx="0">
            <a:schemeClr val="accent3"/>
          </a:fillRef>
          <a:effectRef idx="0">
            <a:schemeClr val="accent3"/>
          </a:effectRef>
          <a:fontRef idx="minor">
            <a:schemeClr val="tx1"/>
          </a:fontRef>
        </p:style>
      </p:cxnSp>
      <p:sp>
        <p:nvSpPr>
          <p:cNvPr id="2" name="Google Shape;472;p46">
            <a:extLst>
              <a:ext uri="{FF2B5EF4-FFF2-40B4-BE49-F238E27FC236}">
                <a16:creationId xmlns:a16="http://schemas.microsoft.com/office/drawing/2014/main" id="{0A3B9182-04E4-ED64-EE73-1B0273B7A729}"/>
              </a:ext>
            </a:extLst>
          </p:cNvPr>
          <p:cNvSpPr txBox="1">
            <a:spLocks/>
          </p:cNvSpPr>
          <p:nvPr/>
        </p:nvSpPr>
        <p:spPr>
          <a:xfrm>
            <a:off x="609600" y="1120899"/>
            <a:ext cx="9144000" cy="425700"/>
          </a:xfrm>
          <a:prstGeom prst="rect">
            <a:avLst/>
          </a:prstGeom>
          <a:noFill/>
          <a:ln>
            <a:noFill/>
          </a:ln>
        </p:spPr>
        <p:txBody>
          <a:bodyPr spcFirstLastPara="1" wrap="square" lIns="91425" tIns="45700" rIns="91425" bIns="45700" anchor="t" anchorCtr="0">
            <a:normAutofit lnSpcReduction="10000"/>
          </a:bodyPr>
          <a:lstStyle>
            <a:defPPr marR="0" lvl="0" algn="l" rtl="0">
              <a:lnSpc>
                <a:spcPct val="100000"/>
              </a:lnSpc>
              <a:spcBef>
                <a:spcPts val="0"/>
              </a:spcBef>
              <a:spcAft>
                <a:spcPts val="0"/>
              </a:spcAft>
            </a:defPPr>
            <a:lvl1pPr marL="457200" marR="0" lvl="0" indent="-279400" algn="l" rtl="0">
              <a:lnSpc>
                <a:spcPct val="115000"/>
              </a:lnSpc>
              <a:spcBef>
                <a:spcPts val="1000"/>
              </a:spcBef>
              <a:spcAft>
                <a:spcPts val="0"/>
              </a:spcAft>
              <a:buClr>
                <a:srgbClr val="000000"/>
              </a:buClr>
              <a:buSzPts val="800"/>
              <a:buFont typeface="Arial"/>
              <a:buChar char="•"/>
              <a:defRPr sz="12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L="914400" marR="0" lvl="1"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2pPr>
            <a:lvl3pPr marL="1371600" marR="0" lvl="2"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3pPr>
            <a:lvl4pPr marL="1828800" marR="0" lvl="3" indent="-311150" algn="l" rtl="0">
              <a:lnSpc>
                <a:spcPct val="115000"/>
              </a:lnSpc>
              <a:spcBef>
                <a:spcPts val="500"/>
              </a:spcBef>
              <a:spcAft>
                <a:spcPts val="0"/>
              </a:spcAft>
              <a:buClr>
                <a:srgbClr val="000000"/>
              </a:buClr>
              <a:buSzPts val="1300"/>
              <a:buFont typeface="Arial"/>
              <a:buChar char="•"/>
              <a:defRPr sz="1300" b="0" i="0" u="none" strike="noStrike" cap="none">
                <a:solidFill>
                  <a:srgbClr val="000000"/>
                </a:solidFill>
                <a:latin typeface="Arial"/>
                <a:ea typeface="Arial"/>
                <a:cs typeface="Arial"/>
                <a:sym typeface="Arial"/>
              </a:defRPr>
            </a:lvl4pPr>
            <a:lvl5pPr marL="2286000" marR="0" lvl="4"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5pPr>
            <a:lvl6pPr marL="2743200" marR="0" lvl="5"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6pPr>
            <a:lvl7pPr marL="3200400" marR="0" lvl="6"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7pPr>
            <a:lvl8pPr marL="3657600" marR="0" lvl="7"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8pPr>
            <a:lvl9pPr marL="4114800" marR="0" lvl="8"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9pPr>
          </a:lstStyle>
          <a:p>
            <a:pPr marL="177800" indent="0">
              <a:buNone/>
            </a:pPr>
            <a:r>
              <a:rPr lang="en-US" i="1" dirty="0"/>
              <a:t>“How can I group similar shares so I can take targeted actions?”</a:t>
            </a:r>
          </a:p>
        </p:txBody>
      </p:sp>
    </p:spTree>
    <p:extLst>
      <p:ext uri="{BB962C8B-B14F-4D97-AF65-F5344CB8AC3E}">
        <p14:creationId xmlns:p14="http://schemas.microsoft.com/office/powerpoint/2010/main" val="278291116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2295E446-F473-443D-107C-2BEE7F591868}"/>
            </a:ext>
          </a:extLst>
        </p:cNvPr>
        <p:cNvGrpSpPr/>
        <p:nvPr/>
      </p:nvGrpSpPr>
      <p:grpSpPr>
        <a:xfrm>
          <a:off x="0" y="0"/>
          <a:ext cx="0" cy="0"/>
          <a:chOff x="0" y="0"/>
          <a:chExt cx="0" cy="0"/>
        </a:xfrm>
      </p:grpSpPr>
      <p:sp>
        <p:nvSpPr>
          <p:cNvPr id="413" name="Google Shape;413;p43">
            <a:extLst>
              <a:ext uri="{FF2B5EF4-FFF2-40B4-BE49-F238E27FC236}">
                <a16:creationId xmlns:a16="http://schemas.microsoft.com/office/drawing/2014/main" id="{5ECDCB9A-9B5F-02C8-EE2D-F4C207B9F331}"/>
              </a:ext>
            </a:extLst>
          </p:cNvPr>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Grouping &amp; Similarity</a:t>
            </a:r>
            <a:endParaRPr dirty="0"/>
          </a:p>
        </p:txBody>
      </p:sp>
      <p:sp>
        <p:nvSpPr>
          <p:cNvPr id="49" name="Google Shape;415;p43">
            <a:extLst>
              <a:ext uri="{FF2B5EF4-FFF2-40B4-BE49-F238E27FC236}">
                <a16:creationId xmlns:a16="http://schemas.microsoft.com/office/drawing/2014/main" id="{52212177-8DA8-192A-2C20-D4FE4E52E968}"/>
              </a:ext>
            </a:extLst>
          </p:cNvPr>
          <p:cNvSpPr txBox="1">
            <a:spLocks/>
          </p:cNvSpPr>
          <p:nvPr/>
        </p:nvSpPr>
        <p:spPr>
          <a:xfrm>
            <a:off x="766479" y="15156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r>
              <a:rPr lang="en-US" b="0" dirty="0">
                <a:solidFill>
                  <a:schemeClr val="tx2">
                    <a:lumMod val="25000"/>
                  </a:schemeClr>
                </a:solidFill>
              </a:rPr>
              <a:t>Group by </a:t>
            </a:r>
            <a:r>
              <a:rPr lang="en-US" dirty="0">
                <a:solidFill>
                  <a:schemeClr val="tx2">
                    <a:lumMod val="25000"/>
                  </a:schemeClr>
                </a:solidFill>
              </a:rPr>
              <a:t>Share Name</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p:txBody>
      </p:sp>
      <p:grpSp>
        <p:nvGrpSpPr>
          <p:cNvPr id="6" name="Group 5">
            <a:extLst>
              <a:ext uri="{FF2B5EF4-FFF2-40B4-BE49-F238E27FC236}">
                <a16:creationId xmlns:a16="http://schemas.microsoft.com/office/drawing/2014/main" id="{F9CA1086-FE99-DE55-1938-C8AA1843AF00}"/>
              </a:ext>
            </a:extLst>
          </p:cNvPr>
          <p:cNvGrpSpPr/>
          <p:nvPr/>
        </p:nvGrpSpPr>
        <p:grpSpPr>
          <a:xfrm>
            <a:off x="5914490" y="0"/>
            <a:ext cx="6277510" cy="6277510"/>
            <a:chOff x="5914490" y="0"/>
            <a:chExt cx="6277510" cy="6277510"/>
          </a:xfrm>
        </p:grpSpPr>
        <p:pic>
          <p:nvPicPr>
            <p:cNvPr id="7" name="Picture 6" descr="A monkey wearing a space suit&#10;&#10;AI-generated content may be incorrect.">
              <a:extLst>
                <a:ext uri="{FF2B5EF4-FFF2-40B4-BE49-F238E27FC236}">
                  <a16:creationId xmlns:a16="http://schemas.microsoft.com/office/drawing/2014/main" id="{56B63DD3-0DFE-4B26-C306-5F82379FE7C9}"/>
                </a:ext>
              </a:extLst>
            </p:cNvPr>
            <p:cNvPicPr>
              <a:picLocks noChangeAspect="1"/>
            </p:cNvPicPr>
            <p:nvPr/>
          </p:nvPicPr>
          <p:blipFill>
            <a:blip r:embed="rId3">
              <a:alphaModFix amt="50000"/>
            </a:blip>
            <a:stretch>
              <a:fillRect/>
            </a:stretch>
          </p:blipFill>
          <p:spPr>
            <a:xfrm>
              <a:off x="5914490" y="0"/>
              <a:ext cx="6277510" cy="6277510"/>
            </a:xfrm>
            <a:prstGeom prst="rect">
              <a:avLst/>
            </a:prstGeom>
          </p:spPr>
        </p:pic>
        <p:sp>
          <p:nvSpPr>
            <p:cNvPr id="8" name="Rectangle 7">
              <a:extLst>
                <a:ext uri="{FF2B5EF4-FFF2-40B4-BE49-F238E27FC236}">
                  <a16:creationId xmlns:a16="http://schemas.microsoft.com/office/drawing/2014/main" id="{81A5F670-FFDE-5EA7-8E90-3A394CCAE6FE}"/>
                </a:ext>
              </a:extLst>
            </p:cNvPr>
            <p:cNvSpPr/>
            <p:nvPr/>
          </p:nvSpPr>
          <p:spPr>
            <a:xfrm>
              <a:off x="5914490" y="0"/>
              <a:ext cx="6277508" cy="6277510"/>
            </a:xfrm>
            <a:prstGeom prst="rect">
              <a:avLst/>
            </a:prstGeom>
            <a:solidFill>
              <a:srgbClr val="EBEBF3">
                <a:alpha val="86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black and white symbol&#10;&#10;AI-generated content may be incorrect.">
              <a:extLst>
                <a:ext uri="{FF2B5EF4-FFF2-40B4-BE49-F238E27FC236}">
                  <a16:creationId xmlns:a16="http://schemas.microsoft.com/office/drawing/2014/main" id="{F935F4BF-552A-BF7E-FC17-9010D6085FD9}"/>
                </a:ext>
              </a:extLst>
            </p:cNvPr>
            <p:cNvPicPr>
              <a:picLocks noChangeAspect="1"/>
            </p:cNvPicPr>
            <p:nvPr/>
          </p:nvPicPr>
          <p:blipFill>
            <a:blip r:embed="rId4">
              <a:alphaModFix amt="50000"/>
            </a:blip>
            <a:stretch>
              <a:fillRect/>
            </a:stretch>
          </p:blipFill>
          <p:spPr>
            <a:xfrm>
              <a:off x="7721082" y="3596568"/>
              <a:ext cx="205273" cy="205273"/>
            </a:xfrm>
            <a:prstGeom prst="rect">
              <a:avLst/>
            </a:prstGeom>
          </p:spPr>
        </p:pic>
      </p:grpSp>
      <p:sp>
        <p:nvSpPr>
          <p:cNvPr id="11" name="TextBox 10">
            <a:extLst>
              <a:ext uri="{FF2B5EF4-FFF2-40B4-BE49-F238E27FC236}">
                <a16:creationId xmlns:a16="http://schemas.microsoft.com/office/drawing/2014/main" id="{F6479982-6555-1F79-4695-4666A1A2FE75}"/>
              </a:ext>
            </a:extLst>
          </p:cNvPr>
          <p:cNvSpPr txBox="1"/>
          <p:nvPr/>
        </p:nvSpPr>
        <p:spPr>
          <a:xfrm>
            <a:off x="6353174" y="1515649"/>
            <a:ext cx="5000625" cy="738664"/>
          </a:xfrm>
          <a:prstGeom prst="rect">
            <a:avLst/>
          </a:prstGeom>
          <a:noFill/>
        </p:spPr>
        <p:txBody>
          <a:bodyPr wrap="square">
            <a:spAutoFit/>
          </a:bodyPr>
          <a:lstStyle/>
          <a:p>
            <a:r>
              <a:rPr lang="en-US" dirty="0">
                <a:solidFill>
                  <a:schemeClr val="tx2">
                    <a:lumMod val="25000"/>
                  </a:schemeClr>
                </a:solidFill>
              </a:rPr>
              <a:t>Group shares together by their name as the sole means of determining similarity.</a:t>
            </a:r>
          </a:p>
          <a:p>
            <a:endParaRPr lang="en-US" b="1" dirty="0">
              <a:solidFill>
                <a:schemeClr val="tx2">
                  <a:lumMod val="25000"/>
                </a:schemeClr>
              </a:solidFill>
            </a:endParaRPr>
          </a:p>
        </p:txBody>
      </p:sp>
      <p:sp>
        <p:nvSpPr>
          <p:cNvPr id="439" name="TextBox 438">
            <a:extLst>
              <a:ext uri="{FF2B5EF4-FFF2-40B4-BE49-F238E27FC236}">
                <a16:creationId xmlns:a16="http://schemas.microsoft.com/office/drawing/2014/main" id="{7B7EC0BF-97A3-753F-9BF4-5B715A5DACF8}"/>
              </a:ext>
            </a:extLst>
          </p:cNvPr>
          <p:cNvSpPr txBox="1"/>
          <p:nvPr/>
        </p:nvSpPr>
        <p:spPr>
          <a:xfrm>
            <a:off x="6353174" y="662500"/>
            <a:ext cx="5136890" cy="646331"/>
          </a:xfrm>
          <a:prstGeom prst="rect">
            <a:avLst/>
          </a:prstGeom>
          <a:noFill/>
        </p:spPr>
        <p:txBody>
          <a:bodyPr wrap="square">
            <a:spAutoFit/>
          </a:bodyPr>
          <a:lstStyle/>
          <a:p>
            <a:r>
              <a:rPr lang="en-US" sz="3600" dirty="0">
                <a:solidFill>
                  <a:srgbClr val="09B36B"/>
                </a:solidFill>
              </a:rPr>
              <a:t>Summary</a:t>
            </a:r>
          </a:p>
        </p:txBody>
      </p:sp>
      <p:sp>
        <p:nvSpPr>
          <p:cNvPr id="12" name="TextBox 11">
            <a:extLst>
              <a:ext uri="{FF2B5EF4-FFF2-40B4-BE49-F238E27FC236}">
                <a16:creationId xmlns:a16="http://schemas.microsoft.com/office/drawing/2014/main" id="{ECA95D88-5BCC-E989-0901-BEE27AE28067}"/>
              </a:ext>
            </a:extLst>
          </p:cNvPr>
          <p:cNvSpPr txBox="1"/>
          <p:nvPr/>
        </p:nvSpPr>
        <p:spPr>
          <a:xfrm>
            <a:off x="6353173" y="2897048"/>
            <a:ext cx="5000625" cy="738664"/>
          </a:xfrm>
          <a:prstGeom prst="rect">
            <a:avLst/>
          </a:prstGeom>
          <a:noFill/>
        </p:spPr>
        <p:txBody>
          <a:bodyPr wrap="square">
            <a:spAutoFit/>
          </a:bodyPr>
          <a:lstStyle/>
          <a:p>
            <a:pPr marL="285750" indent="-285750">
              <a:buFont typeface="Arial" panose="020B0604020202020204" pitchFamily="34" charset="0"/>
              <a:buChar char="•"/>
            </a:pPr>
            <a:r>
              <a:rPr lang="en-US" dirty="0">
                <a:solidFill>
                  <a:schemeClr val="tx2">
                    <a:lumMod val="25000"/>
                  </a:schemeClr>
                </a:solidFill>
              </a:rPr>
              <a:t>Fast and easy to execute via common query syntax.</a:t>
            </a:r>
          </a:p>
          <a:p>
            <a:pPr marL="285750" indent="-285750">
              <a:buFont typeface="Arial" panose="020B0604020202020204" pitchFamily="34" charset="0"/>
              <a:buChar char="•"/>
            </a:pPr>
            <a:r>
              <a:rPr lang="en-US" dirty="0">
                <a:solidFill>
                  <a:schemeClr val="tx2">
                    <a:lumMod val="25000"/>
                  </a:schemeClr>
                </a:solidFill>
              </a:rPr>
              <a:t>Works great if the shares were created to support the same process or application at the same time.</a:t>
            </a:r>
          </a:p>
        </p:txBody>
      </p:sp>
      <p:sp>
        <p:nvSpPr>
          <p:cNvPr id="13" name="TextBox 12">
            <a:extLst>
              <a:ext uri="{FF2B5EF4-FFF2-40B4-BE49-F238E27FC236}">
                <a16:creationId xmlns:a16="http://schemas.microsoft.com/office/drawing/2014/main" id="{B9702D5F-A711-0F33-577F-8EE7EA8DFE2A}"/>
              </a:ext>
            </a:extLst>
          </p:cNvPr>
          <p:cNvSpPr txBox="1"/>
          <p:nvPr/>
        </p:nvSpPr>
        <p:spPr>
          <a:xfrm>
            <a:off x="6353173" y="2223500"/>
            <a:ext cx="5136890" cy="646331"/>
          </a:xfrm>
          <a:prstGeom prst="rect">
            <a:avLst/>
          </a:prstGeom>
          <a:noFill/>
        </p:spPr>
        <p:txBody>
          <a:bodyPr wrap="square">
            <a:spAutoFit/>
          </a:bodyPr>
          <a:lstStyle/>
          <a:p>
            <a:r>
              <a:rPr lang="en-US" sz="3600" dirty="0">
                <a:solidFill>
                  <a:srgbClr val="09B36B"/>
                </a:solidFill>
              </a:rPr>
              <a:t>Pros</a:t>
            </a:r>
          </a:p>
        </p:txBody>
      </p:sp>
      <p:sp>
        <p:nvSpPr>
          <p:cNvPr id="14" name="TextBox 13">
            <a:extLst>
              <a:ext uri="{FF2B5EF4-FFF2-40B4-BE49-F238E27FC236}">
                <a16:creationId xmlns:a16="http://schemas.microsoft.com/office/drawing/2014/main" id="{15221D21-727F-4A13-0734-571D06B68226}"/>
              </a:ext>
            </a:extLst>
          </p:cNvPr>
          <p:cNvSpPr txBox="1"/>
          <p:nvPr/>
        </p:nvSpPr>
        <p:spPr>
          <a:xfrm>
            <a:off x="6335678" y="4250505"/>
            <a:ext cx="5000625" cy="1384995"/>
          </a:xfrm>
          <a:prstGeom prst="rect">
            <a:avLst/>
          </a:prstGeom>
          <a:noFill/>
        </p:spPr>
        <p:txBody>
          <a:bodyPr wrap="square">
            <a:spAutoFit/>
          </a:bodyPr>
          <a:lstStyle/>
          <a:p>
            <a:pPr marL="285750" indent="-285750">
              <a:buFont typeface="Arial" panose="020B0604020202020204" pitchFamily="34" charset="0"/>
              <a:buChar char="•"/>
            </a:pPr>
            <a:r>
              <a:rPr lang="en-US" dirty="0">
                <a:solidFill>
                  <a:schemeClr val="tx2">
                    <a:lumMod val="25000"/>
                  </a:schemeClr>
                </a:solidFill>
              </a:rPr>
              <a:t>Works poorly if shares have the same name but they are NOT related. </a:t>
            </a:r>
            <a:r>
              <a:rPr lang="en-US" b="1" dirty="0">
                <a:solidFill>
                  <a:schemeClr val="tx2">
                    <a:lumMod val="25000"/>
                  </a:schemeClr>
                </a:solidFill>
              </a:rPr>
              <a:t>Which happens a lot.</a:t>
            </a:r>
          </a:p>
          <a:p>
            <a:pPr marL="285750" indent="-285750">
              <a:buFont typeface="Arial" panose="020B0604020202020204" pitchFamily="34" charset="0"/>
              <a:buChar char="•"/>
            </a:pPr>
            <a:endParaRPr lang="en-US" b="1" dirty="0">
              <a:solidFill>
                <a:schemeClr val="tx2">
                  <a:lumMod val="25000"/>
                </a:schemeClr>
              </a:solidFill>
            </a:endParaRPr>
          </a:p>
          <a:p>
            <a:pPr marL="285750" indent="-285750">
              <a:buFont typeface="Arial" panose="020B0604020202020204" pitchFamily="34" charset="0"/>
              <a:buChar char="•"/>
            </a:pPr>
            <a:r>
              <a:rPr lang="en-US" dirty="0">
                <a:solidFill>
                  <a:schemeClr val="tx2">
                    <a:lumMod val="25000"/>
                  </a:schemeClr>
                </a:solidFill>
              </a:rPr>
              <a:t>Works poorly when you want to consider other factors like, </a:t>
            </a:r>
            <a:r>
              <a:rPr lang="en-US" i="1" dirty="0">
                <a:solidFill>
                  <a:schemeClr val="tx2">
                    <a:lumMod val="25000"/>
                  </a:schemeClr>
                </a:solidFill>
              </a:rPr>
              <a:t>who owns the shares, data exposure risk, rce risk, or when shares were created, modified, or accessed.</a:t>
            </a:r>
          </a:p>
        </p:txBody>
      </p:sp>
      <p:sp>
        <p:nvSpPr>
          <p:cNvPr id="15" name="TextBox 14">
            <a:extLst>
              <a:ext uri="{FF2B5EF4-FFF2-40B4-BE49-F238E27FC236}">
                <a16:creationId xmlns:a16="http://schemas.microsoft.com/office/drawing/2014/main" id="{88EC7377-E508-B4D0-CA9E-C142866D0833}"/>
              </a:ext>
            </a:extLst>
          </p:cNvPr>
          <p:cNvSpPr txBox="1"/>
          <p:nvPr/>
        </p:nvSpPr>
        <p:spPr>
          <a:xfrm>
            <a:off x="6335678" y="3576957"/>
            <a:ext cx="5136890" cy="646331"/>
          </a:xfrm>
          <a:prstGeom prst="rect">
            <a:avLst/>
          </a:prstGeom>
          <a:noFill/>
        </p:spPr>
        <p:txBody>
          <a:bodyPr wrap="square">
            <a:spAutoFit/>
          </a:bodyPr>
          <a:lstStyle/>
          <a:p>
            <a:r>
              <a:rPr lang="en-US" sz="3600" dirty="0">
                <a:solidFill>
                  <a:srgbClr val="09B36B"/>
                </a:solidFill>
              </a:rPr>
              <a:t>Cons</a:t>
            </a:r>
          </a:p>
        </p:txBody>
      </p:sp>
      <p:sp>
        <p:nvSpPr>
          <p:cNvPr id="2" name="Google Shape;472;p46">
            <a:extLst>
              <a:ext uri="{FF2B5EF4-FFF2-40B4-BE49-F238E27FC236}">
                <a16:creationId xmlns:a16="http://schemas.microsoft.com/office/drawing/2014/main" id="{AD89023A-C422-3903-C64C-EBB2663097B7}"/>
              </a:ext>
            </a:extLst>
          </p:cNvPr>
          <p:cNvSpPr txBox="1">
            <a:spLocks/>
          </p:cNvSpPr>
          <p:nvPr/>
        </p:nvSpPr>
        <p:spPr>
          <a:xfrm>
            <a:off x="609600" y="1120899"/>
            <a:ext cx="9144000" cy="425700"/>
          </a:xfrm>
          <a:prstGeom prst="rect">
            <a:avLst/>
          </a:prstGeom>
          <a:noFill/>
          <a:ln>
            <a:noFill/>
          </a:ln>
        </p:spPr>
        <p:txBody>
          <a:bodyPr spcFirstLastPara="1" wrap="square" lIns="91425" tIns="45700" rIns="91425" bIns="45700" anchor="t" anchorCtr="0">
            <a:normAutofit lnSpcReduction="10000"/>
          </a:bodyPr>
          <a:lstStyle>
            <a:defPPr marR="0" lvl="0" algn="l" rtl="0">
              <a:lnSpc>
                <a:spcPct val="100000"/>
              </a:lnSpc>
              <a:spcBef>
                <a:spcPts val="0"/>
              </a:spcBef>
              <a:spcAft>
                <a:spcPts val="0"/>
              </a:spcAft>
            </a:defPPr>
            <a:lvl1pPr marL="457200" marR="0" lvl="0" indent="-279400" algn="l" rtl="0">
              <a:lnSpc>
                <a:spcPct val="115000"/>
              </a:lnSpc>
              <a:spcBef>
                <a:spcPts val="1000"/>
              </a:spcBef>
              <a:spcAft>
                <a:spcPts val="0"/>
              </a:spcAft>
              <a:buClr>
                <a:srgbClr val="000000"/>
              </a:buClr>
              <a:buSzPts val="800"/>
              <a:buFont typeface="Arial"/>
              <a:buChar char="•"/>
              <a:defRPr sz="12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L="914400" marR="0" lvl="1"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2pPr>
            <a:lvl3pPr marL="1371600" marR="0" lvl="2"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3pPr>
            <a:lvl4pPr marL="1828800" marR="0" lvl="3" indent="-311150" algn="l" rtl="0">
              <a:lnSpc>
                <a:spcPct val="115000"/>
              </a:lnSpc>
              <a:spcBef>
                <a:spcPts val="500"/>
              </a:spcBef>
              <a:spcAft>
                <a:spcPts val="0"/>
              </a:spcAft>
              <a:buClr>
                <a:srgbClr val="000000"/>
              </a:buClr>
              <a:buSzPts val="1300"/>
              <a:buFont typeface="Arial"/>
              <a:buChar char="•"/>
              <a:defRPr sz="1300" b="0" i="0" u="none" strike="noStrike" cap="none">
                <a:solidFill>
                  <a:srgbClr val="000000"/>
                </a:solidFill>
                <a:latin typeface="Arial"/>
                <a:ea typeface="Arial"/>
                <a:cs typeface="Arial"/>
                <a:sym typeface="Arial"/>
              </a:defRPr>
            </a:lvl4pPr>
            <a:lvl5pPr marL="2286000" marR="0" lvl="4"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5pPr>
            <a:lvl6pPr marL="2743200" marR="0" lvl="5"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6pPr>
            <a:lvl7pPr marL="3200400" marR="0" lvl="6"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7pPr>
            <a:lvl8pPr marL="3657600" marR="0" lvl="7"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8pPr>
            <a:lvl9pPr marL="4114800" marR="0" lvl="8"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9pPr>
          </a:lstStyle>
          <a:p>
            <a:pPr marL="177800" indent="0">
              <a:buNone/>
            </a:pPr>
            <a:r>
              <a:rPr lang="en-US" i="1" dirty="0"/>
              <a:t>“How can I group similar shares so I can take targeted actions?”</a:t>
            </a:r>
          </a:p>
        </p:txBody>
      </p:sp>
    </p:spTree>
    <p:extLst>
      <p:ext uri="{BB962C8B-B14F-4D97-AF65-F5344CB8AC3E}">
        <p14:creationId xmlns:p14="http://schemas.microsoft.com/office/powerpoint/2010/main" val="231656152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127B0CD0-43D6-7F05-5B56-526E76A4F6A5}"/>
            </a:ext>
          </a:extLst>
        </p:cNvPr>
        <p:cNvGrpSpPr/>
        <p:nvPr/>
      </p:nvGrpSpPr>
      <p:grpSpPr>
        <a:xfrm>
          <a:off x="0" y="0"/>
          <a:ext cx="0" cy="0"/>
          <a:chOff x="0" y="0"/>
          <a:chExt cx="0" cy="0"/>
        </a:xfrm>
      </p:grpSpPr>
      <p:sp>
        <p:nvSpPr>
          <p:cNvPr id="413" name="Google Shape;413;p43">
            <a:extLst>
              <a:ext uri="{FF2B5EF4-FFF2-40B4-BE49-F238E27FC236}">
                <a16:creationId xmlns:a16="http://schemas.microsoft.com/office/drawing/2014/main" id="{4E2D609C-70C0-D738-E1B4-CA6F83904C52}"/>
              </a:ext>
            </a:extLst>
          </p:cNvPr>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Grouping &amp; Similarity</a:t>
            </a:r>
            <a:endParaRPr dirty="0"/>
          </a:p>
        </p:txBody>
      </p:sp>
      <p:sp>
        <p:nvSpPr>
          <p:cNvPr id="49" name="Google Shape;415;p43">
            <a:extLst>
              <a:ext uri="{FF2B5EF4-FFF2-40B4-BE49-F238E27FC236}">
                <a16:creationId xmlns:a16="http://schemas.microsoft.com/office/drawing/2014/main" id="{BF3C51F8-DD4D-ABAE-C15D-0A6E4A1AEFDC}"/>
              </a:ext>
            </a:extLst>
          </p:cNvPr>
          <p:cNvSpPr txBox="1">
            <a:spLocks/>
          </p:cNvSpPr>
          <p:nvPr/>
        </p:nvSpPr>
        <p:spPr>
          <a:xfrm>
            <a:off x="766479" y="15156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r>
              <a:rPr lang="en-US" b="0" dirty="0">
                <a:solidFill>
                  <a:schemeClr val="tx2">
                    <a:lumMod val="25000"/>
                  </a:schemeClr>
                </a:solidFill>
              </a:rPr>
              <a:t>Group by </a:t>
            </a:r>
            <a:r>
              <a:rPr lang="en-US" dirty="0">
                <a:solidFill>
                  <a:schemeClr val="tx2">
                    <a:lumMod val="25000"/>
                  </a:schemeClr>
                </a:solidFill>
              </a:rPr>
              <a:t>Share Name</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p:txBody>
      </p:sp>
      <p:grpSp>
        <p:nvGrpSpPr>
          <p:cNvPr id="6" name="Group 5">
            <a:extLst>
              <a:ext uri="{FF2B5EF4-FFF2-40B4-BE49-F238E27FC236}">
                <a16:creationId xmlns:a16="http://schemas.microsoft.com/office/drawing/2014/main" id="{DF8EEFDD-73FA-D1A5-F610-8C8D6086C0F8}"/>
              </a:ext>
            </a:extLst>
          </p:cNvPr>
          <p:cNvGrpSpPr/>
          <p:nvPr/>
        </p:nvGrpSpPr>
        <p:grpSpPr>
          <a:xfrm>
            <a:off x="5914490" y="0"/>
            <a:ext cx="6277510" cy="6277510"/>
            <a:chOff x="5914490" y="0"/>
            <a:chExt cx="6277510" cy="6277510"/>
          </a:xfrm>
        </p:grpSpPr>
        <p:pic>
          <p:nvPicPr>
            <p:cNvPr id="7" name="Picture 6" descr="A monkey wearing a space suit&#10;&#10;AI-generated content may be incorrect.">
              <a:extLst>
                <a:ext uri="{FF2B5EF4-FFF2-40B4-BE49-F238E27FC236}">
                  <a16:creationId xmlns:a16="http://schemas.microsoft.com/office/drawing/2014/main" id="{BCBB43C3-BADD-1079-AA7A-3D680E6E94E4}"/>
                </a:ext>
              </a:extLst>
            </p:cNvPr>
            <p:cNvPicPr>
              <a:picLocks noChangeAspect="1"/>
            </p:cNvPicPr>
            <p:nvPr/>
          </p:nvPicPr>
          <p:blipFill>
            <a:blip r:embed="rId3">
              <a:alphaModFix amt="50000"/>
            </a:blip>
            <a:stretch>
              <a:fillRect/>
            </a:stretch>
          </p:blipFill>
          <p:spPr>
            <a:xfrm>
              <a:off x="5914490" y="0"/>
              <a:ext cx="6277510" cy="6277510"/>
            </a:xfrm>
            <a:prstGeom prst="rect">
              <a:avLst/>
            </a:prstGeom>
          </p:spPr>
        </p:pic>
        <p:sp>
          <p:nvSpPr>
            <p:cNvPr id="8" name="Rectangle 7">
              <a:extLst>
                <a:ext uri="{FF2B5EF4-FFF2-40B4-BE49-F238E27FC236}">
                  <a16:creationId xmlns:a16="http://schemas.microsoft.com/office/drawing/2014/main" id="{38F468F5-482A-21E4-D583-6A93225495B0}"/>
                </a:ext>
              </a:extLst>
            </p:cNvPr>
            <p:cNvSpPr/>
            <p:nvPr/>
          </p:nvSpPr>
          <p:spPr>
            <a:xfrm>
              <a:off x="5914490" y="0"/>
              <a:ext cx="6277508" cy="6277510"/>
            </a:xfrm>
            <a:prstGeom prst="rect">
              <a:avLst/>
            </a:prstGeom>
            <a:solidFill>
              <a:srgbClr val="EBEBF3">
                <a:alpha val="86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black and white symbol&#10;&#10;AI-generated content may be incorrect.">
              <a:extLst>
                <a:ext uri="{FF2B5EF4-FFF2-40B4-BE49-F238E27FC236}">
                  <a16:creationId xmlns:a16="http://schemas.microsoft.com/office/drawing/2014/main" id="{926FC2C1-DCF8-8E8C-93E3-F99ADC8D74B4}"/>
                </a:ext>
              </a:extLst>
            </p:cNvPr>
            <p:cNvPicPr>
              <a:picLocks noChangeAspect="1"/>
            </p:cNvPicPr>
            <p:nvPr/>
          </p:nvPicPr>
          <p:blipFill>
            <a:blip r:embed="rId4">
              <a:alphaModFix amt="50000"/>
            </a:blip>
            <a:stretch>
              <a:fillRect/>
            </a:stretch>
          </p:blipFill>
          <p:spPr>
            <a:xfrm>
              <a:off x="7721082" y="3596568"/>
              <a:ext cx="205273" cy="205273"/>
            </a:xfrm>
            <a:prstGeom prst="rect">
              <a:avLst/>
            </a:prstGeom>
          </p:spPr>
        </p:pic>
      </p:grpSp>
      <p:sp>
        <p:nvSpPr>
          <p:cNvPr id="11" name="TextBox 10">
            <a:extLst>
              <a:ext uri="{FF2B5EF4-FFF2-40B4-BE49-F238E27FC236}">
                <a16:creationId xmlns:a16="http://schemas.microsoft.com/office/drawing/2014/main" id="{1559D13E-691D-B1D9-97C3-D5B95FD0878E}"/>
              </a:ext>
            </a:extLst>
          </p:cNvPr>
          <p:cNvSpPr txBox="1"/>
          <p:nvPr/>
        </p:nvSpPr>
        <p:spPr>
          <a:xfrm>
            <a:off x="6353174" y="1515649"/>
            <a:ext cx="5000625" cy="738664"/>
          </a:xfrm>
          <a:prstGeom prst="rect">
            <a:avLst/>
          </a:prstGeom>
          <a:noFill/>
        </p:spPr>
        <p:txBody>
          <a:bodyPr wrap="square">
            <a:spAutoFit/>
          </a:bodyPr>
          <a:lstStyle/>
          <a:p>
            <a:r>
              <a:rPr lang="en-US" dirty="0">
                <a:solidFill>
                  <a:schemeClr val="tx2">
                    <a:lumMod val="25000"/>
                  </a:schemeClr>
                </a:solidFill>
              </a:rPr>
              <a:t>Group shares together by their name as the sole means of determining similarity.</a:t>
            </a:r>
          </a:p>
          <a:p>
            <a:endParaRPr lang="en-US" b="1" dirty="0">
              <a:solidFill>
                <a:schemeClr val="tx2">
                  <a:lumMod val="25000"/>
                </a:schemeClr>
              </a:solidFill>
            </a:endParaRPr>
          </a:p>
        </p:txBody>
      </p:sp>
      <p:sp>
        <p:nvSpPr>
          <p:cNvPr id="439" name="TextBox 438">
            <a:extLst>
              <a:ext uri="{FF2B5EF4-FFF2-40B4-BE49-F238E27FC236}">
                <a16:creationId xmlns:a16="http://schemas.microsoft.com/office/drawing/2014/main" id="{5E7422E5-6B71-C722-AAF4-279C9C3A4AEE}"/>
              </a:ext>
            </a:extLst>
          </p:cNvPr>
          <p:cNvSpPr txBox="1"/>
          <p:nvPr/>
        </p:nvSpPr>
        <p:spPr>
          <a:xfrm>
            <a:off x="6353174" y="662500"/>
            <a:ext cx="5136890" cy="646331"/>
          </a:xfrm>
          <a:prstGeom prst="rect">
            <a:avLst/>
          </a:prstGeom>
          <a:noFill/>
        </p:spPr>
        <p:txBody>
          <a:bodyPr wrap="square">
            <a:spAutoFit/>
          </a:bodyPr>
          <a:lstStyle/>
          <a:p>
            <a:r>
              <a:rPr lang="en-US" sz="3600" dirty="0">
                <a:solidFill>
                  <a:srgbClr val="09B36B"/>
                </a:solidFill>
              </a:rPr>
              <a:t>Summary</a:t>
            </a:r>
          </a:p>
        </p:txBody>
      </p:sp>
      <p:sp>
        <p:nvSpPr>
          <p:cNvPr id="2" name="TextBox 1">
            <a:extLst>
              <a:ext uri="{FF2B5EF4-FFF2-40B4-BE49-F238E27FC236}">
                <a16:creationId xmlns:a16="http://schemas.microsoft.com/office/drawing/2014/main" id="{F31D5E29-3F84-B24A-966A-9ED81AEFA419}"/>
              </a:ext>
            </a:extLst>
          </p:cNvPr>
          <p:cNvSpPr txBox="1"/>
          <p:nvPr/>
        </p:nvSpPr>
        <p:spPr>
          <a:xfrm>
            <a:off x="6424897" y="3052688"/>
            <a:ext cx="5000625" cy="1169551"/>
          </a:xfrm>
          <a:prstGeom prst="rect">
            <a:avLst/>
          </a:prstGeom>
          <a:solidFill>
            <a:srgbClr val="EBEBF3"/>
          </a:solidFill>
          <a:ln>
            <a:solidFill>
              <a:schemeClr val="bg1">
                <a:lumMod val="85000"/>
              </a:schemeClr>
            </a:solidFill>
          </a:ln>
        </p:spPr>
        <p:txBody>
          <a:bodyPr wrap="square">
            <a:spAutoFit/>
          </a:bodyPr>
          <a:lstStyle/>
          <a:p>
            <a:r>
              <a:rPr lang="en-US" b="1" dirty="0">
                <a:solidFill>
                  <a:schemeClr val="tx2">
                    <a:lumMod val="25000"/>
                  </a:schemeClr>
                </a:solidFill>
              </a:rPr>
              <a:t>SQL QUERY</a:t>
            </a:r>
          </a:p>
          <a:p>
            <a:r>
              <a:rPr lang="en-US" dirty="0">
                <a:solidFill>
                  <a:schemeClr val="tx2">
                    <a:lumMod val="25000"/>
                  </a:schemeClr>
                </a:solidFill>
              </a:rPr>
              <a:t>SELECT ShareName, COUNT(ShareName) AS </a:t>
            </a:r>
            <a:r>
              <a:rPr lang="en-US" dirty="0" err="1">
                <a:solidFill>
                  <a:schemeClr val="tx2">
                    <a:lumMod val="25000"/>
                  </a:schemeClr>
                </a:solidFill>
              </a:rPr>
              <a:t>ShareCount</a:t>
            </a:r>
            <a:r>
              <a:rPr lang="en-US" dirty="0">
                <a:solidFill>
                  <a:schemeClr val="tx2">
                    <a:lumMod val="25000"/>
                  </a:schemeClr>
                </a:solidFill>
              </a:rPr>
              <a:t> </a:t>
            </a:r>
          </a:p>
          <a:p>
            <a:r>
              <a:rPr lang="en-US" dirty="0">
                <a:solidFill>
                  <a:schemeClr val="tx2">
                    <a:lumMod val="25000"/>
                  </a:schemeClr>
                </a:solidFill>
              </a:rPr>
              <a:t>FROM Shares </a:t>
            </a:r>
          </a:p>
          <a:p>
            <a:r>
              <a:rPr lang="en-US" dirty="0">
                <a:solidFill>
                  <a:schemeClr val="tx2">
                    <a:lumMod val="25000"/>
                  </a:schemeClr>
                </a:solidFill>
              </a:rPr>
              <a:t>GROUP BY ShareName </a:t>
            </a:r>
          </a:p>
          <a:p>
            <a:r>
              <a:rPr lang="en-US" dirty="0">
                <a:solidFill>
                  <a:schemeClr val="tx2">
                    <a:lumMod val="25000"/>
                  </a:schemeClr>
                </a:solidFill>
              </a:rPr>
              <a:t>ORDER BY </a:t>
            </a:r>
            <a:r>
              <a:rPr lang="en-US" dirty="0" err="1">
                <a:solidFill>
                  <a:schemeClr val="tx2">
                    <a:lumMod val="25000"/>
                  </a:schemeClr>
                </a:solidFill>
              </a:rPr>
              <a:t>ShareCount</a:t>
            </a:r>
            <a:r>
              <a:rPr lang="en-US" dirty="0">
                <a:solidFill>
                  <a:schemeClr val="tx2">
                    <a:lumMod val="25000"/>
                  </a:schemeClr>
                </a:solidFill>
              </a:rPr>
              <a:t> DESC;</a:t>
            </a:r>
            <a:endParaRPr lang="en-US" dirty="0"/>
          </a:p>
        </p:txBody>
      </p:sp>
      <p:sp>
        <p:nvSpPr>
          <p:cNvPr id="3" name="TextBox 2">
            <a:extLst>
              <a:ext uri="{FF2B5EF4-FFF2-40B4-BE49-F238E27FC236}">
                <a16:creationId xmlns:a16="http://schemas.microsoft.com/office/drawing/2014/main" id="{3EBF4EB2-A4D4-C315-433C-455FDDE8031F}"/>
              </a:ext>
            </a:extLst>
          </p:cNvPr>
          <p:cNvSpPr txBox="1"/>
          <p:nvPr/>
        </p:nvSpPr>
        <p:spPr>
          <a:xfrm>
            <a:off x="6424896" y="4434087"/>
            <a:ext cx="5000625" cy="738664"/>
          </a:xfrm>
          <a:prstGeom prst="rect">
            <a:avLst/>
          </a:prstGeom>
          <a:solidFill>
            <a:srgbClr val="EBEBF3"/>
          </a:solidFill>
          <a:ln>
            <a:solidFill>
              <a:schemeClr val="bg1">
                <a:lumMod val="85000"/>
              </a:schemeClr>
            </a:solidFill>
          </a:ln>
        </p:spPr>
        <p:txBody>
          <a:bodyPr wrap="square">
            <a:spAutoFit/>
          </a:bodyPr>
          <a:lstStyle>
            <a:defPPr marR="0" lvl="0" algn="l" rtl="0">
              <a:lnSpc>
                <a:spcPct val="100000"/>
              </a:lnSpc>
              <a:spcBef>
                <a:spcPts val="0"/>
              </a:spcBef>
              <a:spcAft>
                <a:spcPts val="0"/>
              </a:spcAft>
            </a:defPPr>
            <a:lvl1pPr>
              <a:defRPr b="1">
                <a:solidFill>
                  <a:schemeClr val="tx2">
                    <a:lumMod val="25000"/>
                  </a:schemeClr>
                </a:solidFill>
              </a:defRPr>
            </a:lvl1pPr>
          </a:lstStyle>
          <a:p>
            <a:r>
              <a:rPr lang="en-US" dirty="0"/>
              <a:t>PowerShell Example</a:t>
            </a:r>
          </a:p>
          <a:p>
            <a:r>
              <a:rPr lang="en-US" b="0" dirty="0"/>
              <a:t>$Shares | Group-Object | Sort-Object Count -Descending | Select-Object Count, Name</a:t>
            </a:r>
          </a:p>
        </p:txBody>
      </p:sp>
      <p:sp>
        <p:nvSpPr>
          <p:cNvPr id="4" name="TextBox 3">
            <a:extLst>
              <a:ext uri="{FF2B5EF4-FFF2-40B4-BE49-F238E27FC236}">
                <a16:creationId xmlns:a16="http://schemas.microsoft.com/office/drawing/2014/main" id="{CA162DDD-3945-ADD9-9E66-528B75106817}"/>
              </a:ext>
            </a:extLst>
          </p:cNvPr>
          <p:cNvSpPr txBox="1"/>
          <p:nvPr/>
        </p:nvSpPr>
        <p:spPr>
          <a:xfrm>
            <a:off x="6353173" y="2223500"/>
            <a:ext cx="5136890" cy="646331"/>
          </a:xfrm>
          <a:prstGeom prst="rect">
            <a:avLst/>
          </a:prstGeom>
          <a:noFill/>
        </p:spPr>
        <p:txBody>
          <a:bodyPr wrap="square">
            <a:spAutoFit/>
          </a:bodyPr>
          <a:lstStyle/>
          <a:p>
            <a:r>
              <a:rPr lang="en-US" sz="3600" dirty="0">
                <a:solidFill>
                  <a:srgbClr val="09B36B"/>
                </a:solidFill>
              </a:rPr>
              <a:t>Example Queries</a:t>
            </a:r>
          </a:p>
        </p:txBody>
      </p:sp>
      <p:sp>
        <p:nvSpPr>
          <p:cNvPr id="5" name="Google Shape;472;p46">
            <a:extLst>
              <a:ext uri="{FF2B5EF4-FFF2-40B4-BE49-F238E27FC236}">
                <a16:creationId xmlns:a16="http://schemas.microsoft.com/office/drawing/2014/main" id="{CE6CD12B-AC15-EB8F-184F-D93F3F6B1A50}"/>
              </a:ext>
            </a:extLst>
          </p:cNvPr>
          <p:cNvSpPr txBox="1">
            <a:spLocks/>
          </p:cNvSpPr>
          <p:nvPr/>
        </p:nvSpPr>
        <p:spPr>
          <a:xfrm>
            <a:off x="609600" y="1120899"/>
            <a:ext cx="9144000" cy="425700"/>
          </a:xfrm>
          <a:prstGeom prst="rect">
            <a:avLst/>
          </a:prstGeom>
          <a:noFill/>
          <a:ln>
            <a:noFill/>
          </a:ln>
        </p:spPr>
        <p:txBody>
          <a:bodyPr spcFirstLastPara="1" wrap="square" lIns="91425" tIns="45700" rIns="91425" bIns="45700" anchor="t" anchorCtr="0">
            <a:normAutofit lnSpcReduction="10000"/>
          </a:bodyPr>
          <a:lstStyle>
            <a:defPPr marR="0" lvl="0" algn="l" rtl="0">
              <a:lnSpc>
                <a:spcPct val="100000"/>
              </a:lnSpc>
              <a:spcBef>
                <a:spcPts val="0"/>
              </a:spcBef>
              <a:spcAft>
                <a:spcPts val="0"/>
              </a:spcAft>
            </a:defPPr>
            <a:lvl1pPr marL="457200" marR="0" lvl="0" indent="-279400" algn="l" rtl="0">
              <a:lnSpc>
                <a:spcPct val="115000"/>
              </a:lnSpc>
              <a:spcBef>
                <a:spcPts val="1000"/>
              </a:spcBef>
              <a:spcAft>
                <a:spcPts val="0"/>
              </a:spcAft>
              <a:buClr>
                <a:srgbClr val="000000"/>
              </a:buClr>
              <a:buSzPts val="800"/>
              <a:buFont typeface="Arial"/>
              <a:buChar char="•"/>
              <a:defRPr sz="12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L="914400" marR="0" lvl="1"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2pPr>
            <a:lvl3pPr marL="1371600" marR="0" lvl="2"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3pPr>
            <a:lvl4pPr marL="1828800" marR="0" lvl="3" indent="-311150" algn="l" rtl="0">
              <a:lnSpc>
                <a:spcPct val="115000"/>
              </a:lnSpc>
              <a:spcBef>
                <a:spcPts val="500"/>
              </a:spcBef>
              <a:spcAft>
                <a:spcPts val="0"/>
              </a:spcAft>
              <a:buClr>
                <a:srgbClr val="000000"/>
              </a:buClr>
              <a:buSzPts val="1300"/>
              <a:buFont typeface="Arial"/>
              <a:buChar char="•"/>
              <a:defRPr sz="1300" b="0" i="0" u="none" strike="noStrike" cap="none">
                <a:solidFill>
                  <a:srgbClr val="000000"/>
                </a:solidFill>
                <a:latin typeface="Arial"/>
                <a:ea typeface="Arial"/>
                <a:cs typeface="Arial"/>
                <a:sym typeface="Arial"/>
              </a:defRPr>
            </a:lvl4pPr>
            <a:lvl5pPr marL="2286000" marR="0" lvl="4"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5pPr>
            <a:lvl6pPr marL="2743200" marR="0" lvl="5"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6pPr>
            <a:lvl7pPr marL="3200400" marR="0" lvl="6"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7pPr>
            <a:lvl8pPr marL="3657600" marR="0" lvl="7"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8pPr>
            <a:lvl9pPr marL="4114800" marR="0" lvl="8"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9pPr>
          </a:lstStyle>
          <a:p>
            <a:pPr marL="177800" indent="0">
              <a:buNone/>
            </a:pPr>
            <a:r>
              <a:rPr lang="en-US" i="1" dirty="0"/>
              <a:t>“How can I group similar shares so I can take targeted actions?”</a:t>
            </a:r>
          </a:p>
        </p:txBody>
      </p:sp>
    </p:spTree>
    <p:extLst>
      <p:ext uri="{BB962C8B-B14F-4D97-AF65-F5344CB8AC3E}">
        <p14:creationId xmlns:p14="http://schemas.microsoft.com/office/powerpoint/2010/main" val="326203152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AF5DDB5A-1661-4E59-40CB-3AE4C0691EB5}"/>
            </a:ext>
          </a:extLst>
        </p:cNvPr>
        <p:cNvGrpSpPr/>
        <p:nvPr/>
      </p:nvGrpSpPr>
      <p:grpSpPr>
        <a:xfrm>
          <a:off x="0" y="0"/>
          <a:ext cx="0" cy="0"/>
          <a:chOff x="0" y="0"/>
          <a:chExt cx="0" cy="0"/>
        </a:xfrm>
      </p:grpSpPr>
      <p:sp>
        <p:nvSpPr>
          <p:cNvPr id="413" name="Google Shape;413;p43">
            <a:extLst>
              <a:ext uri="{FF2B5EF4-FFF2-40B4-BE49-F238E27FC236}">
                <a16:creationId xmlns:a16="http://schemas.microsoft.com/office/drawing/2014/main" id="{57952D6E-6BD9-C1DE-42DD-CF7EFF84D59D}"/>
              </a:ext>
            </a:extLst>
          </p:cNvPr>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Grouping &amp; Similarity</a:t>
            </a:r>
            <a:endParaRPr dirty="0"/>
          </a:p>
        </p:txBody>
      </p:sp>
      <p:sp>
        <p:nvSpPr>
          <p:cNvPr id="49" name="Google Shape;415;p43">
            <a:extLst>
              <a:ext uri="{FF2B5EF4-FFF2-40B4-BE49-F238E27FC236}">
                <a16:creationId xmlns:a16="http://schemas.microsoft.com/office/drawing/2014/main" id="{69191F92-69FE-E886-60BE-680137527D5C}"/>
              </a:ext>
            </a:extLst>
          </p:cNvPr>
          <p:cNvSpPr txBox="1">
            <a:spLocks/>
          </p:cNvSpPr>
          <p:nvPr/>
        </p:nvSpPr>
        <p:spPr>
          <a:xfrm>
            <a:off x="766479" y="15156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r>
              <a:rPr lang="en-US" b="0" dirty="0">
                <a:solidFill>
                  <a:schemeClr val="tx2">
                    <a:lumMod val="25000"/>
                  </a:schemeClr>
                </a:solidFill>
              </a:rPr>
              <a:t>Group by </a:t>
            </a:r>
            <a:r>
              <a:rPr lang="en-US" dirty="0">
                <a:solidFill>
                  <a:schemeClr val="tx2">
                    <a:lumMod val="25000"/>
                  </a:schemeClr>
                </a:solidFill>
              </a:rPr>
              <a:t>Share Name</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p:txBody>
      </p:sp>
      <p:grpSp>
        <p:nvGrpSpPr>
          <p:cNvPr id="6" name="Group 5">
            <a:extLst>
              <a:ext uri="{FF2B5EF4-FFF2-40B4-BE49-F238E27FC236}">
                <a16:creationId xmlns:a16="http://schemas.microsoft.com/office/drawing/2014/main" id="{7E5E1F04-54A0-8501-F40C-22E8F0DCB325}"/>
              </a:ext>
            </a:extLst>
          </p:cNvPr>
          <p:cNvGrpSpPr/>
          <p:nvPr/>
        </p:nvGrpSpPr>
        <p:grpSpPr>
          <a:xfrm>
            <a:off x="5914490" y="0"/>
            <a:ext cx="6277510" cy="6277510"/>
            <a:chOff x="5914490" y="0"/>
            <a:chExt cx="6277510" cy="6277510"/>
          </a:xfrm>
        </p:grpSpPr>
        <p:pic>
          <p:nvPicPr>
            <p:cNvPr id="7" name="Picture 6" descr="A monkey wearing a space suit&#10;&#10;AI-generated content may be incorrect.">
              <a:extLst>
                <a:ext uri="{FF2B5EF4-FFF2-40B4-BE49-F238E27FC236}">
                  <a16:creationId xmlns:a16="http://schemas.microsoft.com/office/drawing/2014/main" id="{94B747D6-E96B-59AF-991A-A7CF52E45A0F}"/>
                </a:ext>
              </a:extLst>
            </p:cNvPr>
            <p:cNvPicPr>
              <a:picLocks noChangeAspect="1"/>
            </p:cNvPicPr>
            <p:nvPr/>
          </p:nvPicPr>
          <p:blipFill>
            <a:blip r:embed="rId3">
              <a:alphaModFix amt="50000"/>
            </a:blip>
            <a:stretch>
              <a:fillRect/>
            </a:stretch>
          </p:blipFill>
          <p:spPr>
            <a:xfrm>
              <a:off x="5914490" y="0"/>
              <a:ext cx="6277510" cy="6277510"/>
            </a:xfrm>
            <a:prstGeom prst="rect">
              <a:avLst/>
            </a:prstGeom>
          </p:spPr>
        </p:pic>
        <p:sp>
          <p:nvSpPr>
            <p:cNvPr id="8" name="Rectangle 7">
              <a:extLst>
                <a:ext uri="{FF2B5EF4-FFF2-40B4-BE49-F238E27FC236}">
                  <a16:creationId xmlns:a16="http://schemas.microsoft.com/office/drawing/2014/main" id="{504BF1EB-AD29-0AB5-9784-7A40743A83C0}"/>
                </a:ext>
              </a:extLst>
            </p:cNvPr>
            <p:cNvSpPr/>
            <p:nvPr/>
          </p:nvSpPr>
          <p:spPr>
            <a:xfrm>
              <a:off x="5914490" y="0"/>
              <a:ext cx="6277508" cy="6277510"/>
            </a:xfrm>
            <a:prstGeom prst="rect">
              <a:avLst/>
            </a:prstGeom>
            <a:solidFill>
              <a:srgbClr val="EBEBF3">
                <a:alpha val="86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black and white symbol&#10;&#10;AI-generated content may be incorrect.">
              <a:extLst>
                <a:ext uri="{FF2B5EF4-FFF2-40B4-BE49-F238E27FC236}">
                  <a16:creationId xmlns:a16="http://schemas.microsoft.com/office/drawing/2014/main" id="{34FB1C94-7505-0272-C639-2DBA40E6BEBB}"/>
                </a:ext>
              </a:extLst>
            </p:cNvPr>
            <p:cNvPicPr>
              <a:picLocks noChangeAspect="1"/>
            </p:cNvPicPr>
            <p:nvPr/>
          </p:nvPicPr>
          <p:blipFill>
            <a:blip r:embed="rId4">
              <a:alphaModFix amt="50000"/>
            </a:blip>
            <a:stretch>
              <a:fillRect/>
            </a:stretch>
          </p:blipFill>
          <p:spPr>
            <a:xfrm>
              <a:off x="7721082" y="3596568"/>
              <a:ext cx="205273" cy="205273"/>
            </a:xfrm>
            <a:prstGeom prst="rect">
              <a:avLst/>
            </a:prstGeom>
          </p:spPr>
        </p:pic>
      </p:grpSp>
      <p:sp>
        <p:nvSpPr>
          <p:cNvPr id="11" name="TextBox 10">
            <a:extLst>
              <a:ext uri="{FF2B5EF4-FFF2-40B4-BE49-F238E27FC236}">
                <a16:creationId xmlns:a16="http://schemas.microsoft.com/office/drawing/2014/main" id="{822F63C2-8925-C62E-C680-F0247F503B54}"/>
              </a:ext>
            </a:extLst>
          </p:cNvPr>
          <p:cNvSpPr txBox="1"/>
          <p:nvPr/>
        </p:nvSpPr>
        <p:spPr>
          <a:xfrm>
            <a:off x="6353174" y="1515649"/>
            <a:ext cx="5000625" cy="738664"/>
          </a:xfrm>
          <a:prstGeom prst="rect">
            <a:avLst/>
          </a:prstGeom>
          <a:noFill/>
        </p:spPr>
        <p:txBody>
          <a:bodyPr wrap="square">
            <a:spAutoFit/>
          </a:bodyPr>
          <a:lstStyle/>
          <a:p>
            <a:r>
              <a:rPr lang="en-US" dirty="0">
                <a:solidFill>
                  <a:schemeClr val="tx2">
                    <a:lumMod val="25000"/>
                  </a:schemeClr>
                </a:solidFill>
              </a:rPr>
              <a:t>Group shares together by their name as the sole means of determining similarity.</a:t>
            </a:r>
          </a:p>
          <a:p>
            <a:endParaRPr lang="en-US" b="1" dirty="0">
              <a:solidFill>
                <a:schemeClr val="tx2">
                  <a:lumMod val="25000"/>
                </a:schemeClr>
              </a:solidFill>
            </a:endParaRPr>
          </a:p>
        </p:txBody>
      </p:sp>
      <p:sp>
        <p:nvSpPr>
          <p:cNvPr id="439" name="TextBox 438">
            <a:extLst>
              <a:ext uri="{FF2B5EF4-FFF2-40B4-BE49-F238E27FC236}">
                <a16:creationId xmlns:a16="http://schemas.microsoft.com/office/drawing/2014/main" id="{7CD8D198-07BF-EC5D-97B8-29021823DB14}"/>
              </a:ext>
            </a:extLst>
          </p:cNvPr>
          <p:cNvSpPr txBox="1"/>
          <p:nvPr/>
        </p:nvSpPr>
        <p:spPr>
          <a:xfrm>
            <a:off x="6353174" y="662500"/>
            <a:ext cx="5136890" cy="646331"/>
          </a:xfrm>
          <a:prstGeom prst="rect">
            <a:avLst/>
          </a:prstGeom>
          <a:noFill/>
        </p:spPr>
        <p:txBody>
          <a:bodyPr wrap="square">
            <a:spAutoFit/>
          </a:bodyPr>
          <a:lstStyle/>
          <a:p>
            <a:r>
              <a:rPr lang="en-US" sz="3600" dirty="0">
                <a:solidFill>
                  <a:srgbClr val="09B36B"/>
                </a:solidFill>
              </a:rPr>
              <a:t>Summary</a:t>
            </a:r>
          </a:p>
        </p:txBody>
      </p:sp>
      <p:sp>
        <p:nvSpPr>
          <p:cNvPr id="2" name="TextBox 1">
            <a:extLst>
              <a:ext uri="{FF2B5EF4-FFF2-40B4-BE49-F238E27FC236}">
                <a16:creationId xmlns:a16="http://schemas.microsoft.com/office/drawing/2014/main" id="{A5189557-A75B-D0EA-627A-4E42ECB288CE}"/>
              </a:ext>
            </a:extLst>
          </p:cNvPr>
          <p:cNvSpPr txBox="1"/>
          <p:nvPr/>
        </p:nvSpPr>
        <p:spPr>
          <a:xfrm>
            <a:off x="6424897" y="3052688"/>
            <a:ext cx="5000625" cy="954107"/>
          </a:xfrm>
          <a:prstGeom prst="rect">
            <a:avLst/>
          </a:prstGeom>
          <a:solidFill>
            <a:srgbClr val="EBEBF3"/>
          </a:solidFill>
          <a:ln>
            <a:solidFill>
              <a:schemeClr val="bg1">
                <a:lumMod val="85000"/>
              </a:schemeClr>
            </a:solidFill>
          </a:ln>
        </p:spPr>
        <p:txBody>
          <a:bodyPr wrap="square">
            <a:spAutoFit/>
          </a:bodyPr>
          <a:lstStyle/>
          <a:p>
            <a:r>
              <a:rPr lang="en-US" b="1" dirty="0">
                <a:solidFill>
                  <a:schemeClr val="tx2">
                    <a:lumMod val="25000"/>
                  </a:schemeClr>
                </a:solidFill>
              </a:rPr>
              <a:t>ShareName  Count</a:t>
            </a:r>
          </a:p>
          <a:p>
            <a:r>
              <a:rPr lang="en-US" dirty="0">
                <a:solidFill>
                  <a:schemeClr val="tx2">
                    <a:lumMod val="25000"/>
                  </a:schemeClr>
                </a:solidFill>
              </a:rPr>
              <a:t>Logs               2</a:t>
            </a:r>
          </a:p>
          <a:p>
            <a:r>
              <a:rPr lang="en-US" dirty="0">
                <a:solidFill>
                  <a:schemeClr val="tx2">
                    <a:lumMod val="25000"/>
                  </a:schemeClr>
                </a:solidFill>
              </a:rPr>
              <a:t>Apps              1</a:t>
            </a:r>
          </a:p>
          <a:p>
            <a:r>
              <a:rPr lang="en-US" dirty="0">
                <a:solidFill>
                  <a:schemeClr val="tx2">
                    <a:lumMod val="25000"/>
                  </a:schemeClr>
                </a:solidFill>
              </a:rPr>
              <a:t>C$                  1</a:t>
            </a:r>
            <a:endParaRPr lang="en-US" dirty="0"/>
          </a:p>
        </p:txBody>
      </p:sp>
      <p:sp>
        <p:nvSpPr>
          <p:cNvPr id="4" name="TextBox 3">
            <a:extLst>
              <a:ext uri="{FF2B5EF4-FFF2-40B4-BE49-F238E27FC236}">
                <a16:creationId xmlns:a16="http://schemas.microsoft.com/office/drawing/2014/main" id="{D50365F4-40D5-BFF5-7281-2EBFDDED884C}"/>
              </a:ext>
            </a:extLst>
          </p:cNvPr>
          <p:cNvSpPr txBox="1"/>
          <p:nvPr/>
        </p:nvSpPr>
        <p:spPr>
          <a:xfrm>
            <a:off x="6353173" y="2223500"/>
            <a:ext cx="5136890" cy="646331"/>
          </a:xfrm>
          <a:prstGeom prst="rect">
            <a:avLst/>
          </a:prstGeom>
          <a:noFill/>
        </p:spPr>
        <p:txBody>
          <a:bodyPr wrap="square">
            <a:spAutoFit/>
          </a:bodyPr>
          <a:lstStyle/>
          <a:p>
            <a:r>
              <a:rPr lang="en-US" sz="3600" dirty="0">
                <a:solidFill>
                  <a:srgbClr val="09B36B"/>
                </a:solidFill>
              </a:rPr>
              <a:t>Example Output</a:t>
            </a:r>
          </a:p>
        </p:txBody>
      </p:sp>
      <p:sp>
        <p:nvSpPr>
          <p:cNvPr id="3" name="Google Shape;472;p46">
            <a:extLst>
              <a:ext uri="{FF2B5EF4-FFF2-40B4-BE49-F238E27FC236}">
                <a16:creationId xmlns:a16="http://schemas.microsoft.com/office/drawing/2014/main" id="{BFDE28AD-DA54-4BE2-BE79-D1C6FBE588E4}"/>
              </a:ext>
            </a:extLst>
          </p:cNvPr>
          <p:cNvSpPr txBox="1">
            <a:spLocks/>
          </p:cNvSpPr>
          <p:nvPr/>
        </p:nvSpPr>
        <p:spPr>
          <a:xfrm>
            <a:off x="609600" y="1120899"/>
            <a:ext cx="9144000" cy="425700"/>
          </a:xfrm>
          <a:prstGeom prst="rect">
            <a:avLst/>
          </a:prstGeom>
          <a:noFill/>
          <a:ln>
            <a:noFill/>
          </a:ln>
        </p:spPr>
        <p:txBody>
          <a:bodyPr spcFirstLastPara="1" wrap="square" lIns="91425" tIns="45700" rIns="91425" bIns="45700" anchor="t" anchorCtr="0">
            <a:normAutofit lnSpcReduction="10000"/>
          </a:bodyPr>
          <a:lstStyle>
            <a:defPPr marR="0" lvl="0" algn="l" rtl="0">
              <a:lnSpc>
                <a:spcPct val="100000"/>
              </a:lnSpc>
              <a:spcBef>
                <a:spcPts val="0"/>
              </a:spcBef>
              <a:spcAft>
                <a:spcPts val="0"/>
              </a:spcAft>
            </a:defPPr>
            <a:lvl1pPr marL="457200" marR="0" lvl="0" indent="-279400" algn="l" rtl="0">
              <a:lnSpc>
                <a:spcPct val="115000"/>
              </a:lnSpc>
              <a:spcBef>
                <a:spcPts val="1000"/>
              </a:spcBef>
              <a:spcAft>
                <a:spcPts val="0"/>
              </a:spcAft>
              <a:buClr>
                <a:srgbClr val="000000"/>
              </a:buClr>
              <a:buSzPts val="800"/>
              <a:buFont typeface="Arial"/>
              <a:buChar char="•"/>
              <a:defRPr sz="12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L="914400" marR="0" lvl="1"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2pPr>
            <a:lvl3pPr marL="1371600" marR="0" lvl="2"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3pPr>
            <a:lvl4pPr marL="1828800" marR="0" lvl="3" indent="-311150" algn="l" rtl="0">
              <a:lnSpc>
                <a:spcPct val="115000"/>
              </a:lnSpc>
              <a:spcBef>
                <a:spcPts val="500"/>
              </a:spcBef>
              <a:spcAft>
                <a:spcPts val="0"/>
              </a:spcAft>
              <a:buClr>
                <a:srgbClr val="000000"/>
              </a:buClr>
              <a:buSzPts val="1300"/>
              <a:buFont typeface="Arial"/>
              <a:buChar char="•"/>
              <a:defRPr sz="1300" b="0" i="0" u="none" strike="noStrike" cap="none">
                <a:solidFill>
                  <a:srgbClr val="000000"/>
                </a:solidFill>
                <a:latin typeface="Arial"/>
                <a:ea typeface="Arial"/>
                <a:cs typeface="Arial"/>
                <a:sym typeface="Arial"/>
              </a:defRPr>
            </a:lvl4pPr>
            <a:lvl5pPr marL="2286000" marR="0" lvl="4"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5pPr>
            <a:lvl6pPr marL="2743200" marR="0" lvl="5"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6pPr>
            <a:lvl7pPr marL="3200400" marR="0" lvl="6"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7pPr>
            <a:lvl8pPr marL="3657600" marR="0" lvl="7"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8pPr>
            <a:lvl9pPr marL="4114800" marR="0" lvl="8"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9pPr>
          </a:lstStyle>
          <a:p>
            <a:pPr marL="177800" indent="0">
              <a:buNone/>
            </a:pPr>
            <a:r>
              <a:rPr lang="en-US" i="1" dirty="0"/>
              <a:t>“How can I group similar shares so I can take targeted actions?”</a:t>
            </a:r>
          </a:p>
        </p:txBody>
      </p:sp>
    </p:spTree>
    <p:extLst>
      <p:ext uri="{BB962C8B-B14F-4D97-AF65-F5344CB8AC3E}">
        <p14:creationId xmlns:p14="http://schemas.microsoft.com/office/powerpoint/2010/main" val="165334023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9AFF36E6-AB2F-FBE2-CC47-2BB280E7CCC1}"/>
            </a:ext>
          </a:extLst>
        </p:cNvPr>
        <p:cNvGrpSpPr/>
        <p:nvPr/>
      </p:nvGrpSpPr>
      <p:grpSpPr>
        <a:xfrm>
          <a:off x="0" y="0"/>
          <a:ext cx="0" cy="0"/>
          <a:chOff x="0" y="0"/>
          <a:chExt cx="0" cy="0"/>
        </a:xfrm>
      </p:grpSpPr>
      <p:sp>
        <p:nvSpPr>
          <p:cNvPr id="413" name="Google Shape;413;p43">
            <a:extLst>
              <a:ext uri="{FF2B5EF4-FFF2-40B4-BE49-F238E27FC236}">
                <a16:creationId xmlns:a16="http://schemas.microsoft.com/office/drawing/2014/main" id="{0C34AC2F-D7DB-171C-0A6D-A1BF277335F5}"/>
              </a:ext>
            </a:extLst>
          </p:cNvPr>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Grouping &amp; Similarity</a:t>
            </a:r>
            <a:endParaRPr dirty="0"/>
          </a:p>
        </p:txBody>
      </p:sp>
      <p:sp>
        <p:nvSpPr>
          <p:cNvPr id="49" name="Google Shape;415;p43">
            <a:extLst>
              <a:ext uri="{FF2B5EF4-FFF2-40B4-BE49-F238E27FC236}">
                <a16:creationId xmlns:a16="http://schemas.microsoft.com/office/drawing/2014/main" id="{21060F70-D13F-3B77-CB42-43E965D4A0C3}"/>
              </a:ext>
            </a:extLst>
          </p:cNvPr>
          <p:cNvSpPr txBox="1">
            <a:spLocks/>
          </p:cNvSpPr>
          <p:nvPr/>
        </p:nvSpPr>
        <p:spPr>
          <a:xfrm>
            <a:off x="766479" y="15156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r>
              <a:rPr lang="en-US" b="0" dirty="0">
                <a:solidFill>
                  <a:schemeClr val="tx2">
                    <a:lumMod val="25000"/>
                  </a:schemeClr>
                </a:solidFill>
              </a:rPr>
              <a:t>Group by Share Name</a:t>
            </a:r>
          </a:p>
          <a:p>
            <a:pPr marL="285750" indent="-285750">
              <a:buFont typeface="Arial" panose="020B0604020202020204" pitchFamily="34" charset="0"/>
              <a:buChar char="•"/>
            </a:pPr>
            <a:r>
              <a:rPr lang="en-US" b="0" dirty="0">
                <a:solidFill>
                  <a:schemeClr val="tx2">
                    <a:lumMod val="25000"/>
                  </a:schemeClr>
                </a:solidFill>
              </a:rPr>
              <a:t>Group by </a:t>
            </a:r>
            <a:r>
              <a:rPr lang="en-US" dirty="0">
                <a:solidFill>
                  <a:schemeClr val="tx2">
                    <a:lumMod val="25000"/>
                  </a:schemeClr>
                </a:solidFill>
              </a:rPr>
              <a:t>Folder Group (Dir Hash)</a:t>
            </a:r>
            <a:endParaRPr lang="en-US" dirty="0"/>
          </a:p>
          <a:p>
            <a:pPr marL="285750" indent="-285750">
              <a:buFont typeface="Arial" panose="020B0604020202020204" pitchFamily="34" charset="0"/>
              <a:buChar char="•"/>
            </a:pPr>
            <a:endParaRPr lang="en-US" dirty="0"/>
          </a:p>
        </p:txBody>
      </p:sp>
      <p:grpSp>
        <p:nvGrpSpPr>
          <p:cNvPr id="6" name="Group 5">
            <a:extLst>
              <a:ext uri="{FF2B5EF4-FFF2-40B4-BE49-F238E27FC236}">
                <a16:creationId xmlns:a16="http://schemas.microsoft.com/office/drawing/2014/main" id="{D911312D-6007-B0AD-3F3B-06B0B53A80B3}"/>
              </a:ext>
            </a:extLst>
          </p:cNvPr>
          <p:cNvGrpSpPr/>
          <p:nvPr/>
        </p:nvGrpSpPr>
        <p:grpSpPr>
          <a:xfrm>
            <a:off x="5914490" y="0"/>
            <a:ext cx="6277510" cy="6277510"/>
            <a:chOff x="5914490" y="0"/>
            <a:chExt cx="6277510" cy="6277510"/>
          </a:xfrm>
        </p:grpSpPr>
        <p:pic>
          <p:nvPicPr>
            <p:cNvPr id="7" name="Picture 6" descr="A monkey wearing a space suit&#10;&#10;AI-generated content may be incorrect.">
              <a:extLst>
                <a:ext uri="{FF2B5EF4-FFF2-40B4-BE49-F238E27FC236}">
                  <a16:creationId xmlns:a16="http://schemas.microsoft.com/office/drawing/2014/main" id="{8CEBA2C5-5960-C671-3320-747C42F1CFE4}"/>
                </a:ext>
              </a:extLst>
            </p:cNvPr>
            <p:cNvPicPr>
              <a:picLocks noChangeAspect="1"/>
            </p:cNvPicPr>
            <p:nvPr/>
          </p:nvPicPr>
          <p:blipFill>
            <a:blip r:embed="rId3">
              <a:alphaModFix amt="50000"/>
            </a:blip>
            <a:stretch>
              <a:fillRect/>
            </a:stretch>
          </p:blipFill>
          <p:spPr>
            <a:xfrm>
              <a:off x="5914490" y="0"/>
              <a:ext cx="6277510" cy="6277510"/>
            </a:xfrm>
            <a:prstGeom prst="rect">
              <a:avLst/>
            </a:prstGeom>
          </p:spPr>
        </p:pic>
        <p:sp>
          <p:nvSpPr>
            <p:cNvPr id="8" name="Rectangle 7">
              <a:extLst>
                <a:ext uri="{FF2B5EF4-FFF2-40B4-BE49-F238E27FC236}">
                  <a16:creationId xmlns:a16="http://schemas.microsoft.com/office/drawing/2014/main" id="{C1BFDDA0-B3ED-197C-76C4-39B862E77514}"/>
                </a:ext>
              </a:extLst>
            </p:cNvPr>
            <p:cNvSpPr/>
            <p:nvPr/>
          </p:nvSpPr>
          <p:spPr>
            <a:xfrm>
              <a:off x="5914490" y="0"/>
              <a:ext cx="6277508" cy="6277510"/>
            </a:xfrm>
            <a:prstGeom prst="rect">
              <a:avLst/>
            </a:prstGeom>
            <a:solidFill>
              <a:srgbClr val="EBEBF3">
                <a:alpha val="86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black and white symbol&#10;&#10;AI-generated content may be incorrect.">
              <a:extLst>
                <a:ext uri="{FF2B5EF4-FFF2-40B4-BE49-F238E27FC236}">
                  <a16:creationId xmlns:a16="http://schemas.microsoft.com/office/drawing/2014/main" id="{72720664-3F75-5AFA-8FDD-82CEE92ECA64}"/>
                </a:ext>
              </a:extLst>
            </p:cNvPr>
            <p:cNvPicPr>
              <a:picLocks noChangeAspect="1"/>
            </p:cNvPicPr>
            <p:nvPr/>
          </p:nvPicPr>
          <p:blipFill>
            <a:blip r:embed="rId4">
              <a:alphaModFix amt="50000"/>
            </a:blip>
            <a:stretch>
              <a:fillRect/>
            </a:stretch>
          </p:blipFill>
          <p:spPr>
            <a:xfrm>
              <a:off x="7721082" y="3596568"/>
              <a:ext cx="205273" cy="205273"/>
            </a:xfrm>
            <a:prstGeom prst="rect">
              <a:avLst/>
            </a:prstGeom>
          </p:spPr>
        </p:pic>
      </p:grpSp>
      <p:sp>
        <p:nvSpPr>
          <p:cNvPr id="5" name="TextBox 4">
            <a:extLst>
              <a:ext uri="{FF2B5EF4-FFF2-40B4-BE49-F238E27FC236}">
                <a16:creationId xmlns:a16="http://schemas.microsoft.com/office/drawing/2014/main" id="{06661BB1-BA41-FF9B-81CB-1A465436986E}"/>
              </a:ext>
            </a:extLst>
          </p:cNvPr>
          <p:cNvSpPr txBox="1"/>
          <p:nvPr/>
        </p:nvSpPr>
        <p:spPr>
          <a:xfrm>
            <a:off x="6353174" y="1515649"/>
            <a:ext cx="5000625" cy="307777"/>
          </a:xfrm>
          <a:prstGeom prst="rect">
            <a:avLst/>
          </a:prstGeom>
          <a:noFill/>
        </p:spPr>
        <p:txBody>
          <a:bodyPr wrap="square">
            <a:spAutoFit/>
          </a:bodyPr>
          <a:lstStyle/>
          <a:p>
            <a:r>
              <a:rPr lang="en-US" b="0" i="0" dirty="0">
                <a:solidFill>
                  <a:srgbClr val="3D3935"/>
                </a:solidFill>
                <a:effectLst/>
                <a:latin typeface="Open Sans" panose="020B0606030504020204" pitchFamily="34" charset="0"/>
              </a:rPr>
              <a:t>Folder groups are MD5 hashes of a share's file listing. </a:t>
            </a:r>
            <a:endParaRPr lang="en-US" b="1" dirty="0">
              <a:solidFill>
                <a:schemeClr val="tx2">
                  <a:lumMod val="25000"/>
                </a:schemeClr>
              </a:solidFill>
            </a:endParaRPr>
          </a:p>
        </p:txBody>
      </p:sp>
      <p:sp>
        <p:nvSpPr>
          <p:cNvPr id="10" name="TextBox 9">
            <a:extLst>
              <a:ext uri="{FF2B5EF4-FFF2-40B4-BE49-F238E27FC236}">
                <a16:creationId xmlns:a16="http://schemas.microsoft.com/office/drawing/2014/main" id="{E9218365-3B64-4436-5E24-CA6D9D1D4619}"/>
              </a:ext>
            </a:extLst>
          </p:cNvPr>
          <p:cNvSpPr txBox="1"/>
          <p:nvPr/>
        </p:nvSpPr>
        <p:spPr>
          <a:xfrm>
            <a:off x="6353174" y="662500"/>
            <a:ext cx="5136890" cy="646331"/>
          </a:xfrm>
          <a:prstGeom prst="rect">
            <a:avLst/>
          </a:prstGeom>
          <a:noFill/>
        </p:spPr>
        <p:txBody>
          <a:bodyPr wrap="square">
            <a:spAutoFit/>
          </a:bodyPr>
          <a:lstStyle/>
          <a:p>
            <a:r>
              <a:rPr lang="en-US" sz="3600" dirty="0">
                <a:solidFill>
                  <a:srgbClr val="09B36B"/>
                </a:solidFill>
              </a:rPr>
              <a:t>Summary</a:t>
            </a:r>
          </a:p>
        </p:txBody>
      </p:sp>
      <p:sp>
        <p:nvSpPr>
          <p:cNvPr id="2" name="Google Shape;472;p46">
            <a:extLst>
              <a:ext uri="{FF2B5EF4-FFF2-40B4-BE49-F238E27FC236}">
                <a16:creationId xmlns:a16="http://schemas.microsoft.com/office/drawing/2014/main" id="{D334ECA5-4E16-3123-110A-AA6A6793C980}"/>
              </a:ext>
            </a:extLst>
          </p:cNvPr>
          <p:cNvSpPr txBox="1">
            <a:spLocks/>
          </p:cNvSpPr>
          <p:nvPr/>
        </p:nvSpPr>
        <p:spPr>
          <a:xfrm>
            <a:off x="609600" y="1120899"/>
            <a:ext cx="9144000" cy="425700"/>
          </a:xfrm>
          <a:prstGeom prst="rect">
            <a:avLst/>
          </a:prstGeom>
          <a:noFill/>
          <a:ln>
            <a:noFill/>
          </a:ln>
        </p:spPr>
        <p:txBody>
          <a:bodyPr spcFirstLastPara="1" wrap="square" lIns="91425" tIns="45700" rIns="91425" bIns="45700" anchor="t" anchorCtr="0">
            <a:normAutofit lnSpcReduction="10000"/>
          </a:bodyPr>
          <a:lstStyle>
            <a:defPPr marR="0" lvl="0" algn="l" rtl="0">
              <a:lnSpc>
                <a:spcPct val="100000"/>
              </a:lnSpc>
              <a:spcBef>
                <a:spcPts val="0"/>
              </a:spcBef>
              <a:spcAft>
                <a:spcPts val="0"/>
              </a:spcAft>
            </a:defPPr>
            <a:lvl1pPr marL="457200" marR="0" lvl="0" indent="-279400" algn="l" rtl="0">
              <a:lnSpc>
                <a:spcPct val="115000"/>
              </a:lnSpc>
              <a:spcBef>
                <a:spcPts val="1000"/>
              </a:spcBef>
              <a:spcAft>
                <a:spcPts val="0"/>
              </a:spcAft>
              <a:buClr>
                <a:srgbClr val="000000"/>
              </a:buClr>
              <a:buSzPts val="800"/>
              <a:buFont typeface="Arial"/>
              <a:buChar char="•"/>
              <a:defRPr sz="12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L="914400" marR="0" lvl="1"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2pPr>
            <a:lvl3pPr marL="1371600" marR="0" lvl="2"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3pPr>
            <a:lvl4pPr marL="1828800" marR="0" lvl="3" indent="-311150" algn="l" rtl="0">
              <a:lnSpc>
                <a:spcPct val="115000"/>
              </a:lnSpc>
              <a:spcBef>
                <a:spcPts val="500"/>
              </a:spcBef>
              <a:spcAft>
                <a:spcPts val="0"/>
              </a:spcAft>
              <a:buClr>
                <a:srgbClr val="000000"/>
              </a:buClr>
              <a:buSzPts val="1300"/>
              <a:buFont typeface="Arial"/>
              <a:buChar char="•"/>
              <a:defRPr sz="1300" b="0" i="0" u="none" strike="noStrike" cap="none">
                <a:solidFill>
                  <a:srgbClr val="000000"/>
                </a:solidFill>
                <a:latin typeface="Arial"/>
                <a:ea typeface="Arial"/>
                <a:cs typeface="Arial"/>
                <a:sym typeface="Arial"/>
              </a:defRPr>
            </a:lvl4pPr>
            <a:lvl5pPr marL="2286000" marR="0" lvl="4"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5pPr>
            <a:lvl6pPr marL="2743200" marR="0" lvl="5"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6pPr>
            <a:lvl7pPr marL="3200400" marR="0" lvl="6"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7pPr>
            <a:lvl8pPr marL="3657600" marR="0" lvl="7"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8pPr>
            <a:lvl9pPr marL="4114800" marR="0" lvl="8"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9pPr>
          </a:lstStyle>
          <a:p>
            <a:pPr marL="177800" indent="0">
              <a:buNone/>
            </a:pPr>
            <a:r>
              <a:rPr lang="en-US" i="1" dirty="0"/>
              <a:t>“How can I group similar shares so I can take targeted actions?”</a:t>
            </a:r>
          </a:p>
        </p:txBody>
      </p:sp>
    </p:spTree>
    <p:extLst>
      <p:ext uri="{BB962C8B-B14F-4D97-AF65-F5344CB8AC3E}">
        <p14:creationId xmlns:p14="http://schemas.microsoft.com/office/powerpoint/2010/main" val="798785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354B6ADD-7187-B677-9245-35C20FEA953E}"/>
            </a:ext>
          </a:extLst>
        </p:cNvPr>
        <p:cNvGrpSpPr/>
        <p:nvPr/>
      </p:nvGrpSpPr>
      <p:grpSpPr>
        <a:xfrm>
          <a:off x="0" y="0"/>
          <a:ext cx="0" cy="0"/>
          <a:chOff x="0" y="0"/>
          <a:chExt cx="0" cy="0"/>
        </a:xfrm>
      </p:grpSpPr>
      <p:sp>
        <p:nvSpPr>
          <p:cNvPr id="413" name="Google Shape;413;p43">
            <a:extLst>
              <a:ext uri="{FF2B5EF4-FFF2-40B4-BE49-F238E27FC236}">
                <a16:creationId xmlns:a16="http://schemas.microsoft.com/office/drawing/2014/main" id="{F99B780F-D950-17DC-36BD-258FDD8AD98D}"/>
              </a:ext>
            </a:extLst>
          </p:cNvPr>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Grouping &amp; Similarity</a:t>
            </a:r>
            <a:endParaRPr dirty="0"/>
          </a:p>
        </p:txBody>
      </p:sp>
      <p:sp>
        <p:nvSpPr>
          <p:cNvPr id="49" name="Google Shape;415;p43">
            <a:extLst>
              <a:ext uri="{FF2B5EF4-FFF2-40B4-BE49-F238E27FC236}">
                <a16:creationId xmlns:a16="http://schemas.microsoft.com/office/drawing/2014/main" id="{55A83F0F-A71D-4873-97C3-FC43E1003992}"/>
              </a:ext>
            </a:extLst>
          </p:cNvPr>
          <p:cNvSpPr txBox="1">
            <a:spLocks/>
          </p:cNvSpPr>
          <p:nvPr/>
        </p:nvSpPr>
        <p:spPr>
          <a:xfrm>
            <a:off x="766479" y="15156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r>
              <a:rPr lang="en-US" b="0" dirty="0">
                <a:solidFill>
                  <a:schemeClr val="tx2">
                    <a:lumMod val="25000"/>
                  </a:schemeClr>
                </a:solidFill>
              </a:rPr>
              <a:t>Group by Share Name</a:t>
            </a:r>
          </a:p>
          <a:p>
            <a:pPr marL="285750" indent="-285750">
              <a:buFont typeface="Arial" panose="020B0604020202020204" pitchFamily="34" charset="0"/>
              <a:buChar char="•"/>
            </a:pPr>
            <a:r>
              <a:rPr lang="en-US" b="0" dirty="0">
                <a:solidFill>
                  <a:schemeClr val="tx2">
                    <a:lumMod val="25000"/>
                  </a:schemeClr>
                </a:solidFill>
              </a:rPr>
              <a:t>Group by </a:t>
            </a:r>
            <a:r>
              <a:rPr lang="en-US" dirty="0">
                <a:solidFill>
                  <a:schemeClr val="tx2">
                    <a:lumMod val="25000"/>
                  </a:schemeClr>
                </a:solidFill>
              </a:rPr>
              <a:t>Folder Group (Dir Hash)</a:t>
            </a:r>
            <a:endParaRPr lang="en-US" dirty="0"/>
          </a:p>
          <a:p>
            <a:pPr marL="285750" indent="-285750">
              <a:buFont typeface="Arial" panose="020B0604020202020204" pitchFamily="34" charset="0"/>
              <a:buChar char="•"/>
            </a:pPr>
            <a:endParaRPr lang="en-US" dirty="0"/>
          </a:p>
        </p:txBody>
      </p:sp>
      <p:grpSp>
        <p:nvGrpSpPr>
          <p:cNvPr id="6" name="Group 5">
            <a:extLst>
              <a:ext uri="{FF2B5EF4-FFF2-40B4-BE49-F238E27FC236}">
                <a16:creationId xmlns:a16="http://schemas.microsoft.com/office/drawing/2014/main" id="{AD457A82-536E-EBA1-4837-F45F86F2E39B}"/>
              </a:ext>
            </a:extLst>
          </p:cNvPr>
          <p:cNvGrpSpPr/>
          <p:nvPr/>
        </p:nvGrpSpPr>
        <p:grpSpPr>
          <a:xfrm>
            <a:off x="5914490" y="0"/>
            <a:ext cx="6277510" cy="6277510"/>
            <a:chOff x="5914490" y="0"/>
            <a:chExt cx="6277510" cy="6277510"/>
          </a:xfrm>
        </p:grpSpPr>
        <p:pic>
          <p:nvPicPr>
            <p:cNvPr id="7" name="Picture 6" descr="A monkey wearing a space suit&#10;&#10;AI-generated content may be incorrect.">
              <a:extLst>
                <a:ext uri="{FF2B5EF4-FFF2-40B4-BE49-F238E27FC236}">
                  <a16:creationId xmlns:a16="http://schemas.microsoft.com/office/drawing/2014/main" id="{AD03345D-90B6-5D1B-1A70-4412D74BB9B9}"/>
                </a:ext>
              </a:extLst>
            </p:cNvPr>
            <p:cNvPicPr>
              <a:picLocks noChangeAspect="1"/>
            </p:cNvPicPr>
            <p:nvPr/>
          </p:nvPicPr>
          <p:blipFill>
            <a:blip r:embed="rId3">
              <a:alphaModFix amt="50000"/>
            </a:blip>
            <a:stretch>
              <a:fillRect/>
            </a:stretch>
          </p:blipFill>
          <p:spPr>
            <a:xfrm>
              <a:off x="5914490" y="0"/>
              <a:ext cx="6277510" cy="6277510"/>
            </a:xfrm>
            <a:prstGeom prst="rect">
              <a:avLst/>
            </a:prstGeom>
          </p:spPr>
        </p:pic>
        <p:sp>
          <p:nvSpPr>
            <p:cNvPr id="8" name="Rectangle 7">
              <a:extLst>
                <a:ext uri="{FF2B5EF4-FFF2-40B4-BE49-F238E27FC236}">
                  <a16:creationId xmlns:a16="http://schemas.microsoft.com/office/drawing/2014/main" id="{88C636AD-80BE-F3A5-F41F-F02209DF955F}"/>
                </a:ext>
              </a:extLst>
            </p:cNvPr>
            <p:cNvSpPr/>
            <p:nvPr/>
          </p:nvSpPr>
          <p:spPr>
            <a:xfrm>
              <a:off x="5914490" y="0"/>
              <a:ext cx="6277508" cy="6277510"/>
            </a:xfrm>
            <a:prstGeom prst="rect">
              <a:avLst/>
            </a:prstGeom>
            <a:solidFill>
              <a:srgbClr val="EBEBF3">
                <a:alpha val="86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black and white symbol&#10;&#10;AI-generated content may be incorrect.">
              <a:extLst>
                <a:ext uri="{FF2B5EF4-FFF2-40B4-BE49-F238E27FC236}">
                  <a16:creationId xmlns:a16="http://schemas.microsoft.com/office/drawing/2014/main" id="{AF06E5A9-D600-DBDB-B1CD-77CFBB389F47}"/>
                </a:ext>
              </a:extLst>
            </p:cNvPr>
            <p:cNvPicPr>
              <a:picLocks noChangeAspect="1"/>
            </p:cNvPicPr>
            <p:nvPr/>
          </p:nvPicPr>
          <p:blipFill>
            <a:blip r:embed="rId4">
              <a:alphaModFix amt="50000"/>
            </a:blip>
            <a:stretch>
              <a:fillRect/>
            </a:stretch>
          </p:blipFill>
          <p:spPr>
            <a:xfrm>
              <a:off x="7721082" y="3596568"/>
              <a:ext cx="205273" cy="205273"/>
            </a:xfrm>
            <a:prstGeom prst="rect">
              <a:avLst/>
            </a:prstGeom>
          </p:spPr>
        </p:pic>
      </p:grpSp>
      <p:sp>
        <p:nvSpPr>
          <p:cNvPr id="5" name="TextBox 4">
            <a:extLst>
              <a:ext uri="{FF2B5EF4-FFF2-40B4-BE49-F238E27FC236}">
                <a16:creationId xmlns:a16="http://schemas.microsoft.com/office/drawing/2014/main" id="{3BA81A7A-856C-4422-A55A-238AF17C93C1}"/>
              </a:ext>
            </a:extLst>
          </p:cNvPr>
          <p:cNvSpPr txBox="1"/>
          <p:nvPr/>
        </p:nvSpPr>
        <p:spPr>
          <a:xfrm>
            <a:off x="6353174" y="1515649"/>
            <a:ext cx="5000625" cy="307777"/>
          </a:xfrm>
          <a:prstGeom prst="rect">
            <a:avLst/>
          </a:prstGeom>
          <a:noFill/>
        </p:spPr>
        <p:txBody>
          <a:bodyPr wrap="square">
            <a:spAutoFit/>
          </a:bodyPr>
          <a:lstStyle/>
          <a:p>
            <a:r>
              <a:rPr lang="en-US" b="0" i="0" dirty="0">
                <a:solidFill>
                  <a:srgbClr val="3D3935"/>
                </a:solidFill>
                <a:effectLst/>
                <a:latin typeface="Open Sans" panose="020B0606030504020204" pitchFamily="34" charset="0"/>
              </a:rPr>
              <a:t>Folder groups are MD5 hashes of a share's file listing. </a:t>
            </a:r>
            <a:endParaRPr lang="en-US" b="1" dirty="0">
              <a:solidFill>
                <a:schemeClr val="tx2">
                  <a:lumMod val="25000"/>
                </a:schemeClr>
              </a:solidFill>
            </a:endParaRPr>
          </a:p>
        </p:txBody>
      </p:sp>
      <p:sp>
        <p:nvSpPr>
          <p:cNvPr id="10" name="TextBox 9">
            <a:extLst>
              <a:ext uri="{FF2B5EF4-FFF2-40B4-BE49-F238E27FC236}">
                <a16:creationId xmlns:a16="http://schemas.microsoft.com/office/drawing/2014/main" id="{C6CAE299-7064-76C7-26A1-2905EA5E34FD}"/>
              </a:ext>
            </a:extLst>
          </p:cNvPr>
          <p:cNvSpPr txBox="1"/>
          <p:nvPr/>
        </p:nvSpPr>
        <p:spPr>
          <a:xfrm>
            <a:off x="6353174" y="662500"/>
            <a:ext cx="5136890" cy="646331"/>
          </a:xfrm>
          <a:prstGeom prst="rect">
            <a:avLst/>
          </a:prstGeom>
          <a:noFill/>
        </p:spPr>
        <p:txBody>
          <a:bodyPr wrap="square">
            <a:spAutoFit/>
          </a:bodyPr>
          <a:lstStyle/>
          <a:p>
            <a:r>
              <a:rPr lang="en-US" sz="3600" dirty="0">
                <a:solidFill>
                  <a:srgbClr val="09B36B"/>
                </a:solidFill>
              </a:rPr>
              <a:t>Summary</a:t>
            </a:r>
          </a:p>
        </p:txBody>
      </p:sp>
      <p:grpSp>
        <p:nvGrpSpPr>
          <p:cNvPr id="3" name="Group 2">
            <a:extLst>
              <a:ext uri="{FF2B5EF4-FFF2-40B4-BE49-F238E27FC236}">
                <a16:creationId xmlns:a16="http://schemas.microsoft.com/office/drawing/2014/main" id="{7F9D7544-2ADC-0FC6-F833-66A76C0404BD}"/>
              </a:ext>
            </a:extLst>
          </p:cNvPr>
          <p:cNvGrpSpPr/>
          <p:nvPr/>
        </p:nvGrpSpPr>
        <p:grpSpPr>
          <a:xfrm>
            <a:off x="4791951" y="2285498"/>
            <a:ext cx="6943224" cy="310250"/>
            <a:chOff x="4791951" y="2285498"/>
            <a:chExt cx="6943224" cy="310250"/>
          </a:xfrm>
        </p:grpSpPr>
        <p:grpSp>
          <p:nvGrpSpPr>
            <p:cNvPr id="393" name="Group 392">
              <a:extLst>
                <a:ext uri="{FF2B5EF4-FFF2-40B4-BE49-F238E27FC236}">
                  <a16:creationId xmlns:a16="http://schemas.microsoft.com/office/drawing/2014/main" id="{8BB620F3-7DC8-4F12-70B5-FA16C5CB9C07}"/>
                </a:ext>
              </a:extLst>
            </p:cNvPr>
            <p:cNvGrpSpPr/>
            <p:nvPr/>
          </p:nvGrpSpPr>
          <p:grpSpPr>
            <a:xfrm>
              <a:off x="6229351" y="2285498"/>
              <a:ext cx="2597243" cy="310250"/>
              <a:chOff x="8462070" y="4704276"/>
              <a:chExt cx="2597243" cy="310250"/>
            </a:xfrm>
          </p:grpSpPr>
          <p:sp>
            <p:nvSpPr>
              <p:cNvPr id="394" name="Rectangle: Rounded Corners 393">
                <a:extLst>
                  <a:ext uri="{FF2B5EF4-FFF2-40B4-BE49-F238E27FC236}">
                    <a16:creationId xmlns:a16="http://schemas.microsoft.com/office/drawing/2014/main" id="{FB423EB8-C5BE-E5EF-4E6F-30E6B28DE7F9}"/>
                  </a:ext>
                </a:extLst>
              </p:cNvPr>
              <p:cNvSpPr/>
              <p:nvPr/>
            </p:nvSpPr>
            <p:spPr>
              <a:xfrm>
                <a:off x="9858442" y="4709478"/>
                <a:ext cx="1200871" cy="30504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Share 2</a:t>
                </a:r>
              </a:p>
            </p:txBody>
          </p:sp>
          <p:sp>
            <p:nvSpPr>
              <p:cNvPr id="395" name="Rectangle: Rounded Corners 394">
                <a:extLst>
                  <a:ext uri="{FF2B5EF4-FFF2-40B4-BE49-F238E27FC236}">
                    <a16:creationId xmlns:a16="http://schemas.microsoft.com/office/drawing/2014/main" id="{E3C0CFD1-0D23-B7E2-D24B-3794D8DDFA34}"/>
                  </a:ext>
                </a:extLst>
              </p:cNvPr>
              <p:cNvSpPr/>
              <p:nvPr/>
            </p:nvSpPr>
            <p:spPr>
              <a:xfrm>
                <a:off x="8462070" y="4704276"/>
                <a:ext cx="1200871" cy="30504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Share 1</a:t>
                </a:r>
              </a:p>
            </p:txBody>
          </p:sp>
        </p:grpSp>
        <p:grpSp>
          <p:nvGrpSpPr>
            <p:cNvPr id="396" name="Group 395">
              <a:extLst>
                <a:ext uri="{FF2B5EF4-FFF2-40B4-BE49-F238E27FC236}">
                  <a16:creationId xmlns:a16="http://schemas.microsoft.com/office/drawing/2014/main" id="{1BD4CF4F-F886-5DEE-E3BD-D9C95F5090F8}"/>
                </a:ext>
              </a:extLst>
            </p:cNvPr>
            <p:cNvGrpSpPr/>
            <p:nvPr/>
          </p:nvGrpSpPr>
          <p:grpSpPr>
            <a:xfrm>
              <a:off x="9137932" y="2285498"/>
              <a:ext cx="2597243" cy="310250"/>
              <a:chOff x="8462070" y="4704276"/>
              <a:chExt cx="2597243" cy="310250"/>
            </a:xfrm>
          </p:grpSpPr>
          <p:sp>
            <p:nvSpPr>
              <p:cNvPr id="397" name="Rectangle: Rounded Corners 396">
                <a:extLst>
                  <a:ext uri="{FF2B5EF4-FFF2-40B4-BE49-F238E27FC236}">
                    <a16:creationId xmlns:a16="http://schemas.microsoft.com/office/drawing/2014/main" id="{C7E0B59F-F895-2E8B-5EA6-09823E5160C6}"/>
                  </a:ext>
                </a:extLst>
              </p:cNvPr>
              <p:cNvSpPr/>
              <p:nvPr/>
            </p:nvSpPr>
            <p:spPr>
              <a:xfrm>
                <a:off x="9858442" y="4709478"/>
                <a:ext cx="1200871" cy="30504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Share 4</a:t>
                </a:r>
              </a:p>
            </p:txBody>
          </p:sp>
          <p:sp>
            <p:nvSpPr>
              <p:cNvPr id="398" name="Rectangle: Rounded Corners 397">
                <a:extLst>
                  <a:ext uri="{FF2B5EF4-FFF2-40B4-BE49-F238E27FC236}">
                    <a16:creationId xmlns:a16="http://schemas.microsoft.com/office/drawing/2014/main" id="{D163E1C6-0668-B5B2-0DDA-B9410A8C4AD4}"/>
                  </a:ext>
                </a:extLst>
              </p:cNvPr>
              <p:cNvSpPr/>
              <p:nvPr/>
            </p:nvSpPr>
            <p:spPr>
              <a:xfrm>
                <a:off x="8462070" y="4704276"/>
                <a:ext cx="1200871" cy="30504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Share 3</a:t>
                </a:r>
              </a:p>
            </p:txBody>
          </p:sp>
        </p:grpSp>
        <p:sp>
          <p:nvSpPr>
            <p:cNvPr id="399" name="TextBox 398">
              <a:extLst>
                <a:ext uri="{FF2B5EF4-FFF2-40B4-BE49-F238E27FC236}">
                  <a16:creationId xmlns:a16="http://schemas.microsoft.com/office/drawing/2014/main" id="{BBE3BCA9-2A9C-AE3B-B8C6-CC533A4AB790}"/>
                </a:ext>
              </a:extLst>
            </p:cNvPr>
            <p:cNvSpPr txBox="1"/>
            <p:nvPr/>
          </p:nvSpPr>
          <p:spPr>
            <a:xfrm>
              <a:off x="4791951" y="2285498"/>
              <a:ext cx="1189749" cy="307777"/>
            </a:xfrm>
            <a:prstGeom prst="rect">
              <a:avLst/>
            </a:prstGeom>
            <a:noFill/>
          </p:spPr>
          <p:txBody>
            <a:bodyPr wrap="none" rtlCol="0">
              <a:spAutoFit/>
            </a:bodyPr>
            <a:lstStyle/>
            <a:p>
              <a:r>
                <a:rPr lang="en-US" dirty="0">
                  <a:solidFill>
                    <a:schemeClr val="tx2">
                      <a:lumMod val="25000"/>
                    </a:schemeClr>
                  </a:solidFill>
                </a:rPr>
                <a:t>Share Name</a:t>
              </a:r>
            </a:p>
          </p:txBody>
        </p:sp>
        <p:cxnSp>
          <p:nvCxnSpPr>
            <p:cNvPr id="411" name="Straight Connector 410">
              <a:extLst>
                <a:ext uri="{FF2B5EF4-FFF2-40B4-BE49-F238E27FC236}">
                  <a16:creationId xmlns:a16="http://schemas.microsoft.com/office/drawing/2014/main" id="{1D0758B3-8E0A-393D-8F19-DB1D0A8B10A6}"/>
                </a:ext>
              </a:extLst>
            </p:cNvPr>
            <p:cNvCxnSpPr>
              <a:cxnSpLocks/>
              <a:stCxn id="399" idx="3"/>
              <a:endCxn id="395" idx="1"/>
            </p:cNvCxnSpPr>
            <p:nvPr/>
          </p:nvCxnSpPr>
          <p:spPr>
            <a:xfrm flipV="1">
              <a:off x="5981700" y="2438022"/>
              <a:ext cx="247651" cy="1365"/>
            </a:xfrm>
            <a:prstGeom prst="line">
              <a:avLst/>
            </a:prstGeom>
          </p:spPr>
          <p:style>
            <a:lnRef idx="1">
              <a:schemeClr val="accent3"/>
            </a:lnRef>
            <a:fillRef idx="0">
              <a:schemeClr val="accent3"/>
            </a:fillRef>
            <a:effectRef idx="0">
              <a:schemeClr val="accent3"/>
            </a:effectRef>
            <a:fontRef idx="minor">
              <a:schemeClr val="tx1"/>
            </a:fontRef>
          </p:style>
        </p:cxnSp>
      </p:grpSp>
      <p:grpSp>
        <p:nvGrpSpPr>
          <p:cNvPr id="4" name="Group 3">
            <a:extLst>
              <a:ext uri="{FF2B5EF4-FFF2-40B4-BE49-F238E27FC236}">
                <a16:creationId xmlns:a16="http://schemas.microsoft.com/office/drawing/2014/main" id="{AEA3DF1E-1D16-C775-AB73-2814CCD1F924}"/>
              </a:ext>
            </a:extLst>
          </p:cNvPr>
          <p:cNvGrpSpPr/>
          <p:nvPr/>
        </p:nvGrpSpPr>
        <p:grpSpPr>
          <a:xfrm>
            <a:off x="5160828" y="2745591"/>
            <a:ext cx="6574347" cy="611273"/>
            <a:chOff x="5160828" y="3200738"/>
            <a:chExt cx="6574347" cy="611273"/>
          </a:xfrm>
        </p:grpSpPr>
        <p:sp>
          <p:nvSpPr>
            <p:cNvPr id="40" name="Rectangle: Rounded Corners 39">
              <a:extLst>
                <a:ext uri="{FF2B5EF4-FFF2-40B4-BE49-F238E27FC236}">
                  <a16:creationId xmlns:a16="http://schemas.microsoft.com/office/drawing/2014/main" id="{81E701CB-E61D-CDEB-2EDB-2C8BA8F27CA4}"/>
                </a:ext>
              </a:extLst>
            </p:cNvPr>
            <p:cNvSpPr/>
            <p:nvPr/>
          </p:nvSpPr>
          <p:spPr>
            <a:xfrm>
              <a:off x="6229350" y="3200738"/>
              <a:ext cx="1200871" cy="611273"/>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solidFill>
                    <a:schemeClr val="bg1"/>
                  </a:solidFill>
                </a:rPr>
                <a:t>File1.txt</a:t>
              </a:r>
            </a:p>
            <a:p>
              <a:pPr algn="ctr"/>
              <a:r>
                <a:rPr lang="en-US" dirty="0">
                  <a:solidFill>
                    <a:schemeClr val="bg1"/>
                  </a:solidFill>
                </a:rPr>
                <a:t>File2.txt</a:t>
              </a:r>
            </a:p>
          </p:txBody>
        </p:sp>
        <p:sp>
          <p:nvSpPr>
            <p:cNvPr id="41" name="Rectangle: Rounded Corners 40">
              <a:extLst>
                <a:ext uri="{FF2B5EF4-FFF2-40B4-BE49-F238E27FC236}">
                  <a16:creationId xmlns:a16="http://schemas.microsoft.com/office/drawing/2014/main" id="{1F4EF48A-45A2-53A2-BAEF-5D87B5A101F1}"/>
                </a:ext>
              </a:extLst>
            </p:cNvPr>
            <p:cNvSpPr/>
            <p:nvPr/>
          </p:nvSpPr>
          <p:spPr>
            <a:xfrm>
              <a:off x="7625723" y="3200739"/>
              <a:ext cx="1200871" cy="601102"/>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File2.txt</a:t>
              </a:r>
            </a:p>
          </p:txBody>
        </p:sp>
        <p:sp>
          <p:nvSpPr>
            <p:cNvPr id="51" name="Rectangle: Rounded Corners 50">
              <a:extLst>
                <a:ext uri="{FF2B5EF4-FFF2-40B4-BE49-F238E27FC236}">
                  <a16:creationId xmlns:a16="http://schemas.microsoft.com/office/drawing/2014/main" id="{E3A494E8-57AF-3C85-B3FE-2F9403262169}"/>
                </a:ext>
              </a:extLst>
            </p:cNvPr>
            <p:cNvSpPr/>
            <p:nvPr/>
          </p:nvSpPr>
          <p:spPr>
            <a:xfrm>
              <a:off x="9137933" y="3200738"/>
              <a:ext cx="1200870" cy="598459"/>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File3.txt</a:t>
              </a:r>
            </a:p>
            <a:p>
              <a:pPr algn="ctr"/>
              <a:r>
                <a:rPr lang="en-US" dirty="0"/>
                <a:t>File4.txt</a:t>
              </a:r>
            </a:p>
          </p:txBody>
        </p:sp>
        <p:sp>
          <p:nvSpPr>
            <p:cNvPr id="52" name="Rectangle: Rounded Corners 51">
              <a:extLst>
                <a:ext uri="{FF2B5EF4-FFF2-40B4-BE49-F238E27FC236}">
                  <a16:creationId xmlns:a16="http://schemas.microsoft.com/office/drawing/2014/main" id="{4534FB89-9DFE-2A80-2EEA-909D4D974F0E}"/>
                </a:ext>
              </a:extLst>
            </p:cNvPr>
            <p:cNvSpPr/>
            <p:nvPr/>
          </p:nvSpPr>
          <p:spPr>
            <a:xfrm>
              <a:off x="10534304" y="3200739"/>
              <a:ext cx="1200871" cy="59845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solidFill>
                    <a:schemeClr val="bg1"/>
                  </a:solidFill>
                </a:rPr>
                <a:t>File1.txt</a:t>
              </a:r>
            </a:p>
            <a:p>
              <a:pPr algn="ctr"/>
              <a:r>
                <a:rPr lang="en-US" dirty="0">
                  <a:solidFill>
                    <a:schemeClr val="bg1"/>
                  </a:solidFill>
                </a:rPr>
                <a:t>File2.txt</a:t>
              </a:r>
            </a:p>
          </p:txBody>
        </p:sp>
        <p:sp>
          <p:nvSpPr>
            <p:cNvPr id="401" name="TextBox 400">
              <a:extLst>
                <a:ext uri="{FF2B5EF4-FFF2-40B4-BE49-F238E27FC236}">
                  <a16:creationId xmlns:a16="http://schemas.microsoft.com/office/drawing/2014/main" id="{0930658D-6344-46F8-10AC-9DAE02E37DDF}"/>
                </a:ext>
              </a:extLst>
            </p:cNvPr>
            <p:cNvSpPr txBox="1"/>
            <p:nvPr/>
          </p:nvSpPr>
          <p:spPr>
            <a:xfrm>
              <a:off x="5160828" y="3353599"/>
              <a:ext cx="801823" cy="307777"/>
            </a:xfrm>
            <a:prstGeom prst="rect">
              <a:avLst/>
            </a:prstGeom>
            <a:noFill/>
          </p:spPr>
          <p:txBody>
            <a:bodyPr wrap="none" rtlCol="0">
              <a:spAutoFit/>
            </a:bodyPr>
            <a:lstStyle/>
            <a:p>
              <a:r>
                <a:rPr lang="en-US" dirty="0">
                  <a:solidFill>
                    <a:schemeClr val="tx2">
                      <a:lumMod val="25000"/>
                    </a:schemeClr>
                  </a:solidFill>
                </a:rPr>
                <a:t>File List</a:t>
              </a:r>
            </a:p>
          </p:txBody>
        </p:sp>
        <p:cxnSp>
          <p:nvCxnSpPr>
            <p:cNvPr id="415" name="Straight Connector 414">
              <a:extLst>
                <a:ext uri="{FF2B5EF4-FFF2-40B4-BE49-F238E27FC236}">
                  <a16:creationId xmlns:a16="http://schemas.microsoft.com/office/drawing/2014/main" id="{BE3EE3BB-CD4F-FBA1-2367-E86894110229}"/>
                </a:ext>
              </a:extLst>
            </p:cNvPr>
            <p:cNvCxnSpPr>
              <a:cxnSpLocks/>
              <a:stCxn id="401" idx="3"/>
              <a:endCxn id="40" idx="1"/>
            </p:cNvCxnSpPr>
            <p:nvPr/>
          </p:nvCxnSpPr>
          <p:spPr>
            <a:xfrm flipV="1">
              <a:off x="5962651" y="3506375"/>
              <a:ext cx="266699" cy="1113"/>
            </a:xfrm>
            <a:prstGeom prst="line">
              <a:avLst/>
            </a:prstGeom>
          </p:spPr>
          <p:style>
            <a:lnRef idx="1">
              <a:schemeClr val="accent3"/>
            </a:lnRef>
            <a:fillRef idx="0">
              <a:schemeClr val="accent3"/>
            </a:fillRef>
            <a:effectRef idx="0">
              <a:schemeClr val="accent3"/>
            </a:effectRef>
            <a:fontRef idx="minor">
              <a:schemeClr val="tx1"/>
            </a:fontRef>
          </p:style>
        </p:cxnSp>
      </p:grpSp>
      <p:grpSp>
        <p:nvGrpSpPr>
          <p:cNvPr id="21" name="Group 20">
            <a:extLst>
              <a:ext uri="{FF2B5EF4-FFF2-40B4-BE49-F238E27FC236}">
                <a16:creationId xmlns:a16="http://schemas.microsoft.com/office/drawing/2014/main" id="{C2873AFD-8495-B66D-CA89-92299AA4E1A4}"/>
              </a:ext>
            </a:extLst>
          </p:cNvPr>
          <p:cNvGrpSpPr/>
          <p:nvPr/>
        </p:nvGrpSpPr>
        <p:grpSpPr>
          <a:xfrm>
            <a:off x="4736961" y="3344050"/>
            <a:ext cx="7018661" cy="482873"/>
            <a:chOff x="4736961" y="3344050"/>
            <a:chExt cx="7018661" cy="482873"/>
          </a:xfrm>
        </p:grpSpPr>
        <p:grpSp>
          <p:nvGrpSpPr>
            <p:cNvPr id="22" name="Group 21">
              <a:extLst>
                <a:ext uri="{FF2B5EF4-FFF2-40B4-BE49-F238E27FC236}">
                  <a16:creationId xmlns:a16="http://schemas.microsoft.com/office/drawing/2014/main" id="{2BCDA4A8-4FF7-B294-7787-6395671FA604}"/>
                </a:ext>
              </a:extLst>
            </p:cNvPr>
            <p:cNvGrpSpPr/>
            <p:nvPr/>
          </p:nvGrpSpPr>
          <p:grpSpPr>
            <a:xfrm>
              <a:off x="4736961" y="3516673"/>
              <a:ext cx="7018661" cy="310250"/>
              <a:chOff x="4716514" y="2740941"/>
              <a:chExt cx="7018661" cy="310250"/>
            </a:xfrm>
          </p:grpSpPr>
          <p:sp>
            <p:nvSpPr>
              <p:cNvPr id="27" name="Rectangle: Rounded Corners 26">
                <a:extLst>
                  <a:ext uri="{FF2B5EF4-FFF2-40B4-BE49-F238E27FC236}">
                    <a16:creationId xmlns:a16="http://schemas.microsoft.com/office/drawing/2014/main" id="{19B7340A-F2B3-EADB-8580-833A2269904E}"/>
                  </a:ext>
                </a:extLst>
              </p:cNvPr>
              <p:cNvSpPr/>
              <p:nvPr/>
            </p:nvSpPr>
            <p:spPr>
              <a:xfrm>
                <a:off x="7625723" y="2746143"/>
                <a:ext cx="1200871" cy="30504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LKJH</a:t>
                </a:r>
              </a:p>
            </p:txBody>
          </p:sp>
          <p:sp>
            <p:nvSpPr>
              <p:cNvPr id="28" name="Rectangle: Rounded Corners 27">
                <a:extLst>
                  <a:ext uri="{FF2B5EF4-FFF2-40B4-BE49-F238E27FC236}">
                    <a16:creationId xmlns:a16="http://schemas.microsoft.com/office/drawing/2014/main" id="{5A66A01B-0306-E785-3397-F14675C1052D}"/>
                  </a:ext>
                </a:extLst>
              </p:cNvPr>
              <p:cNvSpPr/>
              <p:nvPr/>
            </p:nvSpPr>
            <p:spPr>
              <a:xfrm>
                <a:off x="6229351" y="2740941"/>
                <a:ext cx="1200871" cy="30504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solidFill>
                      <a:schemeClr val="bg1"/>
                    </a:solidFill>
                  </a:rPr>
                  <a:t>ASDF</a:t>
                </a:r>
              </a:p>
            </p:txBody>
          </p:sp>
          <p:sp>
            <p:nvSpPr>
              <p:cNvPr id="29" name="Rectangle: Rounded Corners 28">
                <a:extLst>
                  <a:ext uri="{FF2B5EF4-FFF2-40B4-BE49-F238E27FC236}">
                    <a16:creationId xmlns:a16="http://schemas.microsoft.com/office/drawing/2014/main" id="{8973E367-4461-9C92-0495-1F51C7FB1C30}"/>
                  </a:ext>
                </a:extLst>
              </p:cNvPr>
              <p:cNvSpPr/>
              <p:nvPr/>
            </p:nvSpPr>
            <p:spPr>
              <a:xfrm>
                <a:off x="10534304" y="2746143"/>
                <a:ext cx="1200871" cy="30504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solidFill>
                      <a:schemeClr val="bg1"/>
                    </a:solidFill>
                  </a:rPr>
                  <a:t>ASDF</a:t>
                </a:r>
              </a:p>
            </p:txBody>
          </p:sp>
          <p:sp>
            <p:nvSpPr>
              <p:cNvPr id="30" name="Rectangle: Rounded Corners 29">
                <a:extLst>
                  <a:ext uri="{FF2B5EF4-FFF2-40B4-BE49-F238E27FC236}">
                    <a16:creationId xmlns:a16="http://schemas.microsoft.com/office/drawing/2014/main" id="{32D46FDE-5AC0-3B4D-E7F0-6D7EA347C96B}"/>
                  </a:ext>
                </a:extLst>
              </p:cNvPr>
              <p:cNvSpPr/>
              <p:nvPr/>
            </p:nvSpPr>
            <p:spPr>
              <a:xfrm>
                <a:off x="9137932" y="2740941"/>
                <a:ext cx="1200871" cy="30504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POIU</a:t>
                </a:r>
              </a:p>
            </p:txBody>
          </p:sp>
          <p:sp>
            <p:nvSpPr>
              <p:cNvPr id="31" name="TextBox 30">
                <a:extLst>
                  <a:ext uri="{FF2B5EF4-FFF2-40B4-BE49-F238E27FC236}">
                    <a16:creationId xmlns:a16="http://schemas.microsoft.com/office/drawing/2014/main" id="{E086D669-7153-96D2-E639-83DAA017C35C}"/>
                  </a:ext>
                </a:extLst>
              </p:cNvPr>
              <p:cNvSpPr txBox="1"/>
              <p:nvPr/>
            </p:nvSpPr>
            <p:spPr>
              <a:xfrm>
                <a:off x="4716514" y="2740941"/>
                <a:ext cx="1269899" cy="307777"/>
              </a:xfrm>
              <a:prstGeom prst="rect">
                <a:avLst/>
              </a:prstGeom>
              <a:noFill/>
            </p:spPr>
            <p:txBody>
              <a:bodyPr wrap="none" rtlCol="0">
                <a:spAutoFit/>
              </a:bodyPr>
              <a:lstStyle/>
              <a:p>
                <a:r>
                  <a:rPr lang="en-US" dirty="0">
                    <a:solidFill>
                      <a:schemeClr val="tx2">
                        <a:lumMod val="25000"/>
                      </a:schemeClr>
                    </a:solidFill>
                  </a:rPr>
                  <a:t>File List Hash</a:t>
                </a:r>
              </a:p>
            </p:txBody>
          </p:sp>
          <p:cxnSp>
            <p:nvCxnSpPr>
              <p:cNvPr id="32" name="Straight Connector 31">
                <a:extLst>
                  <a:ext uri="{FF2B5EF4-FFF2-40B4-BE49-F238E27FC236}">
                    <a16:creationId xmlns:a16="http://schemas.microsoft.com/office/drawing/2014/main" id="{298611C9-75E0-AEE0-0A0D-DFDF16615132}"/>
                  </a:ext>
                </a:extLst>
              </p:cNvPr>
              <p:cNvCxnSpPr>
                <a:stCxn id="31" idx="3"/>
                <a:endCxn id="28" idx="1"/>
              </p:cNvCxnSpPr>
              <p:nvPr/>
            </p:nvCxnSpPr>
            <p:spPr>
              <a:xfrm flipV="1">
                <a:off x="5986413" y="2893465"/>
                <a:ext cx="242938" cy="1365"/>
              </a:xfrm>
              <a:prstGeom prst="line">
                <a:avLst/>
              </a:prstGeom>
            </p:spPr>
            <p:style>
              <a:lnRef idx="1">
                <a:schemeClr val="accent3"/>
              </a:lnRef>
              <a:fillRef idx="0">
                <a:schemeClr val="accent3"/>
              </a:fillRef>
              <a:effectRef idx="0">
                <a:schemeClr val="accent3"/>
              </a:effectRef>
              <a:fontRef idx="minor">
                <a:schemeClr val="tx1"/>
              </a:fontRef>
            </p:style>
          </p:cxnSp>
        </p:grpSp>
        <p:cxnSp>
          <p:nvCxnSpPr>
            <p:cNvPr id="23" name="Connector: Elbow 22">
              <a:extLst>
                <a:ext uri="{FF2B5EF4-FFF2-40B4-BE49-F238E27FC236}">
                  <a16:creationId xmlns:a16="http://schemas.microsoft.com/office/drawing/2014/main" id="{4BD865CF-E5AA-3ECA-B19E-C7AF1DD38A45}"/>
                </a:ext>
              </a:extLst>
            </p:cNvPr>
            <p:cNvCxnSpPr>
              <a:cxnSpLocks/>
            </p:cNvCxnSpPr>
            <p:nvPr/>
          </p:nvCxnSpPr>
          <p:spPr>
            <a:xfrm rot="5400000">
              <a:off x="6762660" y="3421424"/>
              <a:ext cx="154749" cy="1"/>
            </a:xfrm>
            <a:prstGeom prst="bentConnector3">
              <a:avLst>
                <a:gd name="adj1" fmla="val 50000"/>
              </a:avLst>
            </a:prstGeom>
            <a:ln>
              <a:solidFill>
                <a:srgbClr val="09B36B"/>
              </a:solidFill>
            </a:ln>
          </p:spPr>
          <p:style>
            <a:lnRef idx="1">
              <a:schemeClr val="accent3"/>
            </a:lnRef>
            <a:fillRef idx="0">
              <a:schemeClr val="accent3"/>
            </a:fillRef>
            <a:effectRef idx="0">
              <a:schemeClr val="accent3"/>
            </a:effectRef>
            <a:fontRef idx="minor">
              <a:schemeClr val="tx1"/>
            </a:fontRef>
          </p:style>
        </p:cxnSp>
        <p:cxnSp>
          <p:nvCxnSpPr>
            <p:cNvPr id="24" name="Connector: Elbow 23">
              <a:extLst>
                <a:ext uri="{FF2B5EF4-FFF2-40B4-BE49-F238E27FC236}">
                  <a16:creationId xmlns:a16="http://schemas.microsoft.com/office/drawing/2014/main" id="{E7A99683-FEB8-B73D-E0A2-5AFA809951F1}"/>
                </a:ext>
              </a:extLst>
            </p:cNvPr>
            <p:cNvCxnSpPr>
              <a:cxnSpLocks/>
            </p:cNvCxnSpPr>
            <p:nvPr/>
          </p:nvCxnSpPr>
          <p:spPr>
            <a:xfrm rot="5400000">
              <a:off x="8168918" y="3425344"/>
              <a:ext cx="154749" cy="1"/>
            </a:xfrm>
            <a:prstGeom prst="bentConnector3">
              <a:avLst>
                <a:gd name="adj1" fmla="val 50000"/>
              </a:avLst>
            </a:prstGeom>
            <a:ln>
              <a:solidFill>
                <a:srgbClr val="09B36B"/>
              </a:solidFill>
            </a:ln>
          </p:spPr>
          <p:style>
            <a:lnRef idx="1">
              <a:schemeClr val="accent3"/>
            </a:lnRef>
            <a:fillRef idx="0">
              <a:schemeClr val="accent3"/>
            </a:fillRef>
            <a:effectRef idx="0">
              <a:schemeClr val="accent3"/>
            </a:effectRef>
            <a:fontRef idx="minor">
              <a:schemeClr val="tx1"/>
            </a:fontRef>
          </p:style>
        </p:cxnSp>
        <p:cxnSp>
          <p:nvCxnSpPr>
            <p:cNvPr id="25" name="Connector: Elbow 24">
              <a:extLst>
                <a:ext uri="{FF2B5EF4-FFF2-40B4-BE49-F238E27FC236}">
                  <a16:creationId xmlns:a16="http://schemas.microsoft.com/office/drawing/2014/main" id="{3701E21C-D01F-6D73-ACBD-4ABE77746090}"/>
                </a:ext>
              </a:extLst>
            </p:cNvPr>
            <p:cNvCxnSpPr>
              <a:cxnSpLocks/>
            </p:cNvCxnSpPr>
            <p:nvPr/>
          </p:nvCxnSpPr>
          <p:spPr>
            <a:xfrm rot="5400000">
              <a:off x="9664985" y="3425344"/>
              <a:ext cx="154749" cy="1"/>
            </a:xfrm>
            <a:prstGeom prst="bentConnector3">
              <a:avLst>
                <a:gd name="adj1" fmla="val 50000"/>
              </a:avLst>
            </a:prstGeom>
            <a:ln>
              <a:solidFill>
                <a:srgbClr val="09B36B"/>
              </a:solidFill>
            </a:ln>
          </p:spPr>
          <p:style>
            <a:lnRef idx="1">
              <a:schemeClr val="accent3"/>
            </a:lnRef>
            <a:fillRef idx="0">
              <a:schemeClr val="accent3"/>
            </a:fillRef>
            <a:effectRef idx="0">
              <a:schemeClr val="accent3"/>
            </a:effectRef>
            <a:fontRef idx="minor">
              <a:schemeClr val="tx1"/>
            </a:fontRef>
          </p:style>
        </p:cxnSp>
        <p:cxnSp>
          <p:nvCxnSpPr>
            <p:cNvPr id="26" name="Connector: Elbow 25">
              <a:extLst>
                <a:ext uri="{FF2B5EF4-FFF2-40B4-BE49-F238E27FC236}">
                  <a16:creationId xmlns:a16="http://schemas.microsoft.com/office/drawing/2014/main" id="{E0D9AA3F-9707-B656-C46F-3F672F71BFD0}"/>
                </a:ext>
              </a:extLst>
            </p:cNvPr>
            <p:cNvCxnSpPr>
              <a:cxnSpLocks/>
            </p:cNvCxnSpPr>
            <p:nvPr/>
          </p:nvCxnSpPr>
          <p:spPr>
            <a:xfrm rot="5400000">
              <a:off x="11108968" y="3424118"/>
              <a:ext cx="154749" cy="1"/>
            </a:xfrm>
            <a:prstGeom prst="bentConnector3">
              <a:avLst>
                <a:gd name="adj1" fmla="val 50000"/>
              </a:avLst>
            </a:prstGeom>
            <a:ln>
              <a:solidFill>
                <a:srgbClr val="09B36B"/>
              </a:solidFill>
            </a:ln>
          </p:spPr>
          <p:style>
            <a:lnRef idx="1">
              <a:schemeClr val="accent3"/>
            </a:lnRef>
            <a:fillRef idx="0">
              <a:schemeClr val="accent3"/>
            </a:fillRef>
            <a:effectRef idx="0">
              <a:schemeClr val="accent3"/>
            </a:effectRef>
            <a:fontRef idx="minor">
              <a:schemeClr val="tx1"/>
            </a:fontRef>
          </p:style>
        </p:cxnSp>
      </p:grpSp>
      <p:sp>
        <p:nvSpPr>
          <p:cNvPr id="33" name="Google Shape;472;p46">
            <a:extLst>
              <a:ext uri="{FF2B5EF4-FFF2-40B4-BE49-F238E27FC236}">
                <a16:creationId xmlns:a16="http://schemas.microsoft.com/office/drawing/2014/main" id="{74D690BF-699D-13AC-CB17-F7BD2B845631}"/>
              </a:ext>
            </a:extLst>
          </p:cNvPr>
          <p:cNvSpPr txBox="1">
            <a:spLocks/>
          </p:cNvSpPr>
          <p:nvPr/>
        </p:nvSpPr>
        <p:spPr>
          <a:xfrm>
            <a:off x="609600" y="1120899"/>
            <a:ext cx="9144000" cy="425700"/>
          </a:xfrm>
          <a:prstGeom prst="rect">
            <a:avLst/>
          </a:prstGeom>
          <a:noFill/>
          <a:ln>
            <a:noFill/>
          </a:ln>
        </p:spPr>
        <p:txBody>
          <a:bodyPr spcFirstLastPara="1" wrap="square" lIns="91425" tIns="45700" rIns="91425" bIns="45700" anchor="t" anchorCtr="0">
            <a:normAutofit lnSpcReduction="10000"/>
          </a:bodyPr>
          <a:lstStyle>
            <a:defPPr marR="0" lvl="0" algn="l" rtl="0">
              <a:lnSpc>
                <a:spcPct val="100000"/>
              </a:lnSpc>
              <a:spcBef>
                <a:spcPts val="0"/>
              </a:spcBef>
              <a:spcAft>
                <a:spcPts val="0"/>
              </a:spcAft>
            </a:defPPr>
            <a:lvl1pPr marL="457200" marR="0" lvl="0" indent="-279400" algn="l" rtl="0">
              <a:lnSpc>
                <a:spcPct val="115000"/>
              </a:lnSpc>
              <a:spcBef>
                <a:spcPts val="1000"/>
              </a:spcBef>
              <a:spcAft>
                <a:spcPts val="0"/>
              </a:spcAft>
              <a:buClr>
                <a:srgbClr val="000000"/>
              </a:buClr>
              <a:buSzPts val="800"/>
              <a:buFont typeface="Arial"/>
              <a:buChar char="•"/>
              <a:defRPr sz="12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L="914400" marR="0" lvl="1"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2pPr>
            <a:lvl3pPr marL="1371600" marR="0" lvl="2"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3pPr>
            <a:lvl4pPr marL="1828800" marR="0" lvl="3" indent="-311150" algn="l" rtl="0">
              <a:lnSpc>
                <a:spcPct val="115000"/>
              </a:lnSpc>
              <a:spcBef>
                <a:spcPts val="500"/>
              </a:spcBef>
              <a:spcAft>
                <a:spcPts val="0"/>
              </a:spcAft>
              <a:buClr>
                <a:srgbClr val="000000"/>
              </a:buClr>
              <a:buSzPts val="1300"/>
              <a:buFont typeface="Arial"/>
              <a:buChar char="•"/>
              <a:defRPr sz="1300" b="0" i="0" u="none" strike="noStrike" cap="none">
                <a:solidFill>
                  <a:srgbClr val="000000"/>
                </a:solidFill>
                <a:latin typeface="Arial"/>
                <a:ea typeface="Arial"/>
                <a:cs typeface="Arial"/>
                <a:sym typeface="Arial"/>
              </a:defRPr>
            </a:lvl4pPr>
            <a:lvl5pPr marL="2286000" marR="0" lvl="4"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5pPr>
            <a:lvl6pPr marL="2743200" marR="0" lvl="5"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6pPr>
            <a:lvl7pPr marL="3200400" marR="0" lvl="6"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7pPr>
            <a:lvl8pPr marL="3657600" marR="0" lvl="7"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8pPr>
            <a:lvl9pPr marL="4114800" marR="0" lvl="8"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9pPr>
          </a:lstStyle>
          <a:p>
            <a:pPr marL="177800" indent="0">
              <a:buNone/>
            </a:pPr>
            <a:r>
              <a:rPr lang="en-US" i="1" dirty="0"/>
              <a:t>“How can I group similar shares so I can take targeted actions?”</a:t>
            </a:r>
          </a:p>
        </p:txBody>
      </p:sp>
    </p:spTree>
    <p:extLst>
      <p:ext uri="{BB962C8B-B14F-4D97-AF65-F5344CB8AC3E}">
        <p14:creationId xmlns:p14="http://schemas.microsoft.com/office/powerpoint/2010/main" val="3507512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7879BD51-2342-7F6E-6C43-881CFFE63590}"/>
            </a:ext>
          </a:extLst>
        </p:cNvPr>
        <p:cNvGrpSpPr/>
        <p:nvPr/>
      </p:nvGrpSpPr>
      <p:grpSpPr>
        <a:xfrm>
          <a:off x="0" y="0"/>
          <a:ext cx="0" cy="0"/>
          <a:chOff x="0" y="0"/>
          <a:chExt cx="0" cy="0"/>
        </a:xfrm>
      </p:grpSpPr>
      <p:sp>
        <p:nvSpPr>
          <p:cNvPr id="413" name="Google Shape;413;p43">
            <a:extLst>
              <a:ext uri="{FF2B5EF4-FFF2-40B4-BE49-F238E27FC236}">
                <a16:creationId xmlns:a16="http://schemas.microsoft.com/office/drawing/2014/main" id="{2BB5FC36-D79D-13B9-5FDD-48A9AA9EB38D}"/>
              </a:ext>
            </a:extLst>
          </p:cNvPr>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Grouping &amp; Similarity</a:t>
            </a:r>
            <a:endParaRPr dirty="0"/>
          </a:p>
        </p:txBody>
      </p:sp>
      <p:sp>
        <p:nvSpPr>
          <p:cNvPr id="49" name="Google Shape;415;p43">
            <a:extLst>
              <a:ext uri="{FF2B5EF4-FFF2-40B4-BE49-F238E27FC236}">
                <a16:creationId xmlns:a16="http://schemas.microsoft.com/office/drawing/2014/main" id="{15574864-E086-74BC-A132-B3BFD87087CF}"/>
              </a:ext>
            </a:extLst>
          </p:cNvPr>
          <p:cNvSpPr txBox="1">
            <a:spLocks/>
          </p:cNvSpPr>
          <p:nvPr/>
        </p:nvSpPr>
        <p:spPr>
          <a:xfrm>
            <a:off x="766479" y="15156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r>
              <a:rPr lang="en-US" b="0" dirty="0">
                <a:solidFill>
                  <a:schemeClr val="tx2">
                    <a:lumMod val="25000"/>
                  </a:schemeClr>
                </a:solidFill>
              </a:rPr>
              <a:t>Group by Share Name</a:t>
            </a:r>
          </a:p>
          <a:p>
            <a:pPr marL="285750" indent="-285750">
              <a:buFont typeface="Arial" panose="020B0604020202020204" pitchFamily="34" charset="0"/>
              <a:buChar char="•"/>
            </a:pPr>
            <a:r>
              <a:rPr lang="en-US" b="0" dirty="0">
                <a:solidFill>
                  <a:schemeClr val="tx2">
                    <a:lumMod val="25000"/>
                  </a:schemeClr>
                </a:solidFill>
              </a:rPr>
              <a:t>Group by </a:t>
            </a:r>
            <a:r>
              <a:rPr lang="en-US" dirty="0">
                <a:solidFill>
                  <a:schemeClr val="tx2">
                    <a:lumMod val="25000"/>
                  </a:schemeClr>
                </a:solidFill>
              </a:rPr>
              <a:t>Folder Group (Dir Hash)</a:t>
            </a:r>
            <a:endParaRPr lang="en-US" dirty="0"/>
          </a:p>
          <a:p>
            <a:pPr marL="285750" indent="-285750">
              <a:buFont typeface="Arial" panose="020B0604020202020204" pitchFamily="34" charset="0"/>
              <a:buChar char="•"/>
            </a:pPr>
            <a:endParaRPr lang="en-US" dirty="0"/>
          </a:p>
        </p:txBody>
      </p:sp>
      <p:grpSp>
        <p:nvGrpSpPr>
          <p:cNvPr id="6" name="Group 5">
            <a:extLst>
              <a:ext uri="{FF2B5EF4-FFF2-40B4-BE49-F238E27FC236}">
                <a16:creationId xmlns:a16="http://schemas.microsoft.com/office/drawing/2014/main" id="{38CB294E-88B7-1A9E-12A8-218C1E135821}"/>
              </a:ext>
            </a:extLst>
          </p:cNvPr>
          <p:cNvGrpSpPr/>
          <p:nvPr/>
        </p:nvGrpSpPr>
        <p:grpSpPr>
          <a:xfrm>
            <a:off x="5914490" y="0"/>
            <a:ext cx="6277510" cy="6277510"/>
            <a:chOff x="5914490" y="0"/>
            <a:chExt cx="6277510" cy="6277510"/>
          </a:xfrm>
        </p:grpSpPr>
        <p:pic>
          <p:nvPicPr>
            <p:cNvPr id="7" name="Picture 6" descr="A monkey wearing a space suit&#10;&#10;AI-generated content may be incorrect.">
              <a:extLst>
                <a:ext uri="{FF2B5EF4-FFF2-40B4-BE49-F238E27FC236}">
                  <a16:creationId xmlns:a16="http://schemas.microsoft.com/office/drawing/2014/main" id="{82DB0878-0DCB-E3DB-5227-BCF58C866CC2}"/>
                </a:ext>
              </a:extLst>
            </p:cNvPr>
            <p:cNvPicPr>
              <a:picLocks noChangeAspect="1"/>
            </p:cNvPicPr>
            <p:nvPr/>
          </p:nvPicPr>
          <p:blipFill>
            <a:blip r:embed="rId3">
              <a:alphaModFix amt="50000"/>
            </a:blip>
            <a:stretch>
              <a:fillRect/>
            </a:stretch>
          </p:blipFill>
          <p:spPr>
            <a:xfrm>
              <a:off x="5914490" y="0"/>
              <a:ext cx="6277510" cy="6277510"/>
            </a:xfrm>
            <a:prstGeom prst="rect">
              <a:avLst/>
            </a:prstGeom>
          </p:spPr>
        </p:pic>
        <p:sp>
          <p:nvSpPr>
            <p:cNvPr id="8" name="Rectangle 7">
              <a:extLst>
                <a:ext uri="{FF2B5EF4-FFF2-40B4-BE49-F238E27FC236}">
                  <a16:creationId xmlns:a16="http://schemas.microsoft.com/office/drawing/2014/main" id="{712868F4-CAA4-CA59-E39E-53C674DDA066}"/>
                </a:ext>
              </a:extLst>
            </p:cNvPr>
            <p:cNvSpPr/>
            <p:nvPr/>
          </p:nvSpPr>
          <p:spPr>
            <a:xfrm>
              <a:off x="5914490" y="0"/>
              <a:ext cx="6277508" cy="6277510"/>
            </a:xfrm>
            <a:prstGeom prst="rect">
              <a:avLst/>
            </a:prstGeom>
            <a:solidFill>
              <a:srgbClr val="EBEBF3">
                <a:alpha val="86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black and white symbol&#10;&#10;AI-generated content may be incorrect.">
              <a:extLst>
                <a:ext uri="{FF2B5EF4-FFF2-40B4-BE49-F238E27FC236}">
                  <a16:creationId xmlns:a16="http://schemas.microsoft.com/office/drawing/2014/main" id="{A27A86AB-5A63-5F04-6F67-311F286EEF7C}"/>
                </a:ext>
              </a:extLst>
            </p:cNvPr>
            <p:cNvPicPr>
              <a:picLocks noChangeAspect="1"/>
            </p:cNvPicPr>
            <p:nvPr/>
          </p:nvPicPr>
          <p:blipFill>
            <a:blip r:embed="rId4">
              <a:alphaModFix amt="50000"/>
            </a:blip>
            <a:stretch>
              <a:fillRect/>
            </a:stretch>
          </p:blipFill>
          <p:spPr>
            <a:xfrm>
              <a:off x="7721082" y="3596568"/>
              <a:ext cx="205273" cy="205273"/>
            </a:xfrm>
            <a:prstGeom prst="rect">
              <a:avLst/>
            </a:prstGeom>
          </p:spPr>
        </p:pic>
      </p:grpSp>
      <p:sp>
        <p:nvSpPr>
          <p:cNvPr id="5" name="TextBox 4">
            <a:extLst>
              <a:ext uri="{FF2B5EF4-FFF2-40B4-BE49-F238E27FC236}">
                <a16:creationId xmlns:a16="http://schemas.microsoft.com/office/drawing/2014/main" id="{FA28492A-BE89-4EA5-4BA3-EBC7FF0EE9E4}"/>
              </a:ext>
            </a:extLst>
          </p:cNvPr>
          <p:cNvSpPr txBox="1"/>
          <p:nvPr/>
        </p:nvSpPr>
        <p:spPr>
          <a:xfrm>
            <a:off x="6353174" y="1515649"/>
            <a:ext cx="5000625" cy="307777"/>
          </a:xfrm>
          <a:prstGeom prst="rect">
            <a:avLst/>
          </a:prstGeom>
          <a:noFill/>
        </p:spPr>
        <p:txBody>
          <a:bodyPr wrap="square">
            <a:spAutoFit/>
          </a:bodyPr>
          <a:lstStyle/>
          <a:p>
            <a:r>
              <a:rPr lang="en-US" b="0" i="0" dirty="0">
                <a:solidFill>
                  <a:srgbClr val="3D3935"/>
                </a:solidFill>
                <a:effectLst/>
                <a:latin typeface="Open Sans" panose="020B0606030504020204" pitchFamily="34" charset="0"/>
              </a:rPr>
              <a:t>Folder groups are MD5 hashes of a share's file listing. </a:t>
            </a:r>
            <a:endParaRPr lang="en-US" b="1" dirty="0">
              <a:solidFill>
                <a:schemeClr val="tx2">
                  <a:lumMod val="25000"/>
                </a:schemeClr>
              </a:solidFill>
            </a:endParaRPr>
          </a:p>
        </p:txBody>
      </p:sp>
      <p:sp>
        <p:nvSpPr>
          <p:cNvPr id="10" name="TextBox 9">
            <a:extLst>
              <a:ext uri="{FF2B5EF4-FFF2-40B4-BE49-F238E27FC236}">
                <a16:creationId xmlns:a16="http://schemas.microsoft.com/office/drawing/2014/main" id="{C5382BE5-7DA3-4ADE-A546-DE1C8131A5B5}"/>
              </a:ext>
            </a:extLst>
          </p:cNvPr>
          <p:cNvSpPr txBox="1"/>
          <p:nvPr/>
        </p:nvSpPr>
        <p:spPr>
          <a:xfrm>
            <a:off x="6353174" y="662500"/>
            <a:ext cx="5136890" cy="646331"/>
          </a:xfrm>
          <a:prstGeom prst="rect">
            <a:avLst/>
          </a:prstGeom>
          <a:noFill/>
        </p:spPr>
        <p:txBody>
          <a:bodyPr wrap="square">
            <a:spAutoFit/>
          </a:bodyPr>
          <a:lstStyle/>
          <a:p>
            <a:r>
              <a:rPr lang="en-US" sz="3600" dirty="0">
                <a:solidFill>
                  <a:srgbClr val="09B36B"/>
                </a:solidFill>
              </a:rPr>
              <a:t>Summary</a:t>
            </a:r>
          </a:p>
        </p:txBody>
      </p:sp>
      <p:grpSp>
        <p:nvGrpSpPr>
          <p:cNvPr id="3" name="Group 2">
            <a:extLst>
              <a:ext uri="{FF2B5EF4-FFF2-40B4-BE49-F238E27FC236}">
                <a16:creationId xmlns:a16="http://schemas.microsoft.com/office/drawing/2014/main" id="{2396E439-9D5F-4586-8C10-131B56369716}"/>
              </a:ext>
            </a:extLst>
          </p:cNvPr>
          <p:cNvGrpSpPr/>
          <p:nvPr/>
        </p:nvGrpSpPr>
        <p:grpSpPr>
          <a:xfrm>
            <a:off x="4791951" y="2285498"/>
            <a:ext cx="6943224" cy="310250"/>
            <a:chOff x="4791951" y="2285498"/>
            <a:chExt cx="6943224" cy="310250"/>
          </a:xfrm>
        </p:grpSpPr>
        <p:grpSp>
          <p:nvGrpSpPr>
            <p:cNvPr id="393" name="Group 392">
              <a:extLst>
                <a:ext uri="{FF2B5EF4-FFF2-40B4-BE49-F238E27FC236}">
                  <a16:creationId xmlns:a16="http://schemas.microsoft.com/office/drawing/2014/main" id="{64F6AA11-1015-E3B2-F3B5-0461D15C2C20}"/>
                </a:ext>
              </a:extLst>
            </p:cNvPr>
            <p:cNvGrpSpPr/>
            <p:nvPr/>
          </p:nvGrpSpPr>
          <p:grpSpPr>
            <a:xfrm>
              <a:off x="6229351" y="2285498"/>
              <a:ext cx="2597243" cy="310250"/>
              <a:chOff x="8462070" y="4704276"/>
              <a:chExt cx="2597243" cy="310250"/>
            </a:xfrm>
          </p:grpSpPr>
          <p:sp>
            <p:nvSpPr>
              <p:cNvPr id="394" name="Rectangle: Rounded Corners 393">
                <a:extLst>
                  <a:ext uri="{FF2B5EF4-FFF2-40B4-BE49-F238E27FC236}">
                    <a16:creationId xmlns:a16="http://schemas.microsoft.com/office/drawing/2014/main" id="{87D3FAA0-3BF0-19D2-CE35-B26606040663}"/>
                  </a:ext>
                </a:extLst>
              </p:cNvPr>
              <p:cNvSpPr/>
              <p:nvPr/>
            </p:nvSpPr>
            <p:spPr>
              <a:xfrm>
                <a:off x="9858442" y="4709478"/>
                <a:ext cx="1200871" cy="30504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Share 2</a:t>
                </a:r>
              </a:p>
            </p:txBody>
          </p:sp>
          <p:sp>
            <p:nvSpPr>
              <p:cNvPr id="395" name="Rectangle: Rounded Corners 394">
                <a:extLst>
                  <a:ext uri="{FF2B5EF4-FFF2-40B4-BE49-F238E27FC236}">
                    <a16:creationId xmlns:a16="http://schemas.microsoft.com/office/drawing/2014/main" id="{806608E8-0514-BE8F-6045-99023B8844D5}"/>
                  </a:ext>
                </a:extLst>
              </p:cNvPr>
              <p:cNvSpPr/>
              <p:nvPr/>
            </p:nvSpPr>
            <p:spPr>
              <a:xfrm>
                <a:off x="8462070" y="4704276"/>
                <a:ext cx="1200871" cy="30504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Share 1</a:t>
                </a:r>
              </a:p>
            </p:txBody>
          </p:sp>
        </p:grpSp>
        <p:grpSp>
          <p:nvGrpSpPr>
            <p:cNvPr id="396" name="Group 395">
              <a:extLst>
                <a:ext uri="{FF2B5EF4-FFF2-40B4-BE49-F238E27FC236}">
                  <a16:creationId xmlns:a16="http://schemas.microsoft.com/office/drawing/2014/main" id="{60B649C4-4C03-6BB1-10BB-2AE92EDD0F81}"/>
                </a:ext>
              </a:extLst>
            </p:cNvPr>
            <p:cNvGrpSpPr/>
            <p:nvPr/>
          </p:nvGrpSpPr>
          <p:grpSpPr>
            <a:xfrm>
              <a:off x="9137932" y="2285498"/>
              <a:ext cx="2597243" cy="310250"/>
              <a:chOff x="8462070" y="4704276"/>
              <a:chExt cx="2597243" cy="310250"/>
            </a:xfrm>
          </p:grpSpPr>
          <p:sp>
            <p:nvSpPr>
              <p:cNvPr id="397" name="Rectangle: Rounded Corners 396">
                <a:extLst>
                  <a:ext uri="{FF2B5EF4-FFF2-40B4-BE49-F238E27FC236}">
                    <a16:creationId xmlns:a16="http://schemas.microsoft.com/office/drawing/2014/main" id="{AF940632-8408-598C-1A02-51645B9BAA2B}"/>
                  </a:ext>
                </a:extLst>
              </p:cNvPr>
              <p:cNvSpPr/>
              <p:nvPr/>
            </p:nvSpPr>
            <p:spPr>
              <a:xfrm>
                <a:off x="9858442" y="4709478"/>
                <a:ext cx="1200871" cy="30504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Share 4</a:t>
                </a:r>
              </a:p>
            </p:txBody>
          </p:sp>
          <p:sp>
            <p:nvSpPr>
              <p:cNvPr id="398" name="Rectangle: Rounded Corners 397">
                <a:extLst>
                  <a:ext uri="{FF2B5EF4-FFF2-40B4-BE49-F238E27FC236}">
                    <a16:creationId xmlns:a16="http://schemas.microsoft.com/office/drawing/2014/main" id="{E1850C6D-68A2-D38E-8A6B-7DD852E6E46F}"/>
                  </a:ext>
                </a:extLst>
              </p:cNvPr>
              <p:cNvSpPr/>
              <p:nvPr/>
            </p:nvSpPr>
            <p:spPr>
              <a:xfrm>
                <a:off x="8462070" y="4704276"/>
                <a:ext cx="1200871" cy="30504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Share 3</a:t>
                </a:r>
              </a:p>
            </p:txBody>
          </p:sp>
        </p:grpSp>
        <p:sp>
          <p:nvSpPr>
            <p:cNvPr id="399" name="TextBox 398">
              <a:extLst>
                <a:ext uri="{FF2B5EF4-FFF2-40B4-BE49-F238E27FC236}">
                  <a16:creationId xmlns:a16="http://schemas.microsoft.com/office/drawing/2014/main" id="{27A2705D-0C41-65C7-EE54-2E5E72C5434F}"/>
                </a:ext>
              </a:extLst>
            </p:cNvPr>
            <p:cNvSpPr txBox="1"/>
            <p:nvPr/>
          </p:nvSpPr>
          <p:spPr>
            <a:xfrm>
              <a:off x="4791951" y="2285498"/>
              <a:ext cx="1189749" cy="307777"/>
            </a:xfrm>
            <a:prstGeom prst="rect">
              <a:avLst/>
            </a:prstGeom>
            <a:noFill/>
          </p:spPr>
          <p:txBody>
            <a:bodyPr wrap="none" rtlCol="0">
              <a:spAutoFit/>
            </a:bodyPr>
            <a:lstStyle/>
            <a:p>
              <a:r>
                <a:rPr lang="en-US" dirty="0">
                  <a:solidFill>
                    <a:schemeClr val="tx2">
                      <a:lumMod val="25000"/>
                    </a:schemeClr>
                  </a:solidFill>
                </a:rPr>
                <a:t>Share Name</a:t>
              </a:r>
            </a:p>
          </p:txBody>
        </p:sp>
        <p:cxnSp>
          <p:nvCxnSpPr>
            <p:cNvPr id="411" name="Straight Connector 410">
              <a:extLst>
                <a:ext uri="{FF2B5EF4-FFF2-40B4-BE49-F238E27FC236}">
                  <a16:creationId xmlns:a16="http://schemas.microsoft.com/office/drawing/2014/main" id="{E645E518-4FEB-3B47-2AD0-EF888DF34605}"/>
                </a:ext>
              </a:extLst>
            </p:cNvPr>
            <p:cNvCxnSpPr>
              <a:cxnSpLocks/>
              <a:stCxn id="399" idx="3"/>
              <a:endCxn id="395" idx="1"/>
            </p:cNvCxnSpPr>
            <p:nvPr/>
          </p:nvCxnSpPr>
          <p:spPr>
            <a:xfrm flipV="1">
              <a:off x="5981700" y="2438022"/>
              <a:ext cx="247651" cy="1365"/>
            </a:xfrm>
            <a:prstGeom prst="line">
              <a:avLst/>
            </a:prstGeom>
          </p:spPr>
          <p:style>
            <a:lnRef idx="1">
              <a:schemeClr val="accent3"/>
            </a:lnRef>
            <a:fillRef idx="0">
              <a:schemeClr val="accent3"/>
            </a:fillRef>
            <a:effectRef idx="0">
              <a:schemeClr val="accent3"/>
            </a:effectRef>
            <a:fontRef idx="minor">
              <a:schemeClr val="tx1"/>
            </a:fontRef>
          </p:style>
        </p:cxnSp>
      </p:grpSp>
      <p:grpSp>
        <p:nvGrpSpPr>
          <p:cNvPr id="4" name="Group 3">
            <a:extLst>
              <a:ext uri="{FF2B5EF4-FFF2-40B4-BE49-F238E27FC236}">
                <a16:creationId xmlns:a16="http://schemas.microsoft.com/office/drawing/2014/main" id="{BDDAA9A9-1E5F-92D8-BAD6-7E40FBC9DAD0}"/>
              </a:ext>
            </a:extLst>
          </p:cNvPr>
          <p:cNvGrpSpPr/>
          <p:nvPr/>
        </p:nvGrpSpPr>
        <p:grpSpPr>
          <a:xfrm>
            <a:off x="5160828" y="2745591"/>
            <a:ext cx="6574347" cy="611273"/>
            <a:chOff x="5160828" y="3200738"/>
            <a:chExt cx="6574347" cy="611273"/>
          </a:xfrm>
        </p:grpSpPr>
        <p:sp>
          <p:nvSpPr>
            <p:cNvPr id="40" name="Rectangle: Rounded Corners 39">
              <a:extLst>
                <a:ext uri="{FF2B5EF4-FFF2-40B4-BE49-F238E27FC236}">
                  <a16:creationId xmlns:a16="http://schemas.microsoft.com/office/drawing/2014/main" id="{9F7F2940-EBF1-459F-9A34-C7C84AABB20E}"/>
                </a:ext>
              </a:extLst>
            </p:cNvPr>
            <p:cNvSpPr/>
            <p:nvPr/>
          </p:nvSpPr>
          <p:spPr>
            <a:xfrm>
              <a:off x="6229350" y="3200738"/>
              <a:ext cx="1200871" cy="611273"/>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solidFill>
                    <a:schemeClr val="bg1"/>
                  </a:solidFill>
                </a:rPr>
                <a:t>File1.txt</a:t>
              </a:r>
            </a:p>
            <a:p>
              <a:pPr algn="ctr"/>
              <a:r>
                <a:rPr lang="en-US" dirty="0">
                  <a:solidFill>
                    <a:schemeClr val="bg1"/>
                  </a:solidFill>
                </a:rPr>
                <a:t>File2.txt</a:t>
              </a:r>
            </a:p>
          </p:txBody>
        </p:sp>
        <p:sp>
          <p:nvSpPr>
            <p:cNvPr id="41" name="Rectangle: Rounded Corners 40">
              <a:extLst>
                <a:ext uri="{FF2B5EF4-FFF2-40B4-BE49-F238E27FC236}">
                  <a16:creationId xmlns:a16="http://schemas.microsoft.com/office/drawing/2014/main" id="{B8F61AA3-CF1B-BF6F-EAFE-6B4D11F69AB0}"/>
                </a:ext>
              </a:extLst>
            </p:cNvPr>
            <p:cNvSpPr/>
            <p:nvPr/>
          </p:nvSpPr>
          <p:spPr>
            <a:xfrm>
              <a:off x="7625723" y="3200739"/>
              <a:ext cx="1200871" cy="601102"/>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File2.txt</a:t>
              </a:r>
            </a:p>
          </p:txBody>
        </p:sp>
        <p:sp>
          <p:nvSpPr>
            <p:cNvPr id="51" name="Rectangle: Rounded Corners 50">
              <a:extLst>
                <a:ext uri="{FF2B5EF4-FFF2-40B4-BE49-F238E27FC236}">
                  <a16:creationId xmlns:a16="http://schemas.microsoft.com/office/drawing/2014/main" id="{83C187AC-52E2-A486-51E9-A58569AAE060}"/>
                </a:ext>
              </a:extLst>
            </p:cNvPr>
            <p:cNvSpPr/>
            <p:nvPr/>
          </p:nvSpPr>
          <p:spPr>
            <a:xfrm>
              <a:off x="9137933" y="3200738"/>
              <a:ext cx="1200870" cy="598459"/>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File3.txt</a:t>
              </a:r>
            </a:p>
            <a:p>
              <a:pPr algn="ctr"/>
              <a:r>
                <a:rPr lang="en-US" dirty="0"/>
                <a:t>File4.txt</a:t>
              </a:r>
            </a:p>
          </p:txBody>
        </p:sp>
        <p:sp>
          <p:nvSpPr>
            <p:cNvPr id="52" name="Rectangle: Rounded Corners 51">
              <a:extLst>
                <a:ext uri="{FF2B5EF4-FFF2-40B4-BE49-F238E27FC236}">
                  <a16:creationId xmlns:a16="http://schemas.microsoft.com/office/drawing/2014/main" id="{55584672-F553-D02F-B560-0ED955B28950}"/>
                </a:ext>
              </a:extLst>
            </p:cNvPr>
            <p:cNvSpPr/>
            <p:nvPr/>
          </p:nvSpPr>
          <p:spPr>
            <a:xfrm>
              <a:off x="10534304" y="3200739"/>
              <a:ext cx="1200871" cy="59845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solidFill>
                    <a:schemeClr val="bg1"/>
                  </a:solidFill>
                </a:rPr>
                <a:t>File1.txt</a:t>
              </a:r>
            </a:p>
            <a:p>
              <a:pPr algn="ctr"/>
              <a:r>
                <a:rPr lang="en-US" dirty="0">
                  <a:solidFill>
                    <a:schemeClr val="bg1"/>
                  </a:solidFill>
                </a:rPr>
                <a:t>File2.txt</a:t>
              </a:r>
            </a:p>
          </p:txBody>
        </p:sp>
        <p:sp>
          <p:nvSpPr>
            <p:cNvPr id="401" name="TextBox 400">
              <a:extLst>
                <a:ext uri="{FF2B5EF4-FFF2-40B4-BE49-F238E27FC236}">
                  <a16:creationId xmlns:a16="http://schemas.microsoft.com/office/drawing/2014/main" id="{B0D47B7E-0DD3-66ED-86C1-2A07486D76F6}"/>
                </a:ext>
              </a:extLst>
            </p:cNvPr>
            <p:cNvSpPr txBox="1"/>
            <p:nvPr/>
          </p:nvSpPr>
          <p:spPr>
            <a:xfrm>
              <a:off x="5160828" y="3353599"/>
              <a:ext cx="801823" cy="307777"/>
            </a:xfrm>
            <a:prstGeom prst="rect">
              <a:avLst/>
            </a:prstGeom>
            <a:noFill/>
          </p:spPr>
          <p:txBody>
            <a:bodyPr wrap="none" rtlCol="0">
              <a:spAutoFit/>
            </a:bodyPr>
            <a:lstStyle/>
            <a:p>
              <a:r>
                <a:rPr lang="en-US" dirty="0">
                  <a:solidFill>
                    <a:schemeClr val="tx2">
                      <a:lumMod val="25000"/>
                    </a:schemeClr>
                  </a:solidFill>
                </a:rPr>
                <a:t>File List</a:t>
              </a:r>
            </a:p>
          </p:txBody>
        </p:sp>
        <p:cxnSp>
          <p:nvCxnSpPr>
            <p:cNvPr id="415" name="Straight Connector 414">
              <a:extLst>
                <a:ext uri="{FF2B5EF4-FFF2-40B4-BE49-F238E27FC236}">
                  <a16:creationId xmlns:a16="http://schemas.microsoft.com/office/drawing/2014/main" id="{01DA720A-7225-97CD-787A-D7D06C2E15EF}"/>
                </a:ext>
              </a:extLst>
            </p:cNvPr>
            <p:cNvCxnSpPr>
              <a:cxnSpLocks/>
              <a:stCxn id="401" idx="3"/>
              <a:endCxn id="40" idx="1"/>
            </p:cNvCxnSpPr>
            <p:nvPr/>
          </p:nvCxnSpPr>
          <p:spPr>
            <a:xfrm flipV="1">
              <a:off x="5962651" y="3506375"/>
              <a:ext cx="266699" cy="1113"/>
            </a:xfrm>
            <a:prstGeom prst="line">
              <a:avLst/>
            </a:prstGeom>
          </p:spPr>
          <p:style>
            <a:lnRef idx="1">
              <a:schemeClr val="accent3"/>
            </a:lnRef>
            <a:fillRef idx="0">
              <a:schemeClr val="accent3"/>
            </a:fillRef>
            <a:effectRef idx="0">
              <a:schemeClr val="accent3"/>
            </a:effectRef>
            <a:fontRef idx="minor">
              <a:schemeClr val="tx1"/>
            </a:fontRef>
          </p:style>
        </p:cxnSp>
      </p:grpSp>
      <p:grpSp>
        <p:nvGrpSpPr>
          <p:cNvPr id="21" name="Group 20">
            <a:extLst>
              <a:ext uri="{FF2B5EF4-FFF2-40B4-BE49-F238E27FC236}">
                <a16:creationId xmlns:a16="http://schemas.microsoft.com/office/drawing/2014/main" id="{ED3EC6D9-4BB3-F234-643C-FF054D6E1F22}"/>
              </a:ext>
            </a:extLst>
          </p:cNvPr>
          <p:cNvGrpSpPr/>
          <p:nvPr/>
        </p:nvGrpSpPr>
        <p:grpSpPr>
          <a:xfrm>
            <a:off x="4736961" y="3344050"/>
            <a:ext cx="7018661" cy="482873"/>
            <a:chOff x="4736961" y="3344050"/>
            <a:chExt cx="7018661" cy="482873"/>
          </a:xfrm>
        </p:grpSpPr>
        <p:grpSp>
          <p:nvGrpSpPr>
            <p:cNvPr id="22" name="Group 21">
              <a:extLst>
                <a:ext uri="{FF2B5EF4-FFF2-40B4-BE49-F238E27FC236}">
                  <a16:creationId xmlns:a16="http://schemas.microsoft.com/office/drawing/2014/main" id="{7BB78106-A5AD-8C3D-F06E-F0EE04D935D2}"/>
                </a:ext>
              </a:extLst>
            </p:cNvPr>
            <p:cNvGrpSpPr/>
            <p:nvPr/>
          </p:nvGrpSpPr>
          <p:grpSpPr>
            <a:xfrm>
              <a:off x="4736961" y="3516673"/>
              <a:ext cx="7018661" cy="310250"/>
              <a:chOff x="4716514" y="2740941"/>
              <a:chExt cx="7018661" cy="310250"/>
            </a:xfrm>
          </p:grpSpPr>
          <p:sp>
            <p:nvSpPr>
              <p:cNvPr id="27" name="Rectangle: Rounded Corners 26">
                <a:extLst>
                  <a:ext uri="{FF2B5EF4-FFF2-40B4-BE49-F238E27FC236}">
                    <a16:creationId xmlns:a16="http://schemas.microsoft.com/office/drawing/2014/main" id="{D644F3BD-5C42-A186-713B-BD0AABE76457}"/>
                  </a:ext>
                </a:extLst>
              </p:cNvPr>
              <p:cNvSpPr/>
              <p:nvPr/>
            </p:nvSpPr>
            <p:spPr>
              <a:xfrm>
                <a:off x="7625723" y="2746143"/>
                <a:ext cx="1200871" cy="30504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LKJH</a:t>
                </a:r>
              </a:p>
            </p:txBody>
          </p:sp>
          <p:sp>
            <p:nvSpPr>
              <p:cNvPr id="28" name="Rectangle: Rounded Corners 27">
                <a:extLst>
                  <a:ext uri="{FF2B5EF4-FFF2-40B4-BE49-F238E27FC236}">
                    <a16:creationId xmlns:a16="http://schemas.microsoft.com/office/drawing/2014/main" id="{9E3D4894-C774-1581-ACA8-CB67EF4341BB}"/>
                  </a:ext>
                </a:extLst>
              </p:cNvPr>
              <p:cNvSpPr/>
              <p:nvPr/>
            </p:nvSpPr>
            <p:spPr>
              <a:xfrm>
                <a:off x="6229351" y="2740941"/>
                <a:ext cx="1200871" cy="30504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solidFill>
                      <a:schemeClr val="bg1"/>
                    </a:solidFill>
                  </a:rPr>
                  <a:t>ASDF</a:t>
                </a:r>
              </a:p>
            </p:txBody>
          </p:sp>
          <p:sp>
            <p:nvSpPr>
              <p:cNvPr id="29" name="Rectangle: Rounded Corners 28">
                <a:extLst>
                  <a:ext uri="{FF2B5EF4-FFF2-40B4-BE49-F238E27FC236}">
                    <a16:creationId xmlns:a16="http://schemas.microsoft.com/office/drawing/2014/main" id="{C51290EF-DCD3-A6CA-430A-91D914FDF7FF}"/>
                  </a:ext>
                </a:extLst>
              </p:cNvPr>
              <p:cNvSpPr/>
              <p:nvPr/>
            </p:nvSpPr>
            <p:spPr>
              <a:xfrm>
                <a:off x="10534304" y="2746143"/>
                <a:ext cx="1200871" cy="30504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solidFill>
                      <a:schemeClr val="bg1"/>
                    </a:solidFill>
                  </a:rPr>
                  <a:t>ASDF</a:t>
                </a:r>
              </a:p>
            </p:txBody>
          </p:sp>
          <p:sp>
            <p:nvSpPr>
              <p:cNvPr id="30" name="Rectangle: Rounded Corners 29">
                <a:extLst>
                  <a:ext uri="{FF2B5EF4-FFF2-40B4-BE49-F238E27FC236}">
                    <a16:creationId xmlns:a16="http://schemas.microsoft.com/office/drawing/2014/main" id="{5D6B4BC8-B828-7D83-12B6-01CFB2344F05}"/>
                  </a:ext>
                </a:extLst>
              </p:cNvPr>
              <p:cNvSpPr/>
              <p:nvPr/>
            </p:nvSpPr>
            <p:spPr>
              <a:xfrm>
                <a:off x="9137932" y="2740941"/>
                <a:ext cx="1200871" cy="30504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POIU</a:t>
                </a:r>
              </a:p>
            </p:txBody>
          </p:sp>
          <p:sp>
            <p:nvSpPr>
              <p:cNvPr id="31" name="TextBox 30">
                <a:extLst>
                  <a:ext uri="{FF2B5EF4-FFF2-40B4-BE49-F238E27FC236}">
                    <a16:creationId xmlns:a16="http://schemas.microsoft.com/office/drawing/2014/main" id="{522FD126-8A8B-A69C-9490-FEE5C2B18436}"/>
                  </a:ext>
                </a:extLst>
              </p:cNvPr>
              <p:cNvSpPr txBox="1"/>
              <p:nvPr/>
            </p:nvSpPr>
            <p:spPr>
              <a:xfrm>
                <a:off x="4716514" y="2740941"/>
                <a:ext cx="1269899" cy="307777"/>
              </a:xfrm>
              <a:prstGeom prst="rect">
                <a:avLst/>
              </a:prstGeom>
              <a:noFill/>
            </p:spPr>
            <p:txBody>
              <a:bodyPr wrap="none" rtlCol="0">
                <a:spAutoFit/>
              </a:bodyPr>
              <a:lstStyle/>
              <a:p>
                <a:r>
                  <a:rPr lang="en-US" dirty="0">
                    <a:solidFill>
                      <a:schemeClr val="tx2">
                        <a:lumMod val="25000"/>
                      </a:schemeClr>
                    </a:solidFill>
                  </a:rPr>
                  <a:t>File List Hash</a:t>
                </a:r>
              </a:p>
            </p:txBody>
          </p:sp>
          <p:cxnSp>
            <p:nvCxnSpPr>
              <p:cNvPr id="32" name="Straight Connector 31">
                <a:extLst>
                  <a:ext uri="{FF2B5EF4-FFF2-40B4-BE49-F238E27FC236}">
                    <a16:creationId xmlns:a16="http://schemas.microsoft.com/office/drawing/2014/main" id="{AC987F40-BE3A-C31A-054F-6A169E2C587E}"/>
                  </a:ext>
                </a:extLst>
              </p:cNvPr>
              <p:cNvCxnSpPr>
                <a:stCxn id="31" idx="3"/>
                <a:endCxn id="28" idx="1"/>
              </p:cNvCxnSpPr>
              <p:nvPr/>
            </p:nvCxnSpPr>
            <p:spPr>
              <a:xfrm flipV="1">
                <a:off x="5986413" y="2893465"/>
                <a:ext cx="242938" cy="1365"/>
              </a:xfrm>
              <a:prstGeom prst="line">
                <a:avLst/>
              </a:prstGeom>
            </p:spPr>
            <p:style>
              <a:lnRef idx="1">
                <a:schemeClr val="accent3"/>
              </a:lnRef>
              <a:fillRef idx="0">
                <a:schemeClr val="accent3"/>
              </a:fillRef>
              <a:effectRef idx="0">
                <a:schemeClr val="accent3"/>
              </a:effectRef>
              <a:fontRef idx="minor">
                <a:schemeClr val="tx1"/>
              </a:fontRef>
            </p:style>
          </p:cxnSp>
        </p:grpSp>
        <p:cxnSp>
          <p:nvCxnSpPr>
            <p:cNvPr id="23" name="Connector: Elbow 22">
              <a:extLst>
                <a:ext uri="{FF2B5EF4-FFF2-40B4-BE49-F238E27FC236}">
                  <a16:creationId xmlns:a16="http://schemas.microsoft.com/office/drawing/2014/main" id="{BF9B9546-8836-09DA-539A-22F6309A6205}"/>
                </a:ext>
              </a:extLst>
            </p:cNvPr>
            <p:cNvCxnSpPr>
              <a:cxnSpLocks/>
            </p:cNvCxnSpPr>
            <p:nvPr/>
          </p:nvCxnSpPr>
          <p:spPr>
            <a:xfrm rot="5400000">
              <a:off x="6762660" y="3421424"/>
              <a:ext cx="154749" cy="1"/>
            </a:xfrm>
            <a:prstGeom prst="bentConnector3">
              <a:avLst>
                <a:gd name="adj1" fmla="val 50000"/>
              </a:avLst>
            </a:prstGeom>
            <a:ln>
              <a:solidFill>
                <a:srgbClr val="09B36B"/>
              </a:solidFill>
            </a:ln>
          </p:spPr>
          <p:style>
            <a:lnRef idx="1">
              <a:schemeClr val="accent3"/>
            </a:lnRef>
            <a:fillRef idx="0">
              <a:schemeClr val="accent3"/>
            </a:fillRef>
            <a:effectRef idx="0">
              <a:schemeClr val="accent3"/>
            </a:effectRef>
            <a:fontRef idx="minor">
              <a:schemeClr val="tx1"/>
            </a:fontRef>
          </p:style>
        </p:cxnSp>
        <p:cxnSp>
          <p:nvCxnSpPr>
            <p:cNvPr id="24" name="Connector: Elbow 23">
              <a:extLst>
                <a:ext uri="{FF2B5EF4-FFF2-40B4-BE49-F238E27FC236}">
                  <a16:creationId xmlns:a16="http://schemas.microsoft.com/office/drawing/2014/main" id="{3933A6D3-E6B5-67F0-4F66-5DB520EBBD1F}"/>
                </a:ext>
              </a:extLst>
            </p:cNvPr>
            <p:cNvCxnSpPr>
              <a:cxnSpLocks/>
            </p:cNvCxnSpPr>
            <p:nvPr/>
          </p:nvCxnSpPr>
          <p:spPr>
            <a:xfrm rot="5400000">
              <a:off x="8168918" y="3425344"/>
              <a:ext cx="154749" cy="1"/>
            </a:xfrm>
            <a:prstGeom prst="bentConnector3">
              <a:avLst>
                <a:gd name="adj1" fmla="val 50000"/>
              </a:avLst>
            </a:prstGeom>
            <a:ln>
              <a:solidFill>
                <a:srgbClr val="09B36B"/>
              </a:solidFill>
            </a:ln>
          </p:spPr>
          <p:style>
            <a:lnRef idx="1">
              <a:schemeClr val="accent3"/>
            </a:lnRef>
            <a:fillRef idx="0">
              <a:schemeClr val="accent3"/>
            </a:fillRef>
            <a:effectRef idx="0">
              <a:schemeClr val="accent3"/>
            </a:effectRef>
            <a:fontRef idx="minor">
              <a:schemeClr val="tx1"/>
            </a:fontRef>
          </p:style>
        </p:cxnSp>
        <p:cxnSp>
          <p:nvCxnSpPr>
            <p:cNvPr id="25" name="Connector: Elbow 24">
              <a:extLst>
                <a:ext uri="{FF2B5EF4-FFF2-40B4-BE49-F238E27FC236}">
                  <a16:creationId xmlns:a16="http://schemas.microsoft.com/office/drawing/2014/main" id="{26A5175D-37A6-2E2C-FB51-4D92EB6DE559}"/>
                </a:ext>
              </a:extLst>
            </p:cNvPr>
            <p:cNvCxnSpPr>
              <a:cxnSpLocks/>
            </p:cNvCxnSpPr>
            <p:nvPr/>
          </p:nvCxnSpPr>
          <p:spPr>
            <a:xfrm rot="5400000">
              <a:off x="9664985" y="3425344"/>
              <a:ext cx="154749" cy="1"/>
            </a:xfrm>
            <a:prstGeom prst="bentConnector3">
              <a:avLst>
                <a:gd name="adj1" fmla="val 50000"/>
              </a:avLst>
            </a:prstGeom>
            <a:ln>
              <a:solidFill>
                <a:srgbClr val="09B36B"/>
              </a:solidFill>
            </a:ln>
          </p:spPr>
          <p:style>
            <a:lnRef idx="1">
              <a:schemeClr val="accent3"/>
            </a:lnRef>
            <a:fillRef idx="0">
              <a:schemeClr val="accent3"/>
            </a:fillRef>
            <a:effectRef idx="0">
              <a:schemeClr val="accent3"/>
            </a:effectRef>
            <a:fontRef idx="minor">
              <a:schemeClr val="tx1"/>
            </a:fontRef>
          </p:style>
        </p:cxnSp>
        <p:cxnSp>
          <p:nvCxnSpPr>
            <p:cNvPr id="26" name="Connector: Elbow 25">
              <a:extLst>
                <a:ext uri="{FF2B5EF4-FFF2-40B4-BE49-F238E27FC236}">
                  <a16:creationId xmlns:a16="http://schemas.microsoft.com/office/drawing/2014/main" id="{E87395AD-BF13-BD1B-036F-FE78624F0FF4}"/>
                </a:ext>
              </a:extLst>
            </p:cNvPr>
            <p:cNvCxnSpPr>
              <a:cxnSpLocks/>
            </p:cNvCxnSpPr>
            <p:nvPr/>
          </p:nvCxnSpPr>
          <p:spPr>
            <a:xfrm rot="5400000">
              <a:off x="11108968" y="3424118"/>
              <a:ext cx="154749" cy="1"/>
            </a:xfrm>
            <a:prstGeom prst="bentConnector3">
              <a:avLst>
                <a:gd name="adj1" fmla="val 50000"/>
              </a:avLst>
            </a:prstGeom>
            <a:ln>
              <a:solidFill>
                <a:srgbClr val="09B36B"/>
              </a:solidFill>
            </a:ln>
          </p:spPr>
          <p:style>
            <a:lnRef idx="1">
              <a:schemeClr val="accent3"/>
            </a:lnRef>
            <a:fillRef idx="0">
              <a:schemeClr val="accent3"/>
            </a:fillRef>
            <a:effectRef idx="0">
              <a:schemeClr val="accent3"/>
            </a:effectRef>
            <a:fontRef idx="minor">
              <a:schemeClr val="tx1"/>
            </a:fontRef>
          </p:style>
        </p:cxnSp>
      </p:grpSp>
      <p:grpSp>
        <p:nvGrpSpPr>
          <p:cNvPr id="2" name="Group 1">
            <a:extLst>
              <a:ext uri="{FF2B5EF4-FFF2-40B4-BE49-F238E27FC236}">
                <a16:creationId xmlns:a16="http://schemas.microsoft.com/office/drawing/2014/main" id="{95171E6F-A069-64AD-A831-3010EBDF9AD7}"/>
              </a:ext>
            </a:extLst>
          </p:cNvPr>
          <p:cNvGrpSpPr/>
          <p:nvPr/>
        </p:nvGrpSpPr>
        <p:grpSpPr>
          <a:xfrm>
            <a:off x="7926355" y="4484298"/>
            <a:ext cx="2165036" cy="1394961"/>
            <a:chOff x="7926355" y="4484298"/>
            <a:chExt cx="2165036" cy="1394961"/>
          </a:xfrm>
        </p:grpSpPr>
        <p:sp>
          <p:nvSpPr>
            <p:cNvPr id="11" name="Speech Bubble: Rectangle 10">
              <a:extLst>
                <a:ext uri="{FF2B5EF4-FFF2-40B4-BE49-F238E27FC236}">
                  <a16:creationId xmlns:a16="http://schemas.microsoft.com/office/drawing/2014/main" id="{1089B57C-22C9-966B-8626-3581CABB24AD}"/>
                </a:ext>
              </a:extLst>
            </p:cNvPr>
            <p:cNvSpPr/>
            <p:nvPr/>
          </p:nvSpPr>
          <p:spPr>
            <a:xfrm>
              <a:off x="7929216" y="4484298"/>
              <a:ext cx="2162175" cy="1379759"/>
            </a:xfrm>
            <a:prstGeom prst="wedgeRectCallout">
              <a:avLst>
                <a:gd name="adj1" fmla="val -95723"/>
                <a:gd name="adj2" fmla="val -92135"/>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peech Bubble: Rectangle 11">
              <a:extLst>
                <a:ext uri="{FF2B5EF4-FFF2-40B4-BE49-F238E27FC236}">
                  <a16:creationId xmlns:a16="http://schemas.microsoft.com/office/drawing/2014/main" id="{CF22632B-D5EF-2CDC-00D7-E17ECC55CA63}"/>
                </a:ext>
              </a:extLst>
            </p:cNvPr>
            <p:cNvSpPr/>
            <p:nvPr/>
          </p:nvSpPr>
          <p:spPr>
            <a:xfrm>
              <a:off x="7926355" y="4499500"/>
              <a:ext cx="2162175" cy="1379759"/>
            </a:xfrm>
            <a:prstGeom prst="wedgeRectCallout">
              <a:avLst>
                <a:gd name="adj1" fmla="val 91502"/>
                <a:gd name="adj2" fmla="val -90065"/>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Share 1 &amp; 4</a:t>
              </a:r>
            </a:p>
            <a:p>
              <a:pPr algn="ctr"/>
              <a:r>
                <a:rPr lang="en-US" dirty="0"/>
                <a:t>will have the same </a:t>
              </a:r>
            </a:p>
            <a:p>
              <a:pPr algn="ctr"/>
              <a:r>
                <a:rPr lang="en-US" dirty="0"/>
                <a:t>“Folder Group” hash.</a:t>
              </a:r>
            </a:p>
          </p:txBody>
        </p:sp>
      </p:grpSp>
      <p:sp>
        <p:nvSpPr>
          <p:cNvPr id="13" name="Google Shape;472;p46">
            <a:extLst>
              <a:ext uri="{FF2B5EF4-FFF2-40B4-BE49-F238E27FC236}">
                <a16:creationId xmlns:a16="http://schemas.microsoft.com/office/drawing/2014/main" id="{D4E09E4D-1DFE-F317-8BC6-0D294D3152C5}"/>
              </a:ext>
            </a:extLst>
          </p:cNvPr>
          <p:cNvSpPr txBox="1">
            <a:spLocks/>
          </p:cNvSpPr>
          <p:nvPr/>
        </p:nvSpPr>
        <p:spPr>
          <a:xfrm>
            <a:off x="609600" y="1120899"/>
            <a:ext cx="9144000" cy="425700"/>
          </a:xfrm>
          <a:prstGeom prst="rect">
            <a:avLst/>
          </a:prstGeom>
          <a:noFill/>
          <a:ln>
            <a:noFill/>
          </a:ln>
        </p:spPr>
        <p:txBody>
          <a:bodyPr spcFirstLastPara="1" wrap="square" lIns="91425" tIns="45700" rIns="91425" bIns="45700" anchor="t" anchorCtr="0">
            <a:normAutofit lnSpcReduction="10000"/>
          </a:bodyPr>
          <a:lstStyle>
            <a:defPPr marR="0" lvl="0" algn="l" rtl="0">
              <a:lnSpc>
                <a:spcPct val="100000"/>
              </a:lnSpc>
              <a:spcBef>
                <a:spcPts val="0"/>
              </a:spcBef>
              <a:spcAft>
                <a:spcPts val="0"/>
              </a:spcAft>
            </a:defPPr>
            <a:lvl1pPr marL="457200" marR="0" lvl="0" indent="-279400" algn="l" rtl="0">
              <a:lnSpc>
                <a:spcPct val="115000"/>
              </a:lnSpc>
              <a:spcBef>
                <a:spcPts val="1000"/>
              </a:spcBef>
              <a:spcAft>
                <a:spcPts val="0"/>
              </a:spcAft>
              <a:buClr>
                <a:srgbClr val="000000"/>
              </a:buClr>
              <a:buSzPts val="800"/>
              <a:buFont typeface="Arial"/>
              <a:buChar char="•"/>
              <a:defRPr sz="12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L="914400" marR="0" lvl="1"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2pPr>
            <a:lvl3pPr marL="1371600" marR="0" lvl="2"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3pPr>
            <a:lvl4pPr marL="1828800" marR="0" lvl="3" indent="-311150" algn="l" rtl="0">
              <a:lnSpc>
                <a:spcPct val="115000"/>
              </a:lnSpc>
              <a:spcBef>
                <a:spcPts val="500"/>
              </a:spcBef>
              <a:spcAft>
                <a:spcPts val="0"/>
              </a:spcAft>
              <a:buClr>
                <a:srgbClr val="000000"/>
              </a:buClr>
              <a:buSzPts val="1300"/>
              <a:buFont typeface="Arial"/>
              <a:buChar char="•"/>
              <a:defRPr sz="1300" b="0" i="0" u="none" strike="noStrike" cap="none">
                <a:solidFill>
                  <a:srgbClr val="000000"/>
                </a:solidFill>
                <a:latin typeface="Arial"/>
                <a:ea typeface="Arial"/>
                <a:cs typeface="Arial"/>
                <a:sym typeface="Arial"/>
              </a:defRPr>
            </a:lvl4pPr>
            <a:lvl5pPr marL="2286000" marR="0" lvl="4"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5pPr>
            <a:lvl6pPr marL="2743200" marR="0" lvl="5"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6pPr>
            <a:lvl7pPr marL="3200400" marR="0" lvl="6"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7pPr>
            <a:lvl8pPr marL="3657600" marR="0" lvl="7"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8pPr>
            <a:lvl9pPr marL="4114800" marR="0" lvl="8"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9pPr>
          </a:lstStyle>
          <a:p>
            <a:pPr marL="177800" indent="0">
              <a:buNone/>
            </a:pPr>
            <a:r>
              <a:rPr lang="en-US" i="1" dirty="0"/>
              <a:t>“How can I group similar shares so I can take targeted actions?”</a:t>
            </a:r>
          </a:p>
        </p:txBody>
      </p:sp>
    </p:spTree>
    <p:extLst>
      <p:ext uri="{BB962C8B-B14F-4D97-AF65-F5344CB8AC3E}">
        <p14:creationId xmlns:p14="http://schemas.microsoft.com/office/powerpoint/2010/main" val="207071343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A5683F37-85B6-C873-3649-5598EBEAFB59}"/>
            </a:ext>
          </a:extLst>
        </p:cNvPr>
        <p:cNvGrpSpPr/>
        <p:nvPr/>
      </p:nvGrpSpPr>
      <p:grpSpPr>
        <a:xfrm>
          <a:off x="0" y="0"/>
          <a:ext cx="0" cy="0"/>
          <a:chOff x="0" y="0"/>
          <a:chExt cx="0" cy="0"/>
        </a:xfrm>
      </p:grpSpPr>
      <p:sp>
        <p:nvSpPr>
          <p:cNvPr id="413" name="Google Shape;413;p43">
            <a:extLst>
              <a:ext uri="{FF2B5EF4-FFF2-40B4-BE49-F238E27FC236}">
                <a16:creationId xmlns:a16="http://schemas.microsoft.com/office/drawing/2014/main" id="{D66344F7-B807-857E-B487-58143A580798}"/>
              </a:ext>
            </a:extLst>
          </p:cNvPr>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Grouping &amp; Similarity</a:t>
            </a:r>
            <a:endParaRPr dirty="0"/>
          </a:p>
        </p:txBody>
      </p:sp>
      <p:sp>
        <p:nvSpPr>
          <p:cNvPr id="49" name="Google Shape;415;p43">
            <a:extLst>
              <a:ext uri="{FF2B5EF4-FFF2-40B4-BE49-F238E27FC236}">
                <a16:creationId xmlns:a16="http://schemas.microsoft.com/office/drawing/2014/main" id="{AE3A4DC0-BF4C-B70B-6EDF-8E81F5ED9717}"/>
              </a:ext>
            </a:extLst>
          </p:cNvPr>
          <p:cNvSpPr txBox="1">
            <a:spLocks/>
          </p:cNvSpPr>
          <p:nvPr/>
        </p:nvSpPr>
        <p:spPr>
          <a:xfrm>
            <a:off x="766479" y="15156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r>
              <a:rPr lang="en-US" b="0" dirty="0">
                <a:solidFill>
                  <a:schemeClr val="tx2">
                    <a:lumMod val="25000"/>
                  </a:schemeClr>
                </a:solidFill>
              </a:rPr>
              <a:t>Group by Share Name</a:t>
            </a:r>
          </a:p>
          <a:p>
            <a:pPr marL="285750" indent="-285750">
              <a:buFont typeface="Arial" panose="020B0604020202020204" pitchFamily="34" charset="0"/>
              <a:buChar char="•"/>
            </a:pPr>
            <a:r>
              <a:rPr lang="en-US" b="0" dirty="0">
                <a:solidFill>
                  <a:schemeClr val="tx2">
                    <a:lumMod val="25000"/>
                  </a:schemeClr>
                </a:solidFill>
              </a:rPr>
              <a:t>Group by </a:t>
            </a:r>
            <a:r>
              <a:rPr lang="en-US" dirty="0">
                <a:solidFill>
                  <a:schemeClr val="tx2">
                    <a:lumMod val="25000"/>
                  </a:schemeClr>
                </a:solidFill>
              </a:rPr>
              <a:t>Folder Group (Dir Hash)</a:t>
            </a:r>
            <a:endParaRPr lang="en-US" dirty="0"/>
          </a:p>
          <a:p>
            <a:pPr marL="285750" indent="-285750">
              <a:buFont typeface="Arial" panose="020B0604020202020204" pitchFamily="34" charset="0"/>
              <a:buChar char="•"/>
            </a:pPr>
            <a:endParaRPr lang="en-US" dirty="0"/>
          </a:p>
        </p:txBody>
      </p:sp>
      <p:grpSp>
        <p:nvGrpSpPr>
          <p:cNvPr id="6" name="Group 5">
            <a:extLst>
              <a:ext uri="{FF2B5EF4-FFF2-40B4-BE49-F238E27FC236}">
                <a16:creationId xmlns:a16="http://schemas.microsoft.com/office/drawing/2014/main" id="{E8EF1C16-3EC5-7EA5-E397-7365F7CD5A44}"/>
              </a:ext>
            </a:extLst>
          </p:cNvPr>
          <p:cNvGrpSpPr/>
          <p:nvPr/>
        </p:nvGrpSpPr>
        <p:grpSpPr>
          <a:xfrm>
            <a:off x="5914490" y="0"/>
            <a:ext cx="6277510" cy="6277510"/>
            <a:chOff x="5914490" y="0"/>
            <a:chExt cx="6277510" cy="6277510"/>
          </a:xfrm>
        </p:grpSpPr>
        <p:pic>
          <p:nvPicPr>
            <p:cNvPr id="7" name="Picture 6" descr="A monkey wearing a space suit&#10;&#10;AI-generated content may be incorrect.">
              <a:extLst>
                <a:ext uri="{FF2B5EF4-FFF2-40B4-BE49-F238E27FC236}">
                  <a16:creationId xmlns:a16="http://schemas.microsoft.com/office/drawing/2014/main" id="{22FBD433-E23A-D922-0539-8BCB9FBDBD9B}"/>
                </a:ext>
              </a:extLst>
            </p:cNvPr>
            <p:cNvPicPr>
              <a:picLocks noChangeAspect="1"/>
            </p:cNvPicPr>
            <p:nvPr/>
          </p:nvPicPr>
          <p:blipFill>
            <a:blip r:embed="rId3">
              <a:alphaModFix amt="50000"/>
            </a:blip>
            <a:stretch>
              <a:fillRect/>
            </a:stretch>
          </p:blipFill>
          <p:spPr>
            <a:xfrm>
              <a:off x="5914490" y="0"/>
              <a:ext cx="6277510" cy="6277510"/>
            </a:xfrm>
            <a:prstGeom prst="rect">
              <a:avLst/>
            </a:prstGeom>
          </p:spPr>
        </p:pic>
        <p:sp>
          <p:nvSpPr>
            <p:cNvPr id="8" name="Rectangle 7">
              <a:extLst>
                <a:ext uri="{FF2B5EF4-FFF2-40B4-BE49-F238E27FC236}">
                  <a16:creationId xmlns:a16="http://schemas.microsoft.com/office/drawing/2014/main" id="{94E2D3B3-DF9D-9F74-BCD9-727B4185AF1F}"/>
                </a:ext>
              </a:extLst>
            </p:cNvPr>
            <p:cNvSpPr/>
            <p:nvPr/>
          </p:nvSpPr>
          <p:spPr>
            <a:xfrm>
              <a:off x="5914490" y="0"/>
              <a:ext cx="6277508" cy="6277510"/>
            </a:xfrm>
            <a:prstGeom prst="rect">
              <a:avLst/>
            </a:prstGeom>
            <a:solidFill>
              <a:srgbClr val="EBEBF3">
                <a:alpha val="86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black and white symbol&#10;&#10;AI-generated content may be incorrect.">
              <a:extLst>
                <a:ext uri="{FF2B5EF4-FFF2-40B4-BE49-F238E27FC236}">
                  <a16:creationId xmlns:a16="http://schemas.microsoft.com/office/drawing/2014/main" id="{F802EC78-223C-B9D8-4CCF-E6A5B4EC2BF7}"/>
                </a:ext>
              </a:extLst>
            </p:cNvPr>
            <p:cNvPicPr>
              <a:picLocks noChangeAspect="1"/>
            </p:cNvPicPr>
            <p:nvPr/>
          </p:nvPicPr>
          <p:blipFill>
            <a:blip r:embed="rId4">
              <a:alphaModFix amt="50000"/>
            </a:blip>
            <a:stretch>
              <a:fillRect/>
            </a:stretch>
          </p:blipFill>
          <p:spPr>
            <a:xfrm>
              <a:off x="7721082" y="3596568"/>
              <a:ext cx="205273" cy="205273"/>
            </a:xfrm>
            <a:prstGeom prst="rect">
              <a:avLst/>
            </a:prstGeom>
          </p:spPr>
        </p:pic>
      </p:grpSp>
      <p:sp>
        <p:nvSpPr>
          <p:cNvPr id="5" name="TextBox 4">
            <a:extLst>
              <a:ext uri="{FF2B5EF4-FFF2-40B4-BE49-F238E27FC236}">
                <a16:creationId xmlns:a16="http://schemas.microsoft.com/office/drawing/2014/main" id="{2D8C0F90-1D02-0259-F2FE-93B877E8179A}"/>
              </a:ext>
            </a:extLst>
          </p:cNvPr>
          <p:cNvSpPr txBox="1"/>
          <p:nvPr/>
        </p:nvSpPr>
        <p:spPr>
          <a:xfrm>
            <a:off x="6353174" y="1515649"/>
            <a:ext cx="5000625" cy="307777"/>
          </a:xfrm>
          <a:prstGeom prst="rect">
            <a:avLst/>
          </a:prstGeom>
          <a:noFill/>
        </p:spPr>
        <p:txBody>
          <a:bodyPr wrap="square">
            <a:spAutoFit/>
          </a:bodyPr>
          <a:lstStyle/>
          <a:p>
            <a:r>
              <a:rPr lang="en-US" b="0" i="0" dirty="0">
                <a:solidFill>
                  <a:srgbClr val="3D3935"/>
                </a:solidFill>
                <a:effectLst/>
                <a:latin typeface="Open Sans" panose="020B0606030504020204" pitchFamily="34" charset="0"/>
              </a:rPr>
              <a:t>Folder groups are </a:t>
            </a:r>
            <a:r>
              <a:rPr lang="en-US" dirty="0">
                <a:solidFill>
                  <a:srgbClr val="3D3935"/>
                </a:solidFill>
                <a:latin typeface="Open Sans" panose="020B0606030504020204" pitchFamily="34" charset="0"/>
              </a:rPr>
              <a:t>MD5</a:t>
            </a:r>
            <a:r>
              <a:rPr lang="en-US" b="0" i="0" dirty="0">
                <a:solidFill>
                  <a:srgbClr val="3D3935"/>
                </a:solidFill>
                <a:effectLst/>
                <a:latin typeface="Open Sans" panose="020B0606030504020204" pitchFamily="34" charset="0"/>
              </a:rPr>
              <a:t> hashes of a share's file listing. </a:t>
            </a:r>
            <a:endParaRPr lang="en-US" b="1" dirty="0">
              <a:solidFill>
                <a:schemeClr val="tx2">
                  <a:lumMod val="25000"/>
                </a:schemeClr>
              </a:solidFill>
            </a:endParaRPr>
          </a:p>
        </p:txBody>
      </p:sp>
      <p:sp>
        <p:nvSpPr>
          <p:cNvPr id="10" name="TextBox 9">
            <a:extLst>
              <a:ext uri="{FF2B5EF4-FFF2-40B4-BE49-F238E27FC236}">
                <a16:creationId xmlns:a16="http://schemas.microsoft.com/office/drawing/2014/main" id="{8970FC6C-274E-FEEE-2E92-EDF4AFE3CFD6}"/>
              </a:ext>
            </a:extLst>
          </p:cNvPr>
          <p:cNvSpPr txBox="1"/>
          <p:nvPr/>
        </p:nvSpPr>
        <p:spPr>
          <a:xfrm>
            <a:off x="6353174" y="662500"/>
            <a:ext cx="5136890" cy="646331"/>
          </a:xfrm>
          <a:prstGeom prst="rect">
            <a:avLst/>
          </a:prstGeom>
          <a:noFill/>
        </p:spPr>
        <p:txBody>
          <a:bodyPr wrap="square">
            <a:spAutoFit/>
          </a:bodyPr>
          <a:lstStyle/>
          <a:p>
            <a:r>
              <a:rPr lang="en-US" sz="3600" dirty="0">
                <a:solidFill>
                  <a:srgbClr val="09B36B"/>
                </a:solidFill>
              </a:rPr>
              <a:t>Summary</a:t>
            </a:r>
          </a:p>
        </p:txBody>
      </p:sp>
      <p:grpSp>
        <p:nvGrpSpPr>
          <p:cNvPr id="3" name="Group 2">
            <a:extLst>
              <a:ext uri="{FF2B5EF4-FFF2-40B4-BE49-F238E27FC236}">
                <a16:creationId xmlns:a16="http://schemas.microsoft.com/office/drawing/2014/main" id="{6AF74DB8-1B77-D352-8EB3-89BF0FBF3E7A}"/>
              </a:ext>
            </a:extLst>
          </p:cNvPr>
          <p:cNvGrpSpPr/>
          <p:nvPr/>
        </p:nvGrpSpPr>
        <p:grpSpPr>
          <a:xfrm>
            <a:off x="4791951" y="2285498"/>
            <a:ext cx="6943224" cy="310250"/>
            <a:chOff x="4791951" y="2285498"/>
            <a:chExt cx="6943224" cy="310250"/>
          </a:xfrm>
        </p:grpSpPr>
        <p:grpSp>
          <p:nvGrpSpPr>
            <p:cNvPr id="393" name="Group 392">
              <a:extLst>
                <a:ext uri="{FF2B5EF4-FFF2-40B4-BE49-F238E27FC236}">
                  <a16:creationId xmlns:a16="http://schemas.microsoft.com/office/drawing/2014/main" id="{E4A4A688-B41B-C3C2-A5BC-EA653C10F39C}"/>
                </a:ext>
              </a:extLst>
            </p:cNvPr>
            <p:cNvGrpSpPr/>
            <p:nvPr/>
          </p:nvGrpSpPr>
          <p:grpSpPr>
            <a:xfrm>
              <a:off x="6229351" y="2285498"/>
              <a:ext cx="2597243" cy="310250"/>
              <a:chOff x="8462070" y="4704276"/>
              <a:chExt cx="2597243" cy="310250"/>
            </a:xfrm>
          </p:grpSpPr>
          <p:sp>
            <p:nvSpPr>
              <p:cNvPr id="394" name="Rectangle: Rounded Corners 393">
                <a:extLst>
                  <a:ext uri="{FF2B5EF4-FFF2-40B4-BE49-F238E27FC236}">
                    <a16:creationId xmlns:a16="http://schemas.microsoft.com/office/drawing/2014/main" id="{E3F45CC3-3E02-F30B-580E-A0AC29B72D6B}"/>
                  </a:ext>
                </a:extLst>
              </p:cNvPr>
              <p:cNvSpPr/>
              <p:nvPr/>
            </p:nvSpPr>
            <p:spPr>
              <a:xfrm>
                <a:off x="9858442" y="4709478"/>
                <a:ext cx="1200871" cy="30504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Share 2</a:t>
                </a:r>
              </a:p>
            </p:txBody>
          </p:sp>
          <p:sp>
            <p:nvSpPr>
              <p:cNvPr id="395" name="Rectangle: Rounded Corners 394">
                <a:extLst>
                  <a:ext uri="{FF2B5EF4-FFF2-40B4-BE49-F238E27FC236}">
                    <a16:creationId xmlns:a16="http://schemas.microsoft.com/office/drawing/2014/main" id="{81BD3FF8-299D-2D7D-3C6C-05DFB31E8BBF}"/>
                  </a:ext>
                </a:extLst>
              </p:cNvPr>
              <p:cNvSpPr/>
              <p:nvPr/>
            </p:nvSpPr>
            <p:spPr>
              <a:xfrm>
                <a:off x="8462070" y="4704276"/>
                <a:ext cx="1200871" cy="30504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b="1" dirty="0">
                    <a:solidFill>
                      <a:srgbClr val="2B2576"/>
                    </a:solidFill>
                  </a:rPr>
                  <a:t>Share 1</a:t>
                </a:r>
              </a:p>
            </p:txBody>
          </p:sp>
        </p:grpSp>
        <p:grpSp>
          <p:nvGrpSpPr>
            <p:cNvPr id="396" name="Group 395">
              <a:extLst>
                <a:ext uri="{FF2B5EF4-FFF2-40B4-BE49-F238E27FC236}">
                  <a16:creationId xmlns:a16="http://schemas.microsoft.com/office/drawing/2014/main" id="{11D0C5C5-C54B-136E-ED24-DF622A28C863}"/>
                </a:ext>
              </a:extLst>
            </p:cNvPr>
            <p:cNvGrpSpPr/>
            <p:nvPr/>
          </p:nvGrpSpPr>
          <p:grpSpPr>
            <a:xfrm>
              <a:off x="9137932" y="2285498"/>
              <a:ext cx="2597243" cy="310250"/>
              <a:chOff x="8462070" y="4704276"/>
              <a:chExt cx="2597243" cy="310250"/>
            </a:xfrm>
          </p:grpSpPr>
          <p:sp>
            <p:nvSpPr>
              <p:cNvPr id="397" name="Rectangle: Rounded Corners 396">
                <a:extLst>
                  <a:ext uri="{FF2B5EF4-FFF2-40B4-BE49-F238E27FC236}">
                    <a16:creationId xmlns:a16="http://schemas.microsoft.com/office/drawing/2014/main" id="{E933F8BC-9725-FDC3-ADC8-9CB68FCD1643}"/>
                  </a:ext>
                </a:extLst>
              </p:cNvPr>
              <p:cNvSpPr/>
              <p:nvPr/>
            </p:nvSpPr>
            <p:spPr>
              <a:xfrm>
                <a:off x="9858442" y="4709478"/>
                <a:ext cx="1200871" cy="30504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b="1" dirty="0">
                    <a:solidFill>
                      <a:srgbClr val="2B2576"/>
                    </a:solidFill>
                  </a:rPr>
                  <a:t>Share 4</a:t>
                </a:r>
              </a:p>
            </p:txBody>
          </p:sp>
          <p:sp>
            <p:nvSpPr>
              <p:cNvPr id="398" name="Rectangle: Rounded Corners 397">
                <a:extLst>
                  <a:ext uri="{FF2B5EF4-FFF2-40B4-BE49-F238E27FC236}">
                    <a16:creationId xmlns:a16="http://schemas.microsoft.com/office/drawing/2014/main" id="{32AB40DC-48F3-26C3-A55C-436F3874DFF9}"/>
                  </a:ext>
                </a:extLst>
              </p:cNvPr>
              <p:cNvSpPr/>
              <p:nvPr/>
            </p:nvSpPr>
            <p:spPr>
              <a:xfrm>
                <a:off x="8462070" y="4704276"/>
                <a:ext cx="1200871" cy="30504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Share 3</a:t>
                </a:r>
              </a:p>
            </p:txBody>
          </p:sp>
        </p:grpSp>
        <p:sp>
          <p:nvSpPr>
            <p:cNvPr id="399" name="TextBox 398">
              <a:extLst>
                <a:ext uri="{FF2B5EF4-FFF2-40B4-BE49-F238E27FC236}">
                  <a16:creationId xmlns:a16="http://schemas.microsoft.com/office/drawing/2014/main" id="{EBC46F2D-54F2-F196-FCFF-A99D4EF511BB}"/>
                </a:ext>
              </a:extLst>
            </p:cNvPr>
            <p:cNvSpPr txBox="1"/>
            <p:nvPr/>
          </p:nvSpPr>
          <p:spPr>
            <a:xfrm>
              <a:off x="4791951" y="2285498"/>
              <a:ext cx="1189749" cy="307777"/>
            </a:xfrm>
            <a:prstGeom prst="rect">
              <a:avLst/>
            </a:prstGeom>
            <a:noFill/>
          </p:spPr>
          <p:txBody>
            <a:bodyPr wrap="none" rtlCol="0">
              <a:spAutoFit/>
            </a:bodyPr>
            <a:lstStyle/>
            <a:p>
              <a:r>
                <a:rPr lang="en-US" dirty="0">
                  <a:solidFill>
                    <a:schemeClr val="tx2">
                      <a:lumMod val="25000"/>
                    </a:schemeClr>
                  </a:solidFill>
                </a:rPr>
                <a:t>Share Name</a:t>
              </a:r>
            </a:p>
          </p:txBody>
        </p:sp>
        <p:cxnSp>
          <p:nvCxnSpPr>
            <p:cNvPr id="411" name="Straight Connector 410">
              <a:extLst>
                <a:ext uri="{FF2B5EF4-FFF2-40B4-BE49-F238E27FC236}">
                  <a16:creationId xmlns:a16="http://schemas.microsoft.com/office/drawing/2014/main" id="{5ED37562-D738-B780-C886-A3733EF30A0F}"/>
                </a:ext>
              </a:extLst>
            </p:cNvPr>
            <p:cNvCxnSpPr>
              <a:cxnSpLocks/>
              <a:stCxn id="399" idx="3"/>
              <a:endCxn id="395" idx="1"/>
            </p:cNvCxnSpPr>
            <p:nvPr/>
          </p:nvCxnSpPr>
          <p:spPr>
            <a:xfrm flipV="1">
              <a:off x="5981700" y="2438022"/>
              <a:ext cx="247651" cy="1365"/>
            </a:xfrm>
            <a:prstGeom prst="line">
              <a:avLst/>
            </a:prstGeom>
          </p:spPr>
          <p:style>
            <a:lnRef idx="1">
              <a:schemeClr val="accent3"/>
            </a:lnRef>
            <a:fillRef idx="0">
              <a:schemeClr val="accent3"/>
            </a:fillRef>
            <a:effectRef idx="0">
              <a:schemeClr val="accent3"/>
            </a:effectRef>
            <a:fontRef idx="minor">
              <a:schemeClr val="tx1"/>
            </a:fontRef>
          </p:style>
        </p:cxnSp>
      </p:grpSp>
      <p:grpSp>
        <p:nvGrpSpPr>
          <p:cNvPr id="4" name="Group 3">
            <a:extLst>
              <a:ext uri="{FF2B5EF4-FFF2-40B4-BE49-F238E27FC236}">
                <a16:creationId xmlns:a16="http://schemas.microsoft.com/office/drawing/2014/main" id="{09146A75-A95B-69BB-43C1-99513B6205E6}"/>
              </a:ext>
            </a:extLst>
          </p:cNvPr>
          <p:cNvGrpSpPr/>
          <p:nvPr/>
        </p:nvGrpSpPr>
        <p:grpSpPr>
          <a:xfrm>
            <a:off x="5160828" y="2745591"/>
            <a:ext cx="6574347" cy="611273"/>
            <a:chOff x="5160828" y="3200738"/>
            <a:chExt cx="6574347" cy="611273"/>
          </a:xfrm>
        </p:grpSpPr>
        <p:sp>
          <p:nvSpPr>
            <p:cNvPr id="40" name="Rectangle: Rounded Corners 39">
              <a:extLst>
                <a:ext uri="{FF2B5EF4-FFF2-40B4-BE49-F238E27FC236}">
                  <a16:creationId xmlns:a16="http://schemas.microsoft.com/office/drawing/2014/main" id="{F6514413-CDF3-8612-42D8-0AD7AED4EA85}"/>
                </a:ext>
              </a:extLst>
            </p:cNvPr>
            <p:cNvSpPr/>
            <p:nvPr/>
          </p:nvSpPr>
          <p:spPr>
            <a:xfrm>
              <a:off x="6229350" y="3200738"/>
              <a:ext cx="1200871" cy="611273"/>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solidFill>
                    <a:srgbClr val="2B2576"/>
                  </a:solidFill>
                </a:rPr>
                <a:t>File1.txt</a:t>
              </a:r>
            </a:p>
            <a:p>
              <a:pPr algn="ctr"/>
              <a:r>
                <a:rPr lang="en-US" dirty="0">
                  <a:solidFill>
                    <a:srgbClr val="2B2576"/>
                  </a:solidFill>
                </a:rPr>
                <a:t>File2.txt</a:t>
              </a:r>
            </a:p>
          </p:txBody>
        </p:sp>
        <p:sp>
          <p:nvSpPr>
            <p:cNvPr id="41" name="Rectangle: Rounded Corners 40">
              <a:extLst>
                <a:ext uri="{FF2B5EF4-FFF2-40B4-BE49-F238E27FC236}">
                  <a16:creationId xmlns:a16="http://schemas.microsoft.com/office/drawing/2014/main" id="{5D6CEFA7-62F2-D78B-C790-8044611FA967}"/>
                </a:ext>
              </a:extLst>
            </p:cNvPr>
            <p:cNvSpPr/>
            <p:nvPr/>
          </p:nvSpPr>
          <p:spPr>
            <a:xfrm>
              <a:off x="7625723" y="3200739"/>
              <a:ext cx="1200871" cy="601102"/>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File2.txt</a:t>
              </a:r>
            </a:p>
          </p:txBody>
        </p:sp>
        <p:sp>
          <p:nvSpPr>
            <p:cNvPr id="51" name="Rectangle: Rounded Corners 50">
              <a:extLst>
                <a:ext uri="{FF2B5EF4-FFF2-40B4-BE49-F238E27FC236}">
                  <a16:creationId xmlns:a16="http://schemas.microsoft.com/office/drawing/2014/main" id="{392512D6-C746-74F9-5237-165565B8FCF5}"/>
                </a:ext>
              </a:extLst>
            </p:cNvPr>
            <p:cNvSpPr/>
            <p:nvPr/>
          </p:nvSpPr>
          <p:spPr>
            <a:xfrm>
              <a:off x="9137933" y="3200738"/>
              <a:ext cx="1200870" cy="598459"/>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File3.txt</a:t>
              </a:r>
            </a:p>
            <a:p>
              <a:pPr algn="ctr"/>
              <a:r>
                <a:rPr lang="en-US" dirty="0"/>
                <a:t>File4.txt</a:t>
              </a:r>
            </a:p>
          </p:txBody>
        </p:sp>
        <p:sp>
          <p:nvSpPr>
            <p:cNvPr id="52" name="Rectangle: Rounded Corners 51">
              <a:extLst>
                <a:ext uri="{FF2B5EF4-FFF2-40B4-BE49-F238E27FC236}">
                  <a16:creationId xmlns:a16="http://schemas.microsoft.com/office/drawing/2014/main" id="{00DF0FEF-43FA-C417-6E7C-BB412B8EBD3C}"/>
                </a:ext>
              </a:extLst>
            </p:cNvPr>
            <p:cNvSpPr/>
            <p:nvPr/>
          </p:nvSpPr>
          <p:spPr>
            <a:xfrm>
              <a:off x="10534304" y="3200739"/>
              <a:ext cx="1200871" cy="59845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solidFill>
                    <a:srgbClr val="2B2576"/>
                  </a:solidFill>
                </a:rPr>
                <a:t>File1.txt</a:t>
              </a:r>
            </a:p>
            <a:p>
              <a:pPr algn="ctr"/>
              <a:r>
                <a:rPr lang="en-US" dirty="0">
                  <a:solidFill>
                    <a:srgbClr val="2B2576"/>
                  </a:solidFill>
                </a:rPr>
                <a:t>File2.txt</a:t>
              </a:r>
            </a:p>
          </p:txBody>
        </p:sp>
        <p:sp>
          <p:nvSpPr>
            <p:cNvPr id="401" name="TextBox 400">
              <a:extLst>
                <a:ext uri="{FF2B5EF4-FFF2-40B4-BE49-F238E27FC236}">
                  <a16:creationId xmlns:a16="http://schemas.microsoft.com/office/drawing/2014/main" id="{60636CBA-AAAD-4B14-7CB7-E9459B72B8B1}"/>
                </a:ext>
              </a:extLst>
            </p:cNvPr>
            <p:cNvSpPr txBox="1"/>
            <p:nvPr/>
          </p:nvSpPr>
          <p:spPr>
            <a:xfrm>
              <a:off x="5160828" y="3353599"/>
              <a:ext cx="801823" cy="307777"/>
            </a:xfrm>
            <a:prstGeom prst="rect">
              <a:avLst/>
            </a:prstGeom>
            <a:noFill/>
          </p:spPr>
          <p:txBody>
            <a:bodyPr wrap="none" rtlCol="0">
              <a:spAutoFit/>
            </a:bodyPr>
            <a:lstStyle/>
            <a:p>
              <a:r>
                <a:rPr lang="en-US" dirty="0">
                  <a:solidFill>
                    <a:schemeClr val="tx2">
                      <a:lumMod val="25000"/>
                    </a:schemeClr>
                  </a:solidFill>
                </a:rPr>
                <a:t>File List</a:t>
              </a:r>
            </a:p>
          </p:txBody>
        </p:sp>
        <p:cxnSp>
          <p:nvCxnSpPr>
            <p:cNvPr id="415" name="Straight Connector 414">
              <a:extLst>
                <a:ext uri="{FF2B5EF4-FFF2-40B4-BE49-F238E27FC236}">
                  <a16:creationId xmlns:a16="http://schemas.microsoft.com/office/drawing/2014/main" id="{B0C4AC45-421D-C914-8601-A7825B5946FD}"/>
                </a:ext>
              </a:extLst>
            </p:cNvPr>
            <p:cNvCxnSpPr>
              <a:cxnSpLocks/>
              <a:stCxn id="401" idx="3"/>
              <a:endCxn id="40" idx="1"/>
            </p:cNvCxnSpPr>
            <p:nvPr/>
          </p:nvCxnSpPr>
          <p:spPr>
            <a:xfrm flipV="1">
              <a:off x="5962651" y="3506375"/>
              <a:ext cx="266699" cy="1113"/>
            </a:xfrm>
            <a:prstGeom prst="line">
              <a:avLst/>
            </a:prstGeom>
          </p:spPr>
          <p:style>
            <a:lnRef idx="1">
              <a:schemeClr val="accent3"/>
            </a:lnRef>
            <a:fillRef idx="0">
              <a:schemeClr val="accent3"/>
            </a:fillRef>
            <a:effectRef idx="0">
              <a:schemeClr val="accent3"/>
            </a:effectRef>
            <a:fontRef idx="minor">
              <a:schemeClr val="tx1"/>
            </a:fontRef>
          </p:style>
        </p:cxnSp>
      </p:grpSp>
      <p:grpSp>
        <p:nvGrpSpPr>
          <p:cNvPr id="21" name="Group 20">
            <a:extLst>
              <a:ext uri="{FF2B5EF4-FFF2-40B4-BE49-F238E27FC236}">
                <a16:creationId xmlns:a16="http://schemas.microsoft.com/office/drawing/2014/main" id="{E72479C3-A3DF-D923-655A-5C8CC6EE89F6}"/>
              </a:ext>
            </a:extLst>
          </p:cNvPr>
          <p:cNvGrpSpPr/>
          <p:nvPr/>
        </p:nvGrpSpPr>
        <p:grpSpPr>
          <a:xfrm>
            <a:off x="4736961" y="3344050"/>
            <a:ext cx="7018661" cy="482873"/>
            <a:chOff x="4736961" y="3344050"/>
            <a:chExt cx="7018661" cy="482873"/>
          </a:xfrm>
        </p:grpSpPr>
        <p:grpSp>
          <p:nvGrpSpPr>
            <p:cNvPr id="22" name="Group 21">
              <a:extLst>
                <a:ext uri="{FF2B5EF4-FFF2-40B4-BE49-F238E27FC236}">
                  <a16:creationId xmlns:a16="http://schemas.microsoft.com/office/drawing/2014/main" id="{FC3B5985-2D35-C446-6648-3DC3D3FA5D01}"/>
                </a:ext>
              </a:extLst>
            </p:cNvPr>
            <p:cNvGrpSpPr/>
            <p:nvPr/>
          </p:nvGrpSpPr>
          <p:grpSpPr>
            <a:xfrm>
              <a:off x="4736961" y="3516673"/>
              <a:ext cx="7018661" cy="310250"/>
              <a:chOff x="4716514" y="2740941"/>
              <a:chExt cx="7018661" cy="310250"/>
            </a:xfrm>
          </p:grpSpPr>
          <p:sp>
            <p:nvSpPr>
              <p:cNvPr id="27" name="Rectangle: Rounded Corners 26">
                <a:extLst>
                  <a:ext uri="{FF2B5EF4-FFF2-40B4-BE49-F238E27FC236}">
                    <a16:creationId xmlns:a16="http://schemas.microsoft.com/office/drawing/2014/main" id="{8E27DC55-358F-DB36-9C7C-70F695B79DCB}"/>
                  </a:ext>
                </a:extLst>
              </p:cNvPr>
              <p:cNvSpPr/>
              <p:nvPr/>
            </p:nvSpPr>
            <p:spPr>
              <a:xfrm>
                <a:off x="7625723" y="2746143"/>
                <a:ext cx="1200871" cy="30504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LKJH</a:t>
                </a:r>
              </a:p>
            </p:txBody>
          </p:sp>
          <p:sp>
            <p:nvSpPr>
              <p:cNvPr id="28" name="Rectangle: Rounded Corners 27">
                <a:extLst>
                  <a:ext uri="{FF2B5EF4-FFF2-40B4-BE49-F238E27FC236}">
                    <a16:creationId xmlns:a16="http://schemas.microsoft.com/office/drawing/2014/main" id="{D3BC8A25-4646-B360-E1A9-BB9B1BF99F86}"/>
                  </a:ext>
                </a:extLst>
              </p:cNvPr>
              <p:cNvSpPr/>
              <p:nvPr/>
            </p:nvSpPr>
            <p:spPr>
              <a:xfrm>
                <a:off x="6229351" y="2740941"/>
                <a:ext cx="1200871" cy="30504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solidFill>
                      <a:srgbClr val="2B2576"/>
                    </a:solidFill>
                  </a:rPr>
                  <a:t>ASDF</a:t>
                </a:r>
              </a:p>
            </p:txBody>
          </p:sp>
          <p:sp>
            <p:nvSpPr>
              <p:cNvPr id="29" name="Rectangle: Rounded Corners 28">
                <a:extLst>
                  <a:ext uri="{FF2B5EF4-FFF2-40B4-BE49-F238E27FC236}">
                    <a16:creationId xmlns:a16="http://schemas.microsoft.com/office/drawing/2014/main" id="{6B996938-D651-069C-924B-615BA3A6E78A}"/>
                  </a:ext>
                </a:extLst>
              </p:cNvPr>
              <p:cNvSpPr/>
              <p:nvPr/>
            </p:nvSpPr>
            <p:spPr>
              <a:xfrm>
                <a:off x="10534304" y="2746143"/>
                <a:ext cx="1200871" cy="30504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solidFill>
                      <a:srgbClr val="2B2576"/>
                    </a:solidFill>
                  </a:rPr>
                  <a:t>ASDF</a:t>
                </a:r>
              </a:p>
            </p:txBody>
          </p:sp>
          <p:sp>
            <p:nvSpPr>
              <p:cNvPr id="30" name="Rectangle: Rounded Corners 29">
                <a:extLst>
                  <a:ext uri="{FF2B5EF4-FFF2-40B4-BE49-F238E27FC236}">
                    <a16:creationId xmlns:a16="http://schemas.microsoft.com/office/drawing/2014/main" id="{3427C642-4DD2-7E7D-2359-36FBC2952F5C}"/>
                  </a:ext>
                </a:extLst>
              </p:cNvPr>
              <p:cNvSpPr/>
              <p:nvPr/>
            </p:nvSpPr>
            <p:spPr>
              <a:xfrm>
                <a:off x="9137932" y="2740941"/>
                <a:ext cx="1200871" cy="305048"/>
              </a:xfrm>
              <a:prstGeom prst="roundRect">
                <a:avLst/>
              </a:prstGeom>
              <a:solidFill>
                <a:srgbClr val="09B36B"/>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POIU</a:t>
                </a:r>
              </a:p>
            </p:txBody>
          </p:sp>
          <p:sp>
            <p:nvSpPr>
              <p:cNvPr id="31" name="TextBox 30">
                <a:extLst>
                  <a:ext uri="{FF2B5EF4-FFF2-40B4-BE49-F238E27FC236}">
                    <a16:creationId xmlns:a16="http://schemas.microsoft.com/office/drawing/2014/main" id="{CA665808-6645-3BDC-980E-249A8014728C}"/>
                  </a:ext>
                </a:extLst>
              </p:cNvPr>
              <p:cNvSpPr txBox="1"/>
              <p:nvPr/>
            </p:nvSpPr>
            <p:spPr>
              <a:xfrm>
                <a:off x="4716514" y="2740941"/>
                <a:ext cx="1269899" cy="307777"/>
              </a:xfrm>
              <a:prstGeom prst="rect">
                <a:avLst/>
              </a:prstGeom>
              <a:noFill/>
            </p:spPr>
            <p:txBody>
              <a:bodyPr wrap="none" rtlCol="0">
                <a:spAutoFit/>
              </a:bodyPr>
              <a:lstStyle/>
              <a:p>
                <a:r>
                  <a:rPr lang="en-US" dirty="0">
                    <a:solidFill>
                      <a:schemeClr val="tx2">
                        <a:lumMod val="25000"/>
                      </a:schemeClr>
                    </a:solidFill>
                  </a:rPr>
                  <a:t>File List Hash</a:t>
                </a:r>
              </a:p>
            </p:txBody>
          </p:sp>
          <p:cxnSp>
            <p:nvCxnSpPr>
              <p:cNvPr id="32" name="Straight Connector 31">
                <a:extLst>
                  <a:ext uri="{FF2B5EF4-FFF2-40B4-BE49-F238E27FC236}">
                    <a16:creationId xmlns:a16="http://schemas.microsoft.com/office/drawing/2014/main" id="{3F20A034-517D-3238-87FF-4AAA61395A3E}"/>
                  </a:ext>
                </a:extLst>
              </p:cNvPr>
              <p:cNvCxnSpPr>
                <a:stCxn id="31" idx="3"/>
                <a:endCxn id="28" idx="1"/>
              </p:cNvCxnSpPr>
              <p:nvPr/>
            </p:nvCxnSpPr>
            <p:spPr>
              <a:xfrm flipV="1">
                <a:off x="5986413" y="2893465"/>
                <a:ext cx="242938" cy="1365"/>
              </a:xfrm>
              <a:prstGeom prst="line">
                <a:avLst/>
              </a:prstGeom>
            </p:spPr>
            <p:style>
              <a:lnRef idx="1">
                <a:schemeClr val="accent3"/>
              </a:lnRef>
              <a:fillRef idx="0">
                <a:schemeClr val="accent3"/>
              </a:fillRef>
              <a:effectRef idx="0">
                <a:schemeClr val="accent3"/>
              </a:effectRef>
              <a:fontRef idx="minor">
                <a:schemeClr val="tx1"/>
              </a:fontRef>
            </p:style>
          </p:cxnSp>
        </p:grpSp>
        <p:cxnSp>
          <p:nvCxnSpPr>
            <p:cNvPr id="23" name="Connector: Elbow 22">
              <a:extLst>
                <a:ext uri="{FF2B5EF4-FFF2-40B4-BE49-F238E27FC236}">
                  <a16:creationId xmlns:a16="http://schemas.microsoft.com/office/drawing/2014/main" id="{4056082E-B01F-91A9-0FD1-098963D2BF8E}"/>
                </a:ext>
              </a:extLst>
            </p:cNvPr>
            <p:cNvCxnSpPr>
              <a:cxnSpLocks/>
            </p:cNvCxnSpPr>
            <p:nvPr/>
          </p:nvCxnSpPr>
          <p:spPr>
            <a:xfrm rot="5400000">
              <a:off x="6762660" y="3421424"/>
              <a:ext cx="154749" cy="1"/>
            </a:xfrm>
            <a:prstGeom prst="bentConnector3">
              <a:avLst>
                <a:gd name="adj1" fmla="val 50000"/>
              </a:avLst>
            </a:prstGeom>
            <a:ln>
              <a:solidFill>
                <a:srgbClr val="09B36B"/>
              </a:solidFill>
            </a:ln>
          </p:spPr>
          <p:style>
            <a:lnRef idx="1">
              <a:schemeClr val="accent3"/>
            </a:lnRef>
            <a:fillRef idx="0">
              <a:schemeClr val="accent3"/>
            </a:fillRef>
            <a:effectRef idx="0">
              <a:schemeClr val="accent3"/>
            </a:effectRef>
            <a:fontRef idx="minor">
              <a:schemeClr val="tx1"/>
            </a:fontRef>
          </p:style>
        </p:cxnSp>
        <p:cxnSp>
          <p:nvCxnSpPr>
            <p:cNvPr id="24" name="Connector: Elbow 23">
              <a:extLst>
                <a:ext uri="{FF2B5EF4-FFF2-40B4-BE49-F238E27FC236}">
                  <a16:creationId xmlns:a16="http://schemas.microsoft.com/office/drawing/2014/main" id="{20C7CE46-D4EA-7C81-A6AA-DAB1C8EB2840}"/>
                </a:ext>
              </a:extLst>
            </p:cNvPr>
            <p:cNvCxnSpPr>
              <a:cxnSpLocks/>
            </p:cNvCxnSpPr>
            <p:nvPr/>
          </p:nvCxnSpPr>
          <p:spPr>
            <a:xfrm rot="5400000">
              <a:off x="8168918" y="3425344"/>
              <a:ext cx="154749" cy="1"/>
            </a:xfrm>
            <a:prstGeom prst="bentConnector3">
              <a:avLst>
                <a:gd name="adj1" fmla="val 50000"/>
              </a:avLst>
            </a:prstGeom>
            <a:ln>
              <a:solidFill>
                <a:srgbClr val="09B36B"/>
              </a:solidFill>
            </a:ln>
          </p:spPr>
          <p:style>
            <a:lnRef idx="1">
              <a:schemeClr val="accent3"/>
            </a:lnRef>
            <a:fillRef idx="0">
              <a:schemeClr val="accent3"/>
            </a:fillRef>
            <a:effectRef idx="0">
              <a:schemeClr val="accent3"/>
            </a:effectRef>
            <a:fontRef idx="minor">
              <a:schemeClr val="tx1"/>
            </a:fontRef>
          </p:style>
        </p:cxnSp>
        <p:cxnSp>
          <p:nvCxnSpPr>
            <p:cNvPr id="25" name="Connector: Elbow 24">
              <a:extLst>
                <a:ext uri="{FF2B5EF4-FFF2-40B4-BE49-F238E27FC236}">
                  <a16:creationId xmlns:a16="http://schemas.microsoft.com/office/drawing/2014/main" id="{7455372C-2B8E-2AFD-E0A6-E6A10A2D0015}"/>
                </a:ext>
              </a:extLst>
            </p:cNvPr>
            <p:cNvCxnSpPr>
              <a:cxnSpLocks/>
            </p:cNvCxnSpPr>
            <p:nvPr/>
          </p:nvCxnSpPr>
          <p:spPr>
            <a:xfrm rot="5400000">
              <a:off x="9664985" y="3425344"/>
              <a:ext cx="154749" cy="1"/>
            </a:xfrm>
            <a:prstGeom prst="bentConnector3">
              <a:avLst>
                <a:gd name="adj1" fmla="val 50000"/>
              </a:avLst>
            </a:prstGeom>
            <a:ln>
              <a:solidFill>
                <a:srgbClr val="09B36B"/>
              </a:solidFill>
            </a:ln>
          </p:spPr>
          <p:style>
            <a:lnRef idx="1">
              <a:schemeClr val="accent3"/>
            </a:lnRef>
            <a:fillRef idx="0">
              <a:schemeClr val="accent3"/>
            </a:fillRef>
            <a:effectRef idx="0">
              <a:schemeClr val="accent3"/>
            </a:effectRef>
            <a:fontRef idx="minor">
              <a:schemeClr val="tx1"/>
            </a:fontRef>
          </p:style>
        </p:cxnSp>
        <p:cxnSp>
          <p:nvCxnSpPr>
            <p:cNvPr id="26" name="Connector: Elbow 25">
              <a:extLst>
                <a:ext uri="{FF2B5EF4-FFF2-40B4-BE49-F238E27FC236}">
                  <a16:creationId xmlns:a16="http://schemas.microsoft.com/office/drawing/2014/main" id="{33330095-74F7-C846-36A8-2DEDF7239C17}"/>
                </a:ext>
              </a:extLst>
            </p:cNvPr>
            <p:cNvCxnSpPr>
              <a:cxnSpLocks/>
            </p:cNvCxnSpPr>
            <p:nvPr/>
          </p:nvCxnSpPr>
          <p:spPr>
            <a:xfrm rot="5400000">
              <a:off x="11108968" y="3424118"/>
              <a:ext cx="154749" cy="1"/>
            </a:xfrm>
            <a:prstGeom prst="bentConnector3">
              <a:avLst>
                <a:gd name="adj1" fmla="val 50000"/>
              </a:avLst>
            </a:prstGeom>
            <a:ln>
              <a:solidFill>
                <a:srgbClr val="09B36B"/>
              </a:solidFill>
            </a:ln>
          </p:spPr>
          <p:style>
            <a:lnRef idx="1">
              <a:schemeClr val="accent3"/>
            </a:lnRef>
            <a:fillRef idx="0">
              <a:schemeClr val="accent3"/>
            </a:fillRef>
            <a:effectRef idx="0">
              <a:schemeClr val="accent3"/>
            </a:effectRef>
            <a:fontRef idx="minor">
              <a:schemeClr val="tx1"/>
            </a:fontRef>
          </p:style>
        </p:cxnSp>
      </p:grpSp>
      <p:grpSp>
        <p:nvGrpSpPr>
          <p:cNvPr id="12" name="Group 11">
            <a:extLst>
              <a:ext uri="{FF2B5EF4-FFF2-40B4-BE49-F238E27FC236}">
                <a16:creationId xmlns:a16="http://schemas.microsoft.com/office/drawing/2014/main" id="{361A6FAA-2188-ABCF-F25F-D277250362F3}"/>
              </a:ext>
            </a:extLst>
          </p:cNvPr>
          <p:cNvGrpSpPr/>
          <p:nvPr/>
        </p:nvGrpSpPr>
        <p:grpSpPr>
          <a:xfrm>
            <a:off x="7926355" y="4484298"/>
            <a:ext cx="2165036" cy="1394961"/>
            <a:chOff x="7926355" y="4484298"/>
            <a:chExt cx="2165036" cy="1394961"/>
          </a:xfrm>
        </p:grpSpPr>
        <p:sp>
          <p:nvSpPr>
            <p:cNvPr id="61" name="Speech Bubble: Rectangle 60">
              <a:extLst>
                <a:ext uri="{FF2B5EF4-FFF2-40B4-BE49-F238E27FC236}">
                  <a16:creationId xmlns:a16="http://schemas.microsoft.com/office/drawing/2014/main" id="{F0346D09-C86F-22A5-6749-12AA15825B96}"/>
                </a:ext>
              </a:extLst>
            </p:cNvPr>
            <p:cNvSpPr/>
            <p:nvPr/>
          </p:nvSpPr>
          <p:spPr>
            <a:xfrm>
              <a:off x="7929216" y="4484298"/>
              <a:ext cx="2162175" cy="1379759"/>
            </a:xfrm>
            <a:prstGeom prst="wedgeRectCallout">
              <a:avLst>
                <a:gd name="adj1" fmla="val -95723"/>
                <a:gd name="adj2" fmla="val -92135"/>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Speech Bubble: Rectangle 61">
              <a:extLst>
                <a:ext uri="{FF2B5EF4-FFF2-40B4-BE49-F238E27FC236}">
                  <a16:creationId xmlns:a16="http://schemas.microsoft.com/office/drawing/2014/main" id="{A747EA36-49FC-E2DE-BD96-7B8FC5A6CA10}"/>
                </a:ext>
              </a:extLst>
            </p:cNvPr>
            <p:cNvSpPr/>
            <p:nvPr/>
          </p:nvSpPr>
          <p:spPr>
            <a:xfrm>
              <a:off x="7926355" y="4499500"/>
              <a:ext cx="2162175" cy="1379759"/>
            </a:xfrm>
            <a:prstGeom prst="wedgeRectCallout">
              <a:avLst>
                <a:gd name="adj1" fmla="val 91502"/>
                <a:gd name="adj2" fmla="val -90065"/>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Share 1 &amp; 4</a:t>
              </a:r>
            </a:p>
            <a:p>
              <a:pPr algn="ctr"/>
              <a:r>
                <a:rPr lang="en-US" dirty="0"/>
                <a:t>are have EXACTLY</a:t>
              </a:r>
            </a:p>
            <a:p>
              <a:pPr algn="ctr"/>
              <a:r>
                <a:rPr lang="en-US" dirty="0"/>
                <a:t>the same file list</a:t>
              </a:r>
            </a:p>
          </p:txBody>
        </p:sp>
      </p:grpSp>
      <p:sp>
        <p:nvSpPr>
          <p:cNvPr id="2" name="Google Shape;472;p46">
            <a:extLst>
              <a:ext uri="{FF2B5EF4-FFF2-40B4-BE49-F238E27FC236}">
                <a16:creationId xmlns:a16="http://schemas.microsoft.com/office/drawing/2014/main" id="{D1C80704-4A58-EF26-8CFA-151F500F4BDA}"/>
              </a:ext>
            </a:extLst>
          </p:cNvPr>
          <p:cNvSpPr txBox="1">
            <a:spLocks/>
          </p:cNvSpPr>
          <p:nvPr/>
        </p:nvSpPr>
        <p:spPr>
          <a:xfrm>
            <a:off x="609600" y="1120899"/>
            <a:ext cx="9144000" cy="425700"/>
          </a:xfrm>
          <a:prstGeom prst="rect">
            <a:avLst/>
          </a:prstGeom>
          <a:noFill/>
          <a:ln>
            <a:noFill/>
          </a:ln>
        </p:spPr>
        <p:txBody>
          <a:bodyPr spcFirstLastPara="1" wrap="square" lIns="91425" tIns="45700" rIns="91425" bIns="45700" anchor="t" anchorCtr="0">
            <a:normAutofit lnSpcReduction="10000"/>
          </a:bodyPr>
          <a:lstStyle>
            <a:defPPr marR="0" lvl="0" algn="l" rtl="0">
              <a:lnSpc>
                <a:spcPct val="100000"/>
              </a:lnSpc>
              <a:spcBef>
                <a:spcPts val="0"/>
              </a:spcBef>
              <a:spcAft>
                <a:spcPts val="0"/>
              </a:spcAft>
            </a:defPPr>
            <a:lvl1pPr marL="457200" marR="0" lvl="0" indent="-279400" algn="l" rtl="0">
              <a:lnSpc>
                <a:spcPct val="115000"/>
              </a:lnSpc>
              <a:spcBef>
                <a:spcPts val="1000"/>
              </a:spcBef>
              <a:spcAft>
                <a:spcPts val="0"/>
              </a:spcAft>
              <a:buClr>
                <a:srgbClr val="000000"/>
              </a:buClr>
              <a:buSzPts val="800"/>
              <a:buFont typeface="Arial"/>
              <a:buChar char="•"/>
              <a:defRPr sz="12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L="914400" marR="0" lvl="1"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2pPr>
            <a:lvl3pPr marL="1371600" marR="0" lvl="2"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3pPr>
            <a:lvl4pPr marL="1828800" marR="0" lvl="3" indent="-311150" algn="l" rtl="0">
              <a:lnSpc>
                <a:spcPct val="115000"/>
              </a:lnSpc>
              <a:spcBef>
                <a:spcPts val="500"/>
              </a:spcBef>
              <a:spcAft>
                <a:spcPts val="0"/>
              </a:spcAft>
              <a:buClr>
                <a:srgbClr val="000000"/>
              </a:buClr>
              <a:buSzPts val="1300"/>
              <a:buFont typeface="Arial"/>
              <a:buChar char="•"/>
              <a:defRPr sz="1300" b="0" i="0" u="none" strike="noStrike" cap="none">
                <a:solidFill>
                  <a:srgbClr val="000000"/>
                </a:solidFill>
                <a:latin typeface="Arial"/>
                <a:ea typeface="Arial"/>
                <a:cs typeface="Arial"/>
                <a:sym typeface="Arial"/>
              </a:defRPr>
            </a:lvl4pPr>
            <a:lvl5pPr marL="2286000" marR="0" lvl="4"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5pPr>
            <a:lvl6pPr marL="2743200" marR="0" lvl="5"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6pPr>
            <a:lvl7pPr marL="3200400" marR="0" lvl="6"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7pPr>
            <a:lvl8pPr marL="3657600" marR="0" lvl="7"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8pPr>
            <a:lvl9pPr marL="4114800" marR="0" lvl="8"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9pPr>
          </a:lstStyle>
          <a:p>
            <a:pPr marL="177800" indent="0">
              <a:buNone/>
            </a:pPr>
            <a:r>
              <a:rPr lang="en-US" i="1" dirty="0"/>
              <a:t>“How can I group similar shares so I can take targeted actions?”</a:t>
            </a:r>
          </a:p>
        </p:txBody>
      </p:sp>
    </p:spTree>
    <p:extLst>
      <p:ext uri="{BB962C8B-B14F-4D97-AF65-F5344CB8AC3E}">
        <p14:creationId xmlns:p14="http://schemas.microsoft.com/office/powerpoint/2010/main" val="282701665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4854A533-38B8-E41E-19BF-4C49F5C369AF}"/>
            </a:ext>
          </a:extLst>
        </p:cNvPr>
        <p:cNvGrpSpPr/>
        <p:nvPr/>
      </p:nvGrpSpPr>
      <p:grpSpPr>
        <a:xfrm>
          <a:off x="0" y="0"/>
          <a:ext cx="0" cy="0"/>
          <a:chOff x="0" y="0"/>
          <a:chExt cx="0" cy="0"/>
        </a:xfrm>
      </p:grpSpPr>
      <p:sp>
        <p:nvSpPr>
          <p:cNvPr id="413" name="Google Shape;413;p43">
            <a:extLst>
              <a:ext uri="{FF2B5EF4-FFF2-40B4-BE49-F238E27FC236}">
                <a16:creationId xmlns:a16="http://schemas.microsoft.com/office/drawing/2014/main" id="{A9D27106-7567-236D-12DD-6FAD5DBF573D}"/>
              </a:ext>
            </a:extLst>
          </p:cNvPr>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Grouping &amp; Similarity</a:t>
            </a:r>
            <a:endParaRPr dirty="0"/>
          </a:p>
        </p:txBody>
      </p:sp>
      <p:sp>
        <p:nvSpPr>
          <p:cNvPr id="49" name="Google Shape;415;p43">
            <a:extLst>
              <a:ext uri="{FF2B5EF4-FFF2-40B4-BE49-F238E27FC236}">
                <a16:creationId xmlns:a16="http://schemas.microsoft.com/office/drawing/2014/main" id="{087DE70A-CFCF-F9BD-211E-9BB34F085F7B}"/>
              </a:ext>
            </a:extLst>
          </p:cNvPr>
          <p:cNvSpPr txBox="1">
            <a:spLocks/>
          </p:cNvSpPr>
          <p:nvPr/>
        </p:nvSpPr>
        <p:spPr>
          <a:xfrm>
            <a:off x="766479" y="15156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r>
              <a:rPr lang="en-US" b="0" dirty="0">
                <a:solidFill>
                  <a:schemeClr val="tx2">
                    <a:lumMod val="25000"/>
                  </a:schemeClr>
                </a:solidFill>
              </a:rPr>
              <a:t>Group by Share Name</a:t>
            </a:r>
          </a:p>
          <a:p>
            <a:pPr marL="285750" indent="-285750">
              <a:buFont typeface="Arial" panose="020B0604020202020204" pitchFamily="34" charset="0"/>
              <a:buChar char="•"/>
            </a:pPr>
            <a:r>
              <a:rPr lang="en-US" b="0" dirty="0">
                <a:solidFill>
                  <a:schemeClr val="tx2">
                    <a:lumMod val="25000"/>
                  </a:schemeClr>
                </a:solidFill>
              </a:rPr>
              <a:t>Group by </a:t>
            </a:r>
            <a:r>
              <a:rPr lang="en-US" dirty="0">
                <a:solidFill>
                  <a:schemeClr val="tx2">
                    <a:lumMod val="25000"/>
                  </a:schemeClr>
                </a:solidFill>
              </a:rPr>
              <a:t>Folder Group (Dir Hash)</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p:txBody>
      </p:sp>
      <p:grpSp>
        <p:nvGrpSpPr>
          <p:cNvPr id="6" name="Group 5">
            <a:extLst>
              <a:ext uri="{FF2B5EF4-FFF2-40B4-BE49-F238E27FC236}">
                <a16:creationId xmlns:a16="http://schemas.microsoft.com/office/drawing/2014/main" id="{749E6389-C420-9D17-3C64-71E9CDF42508}"/>
              </a:ext>
            </a:extLst>
          </p:cNvPr>
          <p:cNvGrpSpPr/>
          <p:nvPr/>
        </p:nvGrpSpPr>
        <p:grpSpPr>
          <a:xfrm>
            <a:off x="5914490" y="0"/>
            <a:ext cx="6277510" cy="6277510"/>
            <a:chOff x="5914490" y="0"/>
            <a:chExt cx="6277510" cy="6277510"/>
          </a:xfrm>
        </p:grpSpPr>
        <p:pic>
          <p:nvPicPr>
            <p:cNvPr id="7" name="Picture 6" descr="A monkey wearing a space suit&#10;&#10;AI-generated content may be incorrect.">
              <a:extLst>
                <a:ext uri="{FF2B5EF4-FFF2-40B4-BE49-F238E27FC236}">
                  <a16:creationId xmlns:a16="http://schemas.microsoft.com/office/drawing/2014/main" id="{71163BA6-25F1-B55E-BCD6-60C620CEE025}"/>
                </a:ext>
              </a:extLst>
            </p:cNvPr>
            <p:cNvPicPr>
              <a:picLocks noChangeAspect="1"/>
            </p:cNvPicPr>
            <p:nvPr/>
          </p:nvPicPr>
          <p:blipFill>
            <a:blip r:embed="rId3">
              <a:alphaModFix amt="50000"/>
            </a:blip>
            <a:stretch>
              <a:fillRect/>
            </a:stretch>
          </p:blipFill>
          <p:spPr>
            <a:xfrm>
              <a:off x="5914490" y="0"/>
              <a:ext cx="6277510" cy="6277510"/>
            </a:xfrm>
            <a:prstGeom prst="rect">
              <a:avLst/>
            </a:prstGeom>
          </p:spPr>
        </p:pic>
        <p:sp>
          <p:nvSpPr>
            <p:cNvPr id="8" name="Rectangle 7">
              <a:extLst>
                <a:ext uri="{FF2B5EF4-FFF2-40B4-BE49-F238E27FC236}">
                  <a16:creationId xmlns:a16="http://schemas.microsoft.com/office/drawing/2014/main" id="{B49F932C-B7E9-5D39-3FF2-A9AE9B2AA905}"/>
                </a:ext>
              </a:extLst>
            </p:cNvPr>
            <p:cNvSpPr/>
            <p:nvPr/>
          </p:nvSpPr>
          <p:spPr>
            <a:xfrm>
              <a:off x="5914490" y="0"/>
              <a:ext cx="6277508" cy="6277510"/>
            </a:xfrm>
            <a:prstGeom prst="rect">
              <a:avLst/>
            </a:prstGeom>
            <a:solidFill>
              <a:srgbClr val="EBEBF3">
                <a:alpha val="86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black and white symbol&#10;&#10;AI-generated content may be incorrect.">
              <a:extLst>
                <a:ext uri="{FF2B5EF4-FFF2-40B4-BE49-F238E27FC236}">
                  <a16:creationId xmlns:a16="http://schemas.microsoft.com/office/drawing/2014/main" id="{B6B53C21-A86D-7420-F8B8-A6CFDFE89C74}"/>
                </a:ext>
              </a:extLst>
            </p:cNvPr>
            <p:cNvPicPr>
              <a:picLocks noChangeAspect="1"/>
            </p:cNvPicPr>
            <p:nvPr/>
          </p:nvPicPr>
          <p:blipFill>
            <a:blip r:embed="rId4">
              <a:alphaModFix amt="50000"/>
            </a:blip>
            <a:stretch>
              <a:fillRect/>
            </a:stretch>
          </p:blipFill>
          <p:spPr>
            <a:xfrm>
              <a:off x="7721082" y="3596568"/>
              <a:ext cx="205273" cy="205273"/>
            </a:xfrm>
            <a:prstGeom prst="rect">
              <a:avLst/>
            </a:prstGeom>
          </p:spPr>
        </p:pic>
      </p:grpSp>
      <p:sp>
        <p:nvSpPr>
          <p:cNvPr id="11" name="TextBox 10">
            <a:extLst>
              <a:ext uri="{FF2B5EF4-FFF2-40B4-BE49-F238E27FC236}">
                <a16:creationId xmlns:a16="http://schemas.microsoft.com/office/drawing/2014/main" id="{6D127046-DF34-AECB-EB2F-C0F94553C17F}"/>
              </a:ext>
            </a:extLst>
          </p:cNvPr>
          <p:cNvSpPr txBox="1"/>
          <p:nvPr/>
        </p:nvSpPr>
        <p:spPr>
          <a:xfrm>
            <a:off x="6353174" y="1515649"/>
            <a:ext cx="5000625" cy="307777"/>
          </a:xfrm>
          <a:prstGeom prst="rect">
            <a:avLst/>
          </a:prstGeom>
          <a:noFill/>
        </p:spPr>
        <p:txBody>
          <a:bodyPr wrap="square">
            <a:spAutoFit/>
          </a:bodyPr>
          <a:lstStyle/>
          <a:p>
            <a:r>
              <a:rPr lang="en-US" b="0" i="0" dirty="0">
                <a:solidFill>
                  <a:srgbClr val="3D3935"/>
                </a:solidFill>
                <a:effectLst/>
                <a:latin typeface="Open Sans" panose="020B0606030504020204" pitchFamily="34" charset="0"/>
              </a:rPr>
              <a:t>Folder groups are MD5 hashes of a share's file listing. </a:t>
            </a:r>
            <a:endParaRPr lang="en-US" b="1" dirty="0">
              <a:solidFill>
                <a:schemeClr val="tx2">
                  <a:lumMod val="25000"/>
                </a:schemeClr>
              </a:solidFill>
            </a:endParaRPr>
          </a:p>
        </p:txBody>
      </p:sp>
      <p:sp>
        <p:nvSpPr>
          <p:cNvPr id="439" name="TextBox 438">
            <a:extLst>
              <a:ext uri="{FF2B5EF4-FFF2-40B4-BE49-F238E27FC236}">
                <a16:creationId xmlns:a16="http://schemas.microsoft.com/office/drawing/2014/main" id="{7273A19F-75C8-ECD3-E875-D571DDC66236}"/>
              </a:ext>
            </a:extLst>
          </p:cNvPr>
          <p:cNvSpPr txBox="1"/>
          <p:nvPr/>
        </p:nvSpPr>
        <p:spPr>
          <a:xfrm>
            <a:off x="6353174" y="662500"/>
            <a:ext cx="5136890" cy="646331"/>
          </a:xfrm>
          <a:prstGeom prst="rect">
            <a:avLst/>
          </a:prstGeom>
          <a:noFill/>
        </p:spPr>
        <p:txBody>
          <a:bodyPr wrap="square">
            <a:spAutoFit/>
          </a:bodyPr>
          <a:lstStyle/>
          <a:p>
            <a:r>
              <a:rPr lang="en-US" sz="3600" dirty="0">
                <a:solidFill>
                  <a:srgbClr val="09B36B"/>
                </a:solidFill>
              </a:rPr>
              <a:t>Summary</a:t>
            </a:r>
          </a:p>
        </p:txBody>
      </p:sp>
      <p:sp>
        <p:nvSpPr>
          <p:cNvPr id="3" name="TextBox 2">
            <a:extLst>
              <a:ext uri="{FF2B5EF4-FFF2-40B4-BE49-F238E27FC236}">
                <a16:creationId xmlns:a16="http://schemas.microsoft.com/office/drawing/2014/main" id="{A65D6768-E32D-1B56-A855-0A62B5867774}"/>
              </a:ext>
            </a:extLst>
          </p:cNvPr>
          <p:cNvSpPr txBox="1"/>
          <p:nvPr/>
        </p:nvSpPr>
        <p:spPr>
          <a:xfrm>
            <a:off x="6353173" y="2897048"/>
            <a:ext cx="5540583" cy="1169551"/>
          </a:xfrm>
          <a:prstGeom prst="rect">
            <a:avLst/>
          </a:prstGeom>
          <a:noFill/>
        </p:spPr>
        <p:txBody>
          <a:bodyPr wrap="square">
            <a:spAutoFit/>
          </a:bodyPr>
          <a:lstStyle/>
          <a:p>
            <a:pPr marL="285750" indent="-285750">
              <a:buFont typeface="Arial" panose="020B0604020202020204" pitchFamily="34" charset="0"/>
              <a:buChar char="•"/>
            </a:pPr>
            <a:r>
              <a:rPr lang="en-US" dirty="0">
                <a:solidFill>
                  <a:schemeClr val="tx2">
                    <a:lumMod val="25000"/>
                  </a:schemeClr>
                </a:solidFill>
              </a:rPr>
              <a:t>Condensed representation of fil list for quick display, filtering and sorting.</a:t>
            </a:r>
          </a:p>
          <a:p>
            <a:pPr marL="285750" indent="-285750">
              <a:buFont typeface="Arial" panose="020B0604020202020204" pitchFamily="34" charset="0"/>
              <a:buChar char="•"/>
            </a:pPr>
            <a:r>
              <a:rPr lang="en-US" dirty="0">
                <a:solidFill>
                  <a:schemeClr val="tx2">
                    <a:lumMod val="25000"/>
                  </a:schemeClr>
                </a:solidFill>
              </a:rPr>
              <a:t>Fast and easy to execute via common query syntax &amp; functions.</a:t>
            </a:r>
          </a:p>
          <a:p>
            <a:pPr marL="285750" indent="-285750">
              <a:buFont typeface="Arial" panose="020B0604020202020204" pitchFamily="34" charset="0"/>
              <a:buChar char="•"/>
            </a:pPr>
            <a:r>
              <a:rPr lang="en-US" dirty="0">
                <a:solidFill>
                  <a:schemeClr val="tx2">
                    <a:lumMod val="25000"/>
                  </a:schemeClr>
                </a:solidFill>
              </a:rPr>
              <a:t>Great for finding shares that have the EXACT SAME list of files at the root level.</a:t>
            </a:r>
          </a:p>
        </p:txBody>
      </p:sp>
      <p:sp>
        <p:nvSpPr>
          <p:cNvPr id="5" name="TextBox 4">
            <a:extLst>
              <a:ext uri="{FF2B5EF4-FFF2-40B4-BE49-F238E27FC236}">
                <a16:creationId xmlns:a16="http://schemas.microsoft.com/office/drawing/2014/main" id="{867E2CFA-0847-52B6-24C1-D399F73D0A5F}"/>
              </a:ext>
            </a:extLst>
          </p:cNvPr>
          <p:cNvSpPr txBox="1"/>
          <p:nvPr/>
        </p:nvSpPr>
        <p:spPr>
          <a:xfrm>
            <a:off x="6353173" y="2223500"/>
            <a:ext cx="5136890" cy="646331"/>
          </a:xfrm>
          <a:prstGeom prst="rect">
            <a:avLst/>
          </a:prstGeom>
          <a:noFill/>
        </p:spPr>
        <p:txBody>
          <a:bodyPr wrap="square">
            <a:spAutoFit/>
          </a:bodyPr>
          <a:lstStyle/>
          <a:p>
            <a:r>
              <a:rPr lang="en-US" sz="3600" dirty="0">
                <a:solidFill>
                  <a:srgbClr val="09B36B"/>
                </a:solidFill>
              </a:rPr>
              <a:t>Pros</a:t>
            </a:r>
          </a:p>
        </p:txBody>
      </p:sp>
      <p:sp>
        <p:nvSpPr>
          <p:cNvPr id="10" name="TextBox 9">
            <a:extLst>
              <a:ext uri="{FF2B5EF4-FFF2-40B4-BE49-F238E27FC236}">
                <a16:creationId xmlns:a16="http://schemas.microsoft.com/office/drawing/2014/main" id="{DBEBB3F3-73ED-A3BD-261C-EF71972FF0D0}"/>
              </a:ext>
            </a:extLst>
          </p:cNvPr>
          <p:cNvSpPr txBox="1"/>
          <p:nvPr/>
        </p:nvSpPr>
        <p:spPr>
          <a:xfrm>
            <a:off x="6335678" y="4641130"/>
            <a:ext cx="5000625" cy="1384995"/>
          </a:xfrm>
          <a:prstGeom prst="rect">
            <a:avLst/>
          </a:prstGeom>
          <a:noFill/>
        </p:spPr>
        <p:txBody>
          <a:bodyPr wrap="square">
            <a:spAutoFit/>
          </a:bodyPr>
          <a:lstStyle/>
          <a:p>
            <a:pPr marL="285750" indent="-285750">
              <a:buFont typeface="Arial" panose="020B0604020202020204" pitchFamily="34" charset="0"/>
              <a:buChar char="•"/>
            </a:pPr>
            <a:r>
              <a:rPr lang="en-US" dirty="0">
                <a:solidFill>
                  <a:schemeClr val="tx2">
                    <a:lumMod val="25000"/>
                  </a:schemeClr>
                </a:solidFill>
              </a:rPr>
              <a:t>Works poorly when the shares DO NOT have the exact same list of files but are used by the same application.</a:t>
            </a:r>
            <a:br>
              <a:rPr lang="en-US" dirty="0">
                <a:solidFill>
                  <a:schemeClr val="tx2">
                    <a:lumMod val="25000"/>
                  </a:schemeClr>
                </a:solidFill>
              </a:rPr>
            </a:br>
            <a:r>
              <a:rPr lang="en-US" b="1" dirty="0">
                <a:solidFill>
                  <a:schemeClr val="tx2">
                    <a:lumMod val="25000"/>
                  </a:schemeClr>
                </a:solidFill>
              </a:rPr>
              <a:t>Which happens a lot.</a:t>
            </a:r>
          </a:p>
          <a:p>
            <a:pPr marL="285750" indent="-285750">
              <a:buFont typeface="Arial" panose="020B0604020202020204" pitchFamily="34" charset="0"/>
              <a:buChar char="•"/>
            </a:pPr>
            <a:endParaRPr lang="en-US" b="1" dirty="0">
              <a:solidFill>
                <a:schemeClr val="tx2">
                  <a:lumMod val="25000"/>
                </a:schemeClr>
              </a:solidFill>
            </a:endParaRPr>
          </a:p>
          <a:p>
            <a:pPr marL="285750" indent="-285750">
              <a:buFont typeface="Arial" panose="020B0604020202020204" pitchFamily="34" charset="0"/>
              <a:buChar char="•"/>
            </a:pPr>
            <a:r>
              <a:rPr lang="en-US" dirty="0">
                <a:solidFill>
                  <a:schemeClr val="tx2">
                    <a:lumMod val="25000"/>
                  </a:schemeClr>
                </a:solidFill>
              </a:rPr>
              <a:t>Folder groups functionality in PowerHuntShares does not currently include nested folder listings.</a:t>
            </a:r>
          </a:p>
        </p:txBody>
      </p:sp>
      <p:sp>
        <p:nvSpPr>
          <p:cNvPr id="12" name="TextBox 11">
            <a:extLst>
              <a:ext uri="{FF2B5EF4-FFF2-40B4-BE49-F238E27FC236}">
                <a16:creationId xmlns:a16="http://schemas.microsoft.com/office/drawing/2014/main" id="{98653074-D104-E87A-D2E6-BC2258318C36}"/>
              </a:ext>
            </a:extLst>
          </p:cNvPr>
          <p:cNvSpPr txBox="1"/>
          <p:nvPr/>
        </p:nvSpPr>
        <p:spPr>
          <a:xfrm>
            <a:off x="6335678" y="3967582"/>
            <a:ext cx="5136890" cy="646331"/>
          </a:xfrm>
          <a:prstGeom prst="rect">
            <a:avLst/>
          </a:prstGeom>
          <a:noFill/>
        </p:spPr>
        <p:txBody>
          <a:bodyPr wrap="square">
            <a:spAutoFit/>
          </a:bodyPr>
          <a:lstStyle/>
          <a:p>
            <a:r>
              <a:rPr lang="en-US" sz="3600" dirty="0">
                <a:solidFill>
                  <a:srgbClr val="09B36B"/>
                </a:solidFill>
              </a:rPr>
              <a:t>Cons</a:t>
            </a:r>
          </a:p>
        </p:txBody>
      </p:sp>
      <p:sp>
        <p:nvSpPr>
          <p:cNvPr id="2" name="Google Shape;472;p46">
            <a:extLst>
              <a:ext uri="{FF2B5EF4-FFF2-40B4-BE49-F238E27FC236}">
                <a16:creationId xmlns:a16="http://schemas.microsoft.com/office/drawing/2014/main" id="{5B60FB27-531C-6E5B-60F1-C576141A8183}"/>
              </a:ext>
            </a:extLst>
          </p:cNvPr>
          <p:cNvSpPr txBox="1">
            <a:spLocks/>
          </p:cNvSpPr>
          <p:nvPr/>
        </p:nvSpPr>
        <p:spPr>
          <a:xfrm>
            <a:off x="609600" y="1120899"/>
            <a:ext cx="9144000" cy="425700"/>
          </a:xfrm>
          <a:prstGeom prst="rect">
            <a:avLst/>
          </a:prstGeom>
          <a:noFill/>
          <a:ln>
            <a:noFill/>
          </a:ln>
        </p:spPr>
        <p:txBody>
          <a:bodyPr spcFirstLastPara="1" wrap="square" lIns="91425" tIns="45700" rIns="91425" bIns="45700" anchor="t" anchorCtr="0">
            <a:normAutofit lnSpcReduction="10000"/>
          </a:bodyPr>
          <a:lstStyle>
            <a:defPPr marR="0" lvl="0" algn="l" rtl="0">
              <a:lnSpc>
                <a:spcPct val="100000"/>
              </a:lnSpc>
              <a:spcBef>
                <a:spcPts val="0"/>
              </a:spcBef>
              <a:spcAft>
                <a:spcPts val="0"/>
              </a:spcAft>
            </a:defPPr>
            <a:lvl1pPr marL="457200" marR="0" lvl="0" indent="-279400" algn="l" rtl="0">
              <a:lnSpc>
                <a:spcPct val="115000"/>
              </a:lnSpc>
              <a:spcBef>
                <a:spcPts val="1000"/>
              </a:spcBef>
              <a:spcAft>
                <a:spcPts val="0"/>
              </a:spcAft>
              <a:buClr>
                <a:srgbClr val="000000"/>
              </a:buClr>
              <a:buSzPts val="800"/>
              <a:buFont typeface="Arial"/>
              <a:buChar char="•"/>
              <a:defRPr sz="12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L="914400" marR="0" lvl="1"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2pPr>
            <a:lvl3pPr marL="1371600" marR="0" lvl="2"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3pPr>
            <a:lvl4pPr marL="1828800" marR="0" lvl="3" indent="-311150" algn="l" rtl="0">
              <a:lnSpc>
                <a:spcPct val="115000"/>
              </a:lnSpc>
              <a:spcBef>
                <a:spcPts val="500"/>
              </a:spcBef>
              <a:spcAft>
                <a:spcPts val="0"/>
              </a:spcAft>
              <a:buClr>
                <a:srgbClr val="000000"/>
              </a:buClr>
              <a:buSzPts val="1300"/>
              <a:buFont typeface="Arial"/>
              <a:buChar char="•"/>
              <a:defRPr sz="1300" b="0" i="0" u="none" strike="noStrike" cap="none">
                <a:solidFill>
                  <a:srgbClr val="000000"/>
                </a:solidFill>
                <a:latin typeface="Arial"/>
                <a:ea typeface="Arial"/>
                <a:cs typeface="Arial"/>
                <a:sym typeface="Arial"/>
              </a:defRPr>
            </a:lvl4pPr>
            <a:lvl5pPr marL="2286000" marR="0" lvl="4"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5pPr>
            <a:lvl6pPr marL="2743200" marR="0" lvl="5"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6pPr>
            <a:lvl7pPr marL="3200400" marR="0" lvl="6"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7pPr>
            <a:lvl8pPr marL="3657600" marR="0" lvl="7"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8pPr>
            <a:lvl9pPr marL="4114800" marR="0" lvl="8"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9pPr>
          </a:lstStyle>
          <a:p>
            <a:pPr marL="177800" indent="0">
              <a:buNone/>
            </a:pPr>
            <a:r>
              <a:rPr lang="en-US" i="1" dirty="0"/>
              <a:t>“How can I group similar shares so I can take targeted actions?”</a:t>
            </a:r>
          </a:p>
        </p:txBody>
      </p:sp>
    </p:spTree>
    <p:extLst>
      <p:ext uri="{BB962C8B-B14F-4D97-AF65-F5344CB8AC3E}">
        <p14:creationId xmlns:p14="http://schemas.microsoft.com/office/powerpoint/2010/main" val="367310878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1166BF58-C8FA-EE03-77C1-D864C0FDB773}"/>
            </a:ext>
          </a:extLst>
        </p:cNvPr>
        <p:cNvGrpSpPr/>
        <p:nvPr/>
      </p:nvGrpSpPr>
      <p:grpSpPr>
        <a:xfrm>
          <a:off x="0" y="0"/>
          <a:ext cx="0" cy="0"/>
          <a:chOff x="0" y="0"/>
          <a:chExt cx="0" cy="0"/>
        </a:xfrm>
      </p:grpSpPr>
      <p:sp>
        <p:nvSpPr>
          <p:cNvPr id="413" name="Google Shape;413;p43">
            <a:extLst>
              <a:ext uri="{FF2B5EF4-FFF2-40B4-BE49-F238E27FC236}">
                <a16:creationId xmlns:a16="http://schemas.microsoft.com/office/drawing/2014/main" id="{30B3758A-F281-6883-E018-3FA97C946B66}"/>
              </a:ext>
            </a:extLst>
          </p:cNvPr>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Grouping &amp; Similarity</a:t>
            </a:r>
            <a:endParaRPr dirty="0"/>
          </a:p>
        </p:txBody>
      </p:sp>
      <p:sp>
        <p:nvSpPr>
          <p:cNvPr id="49" name="Google Shape;415;p43">
            <a:extLst>
              <a:ext uri="{FF2B5EF4-FFF2-40B4-BE49-F238E27FC236}">
                <a16:creationId xmlns:a16="http://schemas.microsoft.com/office/drawing/2014/main" id="{47A48824-35C6-C3BE-37EE-82CB0D2C70F4}"/>
              </a:ext>
            </a:extLst>
          </p:cNvPr>
          <p:cNvSpPr txBox="1">
            <a:spLocks/>
          </p:cNvSpPr>
          <p:nvPr/>
        </p:nvSpPr>
        <p:spPr>
          <a:xfrm>
            <a:off x="766479" y="15156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r>
              <a:rPr lang="en-US" b="0" dirty="0">
                <a:solidFill>
                  <a:schemeClr val="tx2">
                    <a:lumMod val="25000"/>
                  </a:schemeClr>
                </a:solidFill>
              </a:rPr>
              <a:t>Group by Share Name</a:t>
            </a:r>
          </a:p>
          <a:p>
            <a:pPr marL="285750" indent="-285750">
              <a:buFont typeface="Arial" panose="020B0604020202020204" pitchFamily="34" charset="0"/>
              <a:buChar char="•"/>
            </a:pPr>
            <a:r>
              <a:rPr lang="en-US" b="0" dirty="0">
                <a:solidFill>
                  <a:schemeClr val="tx2">
                    <a:lumMod val="25000"/>
                  </a:schemeClr>
                </a:solidFill>
              </a:rPr>
              <a:t>Group by </a:t>
            </a:r>
            <a:r>
              <a:rPr lang="en-US" dirty="0">
                <a:solidFill>
                  <a:schemeClr val="tx2">
                    <a:lumMod val="25000"/>
                  </a:schemeClr>
                </a:solidFill>
              </a:rPr>
              <a:t>Folder Group (Dir Hash)</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p:txBody>
      </p:sp>
      <p:grpSp>
        <p:nvGrpSpPr>
          <p:cNvPr id="6" name="Group 5">
            <a:extLst>
              <a:ext uri="{FF2B5EF4-FFF2-40B4-BE49-F238E27FC236}">
                <a16:creationId xmlns:a16="http://schemas.microsoft.com/office/drawing/2014/main" id="{C308BF33-AF8E-FE5E-1FB1-36D9C0BD79C4}"/>
              </a:ext>
            </a:extLst>
          </p:cNvPr>
          <p:cNvGrpSpPr/>
          <p:nvPr/>
        </p:nvGrpSpPr>
        <p:grpSpPr>
          <a:xfrm>
            <a:off x="5914490" y="0"/>
            <a:ext cx="6277510" cy="6277510"/>
            <a:chOff x="5914490" y="0"/>
            <a:chExt cx="6277510" cy="6277510"/>
          </a:xfrm>
        </p:grpSpPr>
        <p:pic>
          <p:nvPicPr>
            <p:cNvPr id="7" name="Picture 6" descr="A monkey wearing a space suit&#10;&#10;AI-generated content may be incorrect.">
              <a:extLst>
                <a:ext uri="{FF2B5EF4-FFF2-40B4-BE49-F238E27FC236}">
                  <a16:creationId xmlns:a16="http://schemas.microsoft.com/office/drawing/2014/main" id="{1ED2360F-C333-C1CF-2104-FC576DE81D73}"/>
                </a:ext>
              </a:extLst>
            </p:cNvPr>
            <p:cNvPicPr>
              <a:picLocks noChangeAspect="1"/>
            </p:cNvPicPr>
            <p:nvPr/>
          </p:nvPicPr>
          <p:blipFill>
            <a:blip r:embed="rId3">
              <a:alphaModFix amt="50000"/>
            </a:blip>
            <a:stretch>
              <a:fillRect/>
            </a:stretch>
          </p:blipFill>
          <p:spPr>
            <a:xfrm>
              <a:off x="5914490" y="0"/>
              <a:ext cx="6277510" cy="6277510"/>
            </a:xfrm>
            <a:prstGeom prst="rect">
              <a:avLst/>
            </a:prstGeom>
          </p:spPr>
        </p:pic>
        <p:sp>
          <p:nvSpPr>
            <p:cNvPr id="8" name="Rectangle 7">
              <a:extLst>
                <a:ext uri="{FF2B5EF4-FFF2-40B4-BE49-F238E27FC236}">
                  <a16:creationId xmlns:a16="http://schemas.microsoft.com/office/drawing/2014/main" id="{8B674CDD-4946-ABC1-A37E-B7D7ACBF01E4}"/>
                </a:ext>
              </a:extLst>
            </p:cNvPr>
            <p:cNvSpPr/>
            <p:nvPr/>
          </p:nvSpPr>
          <p:spPr>
            <a:xfrm>
              <a:off x="5914490" y="0"/>
              <a:ext cx="6277508" cy="6277510"/>
            </a:xfrm>
            <a:prstGeom prst="rect">
              <a:avLst/>
            </a:prstGeom>
            <a:solidFill>
              <a:srgbClr val="EBEBF3">
                <a:alpha val="86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black and white symbol&#10;&#10;AI-generated content may be incorrect.">
              <a:extLst>
                <a:ext uri="{FF2B5EF4-FFF2-40B4-BE49-F238E27FC236}">
                  <a16:creationId xmlns:a16="http://schemas.microsoft.com/office/drawing/2014/main" id="{BED0BD3B-4622-04F6-1434-3FA99046722E}"/>
                </a:ext>
              </a:extLst>
            </p:cNvPr>
            <p:cNvPicPr>
              <a:picLocks noChangeAspect="1"/>
            </p:cNvPicPr>
            <p:nvPr/>
          </p:nvPicPr>
          <p:blipFill>
            <a:blip r:embed="rId4">
              <a:alphaModFix amt="50000"/>
            </a:blip>
            <a:stretch>
              <a:fillRect/>
            </a:stretch>
          </p:blipFill>
          <p:spPr>
            <a:xfrm>
              <a:off x="7721082" y="3596568"/>
              <a:ext cx="205273" cy="205273"/>
            </a:xfrm>
            <a:prstGeom prst="rect">
              <a:avLst/>
            </a:prstGeom>
          </p:spPr>
        </p:pic>
      </p:grpSp>
      <p:sp>
        <p:nvSpPr>
          <p:cNvPr id="11" name="TextBox 10">
            <a:extLst>
              <a:ext uri="{FF2B5EF4-FFF2-40B4-BE49-F238E27FC236}">
                <a16:creationId xmlns:a16="http://schemas.microsoft.com/office/drawing/2014/main" id="{B558464D-86A5-8E77-4869-C05524643860}"/>
              </a:ext>
            </a:extLst>
          </p:cNvPr>
          <p:cNvSpPr txBox="1"/>
          <p:nvPr/>
        </p:nvSpPr>
        <p:spPr>
          <a:xfrm>
            <a:off x="6353174" y="1515649"/>
            <a:ext cx="5000625" cy="307777"/>
          </a:xfrm>
          <a:prstGeom prst="rect">
            <a:avLst/>
          </a:prstGeom>
          <a:noFill/>
        </p:spPr>
        <p:txBody>
          <a:bodyPr wrap="square">
            <a:spAutoFit/>
          </a:bodyPr>
          <a:lstStyle/>
          <a:p>
            <a:r>
              <a:rPr lang="en-US" b="0" i="0" dirty="0">
                <a:solidFill>
                  <a:srgbClr val="3D3935"/>
                </a:solidFill>
                <a:effectLst/>
                <a:latin typeface="Open Sans" panose="020B0606030504020204" pitchFamily="34" charset="0"/>
              </a:rPr>
              <a:t>Folder groups are MD5 hashes of a share's file listing. </a:t>
            </a:r>
            <a:endParaRPr lang="en-US" b="1" dirty="0">
              <a:solidFill>
                <a:schemeClr val="tx2">
                  <a:lumMod val="25000"/>
                </a:schemeClr>
              </a:solidFill>
            </a:endParaRPr>
          </a:p>
        </p:txBody>
      </p:sp>
      <p:sp>
        <p:nvSpPr>
          <p:cNvPr id="439" name="TextBox 438">
            <a:extLst>
              <a:ext uri="{FF2B5EF4-FFF2-40B4-BE49-F238E27FC236}">
                <a16:creationId xmlns:a16="http://schemas.microsoft.com/office/drawing/2014/main" id="{0F704E00-154B-8ADC-D6A9-C532D13AF58A}"/>
              </a:ext>
            </a:extLst>
          </p:cNvPr>
          <p:cNvSpPr txBox="1"/>
          <p:nvPr/>
        </p:nvSpPr>
        <p:spPr>
          <a:xfrm>
            <a:off x="6353174" y="662500"/>
            <a:ext cx="5136890" cy="646331"/>
          </a:xfrm>
          <a:prstGeom prst="rect">
            <a:avLst/>
          </a:prstGeom>
          <a:noFill/>
        </p:spPr>
        <p:txBody>
          <a:bodyPr wrap="square">
            <a:spAutoFit/>
          </a:bodyPr>
          <a:lstStyle/>
          <a:p>
            <a:r>
              <a:rPr lang="en-US" sz="3600" dirty="0">
                <a:solidFill>
                  <a:srgbClr val="09B36B"/>
                </a:solidFill>
              </a:rPr>
              <a:t>Summary</a:t>
            </a:r>
          </a:p>
        </p:txBody>
      </p:sp>
      <p:sp>
        <p:nvSpPr>
          <p:cNvPr id="3" name="TextBox 2">
            <a:extLst>
              <a:ext uri="{FF2B5EF4-FFF2-40B4-BE49-F238E27FC236}">
                <a16:creationId xmlns:a16="http://schemas.microsoft.com/office/drawing/2014/main" id="{4C28074E-B512-DFE5-FBDA-4726F453C6C3}"/>
              </a:ext>
            </a:extLst>
          </p:cNvPr>
          <p:cNvSpPr txBox="1"/>
          <p:nvPr/>
        </p:nvSpPr>
        <p:spPr>
          <a:xfrm>
            <a:off x="6353173" y="2897048"/>
            <a:ext cx="5540583" cy="1169551"/>
          </a:xfrm>
          <a:prstGeom prst="rect">
            <a:avLst/>
          </a:prstGeom>
          <a:noFill/>
        </p:spPr>
        <p:txBody>
          <a:bodyPr wrap="square">
            <a:spAutoFit/>
          </a:bodyPr>
          <a:lstStyle/>
          <a:p>
            <a:pPr marL="285750" indent="-285750">
              <a:buFont typeface="Arial" panose="020B0604020202020204" pitchFamily="34" charset="0"/>
              <a:buChar char="•"/>
            </a:pPr>
            <a:r>
              <a:rPr lang="en-US" dirty="0">
                <a:solidFill>
                  <a:schemeClr val="tx2">
                    <a:lumMod val="25000"/>
                  </a:schemeClr>
                </a:solidFill>
              </a:rPr>
              <a:t>Condensed representation of fil list for quick display, filtering and sorting.</a:t>
            </a:r>
          </a:p>
          <a:p>
            <a:pPr marL="285750" indent="-285750">
              <a:buFont typeface="Arial" panose="020B0604020202020204" pitchFamily="34" charset="0"/>
              <a:buChar char="•"/>
            </a:pPr>
            <a:r>
              <a:rPr lang="en-US" dirty="0">
                <a:solidFill>
                  <a:schemeClr val="tx2">
                    <a:lumMod val="25000"/>
                  </a:schemeClr>
                </a:solidFill>
              </a:rPr>
              <a:t>Fast and easy to execute via common query syntax &amp; functions.</a:t>
            </a:r>
          </a:p>
          <a:p>
            <a:pPr marL="285750" indent="-285750">
              <a:buFont typeface="Arial" panose="020B0604020202020204" pitchFamily="34" charset="0"/>
              <a:buChar char="•"/>
            </a:pPr>
            <a:r>
              <a:rPr lang="en-US" dirty="0">
                <a:solidFill>
                  <a:schemeClr val="tx2">
                    <a:lumMod val="25000"/>
                  </a:schemeClr>
                </a:solidFill>
              </a:rPr>
              <a:t>Great for finding shares that have the EXACT SAME list of files at the root level.</a:t>
            </a:r>
          </a:p>
        </p:txBody>
      </p:sp>
      <p:sp>
        <p:nvSpPr>
          <p:cNvPr id="5" name="TextBox 4">
            <a:extLst>
              <a:ext uri="{FF2B5EF4-FFF2-40B4-BE49-F238E27FC236}">
                <a16:creationId xmlns:a16="http://schemas.microsoft.com/office/drawing/2014/main" id="{DC323407-DC24-868C-F2FB-5BE5638D59A9}"/>
              </a:ext>
            </a:extLst>
          </p:cNvPr>
          <p:cNvSpPr txBox="1"/>
          <p:nvPr/>
        </p:nvSpPr>
        <p:spPr>
          <a:xfrm>
            <a:off x="6353173" y="2223500"/>
            <a:ext cx="5136890" cy="646331"/>
          </a:xfrm>
          <a:prstGeom prst="rect">
            <a:avLst/>
          </a:prstGeom>
          <a:noFill/>
        </p:spPr>
        <p:txBody>
          <a:bodyPr wrap="square">
            <a:spAutoFit/>
          </a:bodyPr>
          <a:lstStyle/>
          <a:p>
            <a:r>
              <a:rPr lang="en-US" sz="3600" dirty="0">
                <a:solidFill>
                  <a:srgbClr val="09B36B"/>
                </a:solidFill>
              </a:rPr>
              <a:t>Pros</a:t>
            </a:r>
          </a:p>
        </p:txBody>
      </p:sp>
      <p:sp>
        <p:nvSpPr>
          <p:cNvPr id="10" name="TextBox 9">
            <a:extLst>
              <a:ext uri="{FF2B5EF4-FFF2-40B4-BE49-F238E27FC236}">
                <a16:creationId xmlns:a16="http://schemas.microsoft.com/office/drawing/2014/main" id="{64CA665E-4F40-98E5-8E46-D411CF7AA8F3}"/>
              </a:ext>
            </a:extLst>
          </p:cNvPr>
          <p:cNvSpPr txBox="1"/>
          <p:nvPr/>
        </p:nvSpPr>
        <p:spPr>
          <a:xfrm>
            <a:off x="6335678" y="4641130"/>
            <a:ext cx="5000625" cy="1384995"/>
          </a:xfrm>
          <a:prstGeom prst="rect">
            <a:avLst/>
          </a:prstGeom>
          <a:noFill/>
        </p:spPr>
        <p:txBody>
          <a:bodyPr wrap="square">
            <a:spAutoFit/>
          </a:bodyPr>
          <a:lstStyle/>
          <a:p>
            <a:pPr marL="285750" indent="-285750">
              <a:buFont typeface="Arial" panose="020B0604020202020204" pitchFamily="34" charset="0"/>
              <a:buChar char="•"/>
            </a:pPr>
            <a:r>
              <a:rPr lang="en-US" dirty="0">
                <a:solidFill>
                  <a:schemeClr val="tx2">
                    <a:lumMod val="25000"/>
                  </a:schemeClr>
                </a:solidFill>
              </a:rPr>
              <a:t>Works poorly when the shares DO NOT have the exact same list of files but are used by the same application.</a:t>
            </a:r>
            <a:br>
              <a:rPr lang="en-US" dirty="0">
                <a:solidFill>
                  <a:schemeClr val="tx2">
                    <a:lumMod val="25000"/>
                  </a:schemeClr>
                </a:solidFill>
              </a:rPr>
            </a:br>
            <a:r>
              <a:rPr lang="en-US" b="1" dirty="0">
                <a:solidFill>
                  <a:schemeClr val="tx2">
                    <a:lumMod val="25000"/>
                  </a:schemeClr>
                </a:solidFill>
              </a:rPr>
              <a:t>Which happens a lot.</a:t>
            </a:r>
          </a:p>
          <a:p>
            <a:pPr marL="285750" indent="-285750">
              <a:buFont typeface="Arial" panose="020B0604020202020204" pitchFamily="34" charset="0"/>
              <a:buChar char="•"/>
            </a:pPr>
            <a:endParaRPr lang="en-US" b="1" dirty="0">
              <a:solidFill>
                <a:schemeClr val="tx2">
                  <a:lumMod val="25000"/>
                </a:schemeClr>
              </a:solidFill>
            </a:endParaRPr>
          </a:p>
          <a:p>
            <a:pPr marL="285750" indent="-285750">
              <a:buFont typeface="Arial" panose="020B0604020202020204" pitchFamily="34" charset="0"/>
              <a:buChar char="•"/>
            </a:pPr>
            <a:r>
              <a:rPr lang="en-US" dirty="0">
                <a:solidFill>
                  <a:schemeClr val="tx2">
                    <a:lumMod val="25000"/>
                  </a:schemeClr>
                </a:solidFill>
              </a:rPr>
              <a:t>Folder groups functionality in PowerHuntShares does not currently include nested folder listings.</a:t>
            </a:r>
          </a:p>
        </p:txBody>
      </p:sp>
      <p:sp>
        <p:nvSpPr>
          <p:cNvPr id="12" name="TextBox 11">
            <a:extLst>
              <a:ext uri="{FF2B5EF4-FFF2-40B4-BE49-F238E27FC236}">
                <a16:creationId xmlns:a16="http://schemas.microsoft.com/office/drawing/2014/main" id="{AEAD027E-9586-F0C9-1EDA-1325EFEC6F17}"/>
              </a:ext>
            </a:extLst>
          </p:cNvPr>
          <p:cNvSpPr txBox="1"/>
          <p:nvPr/>
        </p:nvSpPr>
        <p:spPr>
          <a:xfrm>
            <a:off x="6335678" y="3967582"/>
            <a:ext cx="5136890" cy="646331"/>
          </a:xfrm>
          <a:prstGeom prst="rect">
            <a:avLst/>
          </a:prstGeom>
          <a:noFill/>
        </p:spPr>
        <p:txBody>
          <a:bodyPr wrap="square">
            <a:spAutoFit/>
          </a:bodyPr>
          <a:lstStyle/>
          <a:p>
            <a:r>
              <a:rPr lang="en-US" sz="3600" dirty="0">
                <a:solidFill>
                  <a:srgbClr val="09B36B"/>
                </a:solidFill>
              </a:rPr>
              <a:t>Cons</a:t>
            </a:r>
          </a:p>
        </p:txBody>
      </p:sp>
      <p:sp>
        <p:nvSpPr>
          <p:cNvPr id="2" name="Google Shape;472;p46">
            <a:extLst>
              <a:ext uri="{FF2B5EF4-FFF2-40B4-BE49-F238E27FC236}">
                <a16:creationId xmlns:a16="http://schemas.microsoft.com/office/drawing/2014/main" id="{BDED0FAE-B2CB-2F05-C38A-9931770F9976}"/>
              </a:ext>
            </a:extLst>
          </p:cNvPr>
          <p:cNvSpPr txBox="1">
            <a:spLocks/>
          </p:cNvSpPr>
          <p:nvPr/>
        </p:nvSpPr>
        <p:spPr>
          <a:xfrm>
            <a:off x="609600" y="1120899"/>
            <a:ext cx="9144000" cy="425700"/>
          </a:xfrm>
          <a:prstGeom prst="rect">
            <a:avLst/>
          </a:prstGeom>
          <a:noFill/>
          <a:ln>
            <a:noFill/>
          </a:ln>
        </p:spPr>
        <p:txBody>
          <a:bodyPr spcFirstLastPara="1" wrap="square" lIns="91425" tIns="45700" rIns="91425" bIns="45700" anchor="t" anchorCtr="0">
            <a:normAutofit lnSpcReduction="10000"/>
          </a:bodyPr>
          <a:lstStyle>
            <a:defPPr marR="0" lvl="0" algn="l" rtl="0">
              <a:lnSpc>
                <a:spcPct val="100000"/>
              </a:lnSpc>
              <a:spcBef>
                <a:spcPts val="0"/>
              </a:spcBef>
              <a:spcAft>
                <a:spcPts val="0"/>
              </a:spcAft>
            </a:defPPr>
            <a:lvl1pPr marL="457200" marR="0" lvl="0" indent="-279400" algn="l" rtl="0">
              <a:lnSpc>
                <a:spcPct val="115000"/>
              </a:lnSpc>
              <a:spcBef>
                <a:spcPts val="1000"/>
              </a:spcBef>
              <a:spcAft>
                <a:spcPts val="0"/>
              </a:spcAft>
              <a:buClr>
                <a:srgbClr val="000000"/>
              </a:buClr>
              <a:buSzPts val="800"/>
              <a:buFont typeface="Arial"/>
              <a:buChar char="•"/>
              <a:defRPr sz="12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L="914400" marR="0" lvl="1"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2pPr>
            <a:lvl3pPr marL="1371600" marR="0" lvl="2"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3pPr>
            <a:lvl4pPr marL="1828800" marR="0" lvl="3" indent="-311150" algn="l" rtl="0">
              <a:lnSpc>
                <a:spcPct val="115000"/>
              </a:lnSpc>
              <a:spcBef>
                <a:spcPts val="500"/>
              </a:spcBef>
              <a:spcAft>
                <a:spcPts val="0"/>
              </a:spcAft>
              <a:buClr>
                <a:srgbClr val="000000"/>
              </a:buClr>
              <a:buSzPts val="1300"/>
              <a:buFont typeface="Arial"/>
              <a:buChar char="•"/>
              <a:defRPr sz="1300" b="0" i="0" u="none" strike="noStrike" cap="none">
                <a:solidFill>
                  <a:srgbClr val="000000"/>
                </a:solidFill>
                <a:latin typeface="Arial"/>
                <a:ea typeface="Arial"/>
                <a:cs typeface="Arial"/>
                <a:sym typeface="Arial"/>
              </a:defRPr>
            </a:lvl4pPr>
            <a:lvl5pPr marL="2286000" marR="0" lvl="4"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5pPr>
            <a:lvl6pPr marL="2743200" marR="0" lvl="5"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6pPr>
            <a:lvl7pPr marL="3200400" marR="0" lvl="6"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7pPr>
            <a:lvl8pPr marL="3657600" marR="0" lvl="7"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8pPr>
            <a:lvl9pPr marL="4114800" marR="0" lvl="8"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9pPr>
          </a:lstStyle>
          <a:p>
            <a:pPr marL="177800" indent="0">
              <a:buNone/>
            </a:pPr>
            <a:r>
              <a:rPr lang="en-US" i="1" dirty="0"/>
              <a:t>“How can I group similar shares so I can take targeted actions?”</a:t>
            </a:r>
          </a:p>
        </p:txBody>
      </p:sp>
      <p:pic>
        <p:nvPicPr>
          <p:cNvPr id="13" name="Picture 12">
            <a:extLst>
              <a:ext uri="{FF2B5EF4-FFF2-40B4-BE49-F238E27FC236}">
                <a16:creationId xmlns:a16="http://schemas.microsoft.com/office/drawing/2014/main" id="{018A37DC-00E2-D93C-0F46-BCAC66D92A84}"/>
              </a:ext>
            </a:extLst>
          </p:cNvPr>
          <p:cNvPicPr>
            <a:picLocks noChangeAspect="1"/>
          </p:cNvPicPr>
          <p:nvPr/>
        </p:nvPicPr>
        <p:blipFill>
          <a:blip r:embed="rId5"/>
          <a:stretch>
            <a:fillRect/>
          </a:stretch>
        </p:blipFill>
        <p:spPr>
          <a:xfrm>
            <a:off x="0" y="0"/>
            <a:ext cx="13286928" cy="6858000"/>
          </a:xfrm>
          <a:prstGeom prst="rect">
            <a:avLst/>
          </a:prstGeom>
        </p:spPr>
      </p:pic>
      <p:sp>
        <p:nvSpPr>
          <p:cNvPr id="17" name="Rectangle 16">
            <a:extLst>
              <a:ext uri="{FF2B5EF4-FFF2-40B4-BE49-F238E27FC236}">
                <a16:creationId xmlns:a16="http://schemas.microsoft.com/office/drawing/2014/main" id="{B80A15D5-232C-2359-EB0B-A1A087831CC4}"/>
              </a:ext>
            </a:extLst>
          </p:cNvPr>
          <p:cNvSpPr/>
          <p:nvPr/>
        </p:nvSpPr>
        <p:spPr>
          <a:xfrm>
            <a:off x="4321414" y="4410075"/>
            <a:ext cx="1028797" cy="1684180"/>
          </a:xfrm>
          <a:prstGeom prst="rect">
            <a:avLst/>
          </a:prstGeom>
          <a:solidFill>
            <a:srgbClr val="09B36B">
              <a:alpha val="16000"/>
            </a:srgbClr>
          </a:solidFill>
          <a:ln>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CD4FADC6-C655-028B-2CB0-74D5424610F0}"/>
              </a:ext>
            </a:extLst>
          </p:cNvPr>
          <p:cNvSpPr/>
          <p:nvPr/>
        </p:nvSpPr>
        <p:spPr>
          <a:xfrm>
            <a:off x="6314657" y="4363570"/>
            <a:ext cx="2134017" cy="356904"/>
          </a:xfrm>
          <a:prstGeom prst="rect">
            <a:avLst/>
          </a:prstGeom>
          <a:solidFill>
            <a:srgbClr val="09B36B">
              <a:alpha val="16000"/>
            </a:srgbClr>
          </a:solidFill>
          <a:ln>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D565321D-37CC-30BB-1950-08EAB861EB76}"/>
              </a:ext>
            </a:extLst>
          </p:cNvPr>
          <p:cNvSpPr/>
          <p:nvPr/>
        </p:nvSpPr>
        <p:spPr>
          <a:xfrm>
            <a:off x="3033748" y="4410075"/>
            <a:ext cx="1028797" cy="601195"/>
          </a:xfrm>
          <a:prstGeom prst="rect">
            <a:avLst/>
          </a:prstGeom>
          <a:solidFill>
            <a:srgbClr val="09B36B">
              <a:alpha val="16000"/>
            </a:srgbClr>
          </a:solidFill>
          <a:ln>
            <a:solidFill>
              <a:srgbClr val="2B25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18559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EADFC8E4-1723-55FB-293D-8189D0338ACA}"/>
            </a:ext>
          </a:extLst>
        </p:cNvPr>
        <p:cNvGrpSpPr/>
        <p:nvPr/>
      </p:nvGrpSpPr>
      <p:grpSpPr>
        <a:xfrm>
          <a:off x="0" y="0"/>
          <a:ext cx="0" cy="0"/>
          <a:chOff x="0" y="0"/>
          <a:chExt cx="0" cy="0"/>
        </a:xfrm>
      </p:grpSpPr>
      <p:sp>
        <p:nvSpPr>
          <p:cNvPr id="413" name="Google Shape;413;p43">
            <a:extLst>
              <a:ext uri="{FF2B5EF4-FFF2-40B4-BE49-F238E27FC236}">
                <a16:creationId xmlns:a16="http://schemas.microsoft.com/office/drawing/2014/main" id="{15424868-23E8-76CB-AA62-CB1C406A3DB4}"/>
              </a:ext>
            </a:extLst>
          </p:cNvPr>
          <p:cNvSpPr txBox="1">
            <a:spLocks noGrp="1"/>
          </p:cNvSpPr>
          <p:nvPr>
            <p:ph type="title"/>
          </p:nvPr>
        </p:nvSpPr>
        <p:spPr>
          <a:xfrm>
            <a:off x="10315254" y="6277510"/>
            <a:ext cx="1876746" cy="580490"/>
          </a:xfrm>
          <a:prstGeom prst="rect">
            <a:avLst/>
          </a:prstGeom>
          <a:noFill/>
        </p:spPr>
        <p:txBody>
          <a:bodyPr spcFirstLastPara="1" wrap="square" lIns="91425" tIns="45700" rIns="91425" bIns="45700" anchor="ctr" anchorCtr="0">
            <a:noAutofit/>
          </a:bodyPr>
          <a:lstStyle/>
          <a:p>
            <a:pPr algn="ctr"/>
            <a:r>
              <a:rPr lang="en-US" sz="2400" dirty="0">
                <a:solidFill>
                  <a:schemeClr val="bg1"/>
                </a:solidFill>
              </a:rPr>
              <a:t>Story Time</a:t>
            </a:r>
            <a:endParaRPr sz="2400" b="1" dirty="0">
              <a:solidFill>
                <a:schemeClr val="bg1"/>
              </a:solidFill>
            </a:endParaRPr>
          </a:p>
        </p:txBody>
      </p:sp>
      <p:grpSp>
        <p:nvGrpSpPr>
          <p:cNvPr id="31" name="Group 30">
            <a:extLst>
              <a:ext uri="{FF2B5EF4-FFF2-40B4-BE49-F238E27FC236}">
                <a16:creationId xmlns:a16="http://schemas.microsoft.com/office/drawing/2014/main" id="{2CE566AA-F53F-2C2C-E206-515ED5CB6D72}"/>
              </a:ext>
            </a:extLst>
          </p:cNvPr>
          <p:cNvGrpSpPr/>
          <p:nvPr/>
        </p:nvGrpSpPr>
        <p:grpSpPr>
          <a:xfrm>
            <a:off x="243291" y="0"/>
            <a:ext cx="11184619" cy="6031315"/>
            <a:chOff x="243291" y="0"/>
            <a:chExt cx="11184619" cy="6031315"/>
          </a:xfrm>
        </p:grpSpPr>
        <p:pic>
          <p:nvPicPr>
            <p:cNvPr id="3" name="Graphic 2" descr="Laptop with solid fill">
              <a:extLst>
                <a:ext uri="{FF2B5EF4-FFF2-40B4-BE49-F238E27FC236}">
                  <a16:creationId xmlns:a16="http://schemas.microsoft.com/office/drawing/2014/main" id="{A99FC3C4-5358-97F3-5766-A42FE53FA9A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896949" y="1702419"/>
              <a:ext cx="1120039" cy="1120039"/>
            </a:xfrm>
            <a:prstGeom prst="rect">
              <a:avLst/>
            </a:prstGeom>
          </p:spPr>
        </p:pic>
        <p:pic>
          <p:nvPicPr>
            <p:cNvPr id="4" name="Graphic 3" descr="Open folder with solid fill">
              <a:extLst>
                <a:ext uri="{FF2B5EF4-FFF2-40B4-BE49-F238E27FC236}">
                  <a16:creationId xmlns:a16="http://schemas.microsoft.com/office/drawing/2014/main" id="{8144A866-AB3C-8CA2-DB79-4ACF5C21161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250632" y="2007828"/>
              <a:ext cx="412672" cy="412672"/>
            </a:xfrm>
            <a:prstGeom prst="rect">
              <a:avLst/>
            </a:prstGeom>
          </p:spPr>
        </p:pic>
        <p:grpSp>
          <p:nvGrpSpPr>
            <p:cNvPr id="5" name="Group 4">
              <a:extLst>
                <a:ext uri="{FF2B5EF4-FFF2-40B4-BE49-F238E27FC236}">
                  <a16:creationId xmlns:a16="http://schemas.microsoft.com/office/drawing/2014/main" id="{2CCB9E11-EFE7-F31B-557C-5684C481CAFA}"/>
                </a:ext>
              </a:extLst>
            </p:cNvPr>
            <p:cNvGrpSpPr/>
            <p:nvPr/>
          </p:nvGrpSpPr>
          <p:grpSpPr>
            <a:xfrm>
              <a:off x="7486026" y="2933852"/>
              <a:ext cx="3941884" cy="1120039"/>
              <a:chOff x="7003457" y="2540579"/>
              <a:chExt cx="3941884" cy="1120039"/>
            </a:xfrm>
          </p:grpSpPr>
          <p:pic>
            <p:nvPicPr>
              <p:cNvPr id="6" name="Graphic 5" descr="Laptop with solid fill">
                <a:extLst>
                  <a:ext uri="{FF2B5EF4-FFF2-40B4-BE49-F238E27FC236}">
                    <a16:creationId xmlns:a16="http://schemas.microsoft.com/office/drawing/2014/main" id="{E69EA53C-D376-C37E-D6BA-E35F0EE8DF3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003457" y="2540579"/>
                <a:ext cx="1120039" cy="1120039"/>
              </a:xfrm>
              <a:prstGeom prst="rect">
                <a:avLst/>
              </a:prstGeom>
            </p:spPr>
          </p:pic>
          <p:pic>
            <p:nvPicPr>
              <p:cNvPr id="7" name="Graphic 6" descr="Open folder with solid fill">
                <a:extLst>
                  <a:ext uri="{FF2B5EF4-FFF2-40B4-BE49-F238E27FC236}">
                    <a16:creationId xmlns:a16="http://schemas.microsoft.com/office/drawing/2014/main" id="{FE325542-2659-362B-E9BE-296FAD83522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357140" y="2833880"/>
                <a:ext cx="412672" cy="412672"/>
              </a:xfrm>
              <a:prstGeom prst="rect">
                <a:avLst/>
              </a:prstGeom>
            </p:spPr>
          </p:pic>
          <p:pic>
            <p:nvPicPr>
              <p:cNvPr id="8" name="Graphic 7" descr="Laptop with solid fill">
                <a:extLst>
                  <a:ext uri="{FF2B5EF4-FFF2-40B4-BE49-F238E27FC236}">
                    <a16:creationId xmlns:a16="http://schemas.microsoft.com/office/drawing/2014/main" id="{2EFCADD0-FE16-29FD-F6A2-8562C0E515F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414379" y="2540579"/>
                <a:ext cx="1120039" cy="1120039"/>
              </a:xfrm>
              <a:prstGeom prst="rect">
                <a:avLst/>
              </a:prstGeom>
            </p:spPr>
          </p:pic>
          <p:pic>
            <p:nvPicPr>
              <p:cNvPr id="9" name="Graphic 8" descr="Open folder with solid fill">
                <a:extLst>
                  <a:ext uri="{FF2B5EF4-FFF2-40B4-BE49-F238E27FC236}">
                    <a16:creationId xmlns:a16="http://schemas.microsoft.com/office/drawing/2014/main" id="{862420DE-6F6C-5141-5B4D-2EB793FF352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768062" y="2833880"/>
                <a:ext cx="412672" cy="412672"/>
              </a:xfrm>
              <a:prstGeom prst="rect">
                <a:avLst/>
              </a:prstGeom>
            </p:spPr>
          </p:pic>
          <p:pic>
            <p:nvPicPr>
              <p:cNvPr id="10" name="Graphic 9" descr="Laptop with solid fill">
                <a:extLst>
                  <a:ext uri="{FF2B5EF4-FFF2-40B4-BE49-F238E27FC236}">
                    <a16:creationId xmlns:a16="http://schemas.microsoft.com/office/drawing/2014/main" id="{00693FA0-CE1A-7E5D-52A0-D92CB8AB047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825302" y="2540579"/>
                <a:ext cx="1120039" cy="1120039"/>
              </a:xfrm>
              <a:prstGeom prst="rect">
                <a:avLst/>
              </a:prstGeom>
            </p:spPr>
          </p:pic>
          <p:pic>
            <p:nvPicPr>
              <p:cNvPr id="11" name="Graphic 10" descr="Open folder with solid fill">
                <a:extLst>
                  <a:ext uri="{FF2B5EF4-FFF2-40B4-BE49-F238E27FC236}">
                    <a16:creationId xmlns:a16="http://schemas.microsoft.com/office/drawing/2014/main" id="{E2DA0BE9-3CCB-4E9D-7BF4-089EF9550AD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78985" y="2833880"/>
                <a:ext cx="412672" cy="412672"/>
              </a:xfrm>
              <a:prstGeom prst="rect">
                <a:avLst/>
              </a:prstGeom>
            </p:spPr>
          </p:pic>
        </p:grpSp>
        <p:grpSp>
          <p:nvGrpSpPr>
            <p:cNvPr id="12" name="Group 11">
              <a:extLst>
                <a:ext uri="{FF2B5EF4-FFF2-40B4-BE49-F238E27FC236}">
                  <a16:creationId xmlns:a16="http://schemas.microsoft.com/office/drawing/2014/main" id="{349D32E9-2656-998C-C22A-AE4A8B083236}"/>
                </a:ext>
              </a:extLst>
            </p:cNvPr>
            <p:cNvGrpSpPr/>
            <p:nvPr/>
          </p:nvGrpSpPr>
          <p:grpSpPr>
            <a:xfrm>
              <a:off x="8046045" y="2236281"/>
              <a:ext cx="2821845" cy="829281"/>
              <a:chOff x="8046046" y="1989577"/>
              <a:chExt cx="2821845" cy="829281"/>
            </a:xfrm>
          </p:grpSpPr>
          <p:cxnSp>
            <p:nvCxnSpPr>
              <p:cNvPr id="13" name="Straight Arrow Connector 12">
                <a:extLst>
                  <a:ext uri="{FF2B5EF4-FFF2-40B4-BE49-F238E27FC236}">
                    <a16:creationId xmlns:a16="http://schemas.microsoft.com/office/drawing/2014/main" id="{835DC0F9-7A49-115C-85C6-97CA9B3D9DA3}"/>
                  </a:ext>
                </a:extLst>
              </p:cNvPr>
              <p:cNvCxnSpPr>
                <a:cxnSpLocks/>
                <a:stCxn id="3" idx="1"/>
                <a:endCxn id="6" idx="0"/>
              </p:cNvCxnSpPr>
              <p:nvPr/>
            </p:nvCxnSpPr>
            <p:spPr>
              <a:xfrm flipH="1">
                <a:off x="8046046" y="1989577"/>
                <a:ext cx="850903" cy="671413"/>
              </a:xfrm>
              <a:prstGeom prst="straightConnector1">
                <a:avLst/>
              </a:prstGeom>
              <a:ln w="38100">
                <a:solidFill>
                  <a:srgbClr val="09B36B"/>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21EDC446-C2D4-93E3-4D81-C0FC867B48F6}"/>
                  </a:ext>
                </a:extLst>
              </p:cNvPr>
              <p:cNvCxnSpPr>
                <a:cxnSpLocks/>
                <a:stCxn id="3" idx="3"/>
                <a:endCxn id="10" idx="0"/>
              </p:cNvCxnSpPr>
              <p:nvPr/>
            </p:nvCxnSpPr>
            <p:spPr>
              <a:xfrm>
                <a:off x="10016988" y="1989577"/>
                <a:ext cx="850903" cy="671413"/>
              </a:xfrm>
              <a:prstGeom prst="straightConnector1">
                <a:avLst/>
              </a:prstGeom>
              <a:ln w="38100">
                <a:solidFill>
                  <a:srgbClr val="09B36B"/>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1BDE50C9-6BDD-57EE-E0B4-265793388CFE}"/>
                  </a:ext>
                </a:extLst>
              </p:cNvPr>
              <p:cNvCxnSpPr>
                <a:cxnSpLocks/>
              </p:cNvCxnSpPr>
              <p:nvPr/>
            </p:nvCxnSpPr>
            <p:spPr>
              <a:xfrm>
                <a:off x="9472081" y="2414163"/>
                <a:ext cx="0" cy="404695"/>
              </a:xfrm>
              <a:prstGeom prst="straightConnector1">
                <a:avLst/>
              </a:prstGeom>
              <a:ln w="38100">
                <a:solidFill>
                  <a:srgbClr val="09B36B"/>
                </a:solidFill>
                <a:tailEnd type="triangle"/>
              </a:ln>
            </p:spPr>
            <p:style>
              <a:lnRef idx="1">
                <a:schemeClr val="accent1"/>
              </a:lnRef>
              <a:fillRef idx="0">
                <a:schemeClr val="accent1"/>
              </a:fillRef>
              <a:effectRef idx="0">
                <a:schemeClr val="accent1"/>
              </a:effectRef>
              <a:fontRef idx="minor">
                <a:schemeClr val="tx1"/>
              </a:fontRef>
            </p:style>
          </p:cxnSp>
        </p:grpSp>
        <p:pic>
          <p:nvPicPr>
            <p:cNvPr id="436" name="Graphic 435" descr="Programmer female with solid fill">
              <a:extLst>
                <a:ext uri="{FF2B5EF4-FFF2-40B4-BE49-F238E27FC236}">
                  <a16:creationId xmlns:a16="http://schemas.microsoft.com/office/drawing/2014/main" id="{3E116013-F10D-69FC-A8E8-4C1313E18B10}"/>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788438" y="4450314"/>
              <a:ext cx="1581001" cy="1581001"/>
            </a:xfrm>
            <a:prstGeom prst="rect">
              <a:avLst/>
            </a:prstGeom>
          </p:spPr>
        </p:pic>
        <p:pic>
          <p:nvPicPr>
            <p:cNvPr id="437" name="Graphic 436" descr="Programmer male with solid fill">
              <a:extLst>
                <a:ext uri="{FF2B5EF4-FFF2-40B4-BE49-F238E27FC236}">
                  <a16:creationId xmlns:a16="http://schemas.microsoft.com/office/drawing/2014/main" id="{A153A4AE-3C5C-67DE-28DC-5943B571B34D}"/>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819864" y="3394015"/>
              <a:ext cx="1673031" cy="1673031"/>
            </a:xfrm>
            <a:prstGeom prst="rect">
              <a:avLst/>
            </a:prstGeom>
          </p:spPr>
        </p:pic>
        <p:pic>
          <p:nvPicPr>
            <p:cNvPr id="438" name="Graphic 437" descr="Programmer male outline">
              <a:extLst>
                <a:ext uri="{FF2B5EF4-FFF2-40B4-BE49-F238E27FC236}">
                  <a16:creationId xmlns:a16="http://schemas.microsoft.com/office/drawing/2014/main" id="{665CFCF6-32F1-7553-B0F3-97896537EB9F}"/>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4117421" y="0"/>
              <a:ext cx="1673031" cy="1673031"/>
            </a:xfrm>
            <a:prstGeom prst="rect">
              <a:avLst/>
            </a:prstGeom>
          </p:spPr>
        </p:pic>
        <p:pic>
          <p:nvPicPr>
            <p:cNvPr id="439" name="Graphic 438" descr="Programmer female outline">
              <a:extLst>
                <a:ext uri="{FF2B5EF4-FFF2-40B4-BE49-F238E27FC236}">
                  <a16:creationId xmlns:a16="http://schemas.microsoft.com/office/drawing/2014/main" id="{5886AAE5-BFF4-A0CB-847A-F25A1438A681}"/>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4495242" y="1806595"/>
              <a:ext cx="1563624" cy="1563624"/>
            </a:xfrm>
            <a:prstGeom prst="rect">
              <a:avLst/>
            </a:prstGeom>
          </p:spPr>
        </p:pic>
        <p:pic>
          <p:nvPicPr>
            <p:cNvPr id="440" name="Graphic 439" descr="Computer with solid fill">
              <a:extLst>
                <a:ext uri="{FF2B5EF4-FFF2-40B4-BE49-F238E27FC236}">
                  <a16:creationId xmlns:a16="http://schemas.microsoft.com/office/drawing/2014/main" id="{D79CD266-B387-ED91-6A14-E17BBF51A564}"/>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243291" y="2407138"/>
              <a:ext cx="1948283" cy="1948283"/>
            </a:xfrm>
            <a:prstGeom prst="rect">
              <a:avLst/>
            </a:prstGeom>
          </p:spPr>
        </p:pic>
        <p:grpSp>
          <p:nvGrpSpPr>
            <p:cNvPr id="441" name="Group 440">
              <a:extLst>
                <a:ext uri="{FF2B5EF4-FFF2-40B4-BE49-F238E27FC236}">
                  <a16:creationId xmlns:a16="http://schemas.microsoft.com/office/drawing/2014/main" id="{7A6178D9-B6EE-2C1A-7E2F-9C67BBBCD8EB}"/>
                </a:ext>
              </a:extLst>
            </p:cNvPr>
            <p:cNvGrpSpPr/>
            <p:nvPr/>
          </p:nvGrpSpPr>
          <p:grpSpPr>
            <a:xfrm>
              <a:off x="2353968" y="1590541"/>
              <a:ext cx="2610224" cy="3548448"/>
              <a:chOff x="2536535" y="1757521"/>
              <a:chExt cx="1508276" cy="3548448"/>
            </a:xfrm>
          </p:grpSpPr>
          <p:cxnSp>
            <p:nvCxnSpPr>
              <p:cNvPr id="442" name="Straight Arrow Connector 441">
                <a:extLst>
                  <a:ext uri="{FF2B5EF4-FFF2-40B4-BE49-F238E27FC236}">
                    <a16:creationId xmlns:a16="http://schemas.microsoft.com/office/drawing/2014/main" id="{426AE74A-B431-2A6E-532D-819F4D920034}"/>
                  </a:ext>
                </a:extLst>
              </p:cNvPr>
              <p:cNvCxnSpPr>
                <a:cxnSpLocks/>
              </p:cNvCxnSpPr>
              <p:nvPr/>
            </p:nvCxnSpPr>
            <p:spPr>
              <a:xfrm flipV="1">
                <a:off x="2536535" y="1757521"/>
                <a:ext cx="1116844" cy="885025"/>
              </a:xfrm>
              <a:prstGeom prst="straightConnector1">
                <a:avLst/>
              </a:prstGeom>
              <a:ln w="38100">
                <a:solidFill>
                  <a:srgbClr val="09B36B"/>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43" name="Straight Arrow Connector 442">
                <a:extLst>
                  <a:ext uri="{FF2B5EF4-FFF2-40B4-BE49-F238E27FC236}">
                    <a16:creationId xmlns:a16="http://schemas.microsoft.com/office/drawing/2014/main" id="{C8189F4A-2128-578C-4FA1-1F1AD7A48C96}"/>
                  </a:ext>
                </a:extLst>
              </p:cNvPr>
              <p:cNvCxnSpPr>
                <a:cxnSpLocks/>
              </p:cNvCxnSpPr>
              <p:nvPr/>
            </p:nvCxnSpPr>
            <p:spPr>
              <a:xfrm flipV="1">
                <a:off x="2569789" y="2848127"/>
                <a:ext cx="1285848" cy="275050"/>
              </a:xfrm>
              <a:prstGeom prst="straightConnector1">
                <a:avLst/>
              </a:prstGeom>
              <a:ln w="38100">
                <a:solidFill>
                  <a:srgbClr val="09B36B"/>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44" name="Straight Arrow Connector 443">
                <a:extLst>
                  <a:ext uri="{FF2B5EF4-FFF2-40B4-BE49-F238E27FC236}">
                    <a16:creationId xmlns:a16="http://schemas.microsoft.com/office/drawing/2014/main" id="{89A717E8-269C-EBC5-FB0D-381CA9114669}"/>
                  </a:ext>
                </a:extLst>
              </p:cNvPr>
              <p:cNvCxnSpPr>
                <a:cxnSpLocks/>
              </p:cNvCxnSpPr>
              <p:nvPr/>
            </p:nvCxnSpPr>
            <p:spPr>
              <a:xfrm>
                <a:off x="2569789" y="3787487"/>
                <a:ext cx="1475022" cy="423751"/>
              </a:xfrm>
              <a:prstGeom prst="straightConnector1">
                <a:avLst/>
              </a:prstGeom>
              <a:ln w="38100">
                <a:solidFill>
                  <a:srgbClr val="09B36B"/>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45" name="Straight Arrow Connector 444">
                <a:extLst>
                  <a:ext uri="{FF2B5EF4-FFF2-40B4-BE49-F238E27FC236}">
                    <a16:creationId xmlns:a16="http://schemas.microsoft.com/office/drawing/2014/main" id="{E30C3C45-A093-89CD-C8C6-0F1961B14174}"/>
                  </a:ext>
                </a:extLst>
              </p:cNvPr>
              <p:cNvCxnSpPr>
                <a:cxnSpLocks/>
              </p:cNvCxnSpPr>
              <p:nvPr/>
            </p:nvCxnSpPr>
            <p:spPr>
              <a:xfrm>
                <a:off x="2536535" y="4436920"/>
                <a:ext cx="1026171" cy="869049"/>
              </a:xfrm>
              <a:prstGeom prst="straightConnector1">
                <a:avLst/>
              </a:prstGeom>
              <a:ln w="38100">
                <a:solidFill>
                  <a:srgbClr val="09B36B"/>
                </a:solidFill>
                <a:headEnd type="triangle"/>
                <a:tailEnd type="triangle"/>
              </a:ln>
            </p:spPr>
            <p:style>
              <a:lnRef idx="1">
                <a:schemeClr val="accent1"/>
              </a:lnRef>
              <a:fillRef idx="0">
                <a:schemeClr val="accent1"/>
              </a:fillRef>
              <a:effectRef idx="0">
                <a:schemeClr val="accent1"/>
              </a:effectRef>
              <a:fontRef idx="minor">
                <a:schemeClr val="tx1"/>
              </a:fontRef>
            </p:style>
          </p:cxnSp>
        </p:grpSp>
        <p:pic>
          <p:nvPicPr>
            <p:cNvPr id="446" name="Graphic 445" descr="Open folder with solid fill">
              <a:extLst>
                <a:ext uri="{FF2B5EF4-FFF2-40B4-BE49-F238E27FC236}">
                  <a16:creationId xmlns:a16="http://schemas.microsoft.com/office/drawing/2014/main" id="{B07C4AB8-1890-AAA4-ECF9-FD83AE204461}"/>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453378" y="2898004"/>
              <a:ext cx="722503" cy="722503"/>
            </a:xfrm>
            <a:prstGeom prst="rect">
              <a:avLst/>
            </a:prstGeom>
          </p:spPr>
        </p:pic>
        <p:pic>
          <p:nvPicPr>
            <p:cNvPr id="447" name="Graphic 446" descr="Lock with solid fill">
              <a:extLst>
                <a:ext uri="{FF2B5EF4-FFF2-40B4-BE49-F238E27FC236}">
                  <a16:creationId xmlns:a16="http://schemas.microsoft.com/office/drawing/2014/main" id="{8C908C08-0E38-9C8B-0721-4BA44052A686}"/>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1032873" y="3204855"/>
              <a:ext cx="368960" cy="368960"/>
            </a:xfrm>
            <a:prstGeom prst="rect">
              <a:avLst/>
            </a:prstGeom>
          </p:spPr>
        </p:pic>
        <p:sp>
          <p:nvSpPr>
            <p:cNvPr id="448" name="Rectangle 447">
              <a:extLst>
                <a:ext uri="{FF2B5EF4-FFF2-40B4-BE49-F238E27FC236}">
                  <a16:creationId xmlns:a16="http://schemas.microsoft.com/office/drawing/2014/main" id="{58A8A0FD-F217-F507-F6E0-8CC3F0C9F1F7}"/>
                </a:ext>
              </a:extLst>
            </p:cNvPr>
            <p:cNvSpPr/>
            <p:nvPr/>
          </p:nvSpPr>
          <p:spPr>
            <a:xfrm>
              <a:off x="4296402" y="5513002"/>
              <a:ext cx="565072" cy="402772"/>
            </a:xfrm>
            <a:prstGeom prst="rect">
              <a:avLst/>
            </a:prstGeom>
            <a:solidFill>
              <a:srgbClr val="373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9" name="Rectangle 448">
              <a:extLst>
                <a:ext uri="{FF2B5EF4-FFF2-40B4-BE49-F238E27FC236}">
                  <a16:creationId xmlns:a16="http://schemas.microsoft.com/office/drawing/2014/main" id="{C4978625-FC84-16C8-8F5F-BDEE994C69E7}"/>
                </a:ext>
              </a:extLst>
            </p:cNvPr>
            <p:cNvSpPr/>
            <p:nvPr/>
          </p:nvSpPr>
          <p:spPr>
            <a:xfrm>
              <a:off x="5342064" y="4489844"/>
              <a:ext cx="628630" cy="402772"/>
            </a:xfrm>
            <a:prstGeom prst="rect">
              <a:avLst/>
            </a:prstGeom>
            <a:solidFill>
              <a:srgbClr val="373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0" name="Rectangle 449">
              <a:extLst>
                <a:ext uri="{FF2B5EF4-FFF2-40B4-BE49-F238E27FC236}">
                  <a16:creationId xmlns:a16="http://schemas.microsoft.com/office/drawing/2014/main" id="{CDC71333-284C-D8A4-4E48-BA67A99C86BA}"/>
                </a:ext>
              </a:extLst>
            </p:cNvPr>
            <p:cNvSpPr/>
            <p:nvPr/>
          </p:nvSpPr>
          <p:spPr>
            <a:xfrm>
              <a:off x="4952314" y="2892912"/>
              <a:ext cx="599150" cy="345300"/>
            </a:xfrm>
            <a:prstGeom prst="rect">
              <a:avLst/>
            </a:prstGeom>
            <a:solidFill>
              <a:srgbClr val="EDEC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1" name="Rectangle 450">
              <a:extLst>
                <a:ext uri="{FF2B5EF4-FFF2-40B4-BE49-F238E27FC236}">
                  <a16:creationId xmlns:a16="http://schemas.microsoft.com/office/drawing/2014/main" id="{8D0AC55C-7013-E232-11D8-909A0D187475}"/>
                </a:ext>
              </a:extLst>
            </p:cNvPr>
            <p:cNvSpPr/>
            <p:nvPr/>
          </p:nvSpPr>
          <p:spPr>
            <a:xfrm>
              <a:off x="4633399" y="1123727"/>
              <a:ext cx="641073" cy="371132"/>
            </a:xfrm>
            <a:prstGeom prst="rect">
              <a:avLst/>
            </a:prstGeom>
            <a:solidFill>
              <a:srgbClr val="E7E6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52" name="Graphic 451" descr="Office worker male with solid fill">
              <a:extLst>
                <a:ext uri="{FF2B5EF4-FFF2-40B4-BE49-F238E27FC236}">
                  <a16:creationId xmlns:a16="http://schemas.microsoft.com/office/drawing/2014/main" id="{2B72A373-4813-FF32-9CDA-12E639836016}"/>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8727538" y="341833"/>
              <a:ext cx="1458857" cy="1458857"/>
            </a:xfrm>
            <a:prstGeom prst="rect">
              <a:avLst/>
            </a:prstGeom>
          </p:spPr>
        </p:pic>
        <p:pic>
          <p:nvPicPr>
            <p:cNvPr id="453" name="Graphic 452" descr="Open folder with solid fill">
              <a:extLst>
                <a:ext uri="{FF2B5EF4-FFF2-40B4-BE49-F238E27FC236}">
                  <a16:creationId xmlns:a16="http://schemas.microsoft.com/office/drawing/2014/main" id="{A1E07D1D-1265-B2A8-EDC0-36143FEBBE1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681973" y="1071262"/>
              <a:ext cx="592812" cy="592812"/>
            </a:xfrm>
            <a:prstGeom prst="rect">
              <a:avLst/>
            </a:prstGeom>
          </p:spPr>
        </p:pic>
        <p:grpSp>
          <p:nvGrpSpPr>
            <p:cNvPr id="454" name="Group 453">
              <a:extLst>
                <a:ext uri="{FF2B5EF4-FFF2-40B4-BE49-F238E27FC236}">
                  <a16:creationId xmlns:a16="http://schemas.microsoft.com/office/drawing/2014/main" id="{B9F9EA0F-A614-A5E7-C44A-F0DDC1F07A94}"/>
                </a:ext>
              </a:extLst>
            </p:cNvPr>
            <p:cNvGrpSpPr/>
            <p:nvPr/>
          </p:nvGrpSpPr>
          <p:grpSpPr>
            <a:xfrm>
              <a:off x="3121824" y="1321881"/>
              <a:ext cx="914400" cy="914400"/>
              <a:chOff x="5667202" y="2971800"/>
              <a:chExt cx="914400" cy="914400"/>
            </a:xfrm>
          </p:grpSpPr>
          <p:sp>
            <p:nvSpPr>
              <p:cNvPr id="455" name="Rectangle 9">
                <a:extLst>
                  <a:ext uri="{FF2B5EF4-FFF2-40B4-BE49-F238E27FC236}">
                    <a16:creationId xmlns:a16="http://schemas.microsoft.com/office/drawing/2014/main" id="{1F768470-0109-B6CD-6F9B-B5864F7A4F1D}"/>
                  </a:ext>
                </a:extLst>
              </p:cNvPr>
              <p:cNvSpPr/>
              <p:nvPr/>
            </p:nvSpPr>
            <p:spPr>
              <a:xfrm>
                <a:off x="5854375" y="3071923"/>
                <a:ext cx="547687" cy="729795"/>
              </a:xfrm>
              <a:custGeom>
                <a:avLst/>
                <a:gdLst>
                  <a:gd name="connsiteX0" fmla="*/ 0 w 609600"/>
                  <a:gd name="connsiteY0" fmla="*/ 0 h 773930"/>
                  <a:gd name="connsiteX1" fmla="*/ 609600 w 609600"/>
                  <a:gd name="connsiteY1" fmla="*/ 0 h 773930"/>
                  <a:gd name="connsiteX2" fmla="*/ 609600 w 609600"/>
                  <a:gd name="connsiteY2" fmla="*/ 773930 h 773930"/>
                  <a:gd name="connsiteX3" fmla="*/ 0 w 609600"/>
                  <a:gd name="connsiteY3" fmla="*/ 773930 h 773930"/>
                  <a:gd name="connsiteX4" fmla="*/ 0 w 609600"/>
                  <a:gd name="connsiteY4" fmla="*/ 0 h 773930"/>
                  <a:gd name="connsiteX0" fmla="*/ 0 w 609600"/>
                  <a:gd name="connsiteY0" fmla="*/ 8253 h 782183"/>
                  <a:gd name="connsiteX1" fmla="*/ 433561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585787 w 609600"/>
                  <a:gd name="connsiteY2" fmla="*/ 2368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0 h 773930"/>
                  <a:gd name="connsiteX1" fmla="*/ 409748 w 609600"/>
                  <a:gd name="connsiteY1" fmla="*/ 34610 h 773930"/>
                  <a:gd name="connsiteX2" fmla="*/ 585787 w 609600"/>
                  <a:gd name="connsiteY2" fmla="*/ 228600 h 773930"/>
                  <a:gd name="connsiteX3" fmla="*/ 609600 w 609600"/>
                  <a:gd name="connsiteY3" fmla="*/ 773930 h 773930"/>
                  <a:gd name="connsiteX4" fmla="*/ 0 w 609600"/>
                  <a:gd name="connsiteY4" fmla="*/ 773930 h 773930"/>
                  <a:gd name="connsiteX5" fmla="*/ 0 w 609600"/>
                  <a:gd name="connsiteY5" fmla="*/ 0 h 773930"/>
                  <a:gd name="connsiteX0" fmla="*/ 42863 w 609600"/>
                  <a:gd name="connsiteY0" fmla="*/ 3490 h 739320"/>
                  <a:gd name="connsiteX1" fmla="*/ 409748 w 609600"/>
                  <a:gd name="connsiteY1" fmla="*/ 0 h 739320"/>
                  <a:gd name="connsiteX2" fmla="*/ 585787 w 609600"/>
                  <a:gd name="connsiteY2" fmla="*/ 193990 h 739320"/>
                  <a:gd name="connsiteX3" fmla="*/ 609600 w 609600"/>
                  <a:gd name="connsiteY3" fmla="*/ 739320 h 739320"/>
                  <a:gd name="connsiteX4" fmla="*/ 0 w 609600"/>
                  <a:gd name="connsiteY4" fmla="*/ 739320 h 739320"/>
                  <a:gd name="connsiteX5" fmla="*/ 42863 w 609600"/>
                  <a:gd name="connsiteY5" fmla="*/ 3490 h 739320"/>
                  <a:gd name="connsiteX0" fmla="*/ 4763 w 571500"/>
                  <a:gd name="connsiteY0" fmla="*/ 3490 h 739320"/>
                  <a:gd name="connsiteX1" fmla="*/ 371648 w 571500"/>
                  <a:gd name="connsiteY1" fmla="*/ 0 h 739320"/>
                  <a:gd name="connsiteX2" fmla="*/ 547687 w 571500"/>
                  <a:gd name="connsiteY2" fmla="*/ 193990 h 739320"/>
                  <a:gd name="connsiteX3" fmla="*/ 571500 w 571500"/>
                  <a:gd name="connsiteY3" fmla="*/ 739320 h 739320"/>
                  <a:gd name="connsiteX4" fmla="*/ 0 w 571500"/>
                  <a:gd name="connsiteY4" fmla="*/ 729795 h 739320"/>
                  <a:gd name="connsiteX5" fmla="*/ 4763 w 571500"/>
                  <a:gd name="connsiteY5" fmla="*/ 3490 h 739320"/>
                  <a:gd name="connsiteX0" fmla="*/ 4763 w 547687"/>
                  <a:gd name="connsiteY0" fmla="*/ 3490 h 729795"/>
                  <a:gd name="connsiteX1" fmla="*/ 371648 w 547687"/>
                  <a:gd name="connsiteY1" fmla="*/ 0 h 729795"/>
                  <a:gd name="connsiteX2" fmla="*/ 547687 w 547687"/>
                  <a:gd name="connsiteY2" fmla="*/ 193990 h 729795"/>
                  <a:gd name="connsiteX3" fmla="*/ 533400 w 547687"/>
                  <a:gd name="connsiteY3" fmla="*/ 701220 h 729795"/>
                  <a:gd name="connsiteX4" fmla="*/ 0 w 547687"/>
                  <a:gd name="connsiteY4" fmla="*/ 729795 h 729795"/>
                  <a:gd name="connsiteX5" fmla="*/ 4763 w 547687"/>
                  <a:gd name="connsiteY5" fmla="*/ 3490 h 729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7687" h="729795">
                    <a:moveTo>
                      <a:pt x="4763" y="3490"/>
                    </a:moveTo>
                    <a:lnTo>
                      <a:pt x="371648" y="0"/>
                    </a:lnTo>
                    <a:cubicBezTo>
                      <a:pt x="492240" y="169438"/>
                      <a:pt x="474720" y="191239"/>
                      <a:pt x="547687" y="193990"/>
                    </a:cubicBezTo>
                    <a:lnTo>
                      <a:pt x="533400" y="701220"/>
                    </a:lnTo>
                    <a:lnTo>
                      <a:pt x="0" y="729795"/>
                    </a:lnTo>
                    <a:cubicBezTo>
                      <a:pt x="1588" y="487693"/>
                      <a:pt x="3175" y="245592"/>
                      <a:pt x="4763" y="3490"/>
                    </a:cubicBezTo>
                    <a:close/>
                  </a:path>
                </a:pathLst>
              </a:custGeom>
              <a:solidFill>
                <a:srgbClr val="373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56" name="Graphic 455" descr="Paper with solid fill">
                <a:extLst>
                  <a:ext uri="{FF2B5EF4-FFF2-40B4-BE49-F238E27FC236}">
                    <a16:creationId xmlns:a16="http://schemas.microsoft.com/office/drawing/2014/main" id="{2639A02A-01A3-F4EB-78BD-23B5119A01E2}"/>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5667202" y="2971800"/>
                <a:ext cx="914400" cy="914400"/>
              </a:xfrm>
              <a:prstGeom prst="rect">
                <a:avLst/>
              </a:prstGeom>
            </p:spPr>
          </p:pic>
        </p:grpSp>
        <p:pic>
          <p:nvPicPr>
            <p:cNvPr id="457" name="Graphic 456" descr="Open folder with solid fill">
              <a:extLst>
                <a:ext uri="{FF2B5EF4-FFF2-40B4-BE49-F238E27FC236}">
                  <a16:creationId xmlns:a16="http://schemas.microsoft.com/office/drawing/2014/main" id="{9617203D-9E7C-F630-2AA2-F043BAF4A3A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334731" y="5473102"/>
              <a:ext cx="529412" cy="529412"/>
            </a:xfrm>
            <a:prstGeom prst="rect">
              <a:avLst/>
            </a:prstGeom>
          </p:spPr>
        </p:pic>
        <p:pic>
          <p:nvPicPr>
            <p:cNvPr id="467" name="Graphic 466" descr="Open folder with solid fill">
              <a:extLst>
                <a:ext uri="{FF2B5EF4-FFF2-40B4-BE49-F238E27FC236}">
                  <a16:creationId xmlns:a16="http://schemas.microsoft.com/office/drawing/2014/main" id="{920BC84E-4AD3-5F6D-AD32-F90F038DCDEE}"/>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5428193" y="4497963"/>
              <a:ext cx="529412" cy="529412"/>
            </a:xfrm>
            <a:prstGeom prst="rect">
              <a:avLst/>
            </a:prstGeom>
          </p:spPr>
        </p:pic>
        <p:grpSp>
          <p:nvGrpSpPr>
            <p:cNvPr id="2" name="Group 1">
              <a:extLst>
                <a:ext uri="{FF2B5EF4-FFF2-40B4-BE49-F238E27FC236}">
                  <a16:creationId xmlns:a16="http://schemas.microsoft.com/office/drawing/2014/main" id="{D2F01C3C-4EDF-45AA-36DE-E7052A6D2258}"/>
                </a:ext>
              </a:extLst>
            </p:cNvPr>
            <p:cNvGrpSpPr/>
            <p:nvPr/>
          </p:nvGrpSpPr>
          <p:grpSpPr>
            <a:xfrm>
              <a:off x="7842427" y="4341790"/>
              <a:ext cx="1459758" cy="1459758"/>
              <a:chOff x="7599503" y="4337989"/>
              <a:chExt cx="1459758" cy="1459758"/>
            </a:xfrm>
            <a:solidFill>
              <a:srgbClr val="3737C5"/>
            </a:solidFill>
          </p:grpSpPr>
          <p:pic>
            <p:nvPicPr>
              <p:cNvPr id="16" name="Graphic 15" descr="Computer with solid fill">
                <a:extLst>
                  <a:ext uri="{FF2B5EF4-FFF2-40B4-BE49-F238E27FC236}">
                    <a16:creationId xmlns:a16="http://schemas.microsoft.com/office/drawing/2014/main" id="{5746B021-4646-A643-7146-F662EBE80FB3}"/>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7599503" y="4337989"/>
                <a:ext cx="1459758" cy="1459758"/>
              </a:xfrm>
              <a:prstGeom prst="rect">
                <a:avLst/>
              </a:prstGeom>
            </p:spPr>
          </p:pic>
          <p:pic>
            <p:nvPicPr>
              <p:cNvPr id="17" name="Graphic 16" descr="Database with solid fill">
                <a:extLst>
                  <a:ext uri="{FF2B5EF4-FFF2-40B4-BE49-F238E27FC236}">
                    <a16:creationId xmlns:a16="http://schemas.microsoft.com/office/drawing/2014/main" id="{3BF7F79C-50C0-0245-1501-0440E1AEA1E5}"/>
                  </a:ext>
                </a:extLst>
              </p:cNvPr>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8036230" y="4760281"/>
                <a:ext cx="469964" cy="469964"/>
              </a:xfrm>
              <a:prstGeom prst="rect">
                <a:avLst/>
              </a:prstGeom>
            </p:spPr>
          </p:pic>
          <p:pic>
            <p:nvPicPr>
              <p:cNvPr id="18" name="Graphic 17" descr="Open folder with solid fill">
                <a:extLst>
                  <a:ext uri="{FF2B5EF4-FFF2-40B4-BE49-F238E27FC236}">
                    <a16:creationId xmlns:a16="http://schemas.microsoft.com/office/drawing/2014/main" id="{12FF5A8C-B811-B17B-4155-42B0C7F30A8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745526" y="4861532"/>
                <a:ext cx="412672" cy="412672"/>
              </a:xfrm>
              <a:prstGeom prst="rect">
                <a:avLst/>
              </a:prstGeom>
            </p:spPr>
          </p:pic>
        </p:grpSp>
        <p:grpSp>
          <p:nvGrpSpPr>
            <p:cNvPr id="19" name="Group 18">
              <a:extLst>
                <a:ext uri="{FF2B5EF4-FFF2-40B4-BE49-F238E27FC236}">
                  <a16:creationId xmlns:a16="http://schemas.microsoft.com/office/drawing/2014/main" id="{A32E20B0-9F2E-912E-07A1-427C62B964B5}"/>
                </a:ext>
              </a:extLst>
            </p:cNvPr>
            <p:cNvGrpSpPr/>
            <p:nvPr/>
          </p:nvGrpSpPr>
          <p:grpSpPr>
            <a:xfrm>
              <a:off x="9931014" y="4267231"/>
              <a:ext cx="1468735" cy="1386979"/>
              <a:chOff x="8411764" y="3736394"/>
              <a:chExt cx="1468735" cy="1386979"/>
            </a:xfrm>
          </p:grpSpPr>
          <p:pic>
            <p:nvPicPr>
              <p:cNvPr id="20" name="Graphic 19" descr="Programmer male with solid fill">
                <a:extLst>
                  <a:ext uri="{FF2B5EF4-FFF2-40B4-BE49-F238E27FC236}">
                    <a16:creationId xmlns:a16="http://schemas.microsoft.com/office/drawing/2014/main" id="{A2C20DC5-BA94-B921-361C-25E4FEBC074D}"/>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411764" y="3736394"/>
                <a:ext cx="1316744" cy="1316744"/>
              </a:xfrm>
              <a:prstGeom prst="rect">
                <a:avLst/>
              </a:prstGeom>
            </p:spPr>
          </p:pic>
          <p:pic>
            <p:nvPicPr>
              <p:cNvPr id="21" name="Graphic 20" descr="Open folder with solid fill">
                <a:extLst>
                  <a:ext uri="{FF2B5EF4-FFF2-40B4-BE49-F238E27FC236}">
                    <a16:creationId xmlns:a16="http://schemas.microsoft.com/office/drawing/2014/main" id="{13B9D3C4-B538-7C33-E5BB-3BD6DE929348}"/>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9467827" y="4710701"/>
                <a:ext cx="412672" cy="412672"/>
              </a:xfrm>
              <a:prstGeom prst="rect">
                <a:avLst/>
              </a:prstGeom>
            </p:spPr>
          </p:pic>
        </p:grpSp>
        <p:grpSp>
          <p:nvGrpSpPr>
            <p:cNvPr id="22" name="Group 21">
              <a:extLst>
                <a:ext uri="{FF2B5EF4-FFF2-40B4-BE49-F238E27FC236}">
                  <a16:creationId xmlns:a16="http://schemas.microsoft.com/office/drawing/2014/main" id="{74A7A227-236D-73E9-912E-2C1205E7977E}"/>
                </a:ext>
              </a:extLst>
            </p:cNvPr>
            <p:cNvGrpSpPr/>
            <p:nvPr/>
          </p:nvGrpSpPr>
          <p:grpSpPr>
            <a:xfrm>
              <a:off x="2816969" y="2358909"/>
              <a:ext cx="914400" cy="914400"/>
              <a:chOff x="5667202" y="2971800"/>
              <a:chExt cx="914400" cy="914400"/>
            </a:xfrm>
          </p:grpSpPr>
          <p:sp>
            <p:nvSpPr>
              <p:cNvPr id="23" name="Rectangle 9">
                <a:extLst>
                  <a:ext uri="{FF2B5EF4-FFF2-40B4-BE49-F238E27FC236}">
                    <a16:creationId xmlns:a16="http://schemas.microsoft.com/office/drawing/2014/main" id="{96C29127-5591-9A1E-8692-326A4DB3527B}"/>
                  </a:ext>
                </a:extLst>
              </p:cNvPr>
              <p:cNvSpPr/>
              <p:nvPr/>
            </p:nvSpPr>
            <p:spPr>
              <a:xfrm>
                <a:off x="5854375" y="3071923"/>
                <a:ext cx="547687" cy="729795"/>
              </a:xfrm>
              <a:custGeom>
                <a:avLst/>
                <a:gdLst>
                  <a:gd name="connsiteX0" fmla="*/ 0 w 609600"/>
                  <a:gd name="connsiteY0" fmla="*/ 0 h 773930"/>
                  <a:gd name="connsiteX1" fmla="*/ 609600 w 609600"/>
                  <a:gd name="connsiteY1" fmla="*/ 0 h 773930"/>
                  <a:gd name="connsiteX2" fmla="*/ 609600 w 609600"/>
                  <a:gd name="connsiteY2" fmla="*/ 773930 h 773930"/>
                  <a:gd name="connsiteX3" fmla="*/ 0 w 609600"/>
                  <a:gd name="connsiteY3" fmla="*/ 773930 h 773930"/>
                  <a:gd name="connsiteX4" fmla="*/ 0 w 609600"/>
                  <a:gd name="connsiteY4" fmla="*/ 0 h 773930"/>
                  <a:gd name="connsiteX0" fmla="*/ 0 w 609600"/>
                  <a:gd name="connsiteY0" fmla="*/ 8253 h 782183"/>
                  <a:gd name="connsiteX1" fmla="*/ 433561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585787 w 609600"/>
                  <a:gd name="connsiteY2" fmla="*/ 2368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0 h 773930"/>
                  <a:gd name="connsiteX1" fmla="*/ 409748 w 609600"/>
                  <a:gd name="connsiteY1" fmla="*/ 34610 h 773930"/>
                  <a:gd name="connsiteX2" fmla="*/ 585787 w 609600"/>
                  <a:gd name="connsiteY2" fmla="*/ 228600 h 773930"/>
                  <a:gd name="connsiteX3" fmla="*/ 609600 w 609600"/>
                  <a:gd name="connsiteY3" fmla="*/ 773930 h 773930"/>
                  <a:gd name="connsiteX4" fmla="*/ 0 w 609600"/>
                  <a:gd name="connsiteY4" fmla="*/ 773930 h 773930"/>
                  <a:gd name="connsiteX5" fmla="*/ 0 w 609600"/>
                  <a:gd name="connsiteY5" fmla="*/ 0 h 773930"/>
                  <a:gd name="connsiteX0" fmla="*/ 42863 w 609600"/>
                  <a:gd name="connsiteY0" fmla="*/ 3490 h 739320"/>
                  <a:gd name="connsiteX1" fmla="*/ 409748 w 609600"/>
                  <a:gd name="connsiteY1" fmla="*/ 0 h 739320"/>
                  <a:gd name="connsiteX2" fmla="*/ 585787 w 609600"/>
                  <a:gd name="connsiteY2" fmla="*/ 193990 h 739320"/>
                  <a:gd name="connsiteX3" fmla="*/ 609600 w 609600"/>
                  <a:gd name="connsiteY3" fmla="*/ 739320 h 739320"/>
                  <a:gd name="connsiteX4" fmla="*/ 0 w 609600"/>
                  <a:gd name="connsiteY4" fmla="*/ 739320 h 739320"/>
                  <a:gd name="connsiteX5" fmla="*/ 42863 w 609600"/>
                  <a:gd name="connsiteY5" fmla="*/ 3490 h 739320"/>
                  <a:gd name="connsiteX0" fmla="*/ 4763 w 571500"/>
                  <a:gd name="connsiteY0" fmla="*/ 3490 h 739320"/>
                  <a:gd name="connsiteX1" fmla="*/ 371648 w 571500"/>
                  <a:gd name="connsiteY1" fmla="*/ 0 h 739320"/>
                  <a:gd name="connsiteX2" fmla="*/ 547687 w 571500"/>
                  <a:gd name="connsiteY2" fmla="*/ 193990 h 739320"/>
                  <a:gd name="connsiteX3" fmla="*/ 571500 w 571500"/>
                  <a:gd name="connsiteY3" fmla="*/ 739320 h 739320"/>
                  <a:gd name="connsiteX4" fmla="*/ 0 w 571500"/>
                  <a:gd name="connsiteY4" fmla="*/ 729795 h 739320"/>
                  <a:gd name="connsiteX5" fmla="*/ 4763 w 571500"/>
                  <a:gd name="connsiteY5" fmla="*/ 3490 h 739320"/>
                  <a:gd name="connsiteX0" fmla="*/ 4763 w 547687"/>
                  <a:gd name="connsiteY0" fmla="*/ 3490 h 729795"/>
                  <a:gd name="connsiteX1" fmla="*/ 371648 w 547687"/>
                  <a:gd name="connsiteY1" fmla="*/ 0 h 729795"/>
                  <a:gd name="connsiteX2" fmla="*/ 547687 w 547687"/>
                  <a:gd name="connsiteY2" fmla="*/ 193990 h 729795"/>
                  <a:gd name="connsiteX3" fmla="*/ 533400 w 547687"/>
                  <a:gd name="connsiteY3" fmla="*/ 701220 h 729795"/>
                  <a:gd name="connsiteX4" fmla="*/ 0 w 547687"/>
                  <a:gd name="connsiteY4" fmla="*/ 729795 h 729795"/>
                  <a:gd name="connsiteX5" fmla="*/ 4763 w 547687"/>
                  <a:gd name="connsiteY5" fmla="*/ 3490 h 729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7687" h="729795">
                    <a:moveTo>
                      <a:pt x="4763" y="3490"/>
                    </a:moveTo>
                    <a:lnTo>
                      <a:pt x="371648" y="0"/>
                    </a:lnTo>
                    <a:cubicBezTo>
                      <a:pt x="492240" y="169438"/>
                      <a:pt x="474720" y="191239"/>
                      <a:pt x="547687" y="193990"/>
                    </a:cubicBezTo>
                    <a:lnTo>
                      <a:pt x="533400" y="701220"/>
                    </a:lnTo>
                    <a:lnTo>
                      <a:pt x="0" y="729795"/>
                    </a:lnTo>
                    <a:cubicBezTo>
                      <a:pt x="1588" y="487693"/>
                      <a:pt x="3175" y="245592"/>
                      <a:pt x="4763" y="3490"/>
                    </a:cubicBezTo>
                    <a:close/>
                  </a:path>
                </a:pathLst>
              </a:custGeom>
              <a:solidFill>
                <a:srgbClr val="373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aper with solid fill">
                <a:extLst>
                  <a:ext uri="{FF2B5EF4-FFF2-40B4-BE49-F238E27FC236}">
                    <a16:creationId xmlns:a16="http://schemas.microsoft.com/office/drawing/2014/main" id="{AB0D1049-C2AD-9857-6C41-995E44FBB081}"/>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5667202" y="2971800"/>
                <a:ext cx="914400" cy="914400"/>
              </a:xfrm>
              <a:prstGeom prst="rect">
                <a:avLst/>
              </a:prstGeom>
            </p:spPr>
          </p:pic>
        </p:grpSp>
        <p:grpSp>
          <p:nvGrpSpPr>
            <p:cNvPr id="25" name="Group 24">
              <a:extLst>
                <a:ext uri="{FF2B5EF4-FFF2-40B4-BE49-F238E27FC236}">
                  <a16:creationId xmlns:a16="http://schemas.microsoft.com/office/drawing/2014/main" id="{1BF3AF46-E6D5-61D8-1794-15930DC7797F}"/>
                </a:ext>
              </a:extLst>
            </p:cNvPr>
            <p:cNvGrpSpPr/>
            <p:nvPr/>
          </p:nvGrpSpPr>
          <p:grpSpPr>
            <a:xfrm>
              <a:off x="3135631" y="3325798"/>
              <a:ext cx="914400" cy="914400"/>
              <a:chOff x="5667202" y="2971800"/>
              <a:chExt cx="914400" cy="914400"/>
            </a:xfrm>
          </p:grpSpPr>
          <p:sp>
            <p:nvSpPr>
              <p:cNvPr id="26" name="Rectangle 9">
                <a:extLst>
                  <a:ext uri="{FF2B5EF4-FFF2-40B4-BE49-F238E27FC236}">
                    <a16:creationId xmlns:a16="http://schemas.microsoft.com/office/drawing/2014/main" id="{35207764-A686-3C5D-C6DA-4D82DE50E170}"/>
                  </a:ext>
                </a:extLst>
              </p:cNvPr>
              <p:cNvSpPr/>
              <p:nvPr/>
            </p:nvSpPr>
            <p:spPr>
              <a:xfrm>
                <a:off x="5854375" y="3071923"/>
                <a:ext cx="547687" cy="729795"/>
              </a:xfrm>
              <a:custGeom>
                <a:avLst/>
                <a:gdLst>
                  <a:gd name="connsiteX0" fmla="*/ 0 w 609600"/>
                  <a:gd name="connsiteY0" fmla="*/ 0 h 773930"/>
                  <a:gd name="connsiteX1" fmla="*/ 609600 w 609600"/>
                  <a:gd name="connsiteY1" fmla="*/ 0 h 773930"/>
                  <a:gd name="connsiteX2" fmla="*/ 609600 w 609600"/>
                  <a:gd name="connsiteY2" fmla="*/ 773930 h 773930"/>
                  <a:gd name="connsiteX3" fmla="*/ 0 w 609600"/>
                  <a:gd name="connsiteY3" fmla="*/ 773930 h 773930"/>
                  <a:gd name="connsiteX4" fmla="*/ 0 w 609600"/>
                  <a:gd name="connsiteY4" fmla="*/ 0 h 773930"/>
                  <a:gd name="connsiteX0" fmla="*/ 0 w 609600"/>
                  <a:gd name="connsiteY0" fmla="*/ 8253 h 782183"/>
                  <a:gd name="connsiteX1" fmla="*/ 433561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585787 w 609600"/>
                  <a:gd name="connsiteY2" fmla="*/ 2368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0 h 773930"/>
                  <a:gd name="connsiteX1" fmla="*/ 409748 w 609600"/>
                  <a:gd name="connsiteY1" fmla="*/ 34610 h 773930"/>
                  <a:gd name="connsiteX2" fmla="*/ 585787 w 609600"/>
                  <a:gd name="connsiteY2" fmla="*/ 228600 h 773930"/>
                  <a:gd name="connsiteX3" fmla="*/ 609600 w 609600"/>
                  <a:gd name="connsiteY3" fmla="*/ 773930 h 773930"/>
                  <a:gd name="connsiteX4" fmla="*/ 0 w 609600"/>
                  <a:gd name="connsiteY4" fmla="*/ 773930 h 773930"/>
                  <a:gd name="connsiteX5" fmla="*/ 0 w 609600"/>
                  <a:gd name="connsiteY5" fmla="*/ 0 h 773930"/>
                  <a:gd name="connsiteX0" fmla="*/ 42863 w 609600"/>
                  <a:gd name="connsiteY0" fmla="*/ 3490 h 739320"/>
                  <a:gd name="connsiteX1" fmla="*/ 409748 w 609600"/>
                  <a:gd name="connsiteY1" fmla="*/ 0 h 739320"/>
                  <a:gd name="connsiteX2" fmla="*/ 585787 w 609600"/>
                  <a:gd name="connsiteY2" fmla="*/ 193990 h 739320"/>
                  <a:gd name="connsiteX3" fmla="*/ 609600 w 609600"/>
                  <a:gd name="connsiteY3" fmla="*/ 739320 h 739320"/>
                  <a:gd name="connsiteX4" fmla="*/ 0 w 609600"/>
                  <a:gd name="connsiteY4" fmla="*/ 739320 h 739320"/>
                  <a:gd name="connsiteX5" fmla="*/ 42863 w 609600"/>
                  <a:gd name="connsiteY5" fmla="*/ 3490 h 739320"/>
                  <a:gd name="connsiteX0" fmla="*/ 4763 w 571500"/>
                  <a:gd name="connsiteY0" fmla="*/ 3490 h 739320"/>
                  <a:gd name="connsiteX1" fmla="*/ 371648 w 571500"/>
                  <a:gd name="connsiteY1" fmla="*/ 0 h 739320"/>
                  <a:gd name="connsiteX2" fmla="*/ 547687 w 571500"/>
                  <a:gd name="connsiteY2" fmla="*/ 193990 h 739320"/>
                  <a:gd name="connsiteX3" fmla="*/ 571500 w 571500"/>
                  <a:gd name="connsiteY3" fmla="*/ 739320 h 739320"/>
                  <a:gd name="connsiteX4" fmla="*/ 0 w 571500"/>
                  <a:gd name="connsiteY4" fmla="*/ 729795 h 739320"/>
                  <a:gd name="connsiteX5" fmla="*/ 4763 w 571500"/>
                  <a:gd name="connsiteY5" fmla="*/ 3490 h 739320"/>
                  <a:gd name="connsiteX0" fmla="*/ 4763 w 547687"/>
                  <a:gd name="connsiteY0" fmla="*/ 3490 h 729795"/>
                  <a:gd name="connsiteX1" fmla="*/ 371648 w 547687"/>
                  <a:gd name="connsiteY1" fmla="*/ 0 h 729795"/>
                  <a:gd name="connsiteX2" fmla="*/ 547687 w 547687"/>
                  <a:gd name="connsiteY2" fmla="*/ 193990 h 729795"/>
                  <a:gd name="connsiteX3" fmla="*/ 533400 w 547687"/>
                  <a:gd name="connsiteY3" fmla="*/ 701220 h 729795"/>
                  <a:gd name="connsiteX4" fmla="*/ 0 w 547687"/>
                  <a:gd name="connsiteY4" fmla="*/ 729795 h 729795"/>
                  <a:gd name="connsiteX5" fmla="*/ 4763 w 547687"/>
                  <a:gd name="connsiteY5" fmla="*/ 3490 h 729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7687" h="729795">
                    <a:moveTo>
                      <a:pt x="4763" y="3490"/>
                    </a:moveTo>
                    <a:lnTo>
                      <a:pt x="371648" y="0"/>
                    </a:lnTo>
                    <a:cubicBezTo>
                      <a:pt x="492240" y="169438"/>
                      <a:pt x="474720" y="191239"/>
                      <a:pt x="547687" y="193990"/>
                    </a:cubicBezTo>
                    <a:lnTo>
                      <a:pt x="533400" y="701220"/>
                    </a:lnTo>
                    <a:lnTo>
                      <a:pt x="0" y="729795"/>
                    </a:lnTo>
                    <a:cubicBezTo>
                      <a:pt x="1588" y="487693"/>
                      <a:pt x="3175" y="245592"/>
                      <a:pt x="4763" y="3490"/>
                    </a:cubicBezTo>
                    <a:close/>
                  </a:path>
                </a:pathLst>
              </a:custGeom>
              <a:solidFill>
                <a:srgbClr val="373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Paper with solid fill">
                <a:extLst>
                  <a:ext uri="{FF2B5EF4-FFF2-40B4-BE49-F238E27FC236}">
                    <a16:creationId xmlns:a16="http://schemas.microsoft.com/office/drawing/2014/main" id="{D297371C-927F-FE7D-F4BB-0510815F6914}"/>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5667202" y="2971800"/>
                <a:ext cx="914400" cy="914400"/>
              </a:xfrm>
              <a:prstGeom prst="rect">
                <a:avLst/>
              </a:prstGeom>
            </p:spPr>
          </p:pic>
        </p:grpSp>
        <p:grpSp>
          <p:nvGrpSpPr>
            <p:cNvPr id="28" name="Group 27">
              <a:extLst>
                <a:ext uri="{FF2B5EF4-FFF2-40B4-BE49-F238E27FC236}">
                  <a16:creationId xmlns:a16="http://schemas.microsoft.com/office/drawing/2014/main" id="{28778783-1D9A-3BD3-F619-5982D24D6023}"/>
                </a:ext>
              </a:extLst>
            </p:cNvPr>
            <p:cNvGrpSpPr/>
            <p:nvPr/>
          </p:nvGrpSpPr>
          <p:grpSpPr>
            <a:xfrm>
              <a:off x="2816969" y="4319646"/>
              <a:ext cx="914400" cy="914400"/>
              <a:chOff x="5667202" y="2971800"/>
              <a:chExt cx="914400" cy="914400"/>
            </a:xfrm>
          </p:grpSpPr>
          <p:sp>
            <p:nvSpPr>
              <p:cNvPr id="29" name="Rectangle 9">
                <a:extLst>
                  <a:ext uri="{FF2B5EF4-FFF2-40B4-BE49-F238E27FC236}">
                    <a16:creationId xmlns:a16="http://schemas.microsoft.com/office/drawing/2014/main" id="{11AEEA10-20B7-7E4D-A80A-730C1B72C270}"/>
                  </a:ext>
                </a:extLst>
              </p:cNvPr>
              <p:cNvSpPr/>
              <p:nvPr/>
            </p:nvSpPr>
            <p:spPr>
              <a:xfrm>
                <a:off x="5854375" y="3071923"/>
                <a:ext cx="547687" cy="729795"/>
              </a:xfrm>
              <a:custGeom>
                <a:avLst/>
                <a:gdLst>
                  <a:gd name="connsiteX0" fmla="*/ 0 w 609600"/>
                  <a:gd name="connsiteY0" fmla="*/ 0 h 773930"/>
                  <a:gd name="connsiteX1" fmla="*/ 609600 w 609600"/>
                  <a:gd name="connsiteY1" fmla="*/ 0 h 773930"/>
                  <a:gd name="connsiteX2" fmla="*/ 609600 w 609600"/>
                  <a:gd name="connsiteY2" fmla="*/ 773930 h 773930"/>
                  <a:gd name="connsiteX3" fmla="*/ 0 w 609600"/>
                  <a:gd name="connsiteY3" fmla="*/ 773930 h 773930"/>
                  <a:gd name="connsiteX4" fmla="*/ 0 w 609600"/>
                  <a:gd name="connsiteY4" fmla="*/ 0 h 773930"/>
                  <a:gd name="connsiteX0" fmla="*/ 0 w 609600"/>
                  <a:gd name="connsiteY0" fmla="*/ 8253 h 782183"/>
                  <a:gd name="connsiteX1" fmla="*/ 433561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609600 w 609600"/>
                  <a:gd name="connsiteY2" fmla="*/ 82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8253 h 782183"/>
                  <a:gd name="connsiteX1" fmla="*/ 390698 w 609600"/>
                  <a:gd name="connsiteY1" fmla="*/ 0 h 782183"/>
                  <a:gd name="connsiteX2" fmla="*/ 585787 w 609600"/>
                  <a:gd name="connsiteY2" fmla="*/ 236853 h 782183"/>
                  <a:gd name="connsiteX3" fmla="*/ 609600 w 609600"/>
                  <a:gd name="connsiteY3" fmla="*/ 782183 h 782183"/>
                  <a:gd name="connsiteX4" fmla="*/ 0 w 609600"/>
                  <a:gd name="connsiteY4" fmla="*/ 782183 h 782183"/>
                  <a:gd name="connsiteX5" fmla="*/ 0 w 609600"/>
                  <a:gd name="connsiteY5" fmla="*/ 8253 h 782183"/>
                  <a:gd name="connsiteX0" fmla="*/ 0 w 609600"/>
                  <a:gd name="connsiteY0" fmla="*/ 0 h 773930"/>
                  <a:gd name="connsiteX1" fmla="*/ 409748 w 609600"/>
                  <a:gd name="connsiteY1" fmla="*/ 34610 h 773930"/>
                  <a:gd name="connsiteX2" fmla="*/ 585787 w 609600"/>
                  <a:gd name="connsiteY2" fmla="*/ 228600 h 773930"/>
                  <a:gd name="connsiteX3" fmla="*/ 609600 w 609600"/>
                  <a:gd name="connsiteY3" fmla="*/ 773930 h 773930"/>
                  <a:gd name="connsiteX4" fmla="*/ 0 w 609600"/>
                  <a:gd name="connsiteY4" fmla="*/ 773930 h 773930"/>
                  <a:gd name="connsiteX5" fmla="*/ 0 w 609600"/>
                  <a:gd name="connsiteY5" fmla="*/ 0 h 773930"/>
                  <a:gd name="connsiteX0" fmla="*/ 42863 w 609600"/>
                  <a:gd name="connsiteY0" fmla="*/ 3490 h 739320"/>
                  <a:gd name="connsiteX1" fmla="*/ 409748 w 609600"/>
                  <a:gd name="connsiteY1" fmla="*/ 0 h 739320"/>
                  <a:gd name="connsiteX2" fmla="*/ 585787 w 609600"/>
                  <a:gd name="connsiteY2" fmla="*/ 193990 h 739320"/>
                  <a:gd name="connsiteX3" fmla="*/ 609600 w 609600"/>
                  <a:gd name="connsiteY3" fmla="*/ 739320 h 739320"/>
                  <a:gd name="connsiteX4" fmla="*/ 0 w 609600"/>
                  <a:gd name="connsiteY4" fmla="*/ 739320 h 739320"/>
                  <a:gd name="connsiteX5" fmla="*/ 42863 w 609600"/>
                  <a:gd name="connsiteY5" fmla="*/ 3490 h 739320"/>
                  <a:gd name="connsiteX0" fmla="*/ 4763 w 571500"/>
                  <a:gd name="connsiteY0" fmla="*/ 3490 h 739320"/>
                  <a:gd name="connsiteX1" fmla="*/ 371648 w 571500"/>
                  <a:gd name="connsiteY1" fmla="*/ 0 h 739320"/>
                  <a:gd name="connsiteX2" fmla="*/ 547687 w 571500"/>
                  <a:gd name="connsiteY2" fmla="*/ 193990 h 739320"/>
                  <a:gd name="connsiteX3" fmla="*/ 571500 w 571500"/>
                  <a:gd name="connsiteY3" fmla="*/ 739320 h 739320"/>
                  <a:gd name="connsiteX4" fmla="*/ 0 w 571500"/>
                  <a:gd name="connsiteY4" fmla="*/ 729795 h 739320"/>
                  <a:gd name="connsiteX5" fmla="*/ 4763 w 571500"/>
                  <a:gd name="connsiteY5" fmla="*/ 3490 h 739320"/>
                  <a:gd name="connsiteX0" fmla="*/ 4763 w 547687"/>
                  <a:gd name="connsiteY0" fmla="*/ 3490 h 729795"/>
                  <a:gd name="connsiteX1" fmla="*/ 371648 w 547687"/>
                  <a:gd name="connsiteY1" fmla="*/ 0 h 729795"/>
                  <a:gd name="connsiteX2" fmla="*/ 547687 w 547687"/>
                  <a:gd name="connsiteY2" fmla="*/ 193990 h 729795"/>
                  <a:gd name="connsiteX3" fmla="*/ 533400 w 547687"/>
                  <a:gd name="connsiteY3" fmla="*/ 701220 h 729795"/>
                  <a:gd name="connsiteX4" fmla="*/ 0 w 547687"/>
                  <a:gd name="connsiteY4" fmla="*/ 729795 h 729795"/>
                  <a:gd name="connsiteX5" fmla="*/ 4763 w 547687"/>
                  <a:gd name="connsiteY5" fmla="*/ 3490 h 729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7687" h="729795">
                    <a:moveTo>
                      <a:pt x="4763" y="3490"/>
                    </a:moveTo>
                    <a:lnTo>
                      <a:pt x="371648" y="0"/>
                    </a:lnTo>
                    <a:cubicBezTo>
                      <a:pt x="492240" y="169438"/>
                      <a:pt x="474720" y="191239"/>
                      <a:pt x="547687" y="193990"/>
                    </a:cubicBezTo>
                    <a:lnTo>
                      <a:pt x="533400" y="701220"/>
                    </a:lnTo>
                    <a:lnTo>
                      <a:pt x="0" y="729795"/>
                    </a:lnTo>
                    <a:cubicBezTo>
                      <a:pt x="1588" y="487693"/>
                      <a:pt x="3175" y="245592"/>
                      <a:pt x="4763" y="3490"/>
                    </a:cubicBezTo>
                    <a:close/>
                  </a:path>
                </a:pathLst>
              </a:custGeom>
              <a:solidFill>
                <a:srgbClr val="373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Paper with solid fill">
                <a:extLst>
                  <a:ext uri="{FF2B5EF4-FFF2-40B4-BE49-F238E27FC236}">
                    <a16:creationId xmlns:a16="http://schemas.microsoft.com/office/drawing/2014/main" id="{FDA5E919-45B4-4DE2-2E95-00E1697FAD87}"/>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5667202" y="2971800"/>
                <a:ext cx="914400" cy="914400"/>
              </a:xfrm>
              <a:prstGeom prst="rect">
                <a:avLst/>
              </a:prstGeom>
            </p:spPr>
          </p:pic>
        </p:grpSp>
      </p:grpSp>
    </p:spTree>
    <p:extLst>
      <p:ext uri="{BB962C8B-B14F-4D97-AF65-F5344CB8AC3E}">
        <p14:creationId xmlns:p14="http://schemas.microsoft.com/office/powerpoint/2010/main" val="200406384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8FC3F6EC-C2B2-680D-1090-D81AC99C46BF}"/>
            </a:ext>
          </a:extLst>
        </p:cNvPr>
        <p:cNvGrpSpPr/>
        <p:nvPr/>
      </p:nvGrpSpPr>
      <p:grpSpPr>
        <a:xfrm>
          <a:off x="0" y="0"/>
          <a:ext cx="0" cy="0"/>
          <a:chOff x="0" y="0"/>
          <a:chExt cx="0" cy="0"/>
        </a:xfrm>
      </p:grpSpPr>
      <p:grpSp>
        <p:nvGrpSpPr>
          <p:cNvPr id="36" name="Group 35">
            <a:extLst>
              <a:ext uri="{FF2B5EF4-FFF2-40B4-BE49-F238E27FC236}">
                <a16:creationId xmlns:a16="http://schemas.microsoft.com/office/drawing/2014/main" id="{D10980A6-4E5D-ABE3-5CF0-33AA47EDC582}"/>
              </a:ext>
            </a:extLst>
          </p:cNvPr>
          <p:cNvGrpSpPr/>
          <p:nvPr/>
        </p:nvGrpSpPr>
        <p:grpSpPr>
          <a:xfrm>
            <a:off x="5914490" y="0"/>
            <a:ext cx="6277510" cy="6277510"/>
            <a:chOff x="5914490" y="0"/>
            <a:chExt cx="6277510" cy="6277510"/>
          </a:xfrm>
        </p:grpSpPr>
        <p:pic>
          <p:nvPicPr>
            <p:cNvPr id="37" name="Picture 36" descr="A monkey wearing a space suit&#10;&#10;AI-generated content may be incorrect.">
              <a:extLst>
                <a:ext uri="{FF2B5EF4-FFF2-40B4-BE49-F238E27FC236}">
                  <a16:creationId xmlns:a16="http://schemas.microsoft.com/office/drawing/2014/main" id="{2A4CE549-7C12-DFF6-F948-BB35AF40B67A}"/>
                </a:ext>
              </a:extLst>
            </p:cNvPr>
            <p:cNvPicPr>
              <a:picLocks noChangeAspect="1"/>
            </p:cNvPicPr>
            <p:nvPr/>
          </p:nvPicPr>
          <p:blipFill>
            <a:blip r:embed="rId3">
              <a:alphaModFix amt="50000"/>
            </a:blip>
            <a:stretch>
              <a:fillRect/>
            </a:stretch>
          </p:blipFill>
          <p:spPr>
            <a:xfrm>
              <a:off x="5914490" y="0"/>
              <a:ext cx="6277510" cy="6277510"/>
            </a:xfrm>
            <a:prstGeom prst="rect">
              <a:avLst/>
            </a:prstGeom>
          </p:spPr>
        </p:pic>
        <p:sp>
          <p:nvSpPr>
            <p:cNvPr id="38" name="Rectangle 37">
              <a:extLst>
                <a:ext uri="{FF2B5EF4-FFF2-40B4-BE49-F238E27FC236}">
                  <a16:creationId xmlns:a16="http://schemas.microsoft.com/office/drawing/2014/main" id="{B24D716C-1B24-7B4B-7273-D8FD02F5512B}"/>
                </a:ext>
              </a:extLst>
            </p:cNvPr>
            <p:cNvSpPr/>
            <p:nvPr/>
          </p:nvSpPr>
          <p:spPr>
            <a:xfrm>
              <a:off x="5914490" y="0"/>
              <a:ext cx="6277508" cy="6277510"/>
            </a:xfrm>
            <a:prstGeom prst="rect">
              <a:avLst/>
            </a:prstGeom>
            <a:solidFill>
              <a:srgbClr val="EBEBF3">
                <a:alpha val="86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9" name="Picture 38" descr="A black and white symbol&#10;&#10;AI-generated content may be incorrect.">
              <a:extLst>
                <a:ext uri="{FF2B5EF4-FFF2-40B4-BE49-F238E27FC236}">
                  <a16:creationId xmlns:a16="http://schemas.microsoft.com/office/drawing/2014/main" id="{6DD4B8B1-7E78-DBF2-7D0F-B5023D68C6AE}"/>
                </a:ext>
              </a:extLst>
            </p:cNvPr>
            <p:cNvPicPr>
              <a:picLocks noChangeAspect="1"/>
            </p:cNvPicPr>
            <p:nvPr/>
          </p:nvPicPr>
          <p:blipFill>
            <a:blip r:embed="rId4">
              <a:alphaModFix amt="50000"/>
            </a:blip>
            <a:stretch>
              <a:fillRect/>
            </a:stretch>
          </p:blipFill>
          <p:spPr>
            <a:xfrm>
              <a:off x="7721082" y="3596568"/>
              <a:ext cx="205273" cy="205273"/>
            </a:xfrm>
            <a:prstGeom prst="rect">
              <a:avLst/>
            </a:prstGeom>
          </p:spPr>
        </p:pic>
      </p:grpSp>
      <p:sp>
        <p:nvSpPr>
          <p:cNvPr id="413" name="Google Shape;413;p43">
            <a:extLst>
              <a:ext uri="{FF2B5EF4-FFF2-40B4-BE49-F238E27FC236}">
                <a16:creationId xmlns:a16="http://schemas.microsoft.com/office/drawing/2014/main" id="{97E51578-14EB-899E-12B6-1555EC53A51E}"/>
              </a:ext>
            </a:extLst>
          </p:cNvPr>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Grouping &amp; Similarity</a:t>
            </a:r>
            <a:endParaRPr dirty="0"/>
          </a:p>
        </p:txBody>
      </p:sp>
      <p:sp>
        <p:nvSpPr>
          <p:cNvPr id="49" name="Google Shape;415;p43">
            <a:extLst>
              <a:ext uri="{FF2B5EF4-FFF2-40B4-BE49-F238E27FC236}">
                <a16:creationId xmlns:a16="http://schemas.microsoft.com/office/drawing/2014/main" id="{E84CF7C7-5502-0268-FC58-292CC5244B95}"/>
              </a:ext>
            </a:extLst>
          </p:cNvPr>
          <p:cNvSpPr txBox="1">
            <a:spLocks/>
          </p:cNvSpPr>
          <p:nvPr/>
        </p:nvSpPr>
        <p:spPr>
          <a:xfrm>
            <a:off x="766479" y="1515649"/>
            <a:ext cx="4630273" cy="3495621"/>
          </a:xfrm>
          <a:prstGeom prst="rect">
            <a:avLst/>
          </a:prstGeom>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1000"/>
              </a:spcBef>
              <a:spcAft>
                <a:spcPts val="0"/>
              </a:spcAft>
              <a:buClr>
                <a:schemeClr val="dk2"/>
              </a:buClr>
              <a:buSzPts val="1400"/>
              <a:buFont typeface="Sora"/>
              <a:buNone/>
              <a:defRPr sz="1600" b="1" i="0" u="none" strike="noStrike" cap="none">
                <a:solidFill>
                  <a:srgbClr val="00B36B"/>
                </a:solidFill>
                <a:latin typeface="Arial" panose="020B0604020202020204" pitchFamily="34" charset="0"/>
                <a:ea typeface="Arial" panose="020B0604020202020204" pitchFamily="34" charset="0"/>
                <a:cs typeface="Arial" panose="020B0604020202020204" pitchFamily="34" charset="0"/>
                <a:sym typeface="Sora"/>
              </a:defRPr>
            </a:lvl1pPr>
            <a:lvl2pPr marR="0" lvl="1" algn="l" rtl="0">
              <a:lnSpc>
                <a:spcPct val="100000"/>
              </a:lnSpc>
              <a:spcBef>
                <a:spcPts val="500"/>
              </a:spcBef>
              <a:spcAft>
                <a:spcPts val="0"/>
              </a:spcAft>
              <a:buClr>
                <a:srgbClr val="000000"/>
              </a:buClr>
              <a:buSzPts val="22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500"/>
              </a:spcBef>
              <a:spcAft>
                <a:spcPts val="0"/>
              </a:spcAft>
              <a:buClr>
                <a:srgbClr val="000000"/>
              </a:buClr>
              <a:buSzPts val="20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500"/>
              </a:spcBef>
              <a:spcAft>
                <a:spcPts val="0"/>
              </a:spcAft>
              <a:buClr>
                <a:srgbClr val="000000"/>
              </a:buClr>
              <a:buSzPts val="1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500"/>
              </a:spcBef>
              <a:spcAft>
                <a:spcPts val="0"/>
              </a:spcAft>
              <a:buClr>
                <a:srgbClr val="000000"/>
              </a:buClr>
              <a:buSzPts val="16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50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r>
              <a:rPr lang="en-US" b="0" dirty="0">
                <a:solidFill>
                  <a:schemeClr val="tx2">
                    <a:lumMod val="25000"/>
                  </a:schemeClr>
                </a:solidFill>
              </a:rPr>
              <a:t>Group by Share Name</a:t>
            </a:r>
          </a:p>
          <a:p>
            <a:pPr marL="285750" indent="-285750">
              <a:buFont typeface="Arial" panose="020B0604020202020204" pitchFamily="34" charset="0"/>
              <a:buChar char="•"/>
            </a:pPr>
            <a:r>
              <a:rPr lang="en-US" b="0" dirty="0">
                <a:solidFill>
                  <a:schemeClr val="tx2">
                    <a:lumMod val="25000"/>
                  </a:schemeClr>
                </a:solidFill>
              </a:rPr>
              <a:t>Group by Folder Group (Dir Hash)</a:t>
            </a:r>
          </a:p>
          <a:p>
            <a:pPr marL="285750" indent="-285750">
              <a:buFont typeface="Arial" panose="020B0604020202020204" pitchFamily="34" charset="0"/>
              <a:buChar char="•"/>
            </a:pPr>
            <a:r>
              <a:rPr lang="en-US" b="0" dirty="0">
                <a:solidFill>
                  <a:schemeClr val="tx2">
                    <a:lumMod val="25000"/>
                  </a:schemeClr>
                </a:solidFill>
              </a:rPr>
              <a:t>Group by </a:t>
            </a:r>
            <a:r>
              <a:rPr lang="en-US" dirty="0">
                <a:solidFill>
                  <a:schemeClr val="tx2">
                    <a:lumMod val="25000"/>
                  </a:schemeClr>
                </a:solidFill>
              </a:rPr>
              <a:t>Merkle Hash (Nested Dir Hash)</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p:txBody>
      </p:sp>
      <p:sp>
        <p:nvSpPr>
          <p:cNvPr id="31" name="TextBox 30">
            <a:extLst>
              <a:ext uri="{FF2B5EF4-FFF2-40B4-BE49-F238E27FC236}">
                <a16:creationId xmlns:a16="http://schemas.microsoft.com/office/drawing/2014/main" id="{957917CD-C288-4DD9-5652-341DC0F7CFF7}"/>
              </a:ext>
            </a:extLst>
          </p:cNvPr>
          <p:cNvSpPr txBox="1"/>
          <p:nvPr/>
        </p:nvSpPr>
        <p:spPr>
          <a:xfrm>
            <a:off x="6353174" y="1515649"/>
            <a:ext cx="5219701" cy="954107"/>
          </a:xfrm>
          <a:prstGeom prst="rect">
            <a:avLst/>
          </a:prstGeom>
          <a:noFill/>
        </p:spPr>
        <p:txBody>
          <a:bodyPr wrap="square">
            <a:spAutoFit/>
          </a:bodyPr>
          <a:lstStyle/>
          <a:p>
            <a:r>
              <a:rPr lang="en-US" dirty="0">
                <a:solidFill>
                  <a:srgbClr val="3D3935"/>
                </a:solidFill>
                <a:latin typeface="Open Sans" panose="020B0606030504020204" pitchFamily="34" charset="0"/>
              </a:rPr>
              <a:t>A Merkle Tree is hashing technique that can be applied to any hierarchal structures and has been traditionally used for data integrity validation.</a:t>
            </a:r>
          </a:p>
          <a:p>
            <a:endParaRPr lang="en-US" dirty="0">
              <a:solidFill>
                <a:srgbClr val="3D3935"/>
              </a:solidFill>
              <a:latin typeface="Open Sans" panose="020B0606030504020204" pitchFamily="34" charset="0"/>
            </a:endParaRPr>
          </a:p>
        </p:txBody>
      </p:sp>
      <p:sp>
        <p:nvSpPr>
          <p:cNvPr id="32" name="TextBox 31">
            <a:extLst>
              <a:ext uri="{FF2B5EF4-FFF2-40B4-BE49-F238E27FC236}">
                <a16:creationId xmlns:a16="http://schemas.microsoft.com/office/drawing/2014/main" id="{3CEB8A83-5140-ABFE-BF87-6A7462F58054}"/>
              </a:ext>
            </a:extLst>
          </p:cNvPr>
          <p:cNvSpPr txBox="1"/>
          <p:nvPr/>
        </p:nvSpPr>
        <p:spPr>
          <a:xfrm>
            <a:off x="6353174" y="662500"/>
            <a:ext cx="5136890" cy="646331"/>
          </a:xfrm>
          <a:prstGeom prst="rect">
            <a:avLst/>
          </a:prstGeom>
          <a:noFill/>
        </p:spPr>
        <p:txBody>
          <a:bodyPr wrap="square">
            <a:spAutoFit/>
          </a:bodyPr>
          <a:lstStyle/>
          <a:p>
            <a:r>
              <a:rPr lang="en-US" sz="3600" dirty="0">
                <a:solidFill>
                  <a:srgbClr val="09B36B"/>
                </a:solidFill>
              </a:rPr>
              <a:t>Summary</a:t>
            </a:r>
          </a:p>
        </p:txBody>
      </p:sp>
      <p:sp>
        <p:nvSpPr>
          <p:cNvPr id="46" name="Google Shape;472;p46">
            <a:extLst>
              <a:ext uri="{FF2B5EF4-FFF2-40B4-BE49-F238E27FC236}">
                <a16:creationId xmlns:a16="http://schemas.microsoft.com/office/drawing/2014/main" id="{064482FF-9B4E-2359-2E55-CDE4B169F6AA}"/>
              </a:ext>
            </a:extLst>
          </p:cNvPr>
          <p:cNvSpPr txBox="1">
            <a:spLocks/>
          </p:cNvSpPr>
          <p:nvPr/>
        </p:nvSpPr>
        <p:spPr>
          <a:xfrm>
            <a:off x="609600" y="1120899"/>
            <a:ext cx="9144000" cy="425700"/>
          </a:xfrm>
          <a:prstGeom prst="rect">
            <a:avLst/>
          </a:prstGeom>
          <a:noFill/>
          <a:ln>
            <a:noFill/>
          </a:ln>
        </p:spPr>
        <p:txBody>
          <a:bodyPr spcFirstLastPara="1" wrap="square" lIns="91425" tIns="45700" rIns="91425" bIns="45700" anchor="t" anchorCtr="0">
            <a:normAutofit lnSpcReduction="10000"/>
          </a:bodyPr>
          <a:lstStyle>
            <a:defPPr marR="0" lvl="0" algn="l" rtl="0">
              <a:lnSpc>
                <a:spcPct val="100000"/>
              </a:lnSpc>
              <a:spcBef>
                <a:spcPts val="0"/>
              </a:spcBef>
              <a:spcAft>
                <a:spcPts val="0"/>
              </a:spcAft>
            </a:defPPr>
            <a:lvl1pPr marL="457200" marR="0" lvl="0" indent="-279400" algn="l" rtl="0">
              <a:lnSpc>
                <a:spcPct val="115000"/>
              </a:lnSpc>
              <a:spcBef>
                <a:spcPts val="1000"/>
              </a:spcBef>
              <a:spcAft>
                <a:spcPts val="0"/>
              </a:spcAft>
              <a:buClr>
                <a:srgbClr val="000000"/>
              </a:buClr>
              <a:buSzPts val="800"/>
              <a:buFont typeface="Arial"/>
              <a:buChar char="•"/>
              <a:defRPr sz="12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L="914400" marR="0" lvl="1"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2pPr>
            <a:lvl3pPr marL="1371600" marR="0" lvl="2"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3pPr>
            <a:lvl4pPr marL="1828800" marR="0" lvl="3" indent="-311150" algn="l" rtl="0">
              <a:lnSpc>
                <a:spcPct val="115000"/>
              </a:lnSpc>
              <a:spcBef>
                <a:spcPts val="500"/>
              </a:spcBef>
              <a:spcAft>
                <a:spcPts val="0"/>
              </a:spcAft>
              <a:buClr>
                <a:srgbClr val="000000"/>
              </a:buClr>
              <a:buSzPts val="1300"/>
              <a:buFont typeface="Arial"/>
              <a:buChar char="•"/>
              <a:defRPr sz="1300" b="0" i="0" u="none" strike="noStrike" cap="none">
                <a:solidFill>
                  <a:srgbClr val="000000"/>
                </a:solidFill>
                <a:latin typeface="Arial"/>
                <a:ea typeface="Arial"/>
                <a:cs typeface="Arial"/>
                <a:sym typeface="Arial"/>
              </a:defRPr>
            </a:lvl4pPr>
            <a:lvl5pPr marL="2286000" marR="0" lvl="4"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5pPr>
            <a:lvl6pPr marL="2743200" marR="0" lvl="5" indent="-317500" algn="l" rtl="0">
              <a:lnSpc>
                <a:spcPct val="115000"/>
              </a:lnSpc>
              <a:spcBef>
                <a:spcPts val="500"/>
              </a:spcBef>
              <a:spcAft>
                <a:spcPts val="0"/>
              </a:spcAft>
              <a:buClr>
                <a:srgbClr val="000000"/>
              </a:buClr>
              <a:buSzPts val="1400"/>
              <a:buFont typeface="Arial"/>
              <a:buChar char="•"/>
              <a:defRPr sz="1400" b="0" i="0" u="none" strike="noStrike" cap="none">
                <a:solidFill>
                  <a:srgbClr val="000000"/>
                </a:solidFill>
                <a:latin typeface="Arial"/>
                <a:ea typeface="Arial"/>
                <a:cs typeface="Arial"/>
                <a:sym typeface="Arial"/>
              </a:defRPr>
            </a:lvl6pPr>
            <a:lvl7pPr marL="3200400" marR="0" lvl="6"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7pPr>
            <a:lvl8pPr marL="3657600" marR="0" lvl="7"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8pPr>
            <a:lvl9pPr marL="4114800" marR="0" lvl="8" indent="-304800" algn="l" rtl="0">
              <a:lnSpc>
                <a:spcPct val="115000"/>
              </a:lnSpc>
              <a:spcBef>
                <a:spcPts val="500"/>
              </a:spcBef>
              <a:spcAft>
                <a:spcPts val="0"/>
              </a:spcAft>
              <a:buClr>
                <a:srgbClr val="000000"/>
              </a:buClr>
              <a:buSzPts val="1200"/>
              <a:buFont typeface="Arial"/>
              <a:buChar char="•"/>
              <a:defRPr sz="1200" b="0" i="0" u="none" strike="noStrike" cap="none">
                <a:solidFill>
                  <a:srgbClr val="000000"/>
                </a:solidFill>
                <a:latin typeface="Arial"/>
                <a:ea typeface="Arial"/>
                <a:cs typeface="Arial"/>
                <a:sym typeface="Arial"/>
              </a:defRPr>
            </a:lvl9pPr>
          </a:lstStyle>
          <a:p>
            <a:pPr marL="177800" indent="0">
              <a:buNone/>
            </a:pPr>
            <a:r>
              <a:rPr lang="en-US" i="1" dirty="0"/>
              <a:t>“How can I group similar shares so I can take targeted actions?”</a:t>
            </a:r>
          </a:p>
        </p:txBody>
      </p:sp>
    </p:spTree>
    <p:extLst>
      <p:ext uri="{BB962C8B-B14F-4D97-AF65-F5344CB8AC3E}">
        <p14:creationId xmlns:p14="http://schemas.microsoft.com/office/powerpoint/2010/main" val="109216261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1A7C8C72-7B31-06C3-E315-E576BC492857}"/>
            </a:ext>
          </a:extLst>
        </p:cNvPr>
        <p:cNvGrpSpPr/>
        <p:nvPr/>
      </p:nvGrpSpPr>
      <p:grpSpPr>
        <a:xfrm>
          <a:off x="0" y="0"/>
          <a:ext cx="0" cy="0"/>
          <a:chOff x="0" y="0"/>
          <a:chExt cx="0" cy="0"/>
        </a:xfrm>
      </p:grpSpPr>
      <p:sp>
        <p:nvSpPr>
          <p:cNvPr id="31" name="TextBox 30">
            <a:extLst>
              <a:ext uri="{FF2B5EF4-FFF2-40B4-BE49-F238E27FC236}">
                <a16:creationId xmlns:a16="http://schemas.microsoft.com/office/drawing/2014/main" id="{434B3345-3556-D22A-F74B-8ECF094BAE28}"/>
              </a:ext>
            </a:extLst>
          </p:cNvPr>
          <p:cNvSpPr txBox="1"/>
          <p:nvPr/>
        </p:nvSpPr>
        <p:spPr>
          <a:xfrm>
            <a:off x="339527" y="1526573"/>
            <a:ext cx="2902171" cy="1815882"/>
          </a:xfrm>
          <a:prstGeom prst="rect">
            <a:avLst/>
          </a:prstGeom>
          <a:noFill/>
        </p:spPr>
        <p:txBody>
          <a:bodyPr wrap="square">
            <a:spAutoFit/>
          </a:bodyPr>
          <a:lstStyle/>
          <a:p>
            <a:r>
              <a:rPr lang="en-US" dirty="0">
                <a:solidFill>
                  <a:srgbClr val="3D3935"/>
                </a:solidFill>
                <a:latin typeface="Open Sans" panose="020B0606030504020204" pitchFamily="34" charset="0"/>
              </a:rPr>
              <a:t>A Merkle Tree is hashing technique that can be applied to any hierarchal structures and has been traditionally used for data integrity validation.</a:t>
            </a:r>
          </a:p>
          <a:p>
            <a:endParaRPr lang="en-US" dirty="0">
              <a:solidFill>
                <a:srgbClr val="3D3935"/>
              </a:solidFill>
              <a:latin typeface="Open Sans" panose="020B0606030504020204" pitchFamily="34" charset="0"/>
            </a:endParaRPr>
          </a:p>
          <a:p>
            <a:endParaRPr lang="en-US" dirty="0">
              <a:solidFill>
                <a:srgbClr val="3D3935"/>
              </a:solidFill>
              <a:latin typeface="Open Sans" panose="020B0606030504020204" pitchFamily="34" charset="0"/>
            </a:endParaRPr>
          </a:p>
          <a:p>
            <a:endParaRPr lang="en-US" dirty="0">
              <a:solidFill>
                <a:srgbClr val="3D3935"/>
              </a:solidFill>
              <a:latin typeface="Open Sans" panose="020B0606030504020204" pitchFamily="34" charset="0"/>
            </a:endParaRPr>
          </a:p>
        </p:txBody>
      </p:sp>
      <p:sp>
        <p:nvSpPr>
          <p:cNvPr id="32" name="TextBox 31">
            <a:extLst>
              <a:ext uri="{FF2B5EF4-FFF2-40B4-BE49-F238E27FC236}">
                <a16:creationId xmlns:a16="http://schemas.microsoft.com/office/drawing/2014/main" id="{7CFEBAD0-61B3-E572-CDD4-8FC3A92FFF50}"/>
              </a:ext>
            </a:extLst>
          </p:cNvPr>
          <p:cNvSpPr txBox="1"/>
          <p:nvPr/>
        </p:nvSpPr>
        <p:spPr>
          <a:xfrm>
            <a:off x="304799" y="309709"/>
            <a:ext cx="3733801" cy="1200329"/>
          </a:xfrm>
          <a:prstGeom prst="rect">
            <a:avLst/>
          </a:prstGeom>
          <a:noFill/>
        </p:spPr>
        <p:txBody>
          <a:bodyPr wrap="square">
            <a:spAutoFit/>
          </a:bodyPr>
          <a:lstStyle/>
          <a:p>
            <a:r>
              <a:rPr lang="en-US" sz="3600" dirty="0">
                <a:solidFill>
                  <a:srgbClr val="2B2576"/>
                </a:solidFill>
              </a:rPr>
              <a:t>Merkle Trees</a:t>
            </a:r>
            <a:br>
              <a:rPr lang="en-US" sz="3600" dirty="0">
                <a:solidFill>
                  <a:srgbClr val="09B36B"/>
                </a:solidFill>
              </a:rPr>
            </a:br>
            <a:r>
              <a:rPr lang="en-US" sz="3600" dirty="0">
                <a:solidFill>
                  <a:srgbClr val="5465FF"/>
                </a:solidFill>
              </a:rPr>
              <a:t>Hierarchal Graph</a:t>
            </a:r>
          </a:p>
        </p:txBody>
      </p:sp>
      <p:sp>
        <p:nvSpPr>
          <p:cNvPr id="6" name="Rectangle: Rounded Corners 5">
            <a:extLst>
              <a:ext uri="{FF2B5EF4-FFF2-40B4-BE49-F238E27FC236}">
                <a16:creationId xmlns:a16="http://schemas.microsoft.com/office/drawing/2014/main" id="{81EF9360-B847-8060-9937-4960C0A94FE5}"/>
              </a:ext>
            </a:extLst>
          </p:cNvPr>
          <p:cNvSpPr/>
          <p:nvPr/>
        </p:nvSpPr>
        <p:spPr>
          <a:xfrm>
            <a:off x="3597506" y="4091703"/>
            <a:ext cx="1396369"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7" name="Rectangle: Rounded Corners 6">
            <a:extLst>
              <a:ext uri="{FF2B5EF4-FFF2-40B4-BE49-F238E27FC236}">
                <a16:creationId xmlns:a16="http://schemas.microsoft.com/office/drawing/2014/main" id="{4176F87A-5A8B-F6E7-0BB2-C518D3269128}"/>
              </a:ext>
            </a:extLst>
          </p:cNvPr>
          <p:cNvSpPr/>
          <p:nvPr/>
        </p:nvSpPr>
        <p:spPr>
          <a:xfrm>
            <a:off x="5899244" y="3556633"/>
            <a:ext cx="1200870"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9" name="Rectangle: Rounded Corners 8">
            <a:extLst>
              <a:ext uri="{FF2B5EF4-FFF2-40B4-BE49-F238E27FC236}">
                <a16:creationId xmlns:a16="http://schemas.microsoft.com/office/drawing/2014/main" id="{EC4AF3F1-8992-0FF6-BB52-D643B149D113}"/>
              </a:ext>
            </a:extLst>
          </p:cNvPr>
          <p:cNvSpPr/>
          <p:nvPr/>
        </p:nvSpPr>
        <p:spPr>
          <a:xfrm>
            <a:off x="7295615" y="3556633"/>
            <a:ext cx="1200871"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13" name="Rectangle: Rounded Corners 12">
            <a:extLst>
              <a:ext uri="{FF2B5EF4-FFF2-40B4-BE49-F238E27FC236}">
                <a16:creationId xmlns:a16="http://schemas.microsoft.com/office/drawing/2014/main" id="{781B094E-5959-7902-8647-F7D28DA4436F}"/>
              </a:ext>
            </a:extLst>
          </p:cNvPr>
          <p:cNvSpPr/>
          <p:nvPr/>
        </p:nvSpPr>
        <p:spPr>
          <a:xfrm>
            <a:off x="3597507" y="2483177"/>
            <a:ext cx="1396370" cy="535076"/>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US" dirty="0"/>
          </a:p>
        </p:txBody>
      </p:sp>
      <p:cxnSp>
        <p:nvCxnSpPr>
          <p:cNvPr id="21" name="Connector: Elbow 20">
            <a:extLst>
              <a:ext uri="{FF2B5EF4-FFF2-40B4-BE49-F238E27FC236}">
                <a16:creationId xmlns:a16="http://schemas.microsoft.com/office/drawing/2014/main" id="{F9602CEC-1686-89F6-4568-D4051E62A0F8}"/>
              </a:ext>
            </a:extLst>
          </p:cNvPr>
          <p:cNvCxnSpPr>
            <a:cxnSpLocks/>
            <a:stCxn id="406" idx="2"/>
            <a:endCxn id="7" idx="0"/>
          </p:cNvCxnSpPr>
          <p:nvPr/>
        </p:nvCxnSpPr>
        <p:spPr>
          <a:xfrm rot="5400000">
            <a:off x="6585873" y="2944641"/>
            <a:ext cx="525799" cy="698185"/>
          </a:xfrm>
          <a:prstGeom prst="bentConnector3">
            <a:avLst>
              <a:gd name="adj1" fmla="val 50000"/>
            </a:avLst>
          </a:prstGeom>
          <a:ln>
            <a:solidFill>
              <a:srgbClr val="09B36B"/>
            </a:solidFill>
          </a:ln>
        </p:spPr>
        <p:style>
          <a:lnRef idx="1">
            <a:schemeClr val="accent3"/>
          </a:lnRef>
          <a:fillRef idx="0">
            <a:schemeClr val="accent3"/>
          </a:fillRef>
          <a:effectRef idx="0">
            <a:schemeClr val="accent3"/>
          </a:effectRef>
          <a:fontRef idx="minor">
            <a:schemeClr val="tx1"/>
          </a:fontRef>
        </p:style>
      </p:cxnSp>
      <p:cxnSp>
        <p:nvCxnSpPr>
          <p:cNvPr id="23" name="Connector: Elbow 22">
            <a:extLst>
              <a:ext uri="{FF2B5EF4-FFF2-40B4-BE49-F238E27FC236}">
                <a16:creationId xmlns:a16="http://schemas.microsoft.com/office/drawing/2014/main" id="{868469D6-462A-4308-6782-AA332895EF25}"/>
              </a:ext>
            </a:extLst>
          </p:cNvPr>
          <p:cNvCxnSpPr>
            <a:cxnSpLocks/>
            <a:stCxn id="406" idx="2"/>
            <a:endCxn id="9" idx="0"/>
          </p:cNvCxnSpPr>
          <p:nvPr/>
        </p:nvCxnSpPr>
        <p:spPr>
          <a:xfrm rot="16200000" flipH="1">
            <a:off x="7284058" y="2944639"/>
            <a:ext cx="525799" cy="698187"/>
          </a:xfrm>
          <a:prstGeom prst="bentConnector3">
            <a:avLst>
              <a:gd name="adj1" fmla="val 50000"/>
            </a:avLst>
          </a:prstGeom>
          <a:ln>
            <a:solidFill>
              <a:srgbClr val="09B36B"/>
            </a:solidFill>
          </a:ln>
        </p:spPr>
        <p:style>
          <a:lnRef idx="1">
            <a:schemeClr val="accent3"/>
          </a:lnRef>
          <a:fillRef idx="0">
            <a:schemeClr val="accent3"/>
          </a:fillRef>
          <a:effectRef idx="0">
            <a:schemeClr val="accent3"/>
          </a:effectRef>
          <a:fontRef idx="minor">
            <a:schemeClr val="tx1"/>
          </a:fontRef>
        </p:style>
      </p:cxnSp>
      <p:sp>
        <p:nvSpPr>
          <p:cNvPr id="27" name="Rectangle: Rounded Corners 26">
            <a:extLst>
              <a:ext uri="{FF2B5EF4-FFF2-40B4-BE49-F238E27FC236}">
                <a16:creationId xmlns:a16="http://schemas.microsoft.com/office/drawing/2014/main" id="{473D9A39-FB86-E9C1-EAE6-128622766A77}"/>
              </a:ext>
            </a:extLst>
          </p:cNvPr>
          <p:cNvSpPr/>
          <p:nvPr/>
        </p:nvSpPr>
        <p:spPr>
          <a:xfrm>
            <a:off x="6343904" y="1162858"/>
            <a:ext cx="1707921" cy="639566"/>
          </a:xfrm>
          <a:prstGeom prst="roundRect">
            <a:avLst/>
          </a:prstGeom>
          <a:solidFill>
            <a:srgbClr val="2B2576"/>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US" dirty="0"/>
          </a:p>
        </p:txBody>
      </p:sp>
      <p:cxnSp>
        <p:nvCxnSpPr>
          <p:cNvPr id="28" name="Connector: Elbow 27">
            <a:extLst>
              <a:ext uri="{FF2B5EF4-FFF2-40B4-BE49-F238E27FC236}">
                <a16:creationId xmlns:a16="http://schemas.microsoft.com/office/drawing/2014/main" id="{D01F4D4A-CCFE-F0EB-0246-CE46EEA35923}"/>
              </a:ext>
            </a:extLst>
          </p:cNvPr>
          <p:cNvCxnSpPr>
            <a:cxnSpLocks/>
            <a:stCxn id="27" idx="2"/>
            <a:endCxn id="13" idx="0"/>
          </p:cNvCxnSpPr>
          <p:nvPr/>
        </p:nvCxnSpPr>
        <p:spPr>
          <a:xfrm rot="5400000">
            <a:off x="5406403" y="691714"/>
            <a:ext cx="680753" cy="2902173"/>
          </a:xfrm>
          <a:prstGeom prst="bentConnector3">
            <a:avLst>
              <a:gd name="adj1" fmla="val 50000"/>
            </a:avLst>
          </a:prstGeom>
          <a:ln>
            <a:solidFill>
              <a:srgbClr val="09B36B"/>
            </a:solidFill>
          </a:ln>
        </p:spPr>
        <p:style>
          <a:lnRef idx="1">
            <a:schemeClr val="accent3"/>
          </a:lnRef>
          <a:fillRef idx="0">
            <a:schemeClr val="accent3"/>
          </a:fillRef>
          <a:effectRef idx="0">
            <a:schemeClr val="accent3"/>
          </a:effectRef>
          <a:fontRef idx="minor">
            <a:schemeClr val="tx1"/>
          </a:fontRef>
        </p:style>
      </p:cxnSp>
      <p:cxnSp>
        <p:nvCxnSpPr>
          <p:cNvPr id="40" name="Connector: Elbow 39">
            <a:extLst>
              <a:ext uri="{FF2B5EF4-FFF2-40B4-BE49-F238E27FC236}">
                <a16:creationId xmlns:a16="http://schemas.microsoft.com/office/drawing/2014/main" id="{B03F2405-E456-6FE4-F8AB-52B9AB6A1A30}"/>
              </a:ext>
            </a:extLst>
          </p:cNvPr>
          <p:cNvCxnSpPr>
            <a:cxnSpLocks/>
            <a:stCxn id="27" idx="2"/>
            <a:endCxn id="406" idx="0"/>
          </p:cNvCxnSpPr>
          <p:nvPr/>
        </p:nvCxnSpPr>
        <p:spPr>
          <a:xfrm rot="5400000">
            <a:off x="6851198" y="2149091"/>
            <a:ext cx="693334" cy="1"/>
          </a:xfrm>
          <a:prstGeom prst="bentConnector3">
            <a:avLst>
              <a:gd name="adj1" fmla="val 50000"/>
            </a:avLst>
          </a:prstGeom>
          <a:ln>
            <a:solidFill>
              <a:srgbClr val="09B36B"/>
            </a:solidFill>
          </a:ln>
        </p:spPr>
        <p:style>
          <a:lnRef idx="1">
            <a:schemeClr val="accent3"/>
          </a:lnRef>
          <a:fillRef idx="0">
            <a:schemeClr val="accent3"/>
          </a:fillRef>
          <a:effectRef idx="0">
            <a:schemeClr val="accent3"/>
          </a:effectRef>
          <a:fontRef idx="minor">
            <a:schemeClr val="tx1"/>
          </a:fontRef>
        </p:style>
      </p:cxnSp>
      <p:sp>
        <p:nvSpPr>
          <p:cNvPr id="57" name="Rectangle: Rounded Corners 56">
            <a:extLst>
              <a:ext uri="{FF2B5EF4-FFF2-40B4-BE49-F238E27FC236}">
                <a16:creationId xmlns:a16="http://schemas.microsoft.com/office/drawing/2014/main" id="{27A0C977-4D01-FC5A-7F46-FC4DE164D690}"/>
              </a:ext>
            </a:extLst>
          </p:cNvPr>
          <p:cNvSpPr/>
          <p:nvPr/>
        </p:nvSpPr>
        <p:spPr>
          <a:xfrm>
            <a:off x="9557732" y="3560687"/>
            <a:ext cx="1200871"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58" name="Rectangle: Rounded Corners 57">
            <a:extLst>
              <a:ext uri="{FF2B5EF4-FFF2-40B4-BE49-F238E27FC236}">
                <a16:creationId xmlns:a16="http://schemas.microsoft.com/office/drawing/2014/main" id="{93ABFAA2-B070-47DE-F58B-50D19A8E8023}"/>
              </a:ext>
            </a:extLst>
          </p:cNvPr>
          <p:cNvSpPr/>
          <p:nvPr/>
        </p:nvSpPr>
        <p:spPr>
          <a:xfrm>
            <a:off x="9459984" y="2483176"/>
            <a:ext cx="1396369" cy="535076"/>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US" dirty="0"/>
          </a:p>
        </p:txBody>
      </p:sp>
      <p:cxnSp>
        <p:nvCxnSpPr>
          <p:cNvPr id="61" name="Connector: Elbow 60">
            <a:extLst>
              <a:ext uri="{FF2B5EF4-FFF2-40B4-BE49-F238E27FC236}">
                <a16:creationId xmlns:a16="http://schemas.microsoft.com/office/drawing/2014/main" id="{69CB45E2-21DD-AB14-EFFC-7DC45C4CB937}"/>
              </a:ext>
            </a:extLst>
          </p:cNvPr>
          <p:cNvCxnSpPr>
            <a:cxnSpLocks/>
            <a:stCxn id="27" idx="2"/>
            <a:endCxn id="58" idx="0"/>
          </p:cNvCxnSpPr>
          <p:nvPr/>
        </p:nvCxnSpPr>
        <p:spPr>
          <a:xfrm rot="16200000" flipH="1">
            <a:off x="8337641" y="662648"/>
            <a:ext cx="680752" cy="2960304"/>
          </a:xfrm>
          <a:prstGeom prst="bentConnector3">
            <a:avLst>
              <a:gd name="adj1" fmla="val 50000"/>
            </a:avLst>
          </a:prstGeom>
          <a:ln>
            <a:solidFill>
              <a:srgbClr val="09B36B"/>
            </a:solidFill>
          </a:ln>
        </p:spPr>
        <p:style>
          <a:lnRef idx="1">
            <a:schemeClr val="accent3"/>
          </a:lnRef>
          <a:fillRef idx="0">
            <a:schemeClr val="accent3"/>
          </a:fillRef>
          <a:effectRef idx="0">
            <a:schemeClr val="accent3"/>
          </a:effectRef>
          <a:fontRef idx="minor">
            <a:schemeClr val="tx1"/>
          </a:fontRef>
        </p:style>
      </p:cxnSp>
      <p:sp>
        <p:nvSpPr>
          <p:cNvPr id="406" name="Rectangle: Rounded Corners 405">
            <a:extLst>
              <a:ext uri="{FF2B5EF4-FFF2-40B4-BE49-F238E27FC236}">
                <a16:creationId xmlns:a16="http://schemas.microsoft.com/office/drawing/2014/main" id="{F1A3DF91-69FD-B3C6-73FC-155689D3198E}"/>
              </a:ext>
            </a:extLst>
          </p:cNvPr>
          <p:cNvSpPr/>
          <p:nvPr/>
        </p:nvSpPr>
        <p:spPr>
          <a:xfrm>
            <a:off x="6499679" y="2495758"/>
            <a:ext cx="1396370" cy="535076"/>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26" name="Rectangle: Rounded Corners 25">
            <a:extLst>
              <a:ext uri="{FF2B5EF4-FFF2-40B4-BE49-F238E27FC236}">
                <a16:creationId xmlns:a16="http://schemas.microsoft.com/office/drawing/2014/main" id="{EB2097B2-B36B-58BF-2E4E-B032A1ED222A}"/>
              </a:ext>
            </a:extLst>
          </p:cNvPr>
          <p:cNvSpPr/>
          <p:nvPr/>
        </p:nvSpPr>
        <p:spPr>
          <a:xfrm>
            <a:off x="3597506" y="3287440"/>
            <a:ext cx="1396370" cy="535076"/>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US" dirty="0"/>
          </a:p>
        </p:txBody>
      </p:sp>
      <p:cxnSp>
        <p:nvCxnSpPr>
          <p:cNvPr id="30" name="Straight Connector 29">
            <a:extLst>
              <a:ext uri="{FF2B5EF4-FFF2-40B4-BE49-F238E27FC236}">
                <a16:creationId xmlns:a16="http://schemas.microsoft.com/office/drawing/2014/main" id="{0C083461-898F-D079-75C5-E41101522C75}"/>
              </a:ext>
            </a:extLst>
          </p:cNvPr>
          <p:cNvCxnSpPr>
            <a:stCxn id="26" idx="0"/>
            <a:endCxn id="13" idx="2"/>
          </p:cNvCxnSpPr>
          <p:nvPr/>
        </p:nvCxnSpPr>
        <p:spPr>
          <a:xfrm flipV="1">
            <a:off x="4295691" y="3018253"/>
            <a:ext cx="1" cy="269187"/>
          </a:xfrm>
          <a:prstGeom prst="line">
            <a:avLst/>
          </a:prstGeom>
          <a:ln>
            <a:solidFill>
              <a:srgbClr val="09B36B"/>
            </a:solidFill>
          </a:ln>
        </p:spPr>
        <p:style>
          <a:lnRef idx="1">
            <a:schemeClr val="accent3"/>
          </a:lnRef>
          <a:fillRef idx="0">
            <a:schemeClr val="accent3"/>
          </a:fillRef>
          <a:effectRef idx="0">
            <a:schemeClr val="accent3"/>
          </a:effectRef>
          <a:fontRef idx="minor">
            <a:schemeClr val="tx1"/>
          </a:fontRef>
        </p:style>
      </p:cxnSp>
      <p:cxnSp>
        <p:nvCxnSpPr>
          <p:cNvPr id="33" name="Straight Connector 32">
            <a:extLst>
              <a:ext uri="{FF2B5EF4-FFF2-40B4-BE49-F238E27FC236}">
                <a16:creationId xmlns:a16="http://schemas.microsoft.com/office/drawing/2014/main" id="{D93E1D83-700C-17CE-A896-F4759125496C}"/>
              </a:ext>
            </a:extLst>
          </p:cNvPr>
          <p:cNvCxnSpPr>
            <a:cxnSpLocks/>
            <a:stCxn id="6" idx="0"/>
            <a:endCxn id="26" idx="2"/>
          </p:cNvCxnSpPr>
          <p:nvPr/>
        </p:nvCxnSpPr>
        <p:spPr>
          <a:xfrm flipV="1">
            <a:off x="4295691" y="3822516"/>
            <a:ext cx="0" cy="269187"/>
          </a:xfrm>
          <a:prstGeom prst="line">
            <a:avLst/>
          </a:prstGeom>
          <a:ln>
            <a:solidFill>
              <a:srgbClr val="09B36B"/>
            </a:solidFill>
          </a:ln>
        </p:spPr>
        <p:style>
          <a:lnRef idx="1">
            <a:schemeClr val="accent3"/>
          </a:lnRef>
          <a:fillRef idx="0">
            <a:schemeClr val="accent3"/>
          </a:fillRef>
          <a:effectRef idx="0">
            <a:schemeClr val="accent3"/>
          </a:effectRef>
          <a:fontRef idx="minor">
            <a:schemeClr val="tx1"/>
          </a:fontRef>
        </p:style>
      </p:cxnSp>
      <p:cxnSp>
        <p:nvCxnSpPr>
          <p:cNvPr id="38" name="Straight Connector 37">
            <a:extLst>
              <a:ext uri="{FF2B5EF4-FFF2-40B4-BE49-F238E27FC236}">
                <a16:creationId xmlns:a16="http://schemas.microsoft.com/office/drawing/2014/main" id="{14FC97C6-B5F2-F3F1-5993-322CC258B6EA}"/>
              </a:ext>
            </a:extLst>
          </p:cNvPr>
          <p:cNvCxnSpPr>
            <a:cxnSpLocks/>
            <a:stCxn id="57" idx="0"/>
            <a:endCxn id="58" idx="2"/>
          </p:cNvCxnSpPr>
          <p:nvPr/>
        </p:nvCxnSpPr>
        <p:spPr>
          <a:xfrm flipV="1">
            <a:off x="10158168" y="3018252"/>
            <a:ext cx="1" cy="542435"/>
          </a:xfrm>
          <a:prstGeom prst="line">
            <a:avLst/>
          </a:prstGeom>
          <a:ln>
            <a:solidFill>
              <a:srgbClr val="09B36B"/>
            </a:solidFill>
          </a:ln>
        </p:spPr>
        <p:style>
          <a:lnRef idx="1">
            <a:schemeClr val="accent3"/>
          </a:lnRef>
          <a:fillRef idx="0">
            <a:schemeClr val="accent3"/>
          </a:fillRef>
          <a:effectRef idx="0">
            <a:schemeClr val="accent3"/>
          </a:effectRef>
          <a:fontRef idx="minor">
            <a:schemeClr val="tx1"/>
          </a:fontRef>
        </p:style>
      </p:cxnSp>
      <p:sp>
        <p:nvSpPr>
          <p:cNvPr id="43" name="Arrow: Left 42">
            <a:extLst>
              <a:ext uri="{FF2B5EF4-FFF2-40B4-BE49-F238E27FC236}">
                <a16:creationId xmlns:a16="http://schemas.microsoft.com/office/drawing/2014/main" id="{596DF99E-8084-31C9-D12C-01DC2F8AA662}"/>
              </a:ext>
            </a:extLst>
          </p:cNvPr>
          <p:cNvSpPr/>
          <p:nvPr/>
        </p:nvSpPr>
        <p:spPr>
          <a:xfrm rot="20535212">
            <a:off x="8075057" y="701588"/>
            <a:ext cx="1205919" cy="656827"/>
          </a:xfrm>
          <a:prstGeom prst="left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Node</a:t>
            </a:r>
          </a:p>
        </p:txBody>
      </p:sp>
      <p:sp>
        <p:nvSpPr>
          <p:cNvPr id="44" name="Arrow: Left 43">
            <a:extLst>
              <a:ext uri="{FF2B5EF4-FFF2-40B4-BE49-F238E27FC236}">
                <a16:creationId xmlns:a16="http://schemas.microsoft.com/office/drawing/2014/main" id="{28BE95BB-CF50-6874-D577-E56B92662011}"/>
              </a:ext>
            </a:extLst>
          </p:cNvPr>
          <p:cNvSpPr/>
          <p:nvPr/>
        </p:nvSpPr>
        <p:spPr>
          <a:xfrm rot="20535212">
            <a:off x="10253393" y="1645609"/>
            <a:ext cx="1205919" cy="656827"/>
          </a:xfrm>
          <a:prstGeom prst="left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Edge</a:t>
            </a:r>
          </a:p>
        </p:txBody>
      </p:sp>
    </p:spTree>
    <p:extLst>
      <p:ext uri="{BB962C8B-B14F-4D97-AF65-F5344CB8AC3E}">
        <p14:creationId xmlns:p14="http://schemas.microsoft.com/office/powerpoint/2010/main" val="158880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904F589A-746B-10D0-2B08-1322AFD85579}"/>
            </a:ext>
          </a:extLst>
        </p:cNvPr>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4D1AB62D-DFB0-058D-9538-E8720988D3EE}"/>
              </a:ext>
            </a:extLst>
          </p:cNvPr>
          <p:cNvSpPr/>
          <p:nvPr/>
        </p:nvSpPr>
        <p:spPr>
          <a:xfrm>
            <a:off x="3597507" y="4091703"/>
            <a:ext cx="1396370"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7" name="Rectangle: Rounded Corners 6">
            <a:extLst>
              <a:ext uri="{FF2B5EF4-FFF2-40B4-BE49-F238E27FC236}">
                <a16:creationId xmlns:a16="http://schemas.microsoft.com/office/drawing/2014/main" id="{65B10477-AB8C-ABA1-6378-AE46A0CF21D5}"/>
              </a:ext>
            </a:extLst>
          </p:cNvPr>
          <p:cNvSpPr/>
          <p:nvPr/>
        </p:nvSpPr>
        <p:spPr>
          <a:xfrm>
            <a:off x="5899244" y="3556633"/>
            <a:ext cx="1200870"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9" name="Rectangle: Rounded Corners 8">
            <a:extLst>
              <a:ext uri="{FF2B5EF4-FFF2-40B4-BE49-F238E27FC236}">
                <a16:creationId xmlns:a16="http://schemas.microsoft.com/office/drawing/2014/main" id="{40C4D085-44E1-229F-5912-5D77C5943DB7}"/>
              </a:ext>
            </a:extLst>
          </p:cNvPr>
          <p:cNvSpPr/>
          <p:nvPr/>
        </p:nvSpPr>
        <p:spPr>
          <a:xfrm>
            <a:off x="7295615" y="3556633"/>
            <a:ext cx="1200871"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13" name="Rectangle: Rounded Corners 12">
            <a:extLst>
              <a:ext uri="{FF2B5EF4-FFF2-40B4-BE49-F238E27FC236}">
                <a16:creationId xmlns:a16="http://schemas.microsoft.com/office/drawing/2014/main" id="{F7DF26F4-A97C-1571-17D6-64A03CD53FD7}"/>
              </a:ext>
            </a:extLst>
          </p:cNvPr>
          <p:cNvSpPr/>
          <p:nvPr/>
        </p:nvSpPr>
        <p:spPr>
          <a:xfrm>
            <a:off x="3597507" y="2483177"/>
            <a:ext cx="1396370" cy="535076"/>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US" dirty="0"/>
          </a:p>
        </p:txBody>
      </p:sp>
      <p:cxnSp>
        <p:nvCxnSpPr>
          <p:cNvPr id="21" name="Connector: Elbow 20">
            <a:extLst>
              <a:ext uri="{FF2B5EF4-FFF2-40B4-BE49-F238E27FC236}">
                <a16:creationId xmlns:a16="http://schemas.microsoft.com/office/drawing/2014/main" id="{DB3C1987-5DEC-21C6-9139-52643680D50C}"/>
              </a:ext>
            </a:extLst>
          </p:cNvPr>
          <p:cNvCxnSpPr>
            <a:cxnSpLocks/>
            <a:stCxn id="406" idx="2"/>
            <a:endCxn id="7" idx="0"/>
          </p:cNvCxnSpPr>
          <p:nvPr/>
        </p:nvCxnSpPr>
        <p:spPr>
          <a:xfrm rot="5400000">
            <a:off x="6585873" y="2944641"/>
            <a:ext cx="525799" cy="698185"/>
          </a:xfrm>
          <a:prstGeom prst="bentConnector3">
            <a:avLst>
              <a:gd name="adj1" fmla="val 50000"/>
            </a:avLst>
          </a:prstGeom>
          <a:ln>
            <a:solidFill>
              <a:srgbClr val="09B36B"/>
            </a:solidFill>
          </a:ln>
        </p:spPr>
        <p:style>
          <a:lnRef idx="1">
            <a:schemeClr val="accent3"/>
          </a:lnRef>
          <a:fillRef idx="0">
            <a:schemeClr val="accent3"/>
          </a:fillRef>
          <a:effectRef idx="0">
            <a:schemeClr val="accent3"/>
          </a:effectRef>
          <a:fontRef idx="minor">
            <a:schemeClr val="tx1"/>
          </a:fontRef>
        </p:style>
      </p:cxnSp>
      <p:cxnSp>
        <p:nvCxnSpPr>
          <p:cNvPr id="23" name="Connector: Elbow 22">
            <a:extLst>
              <a:ext uri="{FF2B5EF4-FFF2-40B4-BE49-F238E27FC236}">
                <a16:creationId xmlns:a16="http://schemas.microsoft.com/office/drawing/2014/main" id="{9486DFAF-3CB2-A787-8E11-1648C47ED016}"/>
              </a:ext>
            </a:extLst>
          </p:cNvPr>
          <p:cNvCxnSpPr>
            <a:cxnSpLocks/>
            <a:stCxn id="406" idx="2"/>
            <a:endCxn id="9" idx="0"/>
          </p:cNvCxnSpPr>
          <p:nvPr/>
        </p:nvCxnSpPr>
        <p:spPr>
          <a:xfrm rot="16200000" flipH="1">
            <a:off x="7284058" y="2944639"/>
            <a:ext cx="525799" cy="698187"/>
          </a:xfrm>
          <a:prstGeom prst="bentConnector3">
            <a:avLst>
              <a:gd name="adj1" fmla="val 50000"/>
            </a:avLst>
          </a:prstGeom>
          <a:ln>
            <a:solidFill>
              <a:srgbClr val="09B36B"/>
            </a:solidFill>
          </a:ln>
        </p:spPr>
        <p:style>
          <a:lnRef idx="1">
            <a:schemeClr val="accent3"/>
          </a:lnRef>
          <a:fillRef idx="0">
            <a:schemeClr val="accent3"/>
          </a:fillRef>
          <a:effectRef idx="0">
            <a:schemeClr val="accent3"/>
          </a:effectRef>
          <a:fontRef idx="minor">
            <a:schemeClr val="tx1"/>
          </a:fontRef>
        </p:style>
      </p:cxnSp>
      <p:sp>
        <p:nvSpPr>
          <p:cNvPr id="27" name="Rectangle: Rounded Corners 26">
            <a:extLst>
              <a:ext uri="{FF2B5EF4-FFF2-40B4-BE49-F238E27FC236}">
                <a16:creationId xmlns:a16="http://schemas.microsoft.com/office/drawing/2014/main" id="{2D2E1348-EE24-DFD7-D9FD-B3C1192AD470}"/>
              </a:ext>
            </a:extLst>
          </p:cNvPr>
          <p:cNvSpPr/>
          <p:nvPr/>
        </p:nvSpPr>
        <p:spPr>
          <a:xfrm>
            <a:off x="6343904" y="1162858"/>
            <a:ext cx="1707921" cy="639566"/>
          </a:xfrm>
          <a:prstGeom prst="roundRect">
            <a:avLst/>
          </a:prstGeom>
          <a:solidFill>
            <a:srgbClr val="2B2576"/>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Root Node</a:t>
            </a:r>
          </a:p>
        </p:txBody>
      </p:sp>
      <p:cxnSp>
        <p:nvCxnSpPr>
          <p:cNvPr id="28" name="Connector: Elbow 27">
            <a:extLst>
              <a:ext uri="{FF2B5EF4-FFF2-40B4-BE49-F238E27FC236}">
                <a16:creationId xmlns:a16="http://schemas.microsoft.com/office/drawing/2014/main" id="{42793086-EAD3-6131-A8C3-CB78DB986ED4}"/>
              </a:ext>
            </a:extLst>
          </p:cNvPr>
          <p:cNvCxnSpPr>
            <a:cxnSpLocks/>
            <a:stCxn id="27" idx="2"/>
            <a:endCxn id="13" idx="0"/>
          </p:cNvCxnSpPr>
          <p:nvPr/>
        </p:nvCxnSpPr>
        <p:spPr>
          <a:xfrm rot="5400000">
            <a:off x="5406403" y="691714"/>
            <a:ext cx="680753" cy="2902173"/>
          </a:xfrm>
          <a:prstGeom prst="bentConnector3">
            <a:avLst>
              <a:gd name="adj1" fmla="val 50000"/>
            </a:avLst>
          </a:prstGeom>
          <a:ln>
            <a:solidFill>
              <a:srgbClr val="09B36B"/>
            </a:solidFill>
          </a:ln>
        </p:spPr>
        <p:style>
          <a:lnRef idx="1">
            <a:schemeClr val="accent3"/>
          </a:lnRef>
          <a:fillRef idx="0">
            <a:schemeClr val="accent3"/>
          </a:fillRef>
          <a:effectRef idx="0">
            <a:schemeClr val="accent3"/>
          </a:effectRef>
          <a:fontRef idx="minor">
            <a:schemeClr val="tx1"/>
          </a:fontRef>
        </p:style>
      </p:cxnSp>
      <p:cxnSp>
        <p:nvCxnSpPr>
          <p:cNvPr id="40" name="Connector: Elbow 39">
            <a:extLst>
              <a:ext uri="{FF2B5EF4-FFF2-40B4-BE49-F238E27FC236}">
                <a16:creationId xmlns:a16="http://schemas.microsoft.com/office/drawing/2014/main" id="{BF93A2F0-C248-1F58-92F7-ACF1637A3A5D}"/>
              </a:ext>
            </a:extLst>
          </p:cNvPr>
          <p:cNvCxnSpPr>
            <a:cxnSpLocks/>
            <a:stCxn id="27" idx="2"/>
            <a:endCxn id="406" idx="0"/>
          </p:cNvCxnSpPr>
          <p:nvPr/>
        </p:nvCxnSpPr>
        <p:spPr>
          <a:xfrm rot="5400000">
            <a:off x="6851198" y="2149091"/>
            <a:ext cx="693334" cy="1"/>
          </a:xfrm>
          <a:prstGeom prst="bentConnector3">
            <a:avLst>
              <a:gd name="adj1" fmla="val 50000"/>
            </a:avLst>
          </a:prstGeom>
          <a:ln>
            <a:solidFill>
              <a:srgbClr val="09B36B"/>
            </a:solidFill>
          </a:ln>
        </p:spPr>
        <p:style>
          <a:lnRef idx="1">
            <a:schemeClr val="accent3"/>
          </a:lnRef>
          <a:fillRef idx="0">
            <a:schemeClr val="accent3"/>
          </a:fillRef>
          <a:effectRef idx="0">
            <a:schemeClr val="accent3"/>
          </a:effectRef>
          <a:fontRef idx="minor">
            <a:schemeClr val="tx1"/>
          </a:fontRef>
        </p:style>
      </p:cxnSp>
      <p:sp>
        <p:nvSpPr>
          <p:cNvPr id="57" name="Rectangle: Rounded Corners 56">
            <a:extLst>
              <a:ext uri="{FF2B5EF4-FFF2-40B4-BE49-F238E27FC236}">
                <a16:creationId xmlns:a16="http://schemas.microsoft.com/office/drawing/2014/main" id="{5EF437FF-773E-FE7A-342B-BC1359A77C63}"/>
              </a:ext>
            </a:extLst>
          </p:cNvPr>
          <p:cNvSpPr/>
          <p:nvPr/>
        </p:nvSpPr>
        <p:spPr>
          <a:xfrm>
            <a:off x="9557732" y="3560687"/>
            <a:ext cx="1200871"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58" name="Rectangle: Rounded Corners 57">
            <a:extLst>
              <a:ext uri="{FF2B5EF4-FFF2-40B4-BE49-F238E27FC236}">
                <a16:creationId xmlns:a16="http://schemas.microsoft.com/office/drawing/2014/main" id="{65647906-734E-8991-C3A6-EDBAD6AF0160}"/>
              </a:ext>
            </a:extLst>
          </p:cNvPr>
          <p:cNvSpPr/>
          <p:nvPr/>
        </p:nvSpPr>
        <p:spPr>
          <a:xfrm>
            <a:off x="9459984" y="2483176"/>
            <a:ext cx="1396369" cy="535076"/>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US" dirty="0"/>
          </a:p>
        </p:txBody>
      </p:sp>
      <p:cxnSp>
        <p:nvCxnSpPr>
          <p:cNvPr id="61" name="Connector: Elbow 60">
            <a:extLst>
              <a:ext uri="{FF2B5EF4-FFF2-40B4-BE49-F238E27FC236}">
                <a16:creationId xmlns:a16="http://schemas.microsoft.com/office/drawing/2014/main" id="{5B5DAED4-962C-7D48-D8D0-2BBF10926E7C}"/>
              </a:ext>
            </a:extLst>
          </p:cNvPr>
          <p:cNvCxnSpPr>
            <a:cxnSpLocks/>
            <a:stCxn id="27" idx="2"/>
            <a:endCxn id="58" idx="0"/>
          </p:cNvCxnSpPr>
          <p:nvPr/>
        </p:nvCxnSpPr>
        <p:spPr>
          <a:xfrm rot="16200000" flipH="1">
            <a:off x="8337641" y="662648"/>
            <a:ext cx="680752" cy="2960304"/>
          </a:xfrm>
          <a:prstGeom prst="bentConnector3">
            <a:avLst>
              <a:gd name="adj1" fmla="val 50000"/>
            </a:avLst>
          </a:prstGeom>
          <a:ln>
            <a:solidFill>
              <a:srgbClr val="09B36B"/>
            </a:solidFill>
          </a:ln>
        </p:spPr>
        <p:style>
          <a:lnRef idx="1">
            <a:schemeClr val="accent3"/>
          </a:lnRef>
          <a:fillRef idx="0">
            <a:schemeClr val="accent3"/>
          </a:fillRef>
          <a:effectRef idx="0">
            <a:schemeClr val="accent3"/>
          </a:effectRef>
          <a:fontRef idx="minor">
            <a:schemeClr val="tx1"/>
          </a:fontRef>
        </p:style>
      </p:cxnSp>
      <p:sp>
        <p:nvSpPr>
          <p:cNvPr id="406" name="Rectangle: Rounded Corners 405">
            <a:extLst>
              <a:ext uri="{FF2B5EF4-FFF2-40B4-BE49-F238E27FC236}">
                <a16:creationId xmlns:a16="http://schemas.microsoft.com/office/drawing/2014/main" id="{0D0370D7-5CA7-4E5F-F02B-442EFD3A207B}"/>
              </a:ext>
            </a:extLst>
          </p:cNvPr>
          <p:cNvSpPr/>
          <p:nvPr/>
        </p:nvSpPr>
        <p:spPr>
          <a:xfrm>
            <a:off x="6499679" y="2495758"/>
            <a:ext cx="1396370" cy="535076"/>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26" name="Rectangle: Rounded Corners 25">
            <a:extLst>
              <a:ext uri="{FF2B5EF4-FFF2-40B4-BE49-F238E27FC236}">
                <a16:creationId xmlns:a16="http://schemas.microsoft.com/office/drawing/2014/main" id="{2C77772B-F39C-EF1C-6B43-FD70B114AFA5}"/>
              </a:ext>
            </a:extLst>
          </p:cNvPr>
          <p:cNvSpPr/>
          <p:nvPr/>
        </p:nvSpPr>
        <p:spPr>
          <a:xfrm>
            <a:off x="3597506" y="3287440"/>
            <a:ext cx="1396370" cy="535076"/>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US" dirty="0"/>
          </a:p>
        </p:txBody>
      </p:sp>
      <p:cxnSp>
        <p:nvCxnSpPr>
          <p:cNvPr id="30" name="Straight Connector 29">
            <a:extLst>
              <a:ext uri="{FF2B5EF4-FFF2-40B4-BE49-F238E27FC236}">
                <a16:creationId xmlns:a16="http://schemas.microsoft.com/office/drawing/2014/main" id="{9A136EA9-C050-3AF7-D7E9-8A869A12770E}"/>
              </a:ext>
            </a:extLst>
          </p:cNvPr>
          <p:cNvCxnSpPr>
            <a:stCxn id="26" idx="0"/>
            <a:endCxn id="13" idx="2"/>
          </p:cNvCxnSpPr>
          <p:nvPr/>
        </p:nvCxnSpPr>
        <p:spPr>
          <a:xfrm flipV="1">
            <a:off x="4295691" y="3018253"/>
            <a:ext cx="1" cy="269187"/>
          </a:xfrm>
          <a:prstGeom prst="line">
            <a:avLst/>
          </a:prstGeom>
          <a:ln>
            <a:solidFill>
              <a:srgbClr val="09B36B"/>
            </a:solidFill>
          </a:ln>
        </p:spPr>
        <p:style>
          <a:lnRef idx="1">
            <a:schemeClr val="accent3"/>
          </a:lnRef>
          <a:fillRef idx="0">
            <a:schemeClr val="accent3"/>
          </a:fillRef>
          <a:effectRef idx="0">
            <a:schemeClr val="accent3"/>
          </a:effectRef>
          <a:fontRef idx="minor">
            <a:schemeClr val="tx1"/>
          </a:fontRef>
        </p:style>
      </p:cxnSp>
      <p:cxnSp>
        <p:nvCxnSpPr>
          <p:cNvPr id="33" name="Straight Connector 32">
            <a:extLst>
              <a:ext uri="{FF2B5EF4-FFF2-40B4-BE49-F238E27FC236}">
                <a16:creationId xmlns:a16="http://schemas.microsoft.com/office/drawing/2014/main" id="{8D89DB91-5FF5-E358-295E-DA2766BEBCAF}"/>
              </a:ext>
            </a:extLst>
          </p:cNvPr>
          <p:cNvCxnSpPr>
            <a:cxnSpLocks/>
            <a:stCxn id="6" idx="0"/>
            <a:endCxn id="26" idx="2"/>
          </p:cNvCxnSpPr>
          <p:nvPr/>
        </p:nvCxnSpPr>
        <p:spPr>
          <a:xfrm flipH="1" flipV="1">
            <a:off x="4295691" y="3822516"/>
            <a:ext cx="1" cy="269187"/>
          </a:xfrm>
          <a:prstGeom prst="line">
            <a:avLst/>
          </a:prstGeom>
          <a:ln>
            <a:solidFill>
              <a:srgbClr val="09B36B"/>
            </a:solidFill>
          </a:ln>
        </p:spPr>
        <p:style>
          <a:lnRef idx="1">
            <a:schemeClr val="accent3"/>
          </a:lnRef>
          <a:fillRef idx="0">
            <a:schemeClr val="accent3"/>
          </a:fillRef>
          <a:effectRef idx="0">
            <a:schemeClr val="accent3"/>
          </a:effectRef>
          <a:fontRef idx="minor">
            <a:schemeClr val="tx1"/>
          </a:fontRef>
        </p:style>
      </p:cxnSp>
      <p:cxnSp>
        <p:nvCxnSpPr>
          <p:cNvPr id="38" name="Straight Connector 37">
            <a:extLst>
              <a:ext uri="{FF2B5EF4-FFF2-40B4-BE49-F238E27FC236}">
                <a16:creationId xmlns:a16="http://schemas.microsoft.com/office/drawing/2014/main" id="{825C7BE1-0516-316E-496A-2197743A12BA}"/>
              </a:ext>
            </a:extLst>
          </p:cNvPr>
          <p:cNvCxnSpPr>
            <a:cxnSpLocks/>
            <a:stCxn id="57" idx="0"/>
            <a:endCxn id="58" idx="2"/>
          </p:cNvCxnSpPr>
          <p:nvPr/>
        </p:nvCxnSpPr>
        <p:spPr>
          <a:xfrm flipV="1">
            <a:off x="10158168" y="3018252"/>
            <a:ext cx="1" cy="542435"/>
          </a:xfrm>
          <a:prstGeom prst="line">
            <a:avLst/>
          </a:prstGeom>
          <a:ln>
            <a:solidFill>
              <a:srgbClr val="09B36B"/>
            </a:solidFill>
          </a:ln>
        </p:spPr>
        <p:style>
          <a:lnRef idx="1">
            <a:schemeClr val="accent3"/>
          </a:lnRef>
          <a:fillRef idx="0">
            <a:schemeClr val="accent3"/>
          </a:fillRef>
          <a:effectRef idx="0">
            <a:schemeClr val="accent3"/>
          </a:effectRef>
          <a:fontRef idx="minor">
            <a:schemeClr val="tx1"/>
          </a:fontRef>
        </p:style>
      </p:cxnSp>
      <p:sp>
        <p:nvSpPr>
          <p:cNvPr id="14" name="TextBox 13">
            <a:extLst>
              <a:ext uri="{FF2B5EF4-FFF2-40B4-BE49-F238E27FC236}">
                <a16:creationId xmlns:a16="http://schemas.microsoft.com/office/drawing/2014/main" id="{CE918549-48BF-30BF-0201-58C486341380}"/>
              </a:ext>
            </a:extLst>
          </p:cNvPr>
          <p:cNvSpPr txBox="1"/>
          <p:nvPr/>
        </p:nvSpPr>
        <p:spPr>
          <a:xfrm>
            <a:off x="304799" y="309709"/>
            <a:ext cx="3733801" cy="1200329"/>
          </a:xfrm>
          <a:prstGeom prst="rect">
            <a:avLst/>
          </a:prstGeom>
          <a:noFill/>
        </p:spPr>
        <p:txBody>
          <a:bodyPr wrap="square">
            <a:spAutoFit/>
          </a:bodyPr>
          <a:lstStyle/>
          <a:p>
            <a:r>
              <a:rPr lang="en-US" sz="3600" dirty="0">
                <a:solidFill>
                  <a:srgbClr val="2B2576"/>
                </a:solidFill>
              </a:rPr>
              <a:t>Merkle Trees</a:t>
            </a:r>
            <a:br>
              <a:rPr lang="en-US" sz="3600" dirty="0">
                <a:solidFill>
                  <a:srgbClr val="09B36B"/>
                </a:solidFill>
              </a:rPr>
            </a:br>
            <a:r>
              <a:rPr lang="en-US" sz="3600" dirty="0">
                <a:solidFill>
                  <a:srgbClr val="5465FF"/>
                </a:solidFill>
              </a:rPr>
              <a:t>Root Nodes</a:t>
            </a:r>
          </a:p>
        </p:txBody>
      </p:sp>
    </p:spTree>
    <p:extLst>
      <p:ext uri="{BB962C8B-B14F-4D97-AF65-F5344CB8AC3E}">
        <p14:creationId xmlns:p14="http://schemas.microsoft.com/office/powerpoint/2010/main" val="120255171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48A74F78-9E61-3E3A-7BE5-1D7D48B06752}"/>
            </a:ext>
          </a:extLst>
        </p:cNvPr>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81A0C082-4654-4BD6-FFDC-4F9AC2D3B9B5}"/>
              </a:ext>
            </a:extLst>
          </p:cNvPr>
          <p:cNvSpPr/>
          <p:nvPr/>
        </p:nvSpPr>
        <p:spPr>
          <a:xfrm>
            <a:off x="3597506" y="4091703"/>
            <a:ext cx="1396369"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7" name="Rectangle: Rounded Corners 6">
            <a:extLst>
              <a:ext uri="{FF2B5EF4-FFF2-40B4-BE49-F238E27FC236}">
                <a16:creationId xmlns:a16="http://schemas.microsoft.com/office/drawing/2014/main" id="{A677CC48-8148-9125-EF86-60F5BA73E8E8}"/>
              </a:ext>
            </a:extLst>
          </p:cNvPr>
          <p:cNvSpPr/>
          <p:nvPr/>
        </p:nvSpPr>
        <p:spPr>
          <a:xfrm>
            <a:off x="5899244" y="3556633"/>
            <a:ext cx="1200870"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9" name="Rectangle: Rounded Corners 8">
            <a:extLst>
              <a:ext uri="{FF2B5EF4-FFF2-40B4-BE49-F238E27FC236}">
                <a16:creationId xmlns:a16="http://schemas.microsoft.com/office/drawing/2014/main" id="{36B933DB-8AA3-52A5-851E-A447F747EB7C}"/>
              </a:ext>
            </a:extLst>
          </p:cNvPr>
          <p:cNvSpPr/>
          <p:nvPr/>
        </p:nvSpPr>
        <p:spPr>
          <a:xfrm>
            <a:off x="7295615" y="3556633"/>
            <a:ext cx="1200871"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13" name="Rectangle: Rounded Corners 12">
            <a:extLst>
              <a:ext uri="{FF2B5EF4-FFF2-40B4-BE49-F238E27FC236}">
                <a16:creationId xmlns:a16="http://schemas.microsoft.com/office/drawing/2014/main" id="{B1EEB438-3DDA-26C5-F78A-96DBC73C4388}"/>
              </a:ext>
            </a:extLst>
          </p:cNvPr>
          <p:cNvSpPr/>
          <p:nvPr/>
        </p:nvSpPr>
        <p:spPr>
          <a:xfrm>
            <a:off x="3597507" y="2483177"/>
            <a:ext cx="1396370" cy="535076"/>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Parent Node</a:t>
            </a:r>
          </a:p>
        </p:txBody>
      </p:sp>
      <p:cxnSp>
        <p:nvCxnSpPr>
          <p:cNvPr id="21" name="Connector: Elbow 20">
            <a:extLst>
              <a:ext uri="{FF2B5EF4-FFF2-40B4-BE49-F238E27FC236}">
                <a16:creationId xmlns:a16="http://schemas.microsoft.com/office/drawing/2014/main" id="{24307FA0-059D-41F8-EE24-D8B739F4194C}"/>
              </a:ext>
            </a:extLst>
          </p:cNvPr>
          <p:cNvCxnSpPr>
            <a:cxnSpLocks/>
            <a:stCxn id="406" idx="2"/>
            <a:endCxn id="7" idx="0"/>
          </p:cNvCxnSpPr>
          <p:nvPr/>
        </p:nvCxnSpPr>
        <p:spPr>
          <a:xfrm rot="5400000">
            <a:off x="6585873" y="2944641"/>
            <a:ext cx="525799" cy="698185"/>
          </a:xfrm>
          <a:prstGeom prst="bentConnector3">
            <a:avLst>
              <a:gd name="adj1" fmla="val 50000"/>
            </a:avLst>
          </a:prstGeom>
          <a:ln>
            <a:solidFill>
              <a:srgbClr val="09B36B"/>
            </a:solidFill>
          </a:ln>
        </p:spPr>
        <p:style>
          <a:lnRef idx="1">
            <a:schemeClr val="accent3"/>
          </a:lnRef>
          <a:fillRef idx="0">
            <a:schemeClr val="accent3"/>
          </a:fillRef>
          <a:effectRef idx="0">
            <a:schemeClr val="accent3"/>
          </a:effectRef>
          <a:fontRef idx="minor">
            <a:schemeClr val="tx1"/>
          </a:fontRef>
        </p:style>
      </p:cxnSp>
      <p:cxnSp>
        <p:nvCxnSpPr>
          <p:cNvPr id="23" name="Connector: Elbow 22">
            <a:extLst>
              <a:ext uri="{FF2B5EF4-FFF2-40B4-BE49-F238E27FC236}">
                <a16:creationId xmlns:a16="http://schemas.microsoft.com/office/drawing/2014/main" id="{FA6C90B8-76B0-AD4B-D489-C1AD23E1D74E}"/>
              </a:ext>
            </a:extLst>
          </p:cNvPr>
          <p:cNvCxnSpPr>
            <a:cxnSpLocks/>
            <a:stCxn id="406" idx="2"/>
            <a:endCxn id="9" idx="0"/>
          </p:cNvCxnSpPr>
          <p:nvPr/>
        </p:nvCxnSpPr>
        <p:spPr>
          <a:xfrm rot="16200000" flipH="1">
            <a:off x="7284058" y="2944639"/>
            <a:ext cx="525799" cy="698187"/>
          </a:xfrm>
          <a:prstGeom prst="bentConnector3">
            <a:avLst>
              <a:gd name="adj1" fmla="val 50000"/>
            </a:avLst>
          </a:prstGeom>
          <a:ln>
            <a:solidFill>
              <a:srgbClr val="09B36B"/>
            </a:solidFill>
          </a:ln>
        </p:spPr>
        <p:style>
          <a:lnRef idx="1">
            <a:schemeClr val="accent3"/>
          </a:lnRef>
          <a:fillRef idx="0">
            <a:schemeClr val="accent3"/>
          </a:fillRef>
          <a:effectRef idx="0">
            <a:schemeClr val="accent3"/>
          </a:effectRef>
          <a:fontRef idx="minor">
            <a:schemeClr val="tx1"/>
          </a:fontRef>
        </p:style>
      </p:cxnSp>
      <p:sp>
        <p:nvSpPr>
          <p:cNvPr id="27" name="Rectangle: Rounded Corners 26">
            <a:extLst>
              <a:ext uri="{FF2B5EF4-FFF2-40B4-BE49-F238E27FC236}">
                <a16:creationId xmlns:a16="http://schemas.microsoft.com/office/drawing/2014/main" id="{3CD63A4A-12E5-832F-5B7A-A07CA5DC6D47}"/>
              </a:ext>
            </a:extLst>
          </p:cNvPr>
          <p:cNvSpPr/>
          <p:nvPr/>
        </p:nvSpPr>
        <p:spPr>
          <a:xfrm>
            <a:off x="6343904" y="1162858"/>
            <a:ext cx="1707921" cy="639566"/>
          </a:xfrm>
          <a:prstGeom prst="roundRect">
            <a:avLst/>
          </a:prstGeom>
          <a:solidFill>
            <a:srgbClr val="2B2576"/>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Root Node</a:t>
            </a:r>
          </a:p>
        </p:txBody>
      </p:sp>
      <p:cxnSp>
        <p:nvCxnSpPr>
          <p:cNvPr id="28" name="Connector: Elbow 27">
            <a:extLst>
              <a:ext uri="{FF2B5EF4-FFF2-40B4-BE49-F238E27FC236}">
                <a16:creationId xmlns:a16="http://schemas.microsoft.com/office/drawing/2014/main" id="{298D0FFA-E5CD-11DD-7407-123DFDCD871D}"/>
              </a:ext>
            </a:extLst>
          </p:cNvPr>
          <p:cNvCxnSpPr>
            <a:cxnSpLocks/>
            <a:stCxn id="27" idx="2"/>
            <a:endCxn id="13" idx="0"/>
          </p:cNvCxnSpPr>
          <p:nvPr/>
        </p:nvCxnSpPr>
        <p:spPr>
          <a:xfrm rot="5400000">
            <a:off x="5406403" y="691714"/>
            <a:ext cx="680753" cy="2902173"/>
          </a:xfrm>
          <a:prstGeom prst="bentConnector3">
            <a:avLst>
              <a:gd name="adj1" fmla="val 50000"/>
            </a:avLst>
          </a:prstGeom>
          <a:ln>
            <a:solidFill>
              <a:srgbClr val="09B36B"/>
            </a:solidFill>
          </a:ln>
        </p:spPr>
        <p:style>
          <a:lnRef idx="1">
            <a:schemeClr val="accent3"/>
          </a:lnRef>
          <a:fillRef idx="0">
            <a:schemeClr val="accent3"/>
          </a:fillRef>
          <a:effectRef idx="0">
            <a:schemeClr val="accent3"/>
          </a:effectRef>
          <a:fontRef idx="minor">
            <a:schemeClr val="tx1"/>
          </a:fontRef>
        </p:style>
      </p:cxnSp>
      <p:cxnSp>
        <p:nvCxnSpPr>
          <p:cNvPr id="40" name="Connector: Elbow 39">
            <a:extLst>
              <a:ext uri="{FF2B5EF4-FFF2-40B4-BE49-F238E27FC236}">
                <a16:creationId xmlns:a16="http://schemas.microsoft.com/office/drawing/2014/main" id="{AC356602-2163-79C8-7B22-6C9A82BD3AA9}"/>
              </a:ext>
            </a:extLst>
          </p:cNvPr>
          <p:cNvCxnSpPr>
            <a:cxnSpLocks/>
            <a:stCxn id="27" idx="2"/>
            <a:endCxn id="406" idx="0"/>
          </p:cNvCxnSpPr>
          <p:nvPr/>
        </p:nvCxnSpPr>
        <p:spPr>
          <a:xfrm rot="5400000">
            <a:off x="6851198" y="2149091"/>
            <a:ext cx="693334" cy="1"/>
          </a:xfrm>
          <a:prstGeom prst="bentConnector3">
            <a:avLst>
              <a:gd name="adj1" fmla="val 50000"/>
            </a:avLst>
          </a:prstGeom>
          <a:ln>
            <a:solidFill>
              <a:srgbClr val="09B36B"/>
            </a:solidFill>
          </a:ln>
        </p:spPr>
        <p:style>
          <a:lnRef idx="1">
            <a:schemeClr val="accent3"/>
          </a:lnRef>
          <a:fillRef idx="0">
            <a:schemeClr val="accent3"/>
          </a:fillRef>
          <a:effectRef idx="0">
            <a:schemeClr val="accent3"/>
          </a:effectRef>
          <a:fontRef idx="minor">
            <a:schemeClr val="tx1"/>
          </a:fontRef>
        </p:style>
      </p:cxnSp>
      <p:sp>
        <p:nvSpPr>
          <p:cNvPr id="57" name="Rectangle: Rounded Corners 56">
            <a:extLst>
              <a:ext uri="{FF2B5EF4-FFF2-40B4-BE49-F238E27FC236}">
                <a16:creationId xmlns:a16="http://schemas.microsoft.com/office/drawing/2014/main" id="{F86DE927-BC45-F8B5-59FE-D4A25BF55AD8}"/>
              </a:ext>
            </a:extLst>
          </p:cNvPr>
          <p:cNvSpPr/>
          <p:nvPr/>
        </p:nvSpPr>
        <p:spPr>
          <a:xfrm>
            <a:off x="9557732" y="3560687"/>
            <a:ext cx="1200871"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58" name="Rectangle: Rounded Corners 57">
            <a:extLst>
              <a:ext uri="{FF2B5EF4-FFF2-40B4-BE49-F238E27FC236}">
                <a16:creationId xmlns:a16="http://schemas.microsoft.com/office/drawing/2014/main" id="{03645D5A-FAF4-8108-A2FE-3BFDC9C7E068}"/>
              </a:ext>
            </a:extLst>
          </p:cNvPr>
          <p:cNvSpPr/>
          <p:nvPr/>
        </p:nvSpPr>
        <p:spPr>
          <a:xfrm>
            <a:off x="9459984" y="2483176"/>
            <a:ext cx="1396369" cy="535076"/>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Parent Node</a:t>
            </a:r>
          </a:p>
        </p:txBody>
      </p:sp>
      <p:cxnSp>
        <p:nvCxnSpPr>
          <p:cNvPr id="61" name="Connector: Elbow 60">
            <a:extLst>
              <a:ext uri="{FF2B5EF4-FFF2-40B4-BE49-F238E27FC236}">
                <a16:creationId xmlns:a16="http://schemas.microsoft.com/office/drawing/2014/main" id="{680EA48F-AF8B-A630-3BB7-B39C6D723DA4}"/>
              </a:ext>
            </a:extLst>
          </p:cNvPr>
          <p:cNvCxnSpPr>
            <a:cxnSpLocks/>
            <a:stCxn id="27" idx="2"/>
            <a:endCxn id="58" idx="0"/>
          </p:cNvCxnSpPr>
          <p:nvPr/>
        </p:nvCxnSpPr>
        <p:spPr>
          <a:xfrm rot="16200000" flipH="1">
            <a:off x="8337641" y="662648"/>
            <a:ext cx="680752" cy="2960304"/>
          </a:xfrm>
          <a:prstGeom prst="bentConnector3">
            <a:avLst>
              <a:gd name="adj1" fmla="val 50000"/>
            </a:avLst>
          </a:prstGeom>
          <a:ln>
            <a:solidFill>
              <a:srgbClr val="09B36B"/>
            </a:solidFill>
          </a:ln>
        </p:spPr>
        <p:style>
          <a:lnRef idx="1">
            <a:schemeClr val="accent3"/>
          </a:lnRef>
          <a:fillRef idx="0">
            <a:schemeClr val="accent3"/>
          </a:fillRef>
          <a:effectRef idx="0">
            <a:schemeClr val="accent3"/>
          </a:effectRef>
          <a:fontRef idx="minor">
            <a:schemeClr val="tx1"/>
          </a:fontRef>
        </p:style>
      </p:cxnSp>
      <p:sp>
        <p:nvSpPr>
          <p:cNvPr id="406" name="Rectangle: Rounded Corners 405">
            <a:extLst>
              <a:ext uri="{FF2B5EF4-FFF2-40B4-BE49-F238E27FC236}">
                <a16:creationId xmlns:a16="http://schemas.microsoft.com/office/drawing/2014/main" id="{1FDC25CF-C439-B16A-4518-376793C12F49}"/>
              </a:ext>
            </a:extLst>
          </p:cNvPr>
          <p:cNvSpPr/>
          <p:nvPr/>
        </p:nvSpPr>
        <p:spPr>
          <a:xfrm>
            <a:off x="6499679" y="2495758"/>
            <a:ext cx="1396370" cy="535076"/>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Parent Node</a:t>
            </a:r>
          </a:p>
        </p:txBody>
      </p:sp>
      <p:sp>
        <p:nvSpPr>
          <p:cNvPr id="26" name="Rectangle: Rounded Corners 25">
            <a:extLst>
              <a:ext uri="{FF2B5EF4-FFF2-40B4-BE49-F238E27FC236}">
                <a16:creationId xmlns:a16="http://schemas.microsoft.com/office/drawing/2014/main" id="{48C49BF1-06C3-A3BC-4452-4E523215C8AB}"/>
              </a:ext>
            </a:extLst>
          </p:cNvPr>
          <p:cNvSpPr/>
          <p:nvPr/>
        </p:nvSpPr>
        <p:spPr>
          <a:xfrm>
            <a:off x="3597506" y="3287440"/>
            <a:ext cx="1396370" cy="535076"/>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Parent Node</a:t>
            </a:r>
          </a:p>
        </p:txBody>
      </p:sp>
      <p:cxnSp>
        <p:nvCxnSpPr>
          <p:cNvPr id="30" name="Straight Connector 29">
            <a:extLst>
              <a:ext uri="{FF2B5EF4-FFF2-40B4-BE49-F238E27FC236}">
                <a16:creationId xmlns:a16="http://schemas.microsoft.com/office/drawing/2014/main" id="{335BAFC0-487D-F018-57C0-BB08295864E8}"/>
              </a:ext>
            </a:extLst>
          </p:cNvPr>
          <p:cNvCxnSpPr>
            <a:stCxn id="26" idx="0"/>
            <a:endCxn id="13" idx="2"/>
          </p:cNvCxnSpPr>
          <p:nvPr/>
        </p:nvCxnSpPr>
        <p:spPr>
          <a:xfrm flipV="1">
            <a:off x="4295691" y="3018253"/>
            <a:ext cx="1" cy="269187"/>
          </a:xfrm>
          <a:prstGeom prst="line">
            <a:avLst/>
          </a:prstGeom>
          <a:ln>
            <a:solidFill>
              <a:srgbClr val="09B36B"/>
            </a:solidFill>
          </a:ln>
        </p:spPr>
        <p:style>
          <a:lnRef idx="1">
            <a:schemeClr val="accent3"/>
          </a:lnRef>
          <a:fillRef idx="0">
            <a:schemeClr val="accent3"/>
          </a:fillRef>
          <a:effectRef idx="0">
            <a:schemeClr val="accent3"/>
          </a:effectRef>
          <a:fontRef idx="minor">
            <a:schemeClr val="tx1"/>
          </a:fontRef>
        </p:style>
      </p:cxnSp>
      <p:cxnSp>
        <p:nvCxnSpPr>
          <p:cNvPr id="33" name="Straight Connector 32">
            <a:extLst>
              <a:ext uri="{FF2B5EF4-FFF2-40B4-BE49-F238E27FC236}">
                <a16:creationId xmlns:a16="http://schemas.microsoft.com/office/drawing/2014/main" id="{40A3298A-94C3-0925-7530-6B59D5194737}"/>
              </a:ext>
            </a:extLst>
          </p:cNvPr>
          <p:cNvCxnSpPr>
            <a:cxnSpLocks/>
            <a:stCxn id="6" idx="0"/>
            <a:endCxn id="26" idx="2"/>
          </p:cNvCxnSpPr>
          <p:nvPr/>
        </p:nvCxnSpPr>
        <p:spPr>
          <a:xfrm flipV="1">
            <a:off x="4295691" y="3822516"/>
            <a:ext cx="0" cy="269187"/>
          </a:xfrm>
          <a:prstGeom prst="line">
            <a:avLst/>
          </a:prstGeom>
          <a:ln>
            <a:solidFill>
              <a:srgbClr val="09B36B"/>
            </a:solidFill>
          </a:ln>
        </p:spPr>
        <p:style>
          <a:lnRef idx="1">
            <a:schemeClr val="accent3"/>
          </a:lnRef>
          <a:fillRef idx="0">
            <a:schemeClr val="accent3"/>
          </a:fillRef>
          <a:effectRef idx="0">
            <a:schemeClr val="accent3"/>
          </a:effectRef>
          <a:fontRef idx="minor">
            <a:schemeClr val="tx1"/>
          </a:fontRef>
        </p:style>
      </p:cxnSp>
      <p:cxnSp>
        <p:nvCxnSpPr>
          <p:cNvPr id="38" name="Straight Connector 37">
            <a:extLst>
              <a:ext uri="{FF2B5EF4-FFF2-40B4-BE49-F238E27FC236}">
                <a16:creationId xmlns:a16="http://schemas.microsoft.com/office/drawing/2014/main" id="{B2236DEE-BD33-72AD-9751-248527802A6C}"/>
              </a:ext>
            </a:extLst>
          </p:cNvPr>
          <p:cNvCxnSpPr>
            <a:cxnSpLocks/>
            <a:stCxn id="57" idx="0"/>
            <a:endCxn id="58" idx="2"/>
          </p:cNvCxnSpPr>
          <p:nvPr/>
        </p:nvCxnSpPr>
        <p:spPr>
          <a:xfrm flipV="1">
            <a:off x="10158168" y="3018252"/>
            <a:ext cx="1" cy="542435"/>
          </a:xfrm>
          <a:prstGeom prst="line">
            <a:avLst/>
          </a:prstGeom>
          <a:ln>
            <a:solidFill>
              <a:srgbClr val="09B36B"/>
            </a:solidFill>
          </a:ln>
        </p:spPr>
        <p:style>
          <a:lnRef idx="1">
            <a:schemeClr val="accent3"/>
          </a:lnRef>
          <a:fillRef idx="0">
            <a:schemeClr val="accent3"/>
          </a:fillRef>
          <a:effectRef idx="0">
            <a:schemeClr val="accent3"/>
          </a:effectRef>
          <a:fontRef idx="minor">
            <a:schemeClr val="tx1"/>
          </a:fontRef>
        </p:style>
      </p:cxnSp>
      <p:cxnSp>
        <p:nvCxnSpPr>
          <p:cNvPr id="2" name="Straight Connector 1">
            <a:extLst>
              <a:ext uri="{FF2B5EF4-FFF2-40B4-BE49-F238E27FC236}">
                <a16:creationId xmlns:a16="http://schemas.microsoft.com/office/drawing/2014/main" id="{AC798D5D-5899-2E3A-3D6B-4472B37732AF}"/>
              </a:ext>
            </a:extLst>
          </p:cNvPr>
          <p:cNvCxnSpPr/>
          <p:nvPr/>
        </p:nvCxnSpPr>
        <p:spPr>
          <a:xfrm flipV="1">
            <a:off x="4295691" y="3018253"/>
            <a:ext cx="1" cy="269187"/>
          </a:xfrm>
          <a:prstGeom prst="line">
            <a:avLst/>
          </a:prstGeom>
          <a:ln>
            <a:solidFill>
              <a:srgbClr val="09B36B"/>
            </a:solidFill>
          </a:ln>
        </p:spPr>
        <p:style>
          <a:lnRef idx="1">
            <a:schemeClr val="accent3"/>
          </a:lnRef>
          <a:fillRef idx="0">
            <a:schemeClr val="accent3"/>
          </a:fillRef>
          <a:effectRef idx="0">
            <a:schemeClr val="accent3"/>
          </a:effectRef>
          <a:fontRef idx="minor">
            <a:schemeClr val="tx1"/>
          </a:fontRef>
        </p:style>
      </p:cxnSp>
      <p:sp>
        <p:nvSpPr>
          <p:cNvPr id="10" name="TextBox 9">
            <a:extLst>
              <a:ext uri="{FF2B5EF4-FFF2-40B4-BE49-F238E27FC236}">
                <a16:creationId xmlns:a16="http://schemas.microsoft.com/office/drawing/2014/main" id="{2403E2C2-8E50-8331-2B60-E7EEFD009D22}"/>
              </a:ext>
            </a:extLst>
          </p:cNvPr>
          <p:cNvSpPr txBox="1"/>
          <p:nvPr/>
        </p:nvSpPr>
        <p:spPr>
          <a:xfrm>
            <a:off x="304799" y="309709"/>
            <a:ext cx="3733801" cy="1200329"/>
          </a:xfrm>
          <a:prstGeom prst="rect">
            <a:avLst/>
          </a:prstGeom>
          <a:noFill/>
        </p:spPr>
        <p:txBody>
          <a:bodyPr wrap="square">
            <a:spAutoFit/>
          </a:bodyPr>
          <a:lstStyle/>
          <a:p>
            <a:r>
              <a:rPr lang="en-US" sz="3600" dirty="0">
                <a:solidFill>
                  <a:srgbClr val="2B2576"/>
                </a:solidFill>
              </a:rPr>
              <a:t>Merkle Trees</a:t>
            </a:r>
            <a:br>
              <a:rPr lang="en-US" sz="3600" dirty="0">
                <a:solidFill>
                  <a:srgbClr val="09B36B"/>
                </a:solidFill>
              </a:rPr>
            </a:br>
            <a:r>
              <a:rPr lang="en-US" sz="3600" dirty="0">
                <a:solidFill>
                  <a:srgbClr val="5465FF"/>
                </a:solidFill>
              </a:rPr>
              <a:t>Parent Nodes</a:t>
            </a:r>
          </a:p>
        </p:txBody>
      </p:sp>
    </p:spTree>
    <p:extLst>
      <p:ext uri="{BB962C8B-B14F-4D97-AF65-F5344CB8AC3E}">
        <p14:creationId xmlns:p14="http://schemas.microsoft.com/office/powerpoint/2010/main" val="7544413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F4C83BEB-43EB-E650-61BA-0E8C20ABD695}"/>
            </a:ext>
          </a:extLst>
        </p:cNvPr>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F98819C6-7452-31C3-204E-2B5C9C51B75E}"/>
              </a:ext>
            </a:extLst>
          </p:cNvPr>
          <p:cNvSpPr/>
          <p:nvPr/>
        </p:nvSpPr>
        <p:spPr>
          <a:xfrm>
            <a:off x="3597506" y="4091703"/>
            <a:ext cx="1396369"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Child Node</a:t>
            </a:r>
          </a:p>
        </p:txBody>
      </p:sp>
      <p:sp>
        <p:nvSpPr>
          <p:cNvPr id="7" name="Rectangle: Rounded Corners 6">
            <a:extLst>
              <a:ext uri="{FF2B5EF4-FFF2-40B4-BE49-F238E27FC236}">
                <a16:creationId xmlns:a16="http://schemas.microsoft.com/office/drawing/2014/main" id="{7BA63116-D6CB-EC25-2B5B-32783A489C6A}"/>
              </a:ext>
            </a:extLst>
          </p:cNvPr>
          <p:cNvSpPr/>
          <p:nvPr/>
        </p:nvSpPr>
        <p:spPr>
          <a:xfrm>
            <a:off x="5899244" y="3556633"/>
            <a:ext cx="1200870"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Child Node</a:t>
            </a:r>
          </a:p>
        </p:txBody>
      </p:sp>
      <p:sp>
        <p:nvSpPr>
          <p:cNvPr id="9" name="Rectangle: Rounded Corners 8">
            <a:extLst>
              <a:ext uri="{FF2B5EF4-FFF2-40B4-BE49-F238E27FC236}">
                <a16:creationId xmlns:a16="http://schemas.microsoft.com/office/drawing/2014/main" id="{B2D2E0A9-8A8A-4324-68EA-843D5EF45F74}"/>
              </a:ext>
            </a:extLst>
          </p:cNvPr>
          <p:cNvSpPr/>
          <p:nvPr/>
        </p:nvSpPr>
        <p:spPr>
          <a:xfrm>
            <a:off x="7295615" y="3556633"/>
            <a:ext cx="1200871"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Child Node</a:t>
            </a:r>
          </a:p>
        </p:txBody>
      </p:sp>
      <p:sp>
        <p:nvSpPr>
          <p:cNvPr id="13" name="Rectangle: Rounded Corners 12">
            <a:extLst>
              <a:ext uri="{FF2B5EF4-FFF2-40B4-BE49-F238E27FC236}">
                <a16:creationId xmlns:a16="http://schemas.microsoft.com/office/drawing/2014/main" id="{90E1F506-D4E2-F265-9E58-1A58A1681EC7}"/>
              </a:ext>
            </a:extLst>
          </p:cNvPr>
          <p:cNvSpPr/>
          <p:nvPr/>
        </p:nvSpPr>
        <p:spPr>
          <a:xfrm>
            <a:off x="3597507" y="2483177"/>
            <a:ext cx="1396370" cy="535076"/>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Parent Node</a:t>
            </a:r>
          </a:p>
        </p:txBody>
      </p:sp>
      <p:cxnSp>
        <p:nvCxnSpPr>
          <p:cNvPr id="21" name="Connector: Elbow 20">
            <a:extLst>
              <a:ext uri="{FF2B5EF4-FFF2-40B4-BE49-F238E27FC236}">
                <a16:creationId xmlns:a16="http://schemas.microsoft.com/office/drawing/2014/main" id="{A88ACCDB-AB8C-89AF-ACAE-1A8147507628}"/>
              </a:ext>
            </a:extLst>
          </p:cNvPr>
          <p:cNvCxnSpPr>
            <a:cxnSpLocks/>
            <a:stCxn id="406" idx="2"/>
            <a:endCxn id="7" idx="0"/>
          </p:cNvCxnSpPr>
          <p:nvPr/>
        </p:nvCxnSpPr>
        <p:spPr>
          <a:xfrm rot="5400000">
            <a:off x="6585873" y="2944641"/>
            <a:ext cx="525799" cy="698185"/>
          </a:xfrm>
          <a:prstGeom prst="bentConnector3">
            <a:avLst>
              <a:gd name="adj1" fmla="val 50000"/>
            </a:avLst>
          </a:prstGeom>
          <a:ln>
            <a:solidFill>
              <a:srgbClr val="09B36B"/>
            </a:solidFill>
          </a:ln>
        </p:spPr>
        <p:style>
          <a:lnRef idx="1">
            <a:schemeClr val="accent3"/>
          </a:lnRef>
          <a:fillRef idx="0">
            <a:schemeClr val="accent3"/>
          </a:fillRef>
          <a:effectRef idx="0">
            <a:schemeClr val="accent3"/>
          </a:effectRef>
          <a:fontRef idx="minor">
            <a:schemeClr val="tx1"/>
          </a:fontRef>
        </p:style>
      </p:cxnSp>
      <p:cxnSp>
        <p:nvCxnSpPr>
          <p:cNvPr id="23" name="Connector: Elbow 22">
            <a:extLst>
              <a:ext uri="{FF2B5EF4-FFF2-40B4-BE49-F238E27FC236}">
                <a16:creationId xmlns:a16="http://schemas.microsoft.com/office/drawing/2014/main" id="{B4A339AA-CAA0-9B76-99C4-8513D484AAB2}"/>
              </a:ext>
            </a:extLst>
          </p:cNvPr>
          <p:cNvCxnSpPr>
            <a:cxnSpLocks/>
            <a:stCxn id="406" idx="2"/>
            <a:endCxn id="9" idx="0"/>
          </p:cNvCxnSpPr>
          <p:nvPr/>
        </p:nvCxnSpPr>
        <p:spPr>
          <a:xfrm rot="16200000" flipH="1">
            <a:off x="7284058" y="2944639"/>
            <a:ext cx="525799" cy="698187"/>
          </a:xfrm>
          <a:prstGeom prst="bentConnector3">
            <a:avLst>
              <a:gd name="adj1" fmla="val 50000"/>
            </a:avLst>
          </a:prstGeom>
          <a:ln>
            <a:solidFill>
              <a:srgbClr val="09B36B"/>
            </a:solidFill>
          </a:ln>
        </p:spPr>
        <p:style>
          <a:lnRef idx="1">
            <a:schemeClr val="accent3"/>
          </a:lnRef>
          <a:fillRef idx="0">
            <a:schemeClr val="accent3"/>
          </a:fillRef>
          <a:effectRef idx="0">
            <a:schemeClr val="accent3"/>
          </a:effectRef>
          <a:fontRef idx="minor">
            <a:schemeClr val="tx1"/>
          </a:fontRef>
        </p:style>
      </p:cxnSp>
      <p:sp>
        <p:nvSpPr>
          <p:cNvPr id="27" name="Rectangle: Rounded Corners 26">
            <a:extLst>
              <a:ext uri="{FF2B5EF4-FFF2-40B4-BE49-F238E27FC236}">
                <a16:creationId xmlns:a16="http://schemas.microsoft.com/office/drawing/2014/main" id="{A84E0BD3-B5FC-2238-5208-CF0A07A832BF}"/>
              </a:ext>
            </a:extLst>
          </p:cNvPr>
          <p:cNvSpPr/>
          <p:nvPr/>
        </p:nvSpPr>
        <p:spPr>
          <a:xfrm>
            <a:off x="6343904" y="1162858"/>
            <a:ext cx="1707921" cy="639566"/>
          </a:xfrm>
          <a:prstGeom prst="roundRect">
            <a:avLst/>
          </a:prstGeom>
          <a:solidFill>
            <a:srgbClr val="2B2576"/>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Root Node</a:t>
            </a:r>
          </a:p>
        </p:txBody>
      </p:sp>
      <p:cxnSp>
        <p:nvCxnSpPr>
          <p:cNvPr id="28" name="Connector: Elbow 27">
            <a:extLst>
              <a:ext uri="{FF2B5EF4-FFF2-40B4-BE49-F238E27FC236}">
                <a16:creationId xmlns:a16="http://schemas.microsoft.com/office/drawing/2014/main" id="{D53C8009-0FD0-B212-C0C9-F75B81B42EFD}"/>
              </a:ext>
            </a:extLst>
          </p:cNvPr>
          <p:cNvCxnSpPr>
            <a:cxnSpLocks/>
            <a:stCxn id="27" idx="2"/>
            <a:endCxn id="13" idx="0"/>
          </p:cNvCxnSpPr>
          <p:nvPr/>
        </p:nvCxnSpPr>
        <p:spPr>
          <a:xfrm rot="5400000">
            <a:off x="5406403" y="691714"/>
            <a:ext cx="680753" cy="2902173"/>
          </a:xfrm>
          <a:prstGeom prst="bentConnector3">
            <a:avLst>
              <a:gd name="adj1" fmla="val 50000"/>
            </a:avLst>
          </a:prstGeom>
          <a:ln>
            <a:solidFill>
              <a:srgbClr val="09B36B"/>
            </a:solidFill>
          </a:ln>
        </p:spPr>
        <p:style>
          <a:lnRef idx="1">
            <a:schemeClr val="accent3"/>
          </a:lnRef>
          <a:fillRef idx="0">
            <a:schemeClr val="accent3"/>
          </a:fillRef>
          <a:effectRef idx="0">
            <a:schemeClr val="accent3"/>
          </a:effectRef>
          <a:fontRef idx="minor">
            <a:schemeClr val="tx1"/>
          </a:fontRef>
        </p:style>
      </p:cxnSp>
      <p:cxnSp>
        <p:nvCxnSpPr>
          <p:cNvPr id="40" name="Connector: Elbow 39">
            <a:extLst>
              <a:ext uri="{FF2B5EF4-FFF2-40B4-BE49-F238E27FC236}">
                <a16:creationId xmlns:a16="http://schemas.microsoft.com/office/drawing/2014/main" id="{4094DBBA-33C4-6B55-FBB6-4F1FAB48215D}"/>
              </a:ext>
            </a:extLst>
          </p:cNvPr>
          <p:cNvCxnSpPr>
            <a:cxnSpLocks/>
            <a:stCxn id="27" idx="2"/>
            <a:endCxn id="406" idx="0"/>
          </p:cNvCxnSpPr>
          <p:nvPr/>
        </p:nvCxnSpPr>
        <p:spPr>
          <a:xfrm rot="5400000">
            <a:off x="6851198" y="2149091"/>
            <a:ext cx="693334" cy="1"/>
          </a:xfrm>
          <a:prstGeom prst="bentConnector3">
            <a:avLst>
              <a:gd name="adj1" fmla="val 50000"/>
            </a:avLst>
          </a:prstGeom>
          <a:ln>
            <a:solidFill>
              <a:srgbClr val="09B36B"/>
            </a:solidFill>
          </a:ln>
        </p:spPr>
        <p:style>
          <a:lnRef idx="1">
            <a:schemeClr val="accent3"/>
          </a:lnRef>
          <a:fillRef idx="0">
            <a:schemeClr val="accent3"/>
          </a:fillRef>
          <a:effectRef idx="0">
            <a:schemeClr val="accent3"/>
          </a:effectRef>
          <a:fontRef idx="minor">
            <a:schemeClr val="tx1"/>
          </a:fontRef>
        </p:style>
      </p:cxnSp>
      <p:sp>
        <p:nvSpPr>
          <p:cNvPr id="57" name="Rectangle: Rounded Corners 56">
            <a:extLst>
              <a:ext uri="{FF2B5EF4-FFF2-40B4-BE49-F238E27FC236}">
                <a16:creationId xmlns:a16="http://schemas.microsoft.com/office/drawing/2014/main" id="{A7AD70CD-15AC-3A41-2A81-BB4B6AF7B192}"/>
              </a:ext>
            </a:extLst>
          </p:cNvPr>
          <p:cNvSpPr/>
          <p:nvPr/>
        </p:nvSpPr>
        <p:spPr>
          <a:xfrm>
            <a:off x="9557732" y="3560687"/>
            <a:ext cx="1200871"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Child Node</a:t>
            </a:r>
          </a:p>
        </p:txBody>
      </p:sp>
      <p:sp>
        <p:nvSpPr>
          <p:cNvPr id="58" name="Rectangle: Rounded Corners 57">
            <a:extLst>
              <a:ext uri="{FF2B5EF4-FFF2-40B4-BE49-F238E27FC236}">
                <a16:creationId xmlns:a16="http://schemas.microsoft.com/office/drawing/2014/main" id="{48CE1C97-4B46-78B9-7827-0E1875F9BBE5}"/>
              </a:ext>
            </a:extLst>
          </p:cNvPr>
          <p:cNvSpPr/>
          <p:nvPr/>
        </p:nvSpPr>
        <p:spPr>
          <a:xfrm>
            <a:off x="9459984" y="2483176"/>
            <a:ext cx="1396369" cy="535076"/>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Parent Node</a:t>
            </a:r>
          </a:p>
        </p:txBody>
      </p:sp>
      <p:cxnSp>
        <p:nvCxnSpPr>
          <p:cNvPr id="61" name="Connector: Elbow 60">
            <a:extLst>
              <a:ext uri="{FF2B5EF4-FFF2-40B4-BE49-F238E27FC236}">
                <a16:creationId xmlns:a16="http://schemas.microsoft.com/office/drawing/2014/main" id="{E5A2F9E7-3F58-3450-EB4D-D8F4A5354479}"/>
              </a:ext>
            </a:extLst>
          </p:cNvPr>
          <p:cNvCxnSpPr>
            <a:cxnSpLocks/>
            <a:stCxn id="27" idx="2"/>
            <a:endCxn id="58" idx="0"/>
          </p:cNvCxnSpPr>
          <p:nvPr/>
        </p:nvCxnSpPr>
        <p:spPr>
          <a:xfrm rot="16200000" flipH="1">
            <a:off x="8337641" y="662648"/>
            <a:ext cx="680752" cy="2960304"/>
          </a:xfrm>
          <a:prstGeom prst="bentConnector3">
            <a:avLst>
              <a:gd name="adj1" fmla="val 50000"/>
            </a:avLst>
          </a:prstGeom>
          <a:ln>
            <a:solidFill>
              <a:srgbClr val="09B36B"/>
            </a:solidFill>
          </a:ln>
        </p:spPr>
        <p:style>
          <a:lnRef idx="1">
            <a:schemeClr val="accent3"/>
          </a:lnRef>
          <a:fillRef idx="0">
            <a:schemeClr val="accent3"/>
          </a:fillRef>
          <a:effectRef idx="0">
            <a:schemeClr val="accent3"/>
          </a:effectRef>
          <a:fontRef idx="minor">
            <a:schemeClr val="tx1"/>
          </a:fontRef>
        </p:style>
      </p:cxnSp>
      <p:sp>
        <p:nvSpPr>
          <p:cNvPr id="406" name="Rectangle: Rounded Corners 405">
            <a:extLst>
              <a:ext uri="{FF2B5EF4-FFF2-40B4-BE49-F238E27FC236}">
                <a16:creationId xmlns:a16="http://schemas.microsoft.com/office/drawing/2014/main" id="{9B573793-C1CE-BC2E-83A7-B0DF682DA0F9}"/>
              </a:ext>
            </a:extLst>
          </p:cNvPr>
          <p:cNvSpPr/>
          <p:nvPr/>
        </p:nvSpPr>
        <p:spPr>
          <a:xfrm>
            <a:off x="6499679" y="2495758"/>
            <a:ext cx="1396370" cy="535076"/>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Parent Node</a:t>
            </a:r>
          </a:p>
        </p:txBody>
      </p:sp>
      <p:sp>
        <p:nvSpPr>
          <p:cNvPr id="26" name="Rectangle: Rounded Corners 25">
            <a:extLst>
              <a:ext uri="{FF2B5EF4-FFF2-40B4-BE49-F238E27FC236}">
                <a16:creationId xmlns:a16="http://schemas.microsoft.com/office/drawing/2014/main" id="{BB32A799-25C7-31FE-40E4-449B08724DE8}"/>
              </a:ext>
            </a:extLst>
          </p:cNvPr>
          <p:cNvSpPr/>
          <p:nvPr/>
        </p:nvSpPr>
        <p:spPr>
          <a:xfrm>
            <a:off x="3597506" y="3287440"/>
            <a:ext cx="1396370" cy="535076"/>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Child Node</a:t>
            </a:r>
          </a:p>
        </p:txBody>
      </p:sp>
      <p:cxnSp>
        <p:nvCxnSpPr>
          <p:cNvPr id="38" name="Straight Connector 37">
            <a:extLst>
              <a:ext uri="{FF2B5EF4-FFF2-40B4-BE49-F238E27FC236}">
                <a16:creationId xmlns:a16="http://schemas.microsoft.com/office/drawing/2014/main" id="{80E92618-E967-FFCD-7C3B-9E5924530F82}"/>
              </a:ext>
            </a:extLst>
          </p:cNvPr>
          <p:cNvCxnSpPr>
            <a:cxnSpLocks/>
            <a:stCxn id="57" idx="0"/>
            <a:endCxn id="58" idx="2"/>
          </p:cNvCxnSpPr>
          <p:nvPr/>
        </p:nvCxnSpPr>
        <p:spPr>
          <a:xfrm flipV="1">
            <a:off x="10158168" y="3018252"/>
            <a:ext cx="1" cy="542435"/>
          </a:xfrm>
          <a:prstGeom prst="line">
            <a:avLst/>
          </a:prstGeom>
          <a:ln>
            <a:solidFill>
              <a:srgbClr val="09B36B"/>
            </a:solidFill>
          </a:ln>
        </p:spPr>
        <p:style>
          <a:lnRef idx="1">
            <a:schemeClr val="accent3"/>
          </a:lnRef>
          <a:fillRef idx="0">
            <a:schemeClr val="accent3"/>
          </a:fillRef>
          <a:effectRef idx="0">
            <a:schemeClr val="accent3"/>
          </a:effectRef>
          <a:fontRef idx="minor">
            <a:schemeClr val="tx1"/>
          </a:fontRef>
        </p:style>
      </p:cxnSp>
      <p:sp>
        <p:nvSpPr>
          <p:cNvPr id="3" name="TextBox 2">
            <a:extLst>
              <a:ext uri="{FF2B5EF4-FFF2-40B4-BE49-F238E27FC236}">
                <a16:creationId xmlns:a16="http://schemas.microsoft.com/office/drawing/2014/main" id="{2357BA81-0340-B5B3-E049-6C49286B72EA}"/>
              </a:ext>
            </a:extLst>
          </p:cNvPr>
          <p:cNvSpPr txBox="1"/>
          <p:nvPr/>
        </p:nvSpPr>
        <p:spPr>
          <a:xfrm>
            <a:off x="304799" y="309709"/>
            <a:ext cx="3733801" cy="1200329"/>
          </a:xfrm>
          <a:prstGeom prst="rect">
            <a:avLst/>
          </a:prstGeom>
          <a:noFill/>
        </p:spPr>
        <p:txBody>
          <a:bodyPr wrap="square">
            <a:spAutoFit/>
          </a:bodyPr>
          <a:lstStyle/>
          <a:p>
            <a:r>
              <a:rPr lang="en-US" sz="3600" dirty="0">
                <a:solidFill>
                  <a:srgbClr val="2B2576"/>
                </a:solidFill>
              </a:rPr>
              <a:t>Merkle Trees</a:t>
            </a:r>
            <a:br>
              <a:rPr lang="en-US" sz="3600" dirty="0">
                <a:solidFill>
                  <a:srgbClr val="09B36B"/>
                </a:solidFill>
              </a:rPr>
            </a:br>
            <a:r>
              <a:rPr lang="en-US" sz="3600" dirty="0">
                <a:solidFill>
                  <a:srgbClr val="5465FF"/>
                </a:solidFill>
              </a:rPr>
              <a:t>Child Nodes</a:t>
            </a:r>
          </a:p>
        </p:txBody>
      </p:sp>
      <p:cxnSp>
        <p:nvCxnSpPr>
          <p:cNvPr id="4" name="Straight Connector 3">
            <a:extLst>
              <a:ext uri="{FF2B5EF4-FFF2-40B4-BE49-F238E27FC236}">
                <a16:creationId xmlns:a16="http://schemas.microsoft.com/office/drawing/2014/main" id="{DC5C910D-3A9C-47EF-1721-4479AAC5EDD2}"/>
              </a:ext>
            </a:extLst>
          </p:cNvPr>
          <p:cNvCxnSpPr/>
          <p:nvPr/>
        </p:nvCxnSpPr>
        <p:spPr>
          <a:xfrm flipV="1">
            <a:off x="4295691" y="3018253"/>
            <a:ext cx="1" cy="269187"/>
          </a:xfrm>
          <a:prstGeom prst="line">
            <a:avLst/>
          </a:prstGeom>
          <a:ln>
            <a:solidFill>
              <a:srgbClr val="09B36B"/>
            </a:solidFill>
          </a:ln>
        </p:spPr>
        <p:style>
          <a:lnRef idx="1">
            <a:schemeClr val="accent3"/>
          </a:lnRef>
          <a:fillRef idx="0">
            <a:schemeClr val="accent3"/>
          </a:fillRef>
          <a:effectRef idx="0">
            <a:schemeClr val="accent3"/>
          </a:effectRef>
          <a:fontRef idx="minor">
            <a:schemeClr val="tx1"/>
          </a:fontRef>
        </p:style>
      </p:cxnSp>
      <p:cxnSp>
        <p:nvCxnSpPr>
          <p:cNvPr id="5" name="Straight Connector 4">
            <a:extLst>
              <a:ext uri="{FF2B5EF4-FFF2-40B4-BE49-F238E27FC236}">
                <a16:creationId xmlns:a16="http://schemas.microsoft.com/office/drawing/2014/main" id="{A2288ACA-AF52-D0B4-C2C1-B72F38F4A0DE}"/>
              </a:ext>
            </a:extLst>
          </p:cNvPr>
          <p:cNvCxnSpPr>
            <a:cxnSpLocks/>
          </p:cNvCxnSpPr>
          <p:nvPr/>
        </p:nvCxnSpPr>
        <p:spPr>
          <a:xfrm flipV="1">
            <a:off x="4295691" y="3822516"/>
            <a:ext cx="0" cy="269187"/>
          </a:xfrm>
          <a:prstGeom prst="line">
            <a:avLst/>
          </a:prstGeom>
          <a:ln>
            <a:solidFill>
              <a:srgbClr val="09B36B"/>
            </a:solidFill>
          </a:ln>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398850113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8BDF7ED3-A733-43EE-77E0-C3808B3EF810}"/>
            </a:ext>
          </a:extLst>
        </p:cNvPr>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D2F24550-A2A0-52A3-7538-C9B4D254307B}"/>
              </a:ext>
            </a:extLst>
          </p:cNvPr>
          <p:cNvSpPr/>
          <p:nvPr/>
        </p:nvSpPr>
        <p:spPr>
          <a:xfrm>
            <a:off x="3597506" y="4091703"/>
            <a:ext cx="1396369"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Leaf Node</a:t>
            </a:r>
          </a:p>
        </p:txBody>
      </p:sp>
      <p:sp>
        <p:nvSpPr>
          <p:cNvPr id="7" name="Rectangle: Rounded Corners 6">
            <a:extLst>
              <a:ext uri="{FF2B5EF4-FFF2-40B4-BE49-F238E27FC236}">
                <a16:creationId xmlns:a16="http://schemas.microsoft.com/office/drawing/2014/main" id="{87165AC8-5818-244F-66A9-CCD40DD527D2}"/>
              </a:ext>
            </a:extLst>
          </p:cNvPr>
          <p:cNvSpPr/>
          <p:nvPr/>
        </p:nvSpPr>
        <p:spPr>
          <a:xfrm>
            <a:off x="5899244" y="3556633"/>
            <a:ext cx="1200870"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Leaf Node</a:t>
            </a:r>
          </a:p>
        </p:txBody>
      </p:sp>
      <p:sp>
        <p:nvSpPr>
          <p:cNvPr id="9" name="Rectangle: Rounded Corners 8">
            <a:extLst>
              <a:ext uri="{FF2B5EF4-FFF2-40B4-BE49-F238E27FC236}">
                <a16:creationId xmlns:a16="http://schemas.microsoft.com/office/drawing/2014/main" id="{658DD4FF-314F-9296-3F8E-D2E7C5EE1487}"/>
              </a:ext>
            </a:extLst>
          </p:cNvPr>
          <p:cNvSpPr/>
          <p:nvPr/>
        </p:nvSpPr>
        <p:spPr>
          <a:xfrm>
            <a:off x="7295615" y="3556633"/>
            <a:ext cx="1200871"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Leaf Node</a:t>
            </a:r>
          </a:p>
        </p:txBody>
      </p:sp>
      <p:sp>
        <p:nvSpPr>
          <p:cNvPr id="13" name="Rectangle: Rounded Corners 12">
            <a:extLst>
              <a:ext uri="{FF2B5EF4-FFF2-40B4-BE49-F238E27FC236}">
                <a16:creationId xmlns:a16="http://schemas.microsoft.com/office/drawing/2014/main" id="{D07E421B-D677-CF8C-C949-C24D20515BEA}"/>
              </a:ext>
            </a:extLst>
          </p:cNvPr>
          <p:cNvSpPr/>
          <p:nvPr/>
        </p:nvSpPr>
        <p:spPr>
          <a:xfrm>
            <a:off x="3597507" y="2483177"/>
            <a:ext cx="1396370" cy="535076"/>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Parent Node</a:t>
            </a:r>
          </a:p>
        </p:txBody>
      </p:sp>
      <p:cxnSp>
        <p:nvCxnSpPr>
          <p:cNvPr id="21" name="Connector: Elbow 20">
            <a:extLst>
              <a:ext uri="{FF2B5EF4-FFF2-40B4-BE49-F238E27FC236}">
                <a16:creationId xmlns:a16="http://schemas.microsoft.com/office/drawing/2014/main" id="{5C08C61F-C5DA-FEEC-9A70-39F5A3DF4A6D}"/>
              </a:ext>
            </a:extLst>
          </p:cNvPr>
          <p:cNvCxnSpPr>
            <a:cxnSpLocks/>
            <a:stCxn id="406" idx="2"/>
            <a:endCxn id="7" idx="0"/>
          </p:cNvCxnSpPr>
          <p:nvPr/>
        </p:nvCxnSpPr>
        <p:spPr>
          <a:xfrm rot="5400000">
            <a:off x="6585873" y="2944641"/>
            <a:ext cx="525799" cy="698185"/>
          </a:xfrm>
          <a:prstGeom prst="bentConnector3">
            <a:avLst>
              <a:gd name="adj1" fmla="val 50000"/>
            </a:avLst>
          </a:prstGeom>
          <a:ln>
            <a:solidFill>
              <a:srgbClr val="09B36B"/>
            </a:solidFill>
          </a:ln>
        </p:spPr>
        <p:style>
          <a:lnRef idx="1">
            <a:schemeClr val="accent3"/>
          </a:lnRef>
          <a:fillRef idx="0">
            <a:schemeClr val="accent3"/>
          </a:fillRef>
          <a:effectRef idx="0">
            <a:schemeClr val="accent3"/>
          </a:effectRef>
          <a:fontRef idx="minor">
            <a:schemeClr val="tx1"/>
          </a:fontRef>
        </p:style>
      </p:cxnSp>
      <p:cxnSp>
        <p:nvCxnSpPr>
          <p:cNvPr id="23" name="Connector: Elbow 22">
            <a:extLst>
              <a:ext uri="{FF2B5EF4-FFF2-40B4-BE49-F238E27FC236}">
                <a16:creationId xmlns:a16="http://schemas.microsoft.com/office/drawing/2014/main" id="{F02601DF-EA54-0811-8D1E-036C1760BE73}"/>
              </a:ext>
            </a:extLst>
          </p:cNvPr>
          <p:cNvCxnSpPr>
            <a:cxnSpLocks/>
            <a:stCxn id="406" idx="2"/>
            <a:endCxn id="9" idx="0"/>
          </p:cNvCxnSpPr>
          <p:nvPr/>
        </p:nvCxnSpPr>
        <p:spPr>
          <a:xfrm rot="16200000" flipH="1">
            <a:off x="7284058" y="2944639"/>
            <a:ext cx="525799" cy="698187"/>
          </a:xfrm>
          <a:prstGeom prst="bentConnector3">
            <a:avLst>
              <a:gd name="adj1" fmla="val 50000"/>
            </a:avLst>
          </a:prstGeom>
          <a:ln>
            <a:solidFill>
              <a:srgbClr val="09B36B"/>
            </a:solidFill>
          </a:ln>
        </p:spPr>
        <p:style>
          <a:lnRef idx="1">
            <a:schemeClr val="accent3"/>
          </a:lnRef>
          <a:fillRef idx="0">
            <a:schemeClr val="accent3"/>
          </a:fillRef>
          <a:effectRef idx="0">
            <a:schemeClr val="accent3"/>
          </a:effectRef>
          <a:fontRef idx="minor">
            <a:schemeClr val="tx1"/>
          </a:fontRef>
        </p:style>
      </p:cxnSp>
      <p:sp>
        <p:nvSpPr>
          <p:cNvPr id="27" name="Rectangle: Rounded Corners 26">
            <a:extLst>
              <a:ext uri="{FF2B5EF4-FFF2-40B4-BE49-F238E27FC236}">
                <a16:creationId xmlns:a16="http://schemas.microsoft.com/office/drawing/2014/main" id="{D671F368-25A5-E366-2BB0-432C57D12BD1}"/>
              </a:ext>
            </a:extLst>
          </p:cNvPr>
          <p:cNvSpPr/>
          <p:nvPr/>
        </p:nvSpPr>
        <p:spPr>
          <a:xfrm>
            <a:off x="6343904" y="1162858"/>
            <a:ext cx="1707921" cy="639566"/>
          </a:xfrm>
          <a:prstGeom prst="roundRect">
            <a:avLst/>
          </a:prstGeom>
          <a:solidFill>
            <a:srgbClr val="2B2576"/>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Root Node</a:t>
            </a:r>
          </a:p>
        </p:txBody>
      </p:sp>
      <p:cxnSp>
        <p:nvCxnSpPr>
          <p:cNvPr id="28" name="Connector: Elbow 27">
            <a:extLst>
              <a:ext uri="{FF2B5EF4-FFF2-40B4-BE49-F238E27FC236}">
                <a16:creationId xmlns:a16="http://schemas.microsoft.com/office/drawing/2014/main" id="{5A7DB514-3486-3589-EBEE-BBA4FE744072}"/>
              </a:ext>
            </a:extLst>
          </p:cNvPr>
          <p:cNvCxnSpPr>
            <a:cxnSpLocks/>
            <a:stCxn id="27" idx="2"/>
            <a:endCxn id="13" idx="0"/>
          </p:cNvCxnSpPr>
          <p:nvPr/>
        </p:nvCxnSpPr>
        <p:spPr>
          <a:xfrm rot="5400000">
            <a:off x="5406403" y="691714"/>
            <a:ext cx="680753" cy="2902173"/>
          </a:xfrm>
          <a:prstGeom prst="bentConnector3">
            <a:avLst>
              <a:gd name="adj1" fmla="val 50000"/>
            </a:avLst>
          </a:prstGeom>
          <a:ln>
            <a:solidFill>
              <a:srgbClr val="09B36B"/>
            </a:solidFill>
          </a:ln>
        </p:spPr>
        <p:style>
          <a:lnRef idx="1">
            <a:schemeClr val="accent3"/>
          </a:lnRef>
          <a:fillRef idx="0">
            <a:schemeClr val="accent3"/>
          </a:fillRef>
          <a:effectRef idx="0">
            <a:schemeClr val="accent3"/>
          </a:effectRef>
          <a:fontRef idx="minor">
            <a:schemeClr val="tx1"/>
          </a:fontRef>
        </p:style>
      </p:cxnSp>
      <p:cxnSp>
        <p:nvCxnSpPr>
          <p:cNvPr id="40" name="Connector: Elbow 39">
            <a:extLst>
              <a:ext uri="{FF2B5EF4-FFF2-40B4-BE49-F238E27FC236}">
                <a16:creationId xmlns:a16="http://schemas.microsoft.com/office/drawing/2014/main" id="{A859B504-F0CA-B421-3AEC-7369026C71F4}"/>
              </a:ext>
            </a:extLst>
          </p:cNvPr>
          <p:cNvCxnSpPr>
            <a:cxnSpLocks/>
            <a:stCxn id="27" idx="2"/>
            <a:endCxn id="406" idx="0"/>
          </p:cNvCxnSpPr>
          <p:nvPr/>
        </p:nvCxnSpPr>
        <p:spPr>
          <a:xfrm rot="5400000">
            <a:off x="6851198" y="2149091"/>
            <a:ext cx="693334" cy="1"/>
          </a:xfrm>
          <a:prstGeom prst="bentConnector3">
            <a:avLst>
              <a:gd name="adj1" fmla="val 50000"/>
            </a:avLst>
          </a:prstGeom>
          <a:ln>
            <a:solidFill>
              <a:srgbClr val="09B36B"/>
            </a:solidFill>
          </a:ln>
        </p:spPr>
        <p:style>
          <a:lnRef idx="1">
            <a:schemeClr val="accent3"/>
          </a:lnRef>
          <a:fillRef idx="0">
            <a:schemeClr val="accent3"/>
          </a:fillRef>
          <a:effectRef idx="0">
            <a:schemeClr val="accent3"/>
          </a:effectRef>
          <a:fontRef idx="minor">
            <a:schemeClr val="tx1"/>
          </a:fontRef>
        </p:style>
      </p:cxnSp>
      <p:sp>
        <p:nvSpPr>
          <p:cNvPr id="57" name="Rectangle: Rounded Corners 56">
            <a:extLst>
              <a:ext uri="{FF2B5EF4-FFF2-40B4-BE49-F238E27FC236}">
                <a16:creationId xmlns:a16="http://schemas.microsoft.com/office/drawing/2014/main" id="{61CA44DC-BA92-DC70-1F11-1D6C5A2698A4}"/>
              </a:ext>
            </a:extLst>
          </p:cNvPr>
          <p:cNvSpPr/>
          <p:nvPr/>
        </p:nvSpPr>
        <p:spPr>
          <a:xfrm>
            <a:off x="9557732" y="3560687"/>
            <a:ext cx="1200871"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Leaf Node</a:t>
            </a:r>
          </a:p>
        </p:txBody>
      </p:sp>
      <p:sp>
        <p:nvSpPr>
          <p:cNvPr id="58" name="Rectangle: Rounded Corners 57">
            <a:extLst>
              <a:ext uri="{FF2B5EF4-FFF2-40B4-BE49-F238E27FC236}">
                <a16:creationId xmlns:a16="http://schemas.microsoft.com/office/drawing/2014/main" id="{310A40FC-C93E-C289-AB5D-F4404AE46E40}"/>
              </a:ext>
            </a:extLst>
          </p:cNvPr>
          <p:cNvSpPr/>
          <p:nvPr/>
        </p:nvSpPr>
        <p:spPr>
          <a:xfrm>
            <a:off x="9459984" y="2483176"/>
            <a:ext cx="1396369" cy="535076"/>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Parent Node</a:t>
            </a:r>
          </a:p>
        </p:txBody>
      </p:sp>
      <p:cxnSp>
        <p:nvCxnSpPr>
          <p:cNvPr id="61" name="Connector: Elbow 60">
            <a:extLst>
              <a:ext uri="{FF2B5EF4-FFF2-40B4-BE49-F238E27FC236}">
                <a16:creationId xmlns:a16="http://schemas.microsoft.com/office/drawing/2014/main" id="{9DB5B50B-DB37-FFF1-C73B-5E5350DF3FC0}"/>
              </a:ext>
            </a:extLst>
          </p:cNvPr>
          <p:cNvCxnSpPr>
            <a:cxnSpLocks/>
            <a:stCxn id="27" idx="2"/>
            <a:endCxn id="58" idx="0"/>
          </p:cNvCxnSpPr>
          <p:nvPr/>
        </p:nvCxnSpPr>
        <p:spPr>
          <a:xfrm rot="16200000" flipH="1">
            <a:off x="8337641" y="662648"/>
            <a:ext cx="680752" cy="2960304"/>
          </a:xfrm>
          <a:prstGeom prst="bentConnector3">
            <a:avLst>
              <a:gd name="adj1" fmla="val 50000"/>
            </a:avLst>
          </a:prstGeom>
          <a:ln>
            <a:solidFill>
              <a:srgbClr val="09B36B"/>
            </a:solidFill>
          </a:ln>
        </p:spPr>
        <p:style>
          <a:lnRef idx="1">
            <a:schemeClr val="accent3"/>
          </a:lnRef>
          <a:fillRef idx="0">
            <a:schemeClr val="accent3"/>
          </a:fillRef>
          <a:effectRef idx="0">
            <a:schemeClr val="accent3"/>
          </a:effectRef>
          <a:fontRef idx="minor">
            <a:schemeClr val="tx1"/>
          </a:fontRef>
        </p:style>
      </p:cxnSp>
      <p:sp>
        <p:nvSpPr>
          <p:cNvPr id="406" name="Rectangle: Rounded Corners 405">
            <a:extLst>
              <a:ext uri="{FF2B5EF4-FFF2-40B4-BE49-F238E27FC236}">
                <a16:creationId xmlns:a16="http://schemas.microsoft.com/office/drawing/2014/main" id="{9339E373-47E1-A0B0-FC30-FC074D16AEB6}"/>
              </a:ext>
            </a:extLst>
          </p:cNvPr>
          <p:cNvSpPr/>
          <p:nvPr/>
        </p:nvSpPr>
        <p:spPr>
          <a:xfrm>
            <a:off x="6499679" y="2495758"/>
            <a:ext cx="1396370" cy="535076"/>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Parent Node</a:t>
            </a:r>
          </a:p>
        </p:txBody>
      </p:sp>
      <p:sp>
        <p:nvSpPr>
          <p:cNvPr id="26" name="Rectangle: Rounded Corners 25">
            <a:extLst>
              <a:ext uri="{FF2B5EF4-FFF2-40B4-BE49-F238E27FC236}">
                <a16:creationId xmlns:a16="http://schemas.microsoft.com/office/drawing/2014/main" id="{9EDD8025-A559-A819-19D4-A19444266ED7}"/>
              </a:ext>
            </a:extLst>
          </p:cNvPr>
          <p:cNvSpPr/>
          <p:nvPr/>
        </p:nvSpPr>
        <p:spPr>
          <a:xfrm>
            <a:off x="3597506" y="3287440"/>
            <a:ext cx="1396370" cy="535076"/>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dirty="0"/>
              <a:t>Child Node</a:t>
            </a:r>
          </a:p>
        </p:txBody>
      </p:sp>
      <p:cxnSp>
        <p:nvCxnSpPr>
          <p:cNvPr id="30" name="Straight Connector 29">
            <a:extLst>
              <a:ext uri="{FF2B5EF4-FFF2-40B4-BE49-F238E27FC236}">
                <a16:creationId xmlns:a16="http://schemas.microsoft.com/office/drawing/2014/main" id="{9149ACDE-7912-825A-ABB6-9A1C5DE24660}"/>
              </a:ext>
            </a:extLst>
          </p:cNvPr>
          <p:cNvCxnSpPr>
            <a:stCxn id="26" idx="0"/>
            <a:endCxn id="13" idx="2"/>
          </p:cNvCxnSpPr>
          <p:nvPr/>
        </p:nvCxnSpPr>
        <p:spPr>
          <a:xfrm flipV="1">
            <a:off x="4295691" y="3018253"/>
            <a:ext cx="1" cy="269187"/>
          </a:xfrm>
          <a:prstGeom prst="line">
            <a:avLst/>
          </a:prstGeom>
          <a:ln>
            <a:solidFill>
              <a:srgbClr val="09B36B"/>
            </a:solidFill>
          </a:ln>
        </p:spPr>
        <p:style>
          <a:lnRef idx="1">
            <a:schemeClr val="accent3"/>
          </a:lnRef>
          <a:fillRef idx="0">
            <a:schemeClr val="accent3"/>
          </a:fillRef>
          <a:effectRef idx="0">
            <a:schemeClr val="accent3"/>
          </a:effectRef>
          <a:fontRef idx="minor">
            <a:schemeClr val="tx1"/>
          </a:fontRef>
        </p:style>
      </p:cxnSp>
      <p:cxnSp>
        <p:nvCxnSpPr>
          <p:cNvPr id="33" name="Straight Connector 32">
            <a:extLst>
              <a:ext uri="{FF2B5EF4-FFF2-40B4-BE49-F238E27FC236}">
                <a16:creationId xmlns:a16="http://schemas.microsoft.com/office/drawing/2014/main" id="{3F122FDC-C262-AB9E-B02D-CAEF1E636007}"/>
              </a:ext>
            </a:extLst>
          </p:cNvPr>
          <p:cNvCxnSpPr>
            <a:cxnSpLocks/>
            <a:stCxn id="6" idx="0"/>
            <a:endCxn id="26" idx="2"/>
          </p:cNvCxnSpPr>
          <p:nvPr/>
        </p:nvCxnSpPr>
        <p:spPr>
          <a:xfrm flipV="1">
            <a:off x="4295691" y="3822516"/>
            <a:ext cx="0" cy="269187"/>
          </a:xfrm>
          <a:prstGeom prst="line">
            <a:avLst/>
          </a:prstGeom>
          <a:ln>
            <a:solidFill>
              <a:srgbClr val="09B36B"/>
            </a:solidFill>
          </a:ln>
        </p:spPr>
        <p:style>
          <a:lnRef idx="1">
            <a:schemeClr val="accent3"/>
          </a:lnRef>
          <a:fillRef idx="0">
            <a:schemeClr val="accent3"/>
          </a:fillRef>
          <a:effectRef idx="0">
            <a:schemeClr val="accent3"/>
          </a:effectRef>
          <a:fontRef idx="minor">
            <a:schemeClr val="tx1"/>
          </a:fontRef>
        </p:style>
      </p:cxnSp>
      <p:cxnSp>
        <p:nvCxnSpPr>
          <p:cNvPr id="38" name="Straight Connector 37">
            <a:extLst>
              <a:ext uri="{FF2B5EF4-FFF2-40B4-BE49-F238E27FC236}">
                <a16:creationId xmlns:a16="http://schemas.microsoft.com/office/drawing/2014/main" id="{970EC3C4-73D0-E6A9-1E48-371F4D018969}"/>
              </a:ext>
            </a:extLst>
          </p:cNvPr>
          <p:cNvCxnSpPr>
            <a:cxnSpLocks/>
            <a:stCxn id="57" idx="0"/>
            <a:endCxn id="58" idx="2"/>
          </p:cNvCxnSpPr>
          <p:nvPr/>
        </p:nvCxnSpPr>
        <p:spPr>
          <a:xfrm flipV="1">
            <a:off x="10158168" y="3018252"/>
            <a:ext cx="1" cy="542435"/>
          </a:xfrm>
          <a:prstGeom prst="line">
            <a:avLst/>
          </a:prstGeom>
          <a:ln>
            <a:solidFill>
              <a:srgbClr val="09B36B"/>
            </a:solidFill>
          </a:ln>
        </p:spPr>
        <p:style>
          <a:lnRef idx="1">
            <a:schemeClr val="accent3"/>
          </a:lnRef>
          <a:fillRef idx="0">
            <a:schemeClr val="accent3"/>
          </a:fillRef>
          <a:effectRef idx="0">
            <a:schemeClr val="accent3"/>
          </a:effectRef>
          <a:fontRef idx="minor">
            <a:schemeClr val="tx1"/>
          </a:fontRef>
        </p:style>
      </p:cxnSp>
      <p:sp>
        <p:nvSpPr>
          <p:cNvPr id="3" name="TextBox 2">
            <a:extLst>
              <a:ext uri="{FF2B5EF4-FFF2-40B4-BE49-F238E27FC236}">
                <a16:creationId xmlns:a16="http://schemas.microsoft.com/office/drawing/2014/main" id="{104B6994-5C1F-BE14-75E2-0A8A8FB809FD}"/>
              </a:ext>
            </a:extLst>
          </p:cNvPr>
          <p:cNvSpPr txBox="1"/>
          <p:nvPr/>
        </p:nvSpPr>
        <p:spPr>
          <a:xfrm>
            <a:off x="304799" y="309709"/>
            <a:ext cx="3733801" cy="1200329"/>
          </a:xfrm>
          <a:prstGeom prst="rect">
            <a:avLst/>
          </a:prstGeom>
          <a:noFill/>
        </p:spPr>
        <p:txBody>
          <a:bodyPr wrap="square">
            <a:spAutoFit/>
          </a:bodyPr>
          <a:lstStyle/>
          <a:p>
            <a:r>
              <a:rPr lang="en-US" sz="3600" dirty="0">
                <a:solidFill>
                  <a:srgbClr val="2B2576"/>
                </a:solidFill>
              </a:rPr>
              <a:t>Merkle Trees</a:t>
            </a:r>
            <a:br>
              <a:rPr lang="en-US" sz="3600" dirty="0">
                <a:solidFill>
                  <a:srgbClr val="09B36B"/>
                </a:solidFill>
              </a:rPr>
            </a:br>
            <a:r>
              <a:rPr lang="en-US" sz="3600" dirty="0">
                <a:solidFill>
                  <a:srgbClr val="5465FF"/>
                </a:solidFill>
              </a:rPr>
              <a:t>Leaf Nodes</a:t>
            </a:r>
          </a:p>
        </p:txBody>
      </p:sp>
    </p:spTree>
    <p:extLst>
      <p:ext uri="{BB962C8B-B14F-4D97-AF65-F5344CB8AC3E}">
        <p14:creationId xmlns:p14="http://schemas.microsoft.com/office/powerpoint/2010/main" val="4170491532"/>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7E6C80B6-1FBB-4D67-6709-92A073A82E2A}"/>
            </a:ext>
          </a:extLst>
        </p:cNvPr>
        <p:cNvGrpSpPr/>
        <p:nvPr/>
      </p:nvGrpSpPr>
      <p:grpSpPr>
        <a:xfrm>
          <a:off x="0" y="0"/>
          <a:ext cx="0" cy="0"/>
          <a:chOff x="0" y="0"/>
          <a:chExt cx="0" cy="0"/>
        </a:xfrm>
      </p:grpSpPr>
      <p:sp>
        <p:nvSpPr>
          <p:cNvPr id="48" name="TextBox 47">
            <a:extLst>
              <a:ext uri="{FF2B5EF4-FFF2-40B4-BE49-F238E27FC236}">
                <a16:creationId xmlns:a16="http://schemas.microsoft.com/office/drawing/2014/main" id="{6D412962-721D-C2BF-70CA-35EE3D84D47F}"/>
              </a:ext>
            </a:extLst>
          </p:cNvPr>
          <p:cNvSpPr txBox="1"/>
          <p:nvPr/>
        </p:nvSpPr>
        <p:spPr>
          <a:xfrm>
            <a:off x="304799" y="309709"/>
            <a:ext cx="3733801" cy="1200329"/>
          </a:xfrm>
          <a:prstGeom prst="rect">
            <a:avLst/>
          </a:prstGeom>
          <a:noFill/>
        </p:spPr>
        <p:txBody>
          <a:bodyPr wrap="square">
            <a:spAutoFit/>
          </a:bodyPr>
          <a:lstStyle/>
          <a:p>
            <a:r>
              <a:rPr lang="en-US" sz="3600" dirty="0">
                <a:solidFill>
                  <a:srgbClr val="2B2576"/>
                </a:solidFill>
              </a:rPr>
              <a:t>Merkle Trees</a:t>
            </a:r>
            <a:br>
              <a:rPr lang="en-US" sz="3600" dirty="0">
                <a:solidFill>
                  <a:srgbClr val="09B36B"/>
                </a:solidFill>
              </a:rPr>
            </a:br>
            <a:r>
              <a:rPr lang="en-US" sz="3600" dirty="0">
                <a:solidFill>
                  <a:srgbClr val="5465FF"/>
                </a:solidFill>
              </a:rPr>
              <a:t>Hashing Process</a:t>
            </a:r>
          </a:p>
        </p:txBody>
      </p:sp>
      <p:grpSp>
        <p:nvGrpSpPr>
          <p:cNvPr id="561" name="Group 560">
            <a:extLst>
              <a:ext uri="{FF2B5EF4-FFF2-40B4-BE49-F238E27FC236}">
                <a16:creationId xmlns:a16="http://schemas.microsoft.com/office/drawing/2014/main" id="{83AB946B-1147-3433-3050-6E0E55C47FCE}"/>
              </a:ext>
            </a:extLst>
          </p:cNvPr>
          <p:cNvGrpSpPr/>
          <p:nvPr/>
        </p:nvGrpSpPr>
        <p:grpSpPr>
          <a:xfrm>
            <a:off x="3749039" y="4486863"/>
            <a:ext cx="8096060" cy="1037904"/>
            <a:chOff x="3749039" y="4486863"/>
            <a:chExt cx="8096060" cy="1037904"/>
          </a:xfrm>
        </p:grpSpPr>
        <p:sp>
          <p:nvSpPr>
            <p:cNvPr id="6" name="Rectangle: Rounded Corners 5">
              <a:extLst>
                <a:ext uri="{FF2B5EF4-FFF2-40B4-BE49-F238E27FC236}">
                  <a16:creationId xmlns:a16="http://schemas.microsoft.com/office/drawing/2014/main" id="{8DCFFDD3-7F68-1444-246B-250F0754C9FA}"/>
                </a:ext>
              </a:extLst>
            </p:cNvPr>
            <p:cNvSpPr/>
            <p:nvPr/>
          </p:nvSpPr>
          <p:spPr>
            <a:xfrm>
              <a:off x="4003076" y="4487760"/>
              <a:ext cx="701107" cy="630515"/>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100" b="1" dirty="0">
                  <a:solidFill>
                    <a:srgbClr val="2B2576"/>
                  </a:solidFill>
                </a:rPr>
                <a:t>Dog</a:t>
              </a:r>
            </a:p>
          </p:txBody>
        </p:sp>
        <p:sp>
          <p:nvSpPr>
            <p:cNvPr id="7" name="Rectangle: Rounded Corners 6">
              <a:extLst>
                <a:ext uri="{FF2B5EF4-FFF2-40B4-BE49-F238E27FC236}">
                  <a16:creationId xmlns:a16="http://schemas.microsoft.com/office/drawing/2014/main" id="{8F6424B2-2705-4874-0A20-1917EBF6B0E3}"/>
                </a:ext>
              </a:extLst>
            </p:cNvPr>
            <p:cNvSpPr/>
            <p:nvPr/>
          </p:nvSpPr>
          <p:spPr>
            <a:xfrm>
              <a:off x="4975842" y="4488656"/>
              <a:ext cx="701107" cy="630515"/>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100" b="1" dirty="0">
                  <a:solidFill>
                    <a:srgbClr val="2B2576"/>
                  </a:solidFill>
                </a:rPr>
                <a:t>Fish</a:t>
              </a:r>
            </a:p>
          </p:txBody>
        </p:sp>
        <p:sp>
          <p:nvSpPr>
            <p:cNvPr id="16" name="TextBox 15">
              <a:extLst>
                <a:ext uri="{FF2B5EF4-FFF2-40B4-BE49-F238E27FC236}">
                  <a16:creationId xmlns:a16="http://schemas.microsoft.com/office/drawing/2014/main" id="{3F73752A-6FAA-6A07-9C1C-6AC8116C7F78}"/>
                </a:ext>
              </a:extLst>
            </p:cNvPr>
            <p:cNvSpPr txBox="1"/>
            <p:nvPr/>
          </p:nvSpPr>
          <p:spPr>
            <a:xfrm>
              <a:off x="3749039" y="5170951"/>
              <a:ext cx="1200871" cy="307777"/>
            </a:xfrm>
            <a:prstGeom prst="rect">
              <a:avLst/>
            </a:prstGeom>
            <a:noFill/>
          </p:spPr>
          <p:txBody>
            <a:bodyPr wrap="square" rtlCol="0">
              <a:spAutoFit/>
            </a:bodyPr>
            <a:lstStyle/>
            <a:p>
              <a:pPr algn="ctr"/>
              <a:r>
                <a:rPr lang="en-US" dirty="0">
                  <a:solidFill>
                    <a:srgbClr val="2B2576"/>
                  </a:solidFill>
                </a:rPr>
                <a:t>A</a:t>
              </a:r>
            </a:p>
          </p:txBody>
        </p:sp>
        <p:sp>
          <p:nvSpPr>
            <p:cNvPr id="17" name="TextBox 16">
              <a:extLst>
                <a:ext uri="{FF2B5EF4-FFF2-40B4-BE49-F238E27FC236}">
                  <a16:creationId xmlns:a16="http://schemas.microsoft.com/office/drawing/2014/main" id="{663813F2-AB13-3857-EFB6-5697EE4B4476}"/>
                </a:ext>
              </a:extLst>
            </p:cNvPr>
            <p:cNvSpPr txBox="1"/>
            <p:nvPr/>
          </p:nvSpPr>
          <p:spPr>
            <a:xfrm>
              <a:off x="4674913" y="5201479"/>
              <a:ext cx="1200871" cy="307777"/>
            </a:xfrm>
            <a:prstGeom prst="rect">
              <a:avLst/>
            </a:prstGeom>
            <a:noFill/>
          </p:spPr>
          <p:txBody>
            <a:bodyPr wrap="square" rtlCol="0">
              <a:spAutoFit/>
            </a:bodyPr>
            <a:lstStyle/>
            <a:p>
              <a:pPr algn="ctr"/>
              <a:r>
                <a:rPr lang="en-US" dirty="0">
                  <a:solidFill>
                    <a:srgbClr val="2B2576"/>
                  </a:solidFill>
                </a:rPr>
                <a:t>B</a:t>
              </a:r>
            </a:p>
          </p:txBody>
        </p:sp>
        <p:sp>
          <p:nvSpPr>
            <p:cNvPr id="18" name="TextBox 17">
              <a:extLst>
                <a:ext uri="{FF2B5EF4-FFF2-40B4-BE49-F238E27FC236}">
                  <a16:creationId xmlns:a16="http://schemas.microsoft.com/office/drawing/2014/main" id="{AB6488FA-AF88-9C7A-FECA-B2A493575F13}"/>
                </a:ext>
              </a:extLst>
            </p:cNvPr>
            <p:cNvSpPr txBox="1"/>
            <p:nvPr/>
          </p:nvSpPr>
          <p:spPr>
            <a:xfrm>
              <a:off x="5767005" y="5216990"/>
              <a:ext cx="1200871" cy="307777"/>
            </a:xfrm>
            <a:prstGeom prst="rect">
              <a:avLst/>
            </a:prstGeom>
            <a:noFill/>
          </p:spPr>
          <p:txBody>
            <a:bodyPr wrap="square" rtlCol="0">
              <a:spAutoFit/>
            </a:bodyPr>
            <a:lstStyle/>
            <a:p>
              <a:pPr algn="ctr"/>
              <a:r>
                <a:rPr lang="en-US" dirty="0">
                  <a:solidFill>
                    <a:srgbClr val="2B2576"/>
                  </a:solidFill>
                </a:rPr>
                <a:t>C</a:t>
              </a:r>
            </a:p>
          </p:txBody>
        </p:sp>
        <p:sp>
          <p:nvSpPr>
            <p:cNvPr id="19" name="TextBox 18">
              <a:extLst>
                <a:ext uri="{FF2B5EF4-FFF2-40B4-BE49-F238E27FC236}">
                  <a16:creationId xmlns:a16="http://schemas.microsoft.com/office/drawing/2014/main" id="{29604042-FECD-AD11-8508-8B7D44097C79}"/>
                </a:ext>
              </a:extLst>
            </p:cNvPr>
            <p:cNvSpPr txBox="1"/>
            <p:nvPr/>
          </p:nvSpPr>
          <p:spPr>
            <a:xfrm>
              <a:off x="6719063" y="5216990"/>
              <a:ext cx="1200871" cy="307777"/>
            </a:xfrm>
            <a:prstGeom prst="rect">
              <a:avLst/>
            </a:prstGeom>
            <a:noFill/>
          </p:spPr>
          <p:txBody>
            <a:bodyPr wrap="square" rtlCol="0">
              <a:spAutoFit/>
            </a:bodyPr>
            <a:lstStyle/>
            <a:p>
              <a:pPr algn="ctr"/>
              <a:r>
                <a:rPr lang="en-US" dirty="0">
                  <a:solidFill>
                    <a:srgbClr val="2B2576"/>
                  </a:solidFill>
                </a:rPr>
                <a:t>D</a:t>
              </a:r>
            </a:p>
          </p:txBody>
        </p:sp>
        <p:sp>
          <p:nvSpPr>
            <p:cNvPr id="476" name="Rectangle: Rounded Corners 475">
              <a:extLst>
                <a:ext uri="{FF2B5EF4-FFF2-40B4-BE49-F238E27FC236}">
                  <a16:creationId xmlns:a16="http://schemas.microsoft.com/office/drawing/2014/main" id="{D56BCC29-7A96-48EB-BF8C-25FDC3F4809A}"/>
                </a:ext>
              </a:extLst>
            </p:cNvPr>
            <p:cNvSpPr/>
            <p:nvPr/>
          </p:nvSpPr>
          <p:spPr>
            <a:xfrm>
              <a:off x="5996181" y="4486864"/>
              <a:ext cx="701107" cy="630515"/>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100" b="1" dirty="0">
                  <a:solidFill>
                    <a:srgbClr val="2B2576"/>
                  </a:solidFill>
                </a:rPr>
                <a:t>Rat</a:t>
              </a:r>
            </a:p>
          </p:txBody>
        </p:sp>
        <p:sp>
          <p:nvSpPr>
            <p:cNvPr id="477" name="Rectangle: Rounded Corners 476">
              <a:extLst>
                <a:ext uri="{FF2B5EF4-FFF2-40B4-BE49-F238E27FC236}">
                  <a16:creationId xmlns:a16="http://schemas.microsoft.com/office/drawing/2014/main" id="{F2FE2EDC-8DF6-F5FB-3DBA-D08DFA93705E}"/>
                </a:ext>
              </a:extLst>
            </p:cNvPr>
            <p:cNvSpPr/>
            <p:nvPr/>
          </p:nvSpPr>
          <p:spPr>
            <a:xfrm>
              <a:off x="6968947" y="4487760"/>
              <a:ext cx="701107" cy="630515"/>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100" b="1" dirty="0">
                  <a:solidFill>
                    <a:srgbClr val="2B2576"/>
                  </a:solidFill>
                </a:rPr>
                <a:t>Frog</a:t>
              </a:r>
            </a:p>
          </p:txBody>
        </p:sp>
        <p:sp>
          <p:nvSpPr>
            <p:cNvPr id="504" name="Rectangle: Rounded Corners 503">
              <a:extLst>
                <a:ext uri="{FF2B5EF4-FFF2-40B4-BE49-F238E27FC236}">
                  <a16:creationId xmlns:a16="http://schemas.microsoft.com/office/drawing/2014/main" id="{F76691D9-F92F-17CC-F04F-7EFEFBCA5785}"/>
                </a:ext>
              </a:extLst>
            </p:cNvPr>
            <p:cNvSpPr/>
            <p:nvPr/>
          </p:nvSpPr>
          <p:spPr>
            <a:xfrm>
              <a:off x="7928241" y="4487759"/>
              <a:ext cx="701107" cy="630515"/>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100" b="1" dirty="0">
                  <a:solidFill>
                    <a:srgbClr val="2B2576"/>
                  </a:solidFill>
                </a:rPr>
                <a:t>Lizard</a:t>
              </a:r>
            </a:p>
          </p:txBody>
        </p:sp>
        <p:sp>
          <p:nvSpPr>
            <p:cNvPr id="505" name="Rectangle: Rounded Corners 504">
              <a:extLst>
                <a:ext uri="{FF2B5EF4-FFF2-40B4-BE49-F238E27FC236}">
                  <a16:creationId xmlns:a16="http://schemas.microsoft.com/office/drawing/2014/main" id="{3C696D3C-ED93-A6ED-8D72-BD0FB84DEF4D}"/>
                </a:ext>
              </a:extLst>
            </p:cNvPr>
            <p:cNvSpPr/>
            <p:nvPr/>
          </p:nvSpPr>
          <p:spPr>
            <a:xfrm>
              <a:off x="8901007" y="4488655"/>
              <a:ext cx="701107" cy="630515"/>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100" b="1" dirty="0">
                  <a:solidFill>
                    <a:srgbClr val="2B2576"/>
                  </a:solidFill>
                </a:rPr>
                <a:t>Horse</a:t>
              </a:r>
            </a:p>
          </p:txBody>
        </p:sp>
        <p:sp>
          <p:nvSpPr>
            <p:cNvPr id="506" name="TextBox 505">
              <a:extLst>
                <a:ext uri="{FF2B5EF4-FFF2-40B4-BE49-F238E27FC236}">
                  <a16:creationId xmlns:a16="http://schemas.microsoft.com/office/drawing/2014/main" id="{444CB9C2-AF93-B0D7-FB74-3C447E937450}"/>
                </a:ext>
              </a:extLst>
            </p:cNvPr>
            <p:cNvSpPr txBox="1"/>
            <p:nvPr/>
          </p:nvSpPr>
          <p:spPr>
            <a:xfrm>
              <a:off x="7674204" y="5170950"/>
              <a:ext cx="1200871" cy="307777"/>
            </a:xfrm>
            <a:prstGeom prst="rect">
              <a:avLst/>
            </a:prstGeom>
            <a:noFill/>
          </p:spPr>
          <p:txBody>
            <a:bodyPr wrap="square" rtlCol="0">
              <a:spAutoFit/>
            </a:bodyPr>
            <a:lstStyle/>
            <a:p>
              <a:pPr algn="ctr"/>
              <a:r>
                <a:rPr lang="en-US" dirty="0">
                  <a:solidFill>
                    <a:srgbClr val="2B2576"/>
                  </a:solidFill>
                </a:rPr>
                <a:t>E</a:t>
              </a:r>
            </a:p>
          </p:txBody>
        </p:sp>
        <p:sp>
          <p:nvSpPr>
            <p:cNvPr id="507" name="TextBox 506">
              <a:extLst>
                <a:ext uri="{FF2B5EF4-FFF2-40B4-BE49-F238E27FC236}">
                  <a16:creationId xmlns:a16="http://schemas.microsoft.com/office/drawing/2014/main" id="{69D52689-FA49-8D0F-8280-5D14F58BD031}"/>
                </a:ext>
              </a:extLst>
            </p:cNvPr>
            <p:cNvSpPr txBox="1"/>
            <p:nvPr/>
          </p:nvSpPr>
          <p:spPr>
            <a:xfrm>
              <a:off x="8600078" y="5201478"/>
              <a:ext cx="1200871" cy="307777"/>
            </a:xfrm>
            <a:prstGeom prst="rect">
              <a:avLst/>
            </a:prstGeom>
            <a:noFill/>
          </p:spPr>
          <p:txBody>
            <a:bodyPr wrap="square" rtlCol="0">
              <a:spAutoFit/>
            </a:bodyPr>
            <a:lstStyle/>
            <a:p>
              <a:pPr algn="ctr"/>
              <a:r>
                <a:rPr lang="en-US" dirty="0">
                  <a:solidFill>
                    <a:srgbClr val="2B2576"/>
                  </a:solidFill>
                </a:rPr>
                <a:t>F</a:t>
              </a:r>
            </a:p>
          </p:txBody>
        </p:sp>
        <p:sp>
          <p:nvSpPr>
            <p:cNvPr id="508" name="TextBox 507">
              <a:extLst>
                <a:ext uri="{FF2B5EF4-FFF2-40B4-BE49-F238E27FC236}">
                  <a16:creationId xmlns:a16="http://schemas.microsoft.com/office/drawing/2014/main" id="{6A9CFF1A-28CD-AE93-6B92-18BEE62BA689}"/>
                </a:ext>
              </a:extLst>
            </p:cNvPr>
            <p:cNvSpPr txBox="1"/>
            <p:nvPr/>
          </p:nvSpPr>
          <p:spPr>
            <a:xfrm>
              <a:off x="9692170" y="5216989"/>
              <a:ext cx="1200871" cy="307777"/>
            </a:xfrm>
            <a:prstGeom prst="rect">
              <a:avLst/>
            </a:prstGeom>
            <a:noFill/>
          </p:spPr>
          <p:txBody>
            <a:bodyPr wrap="square" rtlCol="0">
              <a:spAutoFit/>
            </a:bodyPr>
            <a:lstStyle/>
            <a:p>
              <a:pPr algn="ctr"/>
              <a:r>
                <a:rPr lang="en-US" dirty="0">
                  <a:solidFill>
                    <a:srgbClr val="2B2576"/>
                  </a:solidFill>
                </a:rPr>
                <a:t>G</a:t>
              </a:r>
            </a:p>
          </p:txBody>
        </p:sp>
        <p:sp>
          <p:nvSpPr>
            <p:cNvPr id="509" name="TextBox 508">
              <a:extLst>
                <a:ext uri="{FF2B5EF4-FFF2-40B4-BE49-F238E27FC236}">
                  <a16:creationId xmlns:a16="http://schemas.microsoft.com/office/drawing/2014/main" id="{36B7316E-94DE-EB70-287A-501F7655AB82}"/>
                </a:ext>
              </a:extLst>
            </p:cNvPr>
            <p:cNvSpPr txBox="1"/>
            <p:nvPr/>
          </p:nvSpPr>
          <p:spPr>
            <a:xfrm>
              <a:off x="10644228" y="5216989"/>
              <a:ext cx="1200871" cy="307777"/>
            </a:xfrm>
            <a:prstGeom prst="rect">
              <a:avLst/>
            </a:prstGeom>
            <a:noFill/>
          </p:spPr>
          <p:txBody>
            <a:bodyPr wrap="square" rtlCol="0">
              <a:spAutoFit/>
            </a:bodyPr>
            <a:lstStyle/>
            <a:p>
              <a:pPr algn="ctr"/>
              <a:r>
                <a:rPr lang="en-US" dirty="0">
                  <a:solidFill>
                    <a:srgbClr val="2B2576"/>
                  </a:solidFill>
                </a:rPr>
                <a:t>H</a:t>
              </a:r>
            </a:p>
          </p:txBody>
        </p:sp>
        <p:sp>
          <p:nvSpPr>
            <p:cNvPr id="517" name="Rectangle: Rounded Corners 516">
              <a:extLst>
                <a:ext uri="{FF2B5EF4-FFF2-40B4-BE49-F238E27FC236}">
                  <a16:creationId xmlns:a16="http://schemas.microsoft.com/office/drawing/2014/main" id="{7D4A0464-DB31-CD1B-21A4-68E165CD65DC}"/>
                </a:ext>
              </a:extLst>
            </p:cNvPr>
            <p:cNvSpPr/>
            <p:nvPr/>
          </p:nvSpPr>
          <p:spPr>
            <a:xfrm>
              <a:off x="9921346" y="4486863"/>
              <a:ext cx="701107" cy="630515"/>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100" b="1" dirty="0">
                  <a:solidFill>
                    <a:srgbClr val="2B2576"/>
                  </a:solidFill>
                </a:rPr>
                <a:t>Rabbit</a:t>
              </a:r>
            </a:p>
          </p:txBody>
        </p:sp>
        <p:sp>
          <p:nvSpPr>
            <p:cNvPr id="518" name="Rectangle: Rounded Corners 517">
              <a:extLst>
                <a:ext uri="{FF2B5EF4-FFF2-40B4-BE49-F238E27FC236}">
                  <a16:creationId xmlns:a16="http://schemas.microsoft.com/office/drawing/2014/main" id="{B74A7ED5-23BD-B262-BDC0-784EFF0901A8}"/>
                </a:ext>
              </a:extLst>
            </p:cNvPr>
            <p:cNvSpPr/>
            <p:nvPr/>
          </p:nvSpPr>
          <p:spPr>
            <a:xfrm>
              <a:off x="10894112" y="4487759"/>
              <a:ext cx="701107" cy="630515"/>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100" b="1" dirty="0">
                  <a:solidFill>
                    <a:srgbClr val="2B2576"/>
                  </a:solidFill>
                </a:rPr>
                <a:t>Bird</a:t>
              </a:r>
            </a:p>
          </p:txBody>
        </p:sp>
      </p:grpSp>
    </p:spTree>
    <p:extLst>
      <p:ext uri="{BB962C8B-B14F-4D97-AF65-F5344CB8AC3E}">
        <p14:creationId xmlns:p14="http://schemas.microsoft.com/office/powerpoint/2010/main" val="20000188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FA89CCF4-FBC5-EA6B-1844-8A756A60DA9D}"/>
            </a:ext>
          </a:extLst>
        </p:cNvPr>
        <p:cNvGrpSpPr/>
        <p:nvPr/>
      </p:nvGrpSpPr>
      <p:grpSpPr>
        <a:xfrm>
          <a:off x="0" y="0"/>
          <a:ext cx="0" cy="0"/>
          <a:chOff x="0" y="0"/>
          <a:chExt cx="0" cy="0"/>
        </a:xfrm>
      </p:grpSpPr>
      <p:sp>
        <p:nvSpPr>
          <p:cNvPr id="31" name="TextBox 30">
            <a:extLst>
              <a:ext uri="{FF2B5EF4-FFF2-40B4-BE49-F238E27FC236}">
                <a16:creationId xmlns:a16="http://schemas.microsoft.com/office/drawing/2014/main" id="{B153F494-C2A5-E098-EBCE-32AF280BF892}"/>
              </a:ext>
            </a:extLst>
          </p:cNvPr>
          <p:cNvSpPr txBox="1"/>
          <p:nvPr/>
        </p:nvSpPr>
        <p:spPr>
          <a:xfrm>
            <a:off x="346901" y="1586177"/>
            <a:ext cx="4105275" cy="523220"/>
          </a:xfrm>
          <a:prstGeom prst="rect">
            <a:avLst/>
          </a:prstGeom>
          <a:noFill/>
        </p:spPr>
        <p:txBody>
          <a:bodyPr wrap="square">
            <a:spAutoFit/>
          </a:bodyPr>
          <a:lstStyle/>
          <a:p>
            <a:pPr marL="342900" indent="-342900">
              <a:buFont typeface="Arial"/>
              <a:buAutoNum type="arabicPeriod"/>
            </a:pPr>
            <a:r>
              <a:rPr lang="en-US" dirty="0">
                <a:solidFill>
                  <a:srgbClr val="3D3935"/>
                </a:solidFill>
                <a:latin typeface="Open Sans" panose="020B0606030504020204" pitchFamily="34" charset="0"/>
              </a:rPr>
              <a:t>Hash the leaf node data.</a:t>
            </a:r>
          </a:p>
          <a:p>
            <a:endParaRPr lang="en-US" dirty="0">
              <a:solidFill>
                <a:srgbClr val="3D3935"/>
              </a:solidFill>
              <a:latin typeface="Open Sans" panose="020B0606030504020204" pitchFamily="34" charset="0"/>
            </a:endParaRPr>
          </a:p>
        </p:txBody>
      </p:sp>
      <p:sp>
        <p:nvSpPr>
          <p:cNvPr id="48" name="TextBox 47">
            <a:extLst>
              <a:ext uri="{FF2B5EF4-FFF2-40B4-BE49-F238E27FC236}">
                <a16:creationId xmlns:a16="http://schemas.microsoft.com/office/drawing/2014/main" id="{53F28620-7EDA-A686-0AAD-C7F6297E2F50}"/>
              </a:ext>
            </a:extLst>
          </p:cNvPr>
          <p:cNvSpPr txBox="1"/>
          <p:nvPr/>
        </p:nvSpPr>
        <p:spPr>
          <a:xfrm>
            <a:off x="304799" y="309709"/>
            <a:ext cx="3733801" cy="1200329"/>
          </a:xfrm>
          <a:prstGeom prst="rect">
            <a:avLst/>
          </a:prstGeom>
          <a:noFill/>
        </p:spPr>
        <p:txBody>
          <a:bodyPr wrap="square">
            <a:spAutoFit/>
          </a:bodyPr>
          <a:lstStyle/>
          <a:p>
            <a:r>
              <a:rPr lang="en-US" sz="3600" dirty="0">
                <a:solidFill>
                  <a:srgbClr val="2B2576"/>
                </a:solidFill>
              </a:rPr>
              <a:t>Merkle Trees</a:t>
            </a:r>
            <a:br>
              <a:rPr lang="en-US" sz="3600" dirty="0">
                <a:solidFill>
                  <a:srgbClr val="09B36B"/>
                </a:solidFill>
              </a:rPr>
            </a:br>
            <a:r>
              <a:rPr lang="en-US" sz="3600" dirty="0">
                <a:solidFill>
                  <a:srgbClr val="5465FF"/>
                </a:solidFill>
              </a:rPr>
              <a:t>Hashing Process</a:t>
            </a:r>
          </a:p>
        </p:txBody>
      </p:sp>
      <p:grpSp>
        <p:nvGrpSpPr>
          <p:cNvPr id="561" name="Group 560">
            <a:extLst>
              <a:ext uri="{FF2B5EF4-FFF2-40B4-BE49-F238E27FC236}">
                <a16:creationId xmlns:a16="http://schemas.microsoft.com/office/drawing/2014/main" id="{B782118E-C6E7-49A9-336D-B971E1DA8397}"/>
              </a:ext>
            </a:extLst>
          </p:cNvPr>
          <p:cNvGrpSpPr/>
          <p:nvPr/>
        </p:nvGrpSpPr>
        <p:grpSpPr>
          <a:xfrm>
            <a:off x="3749039" y="4486863"/>
            <a:ext cx="8096060" cy="1037904"/>
            <a:chOff x="3749039" y="4486863"/>
            <a:chExt cx="8096060" cy="1037904"/>
          </a:xfrm>
        </p:grpSpPr>
        <p:sp>
          <p:nvSpPr>
            <p:cNvPr id="6" name="Rectangle: Rounded Corners 5">
              <a:extLst>
                <a:ext uri="{FF2B5EF4-FFF2-40B4-BE49-F238E27FC236}">
                  <a16:creationId xmlns:a16="http://schemas.microsoft.com/office/drawing/2014/main" id="{E197D5D4-A7E5-1E99-0531-42F4CD911958}"/>
                </a:ext>
              </a:extLst>
            </p:cNvPr>
            <p:cNvSpPr/>
            <p:nvPr/>
          </p:nvSpPr>
          <p:spPr>
            <a:xfrm>
              <a:off x="4003076" y="4487760"/>
              <a:ext cx="701107" cy="630515"/>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100" b="1" dirty="0">
                  <a:solidFill>
                    <a:srgbClr val="2B2576"/>
                  </a:solidFill>
                </a:rPr>
                <a:t>Dog</a:t>
              </a:r>
            </a:p>
          </p:txBody>
        </p:sp>
        <p:sp>
          <p:nvSpPr>
            <p:cNvPr id="7" name="Rectangle: Rounded Corners 6">
              <a:extLst>
                <a:ext uri="{FF2B5EF4-FFF2-40B4-BE49-F238E27FC236}">
                  <a16:creationId xmlns:a16="http://schemas.microsoft.com/office/drawing/2014/main" id="{EBFAB2DD-686F-9303-9A96-38F2F12138A8}"/>
                </a:ext>
              </a:extLst>
            </p:cNvPr>
            <p:cNvSpPr/>
            <p:nvPr/>
          </p:nvSpPr>
          <p:spPr>
            <a:xfrm>
              <a:off x="4975842" y="4488656"/>
              <a:ext cx="701107" cy="630515"/>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100" b="1" dirty="0">
                  <a:solidFill>
                    <a:srgbClr val="2B2576"/>
                  </a:solidFill>
                </a:rPr>
                <a:t>Fish</a:t>
              </a:r>
            </a:p>
          </p:txBody>
        </p:sp>
        <p:sp>
          <p:nvSpPr>
            <p:cNvPr id="16" name="TextBox 15">
              <a:extLst>
                <a:ext uri="{FF2B5EF4-FFF2-40B4-BE49-F238E27FC236}">
                  <a16:creationId xmlns:a16="http://schemas.microsoft.com/office/drawing/2014/main" id="{05263B03-C90E-885E-E7A3-5EE4AEC3C8D8}"/>
                </a:ext>
              </a:extLst>
            </p:cNvPr>
            <p:cNvSpPr txBox="1"/>
            <p:nvPr/>
          </p:nvSpPr>
          <p:spPr>
            <a:xfrm>
              <a:off x="3749039" y="5170951"/>
              <a:ext cx="1200871" cy="307777"/>
            </a:xfrm>
            <a:prstGeom prst="rect">
              <a:avLst/>
            </a:prstGeom>
            <a:noFill/>
          </p:spPr>
          <p:txBody>
            <a:bodyPr wrap="square" rtlCol="0">
              <a:spAutoFit/>
            </a:bodyPr>
            <a:lstStyle/>
            <a:p>
              <a:pPr algn="ctr"/>
              <a:r>
                <a:rPr lang="en-US" dirty="0">
                  <a:solidFill>
                    <a:srgbClr val="2B2576"/>
                  </a:solidFill>
                </a:rPr>
                <a:t>A</a:t>
              </a:r>
            </a:p>
          </p:txBody>
        </p:sp>
        <p:sp>
          <p:nvSpPr>
            <p:cNvPr id="17" name="TextBox 16">
              <a:extLst>
                <a:ext uri="{FF2B5EF4-FFF2-40B4-BE49-F238E27FC236}">
                  <a16:creationId xmlns:a16="http://schemas.microsoft.com/office/drawing/2014/main" id="{9DFEB7D8-E486-B22A-50F3-26468B39740C}"/>
                </a:ext>
              </a:extLst>
            </p:cNvPr>
            <p:cNvSpPr txBox="1"/>
            <p:nvPr/>
          </p:nvSpPr>
          <p:spPr>
            <a:xfrm>
              <a:off x="4674913" y="5201479"/>
              <a:ext cx="1200871" cy="307777"/>
            </a:xfrm>
            <a:prstGeom prst="rect">
              <a:avLst/>
            </a:prstGeom>
            <a:noFill/>
          </p:spPr>
          <p:txBody>
            <a:bodyPr wrap="square" rtlCol="0">
              <a:spAutoFit/>
            </a:bodyPr>
            <a:lstStyle/>
            <a:p>
              <a:pPr algn="ctr"/>
              <a:r>
                <a:rPr lang="en-US" dirty="0">
                  <a:solidFill>
                    <a:srgbClr val="2B2576"/>
                  </a:solidFill>
                </a:rPr>
                <a:t>B</a:t>
              </a:r>
            </a:p>
          </p:txBody>
        </p:sp>
        <p:sp>
          <p:nvSpPr>
            <p:cNvPr id="18" name="TextBox 17">
              <a:extLst>
                <a:ext uri="{FF2B5EF4-FFF2-40B4-BE49-F238E27FC236}">
                  <a16:creationId xmlns:a16="http://schemas.microsoft.com/office/drawing/2014/main" id="{93D3F333-00A8-E9AA-2146-EE4D92B652C7}"/>
                </a:ext>
              </a:extLst>
            </p:cNvPr>
            <p:cNvSpPr txBox="1"/>
            <p:nvPr/>
          </p:nvSpPr>
          <p:spPr>
            <a:xfrm>
              <a:off x="5767005" y="5216990"/>
              <a:ext cx="1200871" cy="307777"/>
            </a:xfrm>
            <a:prstGeom prst="rect">
              <a:avLst/>
            </a:prstGeom>
            <a:noFill/>
          </p:spPr>
          <p:txBody>
            <a:bodyPr wrap="square" rtlCol="0">
              <a:spAutoFit/>
            </a:bodyPr>
            <a:lstStyle/>
            <a:p>
              <a:pPr algn="ctr"/>
              <a:r>
                <a:rPr lang="en-US" dirty="0">
                  <a:solidFill>
                    <a:srgbClr val="2B2576"/>
                  </a:solidFill>
                </a:rPr>
                <a:t>C</a:t>
              </a:r>
            </a:p>
          </p:txBody>
        </p:sp>
        <p:sp>
          <p:nvSpPr>
            <p:cNvPr id="19" name="TextBox 18">
              <a:extLst>
                <a:ext uri="{FF2B5EF4-FFF2-40B4-BE49-F238E27FC236}">
                  <a16:creationId xmlns:a16="http://schemas.microsoft.com/office/drawing/2014/main" id="{5C7C3DF6-B581-DAB6-3680-A9AA4C516008}"/>
                </a:ext>
              </a:extLst>
            </p:cNvPr>
            <p:cNvSpPr txBox="1"/>
            <p:nvPr/>
          </p:nvSpPr>
          <p:spPr>
            <a:xfrm>
              <a:off x="6719063" y="5216990"/>
              <a:ext cx="1200871" cy="307777"/>
            </a:xfrm>
            <a:prstGeom prst="rect">
              <a:avLst/>
            </a:prstGeom>
            <a:noFill/>
          </p:spPr>
          <p:txBody>
            <a:bodyPr wrap="square" rtlCol="0">
              <a:spAutoFit/>
            </a:bodyPr>
            <a:lstStyle/>
            <a:p>
              <a:pPr algn="ctr"/>
              <a:r>
                <a:rPr lang="en-US" dirty="0">
                  <a:solidFill>
                    <a:srgbClr val="2B2576"/>
                  </a:solidFill>
                </a:rPr>
                <a:t>D</a:t>
              </a:r>
            </a:p>
          </p:txBody>
        </p:sp>
        <p:sp>
          <p:nvSpPr>
            <p:cNvPr id="476" name="Rectangle: Rounded Corners 475">
              <a:extLst>
                <a:ext uri="{FF2B5EF4-FFF2-40B4-BE49-F238E27FC236}">
                  <a16:creationId xmlns:a16="http://schemas.microsoft.com/office/drawing/2014/main" id="{073C014F-FF33-2FE1-DE41-3F1CFC855A9F}"/>
                </a:ext>
              </a:extLst>
            </p:cNvPr>
            <p:cNvSpPr/>
            <p:nvPr/>
          </p:nvSpPr>
          <p:spPr>
            <a:xfrm>
              <a:off x="5996181" y="4486864"/>
              <a:ext cx="701107" cy="630515"/>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100" b="1" dirty="0">
                  <a:solidFill>
                    <a:srgbClr val="2B2576"/>
                  </a:solidFill>
                </a:rPr>
                <a:t>Rat</a:t>
              </a:r>
            </a:p>
          </p:txBody>
        </p:sp>
        <p:sp>
          <p:nvSpPr>
            <p:cNvPr id="477" name="Rectangle: Rounded Corners 476">
              <a:extLst>
                <a:ext uri="{FF2B5EF4-FFF2-40B4-BE49-F238E27FC236}">
                  <a16:creationId xmlns:a16="http://schemas.microsoft.com/office/drawing/2014/main" id="{F526638F-292B-F97B-F26A-0151B8065894}"/>
                </a:ext>
              </a:extLst>
            </p:cNvPr>
            <p:cNvSpPr/>
            <p:nvPr/>
          </p:nvSpPr>
          <p:spPr>
            <a:xfrm>
              <a:off x="6968947" y="4487760"/>
              <a:ext cx="701107" cy="630515"/>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100" b="1" dirty="0">
                  <a:solidFill>
                    <a:srgbClr val="2B2576"/>
                  </a:solidFill>
                </a:rPr>
                <a:t>Frog</a:t>
              </a:r>
            </a:p>
          </p:txBody>
        </p:sp>
        <p:sp>
          <p:nvSpPr>
            <p:cNvPr id="504" name="Rectangle: Rounded Corners 503">
              <a:extLst>
                <a:ext uri="{FF2B5EF4-FFF2-40B4-BE49-F238E27FC236}">
                  <a16:creationId xmlns:a16="http://schemas.microsoft.com/office/drawing/2014/main" id="{9DBA6333-D106-8D1B-0B9F-55EA69F78492}"/>
                </a:ext>
              </a:extLst>
            </p:cNvPr>
            <p:cNvSpPr/>
            <p:nvPr/>
          </p:nvSpPr>
          <p:spPr>
            <a:xfrm>
              <a:off x="7928241" y="4487759"/>
              <a:ext cx="701107" cy="630515"/>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100" b="1" dirty="0">
                  <a:solidFill>
                    <a:srgbClr val="2B2576"/>
                  </a:solidFill>
                </a:rPr>
                <a:t>Lizard</a:t>
              </a:r>
            </a:p>
          </p:txBody>
        </p:sp>
        <p:sp>
          <p:nvSpPr>
            <p:cNvPr id="505" name="Rectangle: Rounded Corners 504">
              <a:extLst>
                <a:ext uri="{FF2B5EF4-FFF2-40B4-BE49-F238E27FC236}">
                  <a16:creationId xmlns:a16="http://schemas.microsoft.com/office/drawing/2014/main" id="{7FA81118-8895-C2A0-729B-FAA0F07D0169}"/>
                </a:ext>
              </a:extLst>
            </p:cNvPr>
            <p:cNvSpPr/>
            <p:nvPr/>
          </p:nvSpPr>
          <p:spPr>
            <a:xfrm>
              <a:off x="8901007" y="4488655"/>
              <a:ext cx="701107" cy="630515"/>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100" b="1" dirty="0">
                  <a:solidFill>
                    <a:srgbClr val="2B2576"/>
                  </a:solidFill>
                </a:rPr>
                <a:t>Horse</a:t>
              </a:r>
            </a:p>
          </p:txBody>
        </p:sp>
        <p:sp>
          <p:nvSpPr>
            <p:cNvPr id="506" name="TextBox 505">
              <a:extLst>
                <a:ext uri="{FF2B5EF4-FFF2-40B4-BE49-F238E27FC236}">
                  <a16:creationId xmlns:a16="http://schemas.microsoft.com/office/drawing/2014/main" id="{21D4982B-ED69-DA48-D595-E07A8216825D}"/>
                </a:ext>
              </a:extLst>
            </p:cNvPr>
            <p:cNvSpPr txBox="1"/>
            <p:nvPr/>
          </p:nvSpPr>
          <p:spPr>
            <a:xfrm>
              <a:off x="7674204" y="5170950"/>
              <a:ext cx="1200871" cy="307777"/>
            </a:xfrm>
            <a:prstGeom prst="rect">
              <a:avLst/>
            </a:prstGeom>
            <a:noFill/>
          </p:spPr>
          <p:txBody>
            <a:bodyPr wrap="square" rtlCol="0">
              <a:spAutoFit/>
            </a:bodyPr>
            <a:lstStyle/>
            <a:p>
              <a:pPr algn="ctr"/>
              <a:r>
                <a:rPr lang="en-US" dirty="0">
                  <a:solidFill>
                    <a:srgbClr val="2B2576"/>
                  </a:solidFill>
                </a:rPr>
                <a:t>E</a:t>
              </a:r>
            </a:p>
          </p:txBody>
        </p:sp>
        <p:sp>
          <p:nvSpPr>
            <p:cNvPr id="507" name="TextBox 506">
              <a:extLst>
                <a:ext uri="{FF2B5EF4-FFF2-40B4-BE49-F238E27FC236}">
                  <a16:creationId xmlns:a16="http://schemas.microsoft.com/office/drawing/2014/main" id="{5D43CAF5-01BC-0FBE-788D-6E09DB81E791}"/>
                </a:ext>
              </a:extLst>
            </p:cNvPr>
            <p:cNvSpPr txBox="1"/>
            <p:nvPr/>
          </p:nvSpPr>
          <p:spPr>
            <a:xfrm>
              <a:off x="8600078" y="5201478"/>
              <a:ext cx="1200871" cy="307777"/>
            </a:xfrm>
            <a:prstGeom prst="rect">
              <a:avLst/>
            </a:prstGeom>
            <a:noFill/>
          </p:spPr>
          <p:txBody>
            <a:bodyPr wrap="square" rtlCol="0">
              <a:spAutoFit/>
            </a:bodyPr>
            <a:lstStyle/>
            <a:p>
              <a:pPr algn="ctr"/>
              <a:r>
                <a:rPr lang="en-US" dirty="0">
                  <a:solidFill>
                    <a:srgbClr val="2B2576"/>
                  </a:solidFill>
                </a:rPr>
                <a:t>F</a:t>
              </a:r>
            </a:p>
          </p:txBody>
        </p:sp>
        <p:sp>
          <p:nvSpPr>
            <p:cNvPr id="508" name="TextBox 507">
              <a:extLst>
                <a:ext uri="{FF2B5EF4-FFF2-40B4-BE49-F238E27FC236}">
                  <a16:creationId xmlns:a16="http://schemas.microsoft.com/office/drawing/2014/main" id="{0F3ABDEF-036A-8864-34D4-2FF2754E21E5}"/>
                </a:ext>
              </a:extLst>
            </p:cNvPr>
            <p:cNvSpPr txBox="1"/>
            <p:nvPr/>
          </p:nvSpPr>
          <p:spPr>
            <a:xfrm>
              <a:off x="9692170" y="5216989"/>
              <a:ext cx="1200871" cy="307777"/>
            </a:xfrm>
            <a:prstGeom prst="rect">
              <a:avLst/>
            </a:prstGeom>
            <a:noFill/>
          </p:spPr>
          <p:txBody>
            <a:bodyPr wrap="square" rtlCol="0">
              <a:spAutoFit/>
            </a:bodyPr>
            <a:lstStyle/>
            <a:p>
              <a:pPr algn="ctr"/>
              <a:r>
                <a:rPr lang="en-US" dirty="0">
                  <a:solidFill>
                    <a:srgbClr val="2B2576"/>
                  </a:solidFill>
                </a:rPr>
                <a:t>G</a:t>
              </a:r>
            </a:p>
          </p:txBody>
        </p:sp>
        <p:sp>
          <p:nvSpPr>
            <p:cNvPr id="509" name="TextBox 508">
              <a:extLst>
                <a:ext uri="{FF2B5EF4-FFF2-40B4-BE49-F238E27FC236}">
                  <a16:creationId xmlns:a16="http://schemas.microsoft.com/office/drawing/2014/main" id="{70326DA4-40E6-898C-6D42-C98AE2E27313}"/>
                </a:ext>
              </a:extLst>
            </p:cNvPr>
            <p:cNvSpPr txBox="1"/>
            <p:nvPr/>
          </p:nvSpPr>
          <p:spPr>
            <a:xfrm>
              <a:off x="10644228" y="5216989"/>
              <a:ext cx="1200871" cy="307777"/>
            </a:xfrm>
            <a:prstGeom prst="rect">
              <a:avLst/>
            </a:prstGeom>
            <a:noFill/>
          </p:spPr>
          <p:txBody>
            <a:bodyPr wrap="square" rtlCol="0">
              <a:spAutoFit/>
            </a:bodyPr>
            <a:lstStyle/>
            <a:p>
              <a:pPr algn="ctr"/>
              <a:r>
                <a:rPr lang="en-US" dirty="0">
                  <a:solidFill>
                    <a:srgbClr val="2B2576"/>
                  </a:solidFill>
                </a:rPr>
                <a:t>H</a:t>
              </a:r>
            </a:p>
          </p:txBody>
        </p:sp>
        <p:sp>
          <p:nvSpPr>
            <p:cNvPr id="517" name="Rectangle: Rounded Corners 516">
              <a:extLst>
                <a:ext uri="{FF2B5EF4-FFF2-40B4-BE49-F238E27FC236}">
                  <a16:creationId xmlns:a16="http://schemas.microsoft.com/office/drawing/2014/main" id="{EB49B7D9-2C2A-0CD8-481F-8566AD39947B}"/>
                </a:ext>
              </a:extLst>
            </p:cNvPr>
            <p:cNvSpPr/>
            <p:nvPr/>
          </p:nvSpPr>
          <p:spPr>
            <a:xfrm>
              <a:off x="9921346" y="4486863"/>
              <a:ext cx="701107" cy="630515"/>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100" b="1" dirty="0">
                  <a:solidFill>
                    <a:srgbClr val="2B2576"/>
                  </a:solidFill>
                </a:rPr>
                <a:t>Rabbit</a:t>
              </a:r>
            </a:p>
          </p:txBody>
        </p:sp>
        <p:sp>
          <p:nvSpPr>
            <p:cNvPr id="518" name="Rectangle: Rounded Corners 517">
              <a:extLst>
                <a:ext uri="{FF2B5EF4-FFF2-40B4-BE49-F238E27FC236}">
                  <a16:creationId xmlns:a16="http://schemas.microsoft.com/office/drawing/2014/main" id="{E3031D80-78A5-B617-1AFE-62437ECFF1CA}"/>
                </a:ext>
              </a:extLst>
            </p:cNvPr>
            <p:cNvSpPr/>
            <p:nvPr/>
          </p:nvSpPr>
          <p:spPr>
            <a:xfrm>
              <a:off x="10894112" y="4487759"/>
              <a:ext cx="701107" cy="630515"/>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100" b="1" dirty="0">
                  <a:solidFill>
                    <a:srgbClr val="2B2576"/>
                  </a:solidFill>
                </a:rPr>
                <a:t>Bird</a:t>
              </a:r>
            </a:p>
          </p:txBody>
        </p:sp>
      </p:grpSp>
      <p:grpSp>
        <p:nvGrpSpPr>
          <p:cNvPr id="580" name="Group 579">
            <a:extLst>
              <a:ext uri="{FF2B5EF4-FFF2-40B4-BE49-F238E27FC236}">
                <a16:creationId xmlns:a16="http://schemas.microsoft.com/office/drawing/2014/main" id="{E2191D6E-F2C3-ABC1-2D97-401808626F1E}"/>
              </a:ext>
            </a:extLst>
          </p:cNvPr>
          <p:cNvGrpSpPr/>
          <p:nvPr/>
        </p:nvGrpSpPr>
        <p:grpSpPr>
          <a:xfrm>
            <a:off x="3994770" y="3928315"/>
            <a:ext cx="7600449" cy="560341"/>
            <a:chOff x="3994770" y="3928315"/>
            <a:chExt cx="7600449" cy="560341"/>
          </a:xfrm>
        </p:grpSpPr>
        <p:cxnSp>
          <p:nvCxnSpPr>
            <p:cNvPr id="564" name="Straight Arrow Connector 563">
              <a:extLst>
                <a:ext uri="{FF2B5EF4-FFF2-40B4-BE49-F238E27FC236}">
                  <a16:creationId xmlns:a16="http://schemas.microsoft.com/office/drawing/2014/main" id="{5DE1A831-A156-7A30-35CE-8182987B16BD}"/>
                </a:ext>
              </a:extLst>
            </p:cNvPr>
            <p:cNvCxnSpPr>
              <a:cxnSpLocks/>
              <a:endCxn id="566" idx="2"/>
            </p:cNvCxnSpPr>
            <p:nvPr/>
          </p:nvCxnSpPr>
          <p:spPr>
            <a:xfrm flipH="1" flipV="1">
              <a:off x="4349476" y="4234260"/>
              <a:ext cx="4154" cy="253500"/>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cxnSp>
          <p:nvCxnSpPr>
            <p:cNvPr id="565" name="Straight Arrow Connector 564">
              <a:extLst>
                <a:ext uri="{FF2B5EF4-FFF2-40B4-BE49-F238E27FC236}">
                  <a16:creationId xmlns:a16="http://schemas.microsoft.com/office/drawing/2014/main" id="{3F4446DE-A127-50C8-4402-09D0A63488DD}"/>
                </a:ext>
              </a:extLst>
            </p:cNvPr>
            <p:cNvCxnSpPr>
              <a:cxnSpLocks/>
              <a:endCxn id="567" idx="2"/>
            </p:cNvCxnSpPr>
            <p:nvPr/>
          </p:nvCxnSpPr>
          <p:spPr>
            <a:xfrm flipH="1" flipV="1">
              <a:off x="5326395" y="4235156"/>
              <a:ext cx="1" cy="253500"/>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sp>
          <p:nvSpPr>
            <p:cNvPr id="566" name="Rectangle: Rounded Corners 565">
              <a:extLst>
                <a:ext uri="{FF2B5EF4-FFF2-40B4-BE49-F238E27FC236}">
                  <a16:creationId xmlns:a16="http://schemas.microsoft.com/office/drawing/2014/main" id="{E2681A08-F16B-A9CA-3F03-0C7B78D6981C}"/>
                </a:ext>
              </a:extLst>
            </p:cNvPr>
            <p:cNvSpPr/>
            <p:nvPr/>
          </p:nvSpPr>
          <p:spPr>
            <a:xfrm>
              <a:off x="3994770" y="3929212"/>
              <a:ext cx="709411"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H(A)</a:t>
              </a:r>
            </a:p>
          </p:txBody>
        </p:sp>
        <p:sp>
          <p:nvSpPr>
            <p:cNvPr id="567" name="Rectangle: Rounded Corners 566">
              <a:extLst>
                <a:ext uri="{FF2B5EF4-FFF2-40B4-BE49-F238E27FC236}">
                  <a16:creationId xmlns:a16="http://schemas.microsoft.com/office/drawing/2014/main" id="{EA8F92EC-57B0-3074-D7E4-40FD5155DF25}"/>
                </a:ext>
              </a:extLst>
            </p:cNvPr>
            <p:cNvSpPr/>
            <p:nvPr/>
          </p:nvSpPr>
          <p:spPr>
            <a:xfrm>
              <a:off x="4975840" y="3930108"/>
              <a:ext cx="701109"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H(B)</a:t>
              </a:r>
            </a:p>
          </p:txBody>
        </p:sp>
        <p:cxnSp>
          <p:nvCxnSpPr>
            <p:cNvPr id="568" name="Straight Arrow Connector 567">
              <a:extLst>
                <a:ext uri="{FF2B5EF4-FFF2-40B4-BE49-F238E27FC236}">
                  <a16:creationId xmlns:a16="http://schemas.microsoft.com/office/drawing/2014/main" id="{03664D1F-5774-795B-FDE5-308D681AA9EA}"/>
                </a:ext>
              </a:extLst>
            </p:cNvPr>
            <p:cNvCxnSpPr>
              <a:cxnSpLocks/>
              <a:endCxn id="570" idx="2"/>
            </p:cNvCxnSpPr>
            <p:nvPr/>
          </p:nvCxnSpPr>
          <p:spPr>
            <a:xfrm flipH="1" flipV="1">
              <a:off x="6342581" y="4233364"/>
              <a:ext cx="4154" cy="253500"/>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cxnSp>
          <p:nvCxnSpPr>
            <p:cNvPr id="569" name="Straight Arrow Connector 568">
              <a:extLst>
                <a:ext uri="{FF2B5EF4-FFF2-40B4-BE49-F238E27FC236}">
                  <a16:creationId xmlns:a16="http://schemas.microsoft.com/office/drawing/2014/main" id="{C14902D1-F6A3-28C2-F0AB-6AC5C0613DDC}"/>
                </a:ext>
              </a:extLst>
            </p:cNvPr>
            <p:cNvCxnSpPr>
              <a:cxnSpLocks/>
              <a:endCxn id="571" idx="2"/>
            </p:cNvCxnSpPr>
            <p:nvPr/>
          </p:nvCxnSpPr>
          <p:spPr>
            <a:xfrm flipH="1" flipV="1">
              <a:off x="7319500" y="4234260"/>
              <a:ext cx="1" cy="253500"/>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sp>
          <p:nvSpPr>
            <p:cNvPr id="570" name="Rectangle: Rounded Corners 569">
              <a:extLst>
                <a:ext uri="{FF2B5EF4-FFF2-40B4-BE49-F238E27FC236}">
                  <a16:creationId xmlns:a16="http://schemas.microsoft.com/office/drawing/2014/main" id="{94263521-0C23-E107-D1D7-BC6F14536414}"/>
                </a:ext>
              </a:extLst>
            </p:cNvPr>
            <p:cNvSpPr/>
            <p:nvPr/>
          </p:nvSpPr>
          <p:spPr>
            <a:xfrm>
              <a:off x="5987875" y="3928316"/>
              <a:ext cx="709411"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H(C)</a:t>
              </a:r>
            </a:p>
          </p:txBody>
        </p:sp>
        <p:sp>
          <p:nvSpPr>
            <p:cNvPr id="571" name="Rectangle: Rounded Corners 570">
              <a:extLst>
                <a:ext uri="{FF2B5EF4-FFF2-40B4-BE49-F238E27FC236}">
                  <a16:creationId xmlns:a16="http://schemas.microsoft.com/office/drawing/2014/main" id="{42D46849-63DD-D66E-370B-5F81FB0E5745}"/>
                </a:ext>
              </a:extLst>
            </p:cNvPr>
            <p:cNvSpPr/>
            <p:nvPr/>
          </p:nvSpPr>
          <p:spPr>
            <a:xfrm>
              <a:off x="6968945" y="3929212"/>
              <a:ext cx="701109"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H(D)</a:t>
              </a:r>
            </a:p>
          </p:txBody>
        </p:sp>
        <p:cxnSp>
          <p:nvCxnSpPr>
            <p:cNvPr id="572" name="Straight Arrow Connector 571">
              <a:extLst>
                <a:ext uri="{FF2B5EF4-FFF2-40B4-BE49-F238E27FC236}">
                  <a16:creationId xmlns:a16="http://schemas.microsoft.com/office/drawing/2014/main" id="{AFE1F557-0C51-0B6F-B584-728C7B547FAA}"/>
                </a:ext>
              </a:extLst>
            </p:cNvPr>
            <p:cNvCxnSpPr>
              <a:cxnSpLocks/>
              <a:endCxn id="574" idx="2"/>
            </p:cNvCxnSpPr>
            <p:nvPr/>
          </p:nvCxnSpPr>
          <p:spPr>
            <a:xfrm flipH="1" flipV="1">
              <a:off x="8274641" y="4234259"/>
              <a:ext cx="4154" cy="253500"/>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cxnSp>
          <p:nvCxnSpPr>
            <p:cNvPr id="573" name="Straight Arrow Connector 572">
              <a:extLst>
                <a:ext uri="{FF2B5EF4-FFF2-40B4-BE49-F238E27FC236}">
                  <a16:creationId xmlns:a16="http://schemas.microsoft.com/office/drawing/2014/main" id="{3B34A462-2826-9A41-AC14-2B8C866FEFF7}"/>
                </a:ext>
              </a:extLst>
            </p:cNvPr>
            <p:cNvCxnSpPr>
              <a:cxnSpLocks/>
              <a:endCxn id="575" idx="2"/>
            </p:cNvCxnSpPr>
            <p:nvPr/>
          </p:nvCxnSpPr>
          <p:spPr>
            <a:xfrm flipH="1" flipV="1">
              <a:off x="9251560" y="4235155"/>
              <a:ext cx="1" cy="253500"/>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sp>
          <p:nvSpPr>
            <p:cNvPr id="574" name="Rectangle: Rounded Corners 573">
              <a:extLst>
                <a:ext uri="{FF2B5EF4-FFF2-40B4-BE49-F238E27FC236}">
                  <a16:creationId xmlns:a16="http://schemas.microsoft.com/office/drawing/2014/main" id="{3EE5EF50-2EEA-5033-D739-C7D6EA8E2226}"/>
                </a:ext>
              </a:extLst>
            </p:cNvPr>
            <p:cNvSpPr/>
            <p:nvPr/>
          </p:nvSpPr>
          <p:spPr>
            <a:xfrm>
              <a:off x="7919935" y="3929211"/>
              <a:ext cx="709411"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H(E)</a:t>
              </a:r>
            </a:p>
          </p:txBody>
        </p:sp>
        <p:sp>
          <p:nvSpPr>
            <p:cNvPr id="575" name="Rectangle: Rounded Corners 574">
              <a:extLst>
                <a:ext uri="{FF2B5EF4-FFF2-40B4-BE49-F238E27FC236}">
                  <a16:creationId xmlns:a16="http://schemas.microsoft.com/office/drawing/2014/main" id="{13F84300-7F09-580E-C604-F5868F0A6B8E}"/>
                </a:ext>
              </a:extLst>
            </p:cNvPr>
            <p:cNvSpPr/>
            <p:nvPr/>
          </p:nvSpPr>
          <p:spPr>
            <a:xfrm>
              <a:off x="8901005" y="3930107"/>
              <a:ext cx="701109"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H(F)</a:t>
              </a:r>
            </a:p>
          </p:txBody>
        </p:sp>
        <p:cxnSp>
          <p:nvCxnSpPr>
            <p:cNvPr id="576" name="Straight Arrow Connector 575">
              <a:extLst>
                <a:ext uri="{FF2B5EF4-FFF2-40B4-BE49-F238E27FC236}">
                  <a16:creationId xmlns:a16="http://schemas.microsoft.com/office/drawing/2014/main" id="{C0FC0694-EBED-D910-6763-D464E11149E6}"/>
                </a:ext>
              </a:extLst>
            </p:cNvPr>
            <p:cNvCxnSpPr>
              <a:cxnSpLocks/>
              <a:endCxn id="578" idx="2"/>
            </p:cNvCxnSpPr>
            <p:nvPr/>
          </p:nvCxnSpPr>
          <p:spPr>
            <a:xfrm flipH="1" flipV="1">
              <a:off x="10267746" y="4233363"/>
              <a:ext cx="4154" cy="253500"/>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cxnSp>
          <p:nvCxnSpPr>
            <p:cNvPr id="577" name="Straight Arrow Connector 576">
              <a:extLst>
                <a:ext uri="{FF2B5EF4-FFF2-40B4-BE49-F238E27FC236}">
                  <a16:creationId xmlns:a16="http://schemas.microsoft.com/office/drawing/2014/main" id="{1FE5FC6F-4BC4-007A-E37A-367795D96D15}"/>
                </a:ext>
              </a:extLst>
            </p:cNvPr>
            <p:cNvCxnSpPr>
              <a:cxnSpLocks/>
              <a:endCxn id="579" idx="2"/>
            </p:cNvCxnSpPr>
            <p:nvPr/>
          </p:nvCxnSpPr>
          <p:spPr>
            <a:xfrm flipH="1" flipV="1">
              <a:off x="11244665" y="4234259"/>
              <a:ext cx="1" cy="253500"/>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sp>
          <p:nvSpPr>
            <p:cNvPr id="578" name="Rectangle: Rounded Corners 577">
              <a:extLst>
                <a:ext uri="{FF2B5EF4-FFF2-40B4-BE49-F238E27FC236}">
                  <a16:creationId xmlns:a16="http://schemas.microsoft.com/office/drawing/2014/main" id="{BA98621E-794B-BE2A-C2FB-7A95BA1AB2AB}"/>
                </a:ext>
              </a:extLst>
            </p:cNvPr>
            <p:cNvSpPr/>
            <p:nvPr/>
          </p:nvSpPr>
          <p:spPr>
            <a:xfrm>
              <a:off x="9913040" y="3928315"/>
              <a:ext cx="709411"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H(G)</a:t>
              </a:r>
            </a:p>
          </p:txBody>
        </p:sp>
        <p:sp>
          <p:nvSpPr>
            <p:cNvPr id="579" name="Rectangle: Rounded Corners 578">
              <a:extLst>
                <a:ext uri="{FF2B5EF4-FFF2-40B4-BE49-F238E27FC236}">
                  <a16:creationId xmlns:a16="http://schemas.microsoft.com/office/drawing/2014/main" id="{92492877-1970-B096-E11A-54C5C626DFF1}"/>
                </a:ext>
              </a:extLst>
            </p:cNvPr>
            <p:cNvSpPr/>
            <p:nvPr/>
          </p:nvSpPr>
          <p:spPr>
            <a:xfrm>
              <a:off x="10894110" y="3929211"/>
              <a:ext cx="701109"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H(H)</a:t>
              </a:r>
            </a:p>
          </p:txBody>
        </p:sp>
      </p:grpSp>
    </p:spTree>
    <p:extLst>
      <p:ext uri="{BB962C8B-B14F-4D97-AF65-F5344CB8AC3E}">
        <p14:creationId xmlns:p14="http://schemas.microsoft.com/office/powerpoint/2010/main" val="125295554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5A398F57-2C67-A971-DCB3-797721BDFE1B}"/>
            </a:ext>
          </a:extLst>
        </p:cNvPr>
        <p:cNvGrpSpPr/>
        <p:nvPr/>
      </p:nvGrpSpPr>
      <p:grpSpPr>
        <a:xfrm>
          <a:off x="0" y="0"/>
          <a:ext cx="0" cy="0"/>
          <a:chOff x="0" y="0"/>
          <a:chExt cx="0" cy="0"/>
        </a:xfrm>
      </p:grpSpPr>
      <p:sp>
        <p:nvSpPr>
          <p:cNvPr id="31" name="TextBox 30">
            <a:extLst>
              <a:ext uri="{FF2B5EF4-FFF2-40B4-BE49-F238E27FC236}">
                <a16:creationId xmlns:a16="http://schemas.microsoft.com/office/drawing/2014/main" id="{2115FF17-6AD2-6489-ADF3-B8DB41685BBC}"/>
              </a:ext>
            </a:extLst>
          </p:cNvPr>
          <p:cNvSpPr txBox="1"/>
          <p:nvPr/>
        </p:nvSpPr>
        <p:spPr>
          <a:xfrm>
            <a:off x="346901" y="1586177"/>
            <a:ext cx="3853624" cy="738664"/>
          </a:xfrm>
          <a:prstGeom prst="rect">
            <a:avLst/>
          </a:prstGeom>
          <a:noFill/>
        </p:spPr>
        <p:txBody>
          <a:bodyPr wrap="square">
            <a:spAutoFit/>
          </a:bodyPr>
          <a:lstStyle/>
          <a:p>
            <a:pPr marL="342900" indent="-342900">
              <a:buFont typeface="Arial"/>
              <a:buAutoNum type="arabicPeriod"/>
            </a:pPr>
            <a:r>
              <a:rPr lang="en-US" dirty="0">
                <a:solidFill>
                  <a:srgbClr val="3D3935"/>
                </a:solidFill>
                <a:latin typeface="Open Sans" panose="020B0606030504020204" pitchFamily="34" charset="0"/>
              </a:rPr>
              <a:t>Hash the leaf node data.</a:t>
            </a:r>
          </a:p>
          <a:p>
            <a:pPr marL="342900" indent="-342900">
              <a:buAutoNum type="arabicPeriod"/>
            </a:pPr>
            <a:r>
              <a:rPr lang="en-US" dirty="0">
                <a:solidFill>
                  <a:srgbClr val="3D3935"/>
                </a:solidFill>
                <a:latin typeface="Open Sans" panose="020B0606030504020204" pitchFamily="34" charset="0"/>
              </a:rPr>
              <a:t>Group the leaf nodes into pairs and hash their hashes.</a:t>
            </a:r>
          </a:p>
        </p:txBody>
      </p:sp>
      <p:sp>
        <p:nvSpPr>
          <p:cNvPr id="48" name="TextBox 47">
            <a:extLst>
              <a:ext uri="{FF2B5EF4-FFF2-40B4-BE49-F238E27FC236}">
                <a16:creationId xmlns:a16="http://schemas.microsoft.com/office/drawing/2014/main" id="{A48C48CE-F6B0-40B8-B1BF-89B36423CDA6}"/>
              </a:ext>
            </a:extLst>
          </p:cNvPr>
          <p:cNvSpPr txBox="1"/>
          <p:nvPr/>
        </p:nvSpPr>
        <p:spPr>
          <a:xfrm>
            <a:off x="304799" y="309709"/>
            <a:ext cx="3733801" cy="1200329"/>
          </a:xfrm>
          <a:prstGeom prst="rect">
            <a:avLst/>
          </a:prstGeom>
          <a:noFill/>
        </p:spPr>
        <p:txBody>
          <a:bodyPr wrap="square">
            <a:spAutoFit/>
          </a:bodyPr>
          <a:lstStyle/>
          <a:p>
            <a:r>
              <a:rPr lang="en-US" sz="3600" dirty="0">
                <a:solidFill>
                  <a:srgbClr val="2B2576"/>
                </a:solidFill>
              </a:rPr>
              <a:t>Merkle Trees</a:t>
            </a:r>
            <a:br>
              <a:rPr lang="en-US" sz="3600" dirty="0">
                <a:solidFill>
                  <a:srgbClr val="09B36B"/>
                </a:solidFill>
              </a:rPr>
            </a:br>
            <a:r>
              <a:rPr lang="en-US" sz="3600" dirty="0">
                <a:solidFill>
                  <a:srgbClr val="5465FF"/>
                </a:solidFill>
              </a:rPr>
              <a:t>Hashing Process</a:t>
            </a:r>
          </a:p>
        </p:txBody>
      </p:sp>
      <p:grpSp>
        <p:nvGrpSpPr>
          <p:cNvPr id="561" name="Group 560">
            <a:extLst>
              <a:ext uri="{FF2B5EF4-FFF2-40B4-BE49-F238E27FC236}">
                <a16:creationId xmlns:a16="http://schemas.microsoft.com/office/drawing/2014/main" id="{14F8C755-08CE-0926-16DD-D395C506C907}"/>
              </a:ext>
            </a:extLst>
          </p:cNvPr>
          <p:cNvGrpSpPr/>
          <p:nvPr/>
        </p:nvGrpSpPr>
        <p:grpSpPr>
          <a:xfrm>
            <a:off x="3749039" y="4486863"/>
            <a:ext cx="8096060" cy="1037904"/>
            <a:chOff x="3749039" y="4486863"/>
            <a:chExt cx="8096060" cy="1037904"/>
          </a:xfrm>
        </p:grpSpPr>
        <p:sp>
          <p:nvSpPr>
            <p:cNvPr id="6" name="Rectangle: Rounded Corners 5">
              <a:extLst>
                <a:ext uri="{FF2B5EF4-FFF2-40B4-BE49-F238E27FC236}">
                  <a16:creationId xmlns:a16="http://schemas.microsoft.com/office/drawing/2014/main" id="{AC9620A2-9161-CD1E-1A30-002DEEFDC538}"/>
                </a:ext>
              </a:extLst>
            </p:cNvPr>
            <p:cNvSpPr/>
            <p:nvPr/>
          </p:nvSpPr>
          <p:spPr>
            <a:xfrm>
              <a:off x="4003076" y="4487760"/>
              <a:ext cx="701107" cy="630515"/>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100" b="1" dirty="0">
                  <a:solidFill>
                    <a:srgbClr val="2B2576"/>
                  </a:solidFill>
                </a:rPr>
                <a:t>Dog</a:t>
              </a:r>
            </a:p>
          </p:txBody>
        </p:sp>
        <p:sp>
          <p:nvSpPr>
            <p:cNvPr id="7" name="Rectangle: Rounded Corners 6">
              <a:extLst>
                <a:ext uri="{FF2B5EF4-FFF2-40B4-BE49-F238E27FC236}">
                  <a16:creationId xmlns:a16="http://schemas.microsoft.com/office/drawing/2014/main" id="{A3960AE5-0FD7-2F85-972C-913A596F3014}"/>
                </a:ext>
              </a:extLst>
            </p:cNvPr>
            <p:cNvSpPr/>
            <p:nvPr/>
          </p:nvSpPr>
          <p:spPr>
            <a:xfrm>
              <a:off x="4975842" y="4488656"/>
              <a:ext cx="701107" cy="630515"/>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100" b="1" dirty="0">
                  <a:solidFill>
                    <a:srgbClr val="2B2576"/>
                  </a:solidFill>
                </a:rPr>
                <a:t>Fish</a:t>
              </a:r>
            </a:p>
          </p:txBody>
        </p:sp>
        <p:sp>
          <p:nvSpPr>
            <p:cNvPr id="16" name="TextBox 15">
              <a:extLst>
                <a:ext uri="{FF2B5EF4-FFF2-40B4-BE49-F238E27FC236}">
                  <a16:creationId xmlns:a16="http://schemas.microsoft.com/office/drawing/2014/main" id="{B2EA3457-799B-BB3B-EB03-3E66CEB62946}"/>
                </a:ext>
              </a:extLst>
            </p:cNvPr>
            <p:cNvSpPr txBox="1"/>
            <p:nvPr/>
          </p:nvSpPr>
          <p:spPr>
            <a:xfrm>
              <a:off x="3749039" y="5170951"/>
              <a:ext cx="1200871" cy="307777"/>
            </a:xfrm>
            <a:prstGeom prst="rect">
              <a:avLst/>
            </a:prstGeom>
            <a:noFill/>
          </p:spPr>
          <p:txBody>
            <a:bodyPr wrap="square" rtlCol="0">
              <a:spAutoFit/>
            </a:bodyPr>
            <a:lstStyle/>
            <a:p>
              <a:pPr algn="ctr"/>
              <a:r>
                <a:rPr lang="en-US" dirty="0">
                  <a:solidFill>
                    <a:srgbClr val="2B2576"/>
                  </a:solidFill>
                </a:rPr>
                <a:t>A</a:t>
              </a:r>
            </a:p>
          </p:txBody>
        </p:sp>
        <p:sp>
          <p:nvSpPr>
            <p:cNvPr id="17" name="TextBox 16">
              <a:extLst>
                <a:ext uri="{FF2B5EF4-FFF2-40B4-BE49-F238E27FC236}">
                  <a16:creationId xmlns:a16="http://schemas.microsoft.com/office/drawing/2014/main" id="{374D63A4-15B7-5C4A-597E-E387C6CE9C78}"/>
                </a:ext>
              </a:extLst>
            </p:cNvPr>
            <p:cNvSpPr txBox="1"/>
            <p:nvPr/>
          </p:nvSpPr>
          <p:spPr>
            <a:xfrm>
              <a:off x="4674913" y="5201479"/>
              <a:ext cx="1200871" cy="307777"/>
            </a:xfrm>
            <a:prstGeom prst="rect">
              <a:avLst/>
            </a:prstGeom>
            <a:noFill/>
          </p:spPr>
          <p:txBody>
            <a:bodyPr wrap="square" rtlCol="0">
              <a:spAutoFit/>
            </a:bodyPr>
            <a:lstStyle/>
            <a:p>
              <a:pPr algn="ctr"/>
              <a:r>
                <a:rPr lang="en-US" dirty="0">
                  <a:solidFill>
                    <a:srgbClr val="2B2576"/>
                  </a:solidFill>
                </a:rPr>
                <a:t>B</a:t>
              </a:r>
            </a:p>
          </p:txBody>
        </p:sp>
        <p:sp>
          <p:nvSpPr>
            <p:cNvPr id="18" name="TextBox 17">
              <a:extLst>
                <a:ext uri="{FF2B5EF4-FFF2-40B4-BE49-F238E27FC236}">
                  <a16:creationId xmlns:a16="http://schemas.microsoft.com/office/drawing/2014/main" id="{3DE2449E-4F24-C4A8-0A52-BCAE85492AA5}"/>
                </a:ext>
              </a:extLst>
            </p:cNvPr>
            <p:cNvSpPr txBox="1"/>
            <p:nvPr/>
          </p:nvSpPr>
          <p:spPr>
            <a:xfrm>
              <a:off x="5767005" y="5216990"/>
              <a:ext cx="1200871" cy="307777"/>
            </a:xfrm>
            <a:prstGeom prst="rect">
              <a:avLst/>
            </a:prstGeom>
            <a:noFill/>
          </p:spPr>
          <p:txBody>
            <a:bodyPr wrap="square" rtlCol="0">
              <a:spAutoFit/>
            </a:bodyPr>
            <a:lstStyle/>
            <a:p>
              <a:pPr algn="ctr"/>
              <a:r>
                <a:rPr lang="en-US" dirty="0">
                  <a:solidFill>
                    <a:srgbClr val="2B2576"/>
                  </a:solidFill>
                </a:rPr>
                <a:t>C</a:t>
              </a:r>
            </a:p>
          </p:txBody>
        </p:sp>
        <p:sp>
          <p:nvSpPr>
            <p:cNvPr id="19" name="TextBox 18">
              <a:extLst>
                <a:ext uri="{FF2B5EF4-FFF2-40B4-BE49-F238E27FC236}">
                  <a16:creationId xmlns:a16="http://schemas.microsoft.com/office/drawing/2014/main" id="{9B41FDCF-B974-9DF0-9209-DB9C3FFE3096}"/>
                </a:ext>
              </a:extLst>
            </p:cNvPr>
            <p:cNvSpPr txBox="1"/>
            <p:nvPr/>
          </p:nvSpPr>
          <p:spPr>
            <a:xfrm>
              <a:off x="6719063" y="5216990"/>
              <a:ext cx="1200871" cy="307777"/>
            </a:xfrm>
            <a:prstGeom prst="rect">
              <a:avLst/>
            </a:prstGeom>
            <a:noFill/>
          </p:spPr>
          <p:txBody>
            <a:bodyPr wrap="square" rtlCol="0">
              <a:spAutoFit/>
            </a:bodyPr>
            <a:lstStyle/>
            <a:p>
              <a:pPr algn="ctr"/>
              <a:r>
                <a:rPr lang="en-US" dirty="0">
                  <a:solidFill>
                    <a:srgbClr val="2B2576"/>
                  </a:solidFill>
                </a:rPr>
                <a:t>D</a:t>
              </a:r>
            </a:p>
          </p:txBody>
        </p:sp>
        <p:sp>
          <p:nvSpPr>
            <p:cNvPr id="476" name="Rectangle: Rounded Corners 475">
              <a:extLst>
                <a:ext uri="{FF2B5EF4-FFF2-40B4-BE49-F238E27FC236}">
                  <a16:creationId xmlns:a16="http://schemas.microsoft.com/office/drawing/2014/main" id="{3B38F049-61F4-6167-F905-AAC41003CDE0}"/>
                </a:ext>
              </a:extLst>
            </p:cNvPr>
            <p:cNvSpPr/>
            <p:nvPr/>
          </p:nvSpPr>
          <p:spPr>
            <a:xfrm>
              <a:off x="5996181" y="4486864"/>
              <a:ext cx="701107" cy="630515"/>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100" b="1" dirty="0">
                  <a:solidFill>
                    <a:srgbClr val="2B2576"/>
                  </a:solidFill>
                </a:rPr>
                <a:t>Rat</a:t>
              </a:r>
            </a:p>
          </p:txBody>
        </p:sp>
        <p:sp>
          <p:nvSpPr>
            <p:cNvPr id="477" name="Rectangle: Rounded Corners 476">
              <a:extLst>
                <a:ext uri="{FF2B5EF4-FFF2-40B4-BE49-F238E27FC236}">
                  <a16:creationId xmlns:a16="http://schemas.microsoft.com/office/drawing/2014/main" id="{CC147A95-499E-643C-9072-594F7BF3571E}"/>
                </a:ext>
              </a:extLst>
            </p:cNvPr>
            <p:cNvSpPr/>
            <p:nvPr/>
          </p:nvSpPr>
          <p:spPr>
            <a:xfrm>
              <a:off x="6968947" y="4487760"/>
              <a:ext cx="701107" cy="630515"/>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100" b="1" dirty="0">
                  <a:solidFill>
                    <a:srgbClr val="2B2576"/>
                  </a:solidFill>
                </a:rPr>
                <a:t>Frog</a:t>
              </a:r>
            </a:p>
          </p:txBody>
        </p:sp>
        <p:sp>
          <p:nvSpPr>
            <p:cNvPr id="504" name="Rectangle: Rounded Corners 503">
              <a:extLst>
                <a:ext uri="{FF2B5EF4-FFF2-40B4-BE49-F238E27FC236}">
                  <a16:creationId xmlns:a16="http://schemas.microsoft.com/office/drawing/2014/main" id="{4742B7B1-008D-8A45-5C7E-E50D1D5FFAC2}"/>
                </a:ext>
              </a:extLst>
            </p:cNvPr>
            <p:cNvSpPr/>
            <p:nvPr/>
          </p:nvSpPr>
          <p:spPr>
            <a:xfrm>
              <a:off x="7928241" y="4487759"/>
              <a:ext cx="701107" cy="630515"/>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100" b="1" dirty="0">
                  <a:solidFill>
                    <a:srgbClr val="2B2576"/>
                  </a:solidFill>
                </a:rPr>
                <a:t>Lizard</a:t>
              </a:r>
            </a:p>
          </p:txBody>
        </p:sp>
        <p:sp>
          <p:nvSpPr>
            <p:cNvPr id="505" name="Rectangle: Rounded Corners 504">
              <a:extLst>
                <a:ext uri="{FF2B5EF4-FFF2-40B4-BE49-F238E27FC236}">
                  <a16:creationId xmlns:a16="http://schemas.microsoft.com/office/drawing/2014/main" id="{6E149B13-77ED-DEF1-88B0-E2BFBD80DBB3}"/>
                </a:ext>
              </a:extLst>
            </p:cNvPr>
            <p:cNvSpPr/>
            <p:nvPr/>
          </p:nvSpPr>
          <p:spPr>
            <a:xfrm>
              <a:off x="8901007" y="4488655"/>
              <a:ext cx="701107" cy="630515"/>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100" b="1" dirty="0">
                  <a:solidFill>
                    <a:srgbClr val="2B2576"/>
                  </a:solidFill>
                </a:rPr>
                <a:t>Horse</a:t>
              </a:r>
            </a:p>
          </p:txBody>
        </p:sp>
        <p:sp>
          <p:nvSpPr>
            <p:cNvPr id="506" name="TextBox 505">
              <a:extLst>
                <a:ext uri="{FF2B5EF4-FFF2-40B4-BE49-F238E27FC236}">
                  <a16:creationId xmlns:a16="http://schemas.microsoft.com/office/drawing/2014/main" id="{69943296-AD5B-D8A3-C5D6-8B501AC27F3D}"/>
                </a:ext>
              </a:extLst>
            </p:cNvPr>
            <p:cNvSpPr txBox="1"/>
            <p:nvPr/>
          </p:nvSpPr>
          <p:spPr>
            <a:xfrm>
              <a:off x="7674204" y="5170950"/>
              <a:ext cx="1200871" cy="307777"/>
            </a:xfrm>
            <a:prstGeom prst="rect">
              <a:avLst/>
            </a:prstGeom>
            <a:noFill/>
          </p:spPr>
          <p:txBody>
            <a:bodyPr wrap="square" rtlCol="0">
              <a:spAutoFit/>
            </a:bodyPr>
            <a:lstStyle/>
            <a:p>
              <a:pPr algn="ctr"/>
              <a:r>
                <a:rPr lang="en-US" dirty="0">
                  <a:solidFill>
                    <a:srgbClr val="2B2576"/>
                  </a:solidFill>
                </a:rPr>
                <a:t>E</a:t>
              </a:r>
            </a:p>
          </p:txBody>
        </p:sp>
        <p:sp>
          <p:nvSpPr>
            <p:cNvPr id="507" name="TextBox 506">
              <a:extLst>
                <a:ext uri="{FF2B5EF4-FFF2-40B4-BE49-F238E27FC236}">
                  <a16:creationId xmlns:a16="http://schemas.microsoft.com/office/drawing/2014/main" id="{CC65FBE7-3E5B-E0B9-F3CB-51D14A9F830D}"/>
                </a:ext>
              </a:extLst>
            </p:cNvPr>
            <p:cNvSpPr txBox="1"/>
            <p:nvPr/>
          </p:nvSpPr>
          <p:spPr>
            <a:xfrm>
              <a:off x="8600078" y="5201478"/>
              <a:ext cx="1200871" cy="307777"/>
            </a:xfrm>
            <a:prstGeom prst="rect">
              <a:avLst/>
            </a:prstGeom>
            <a:noFill/>
          </p:spPr>
          <p:txBody>
            <a:bodyPr wrap="square" rtlCol="0">
              <a:spAutoFit/>
            </a:bodyPr>
            <a:lstStyle/>
            <a:p>
              <a:pPr algn="ctr"/>
              <a:r>
                <a:rPr lang="en-US" dirty="0">
                  <a:solidFill>
                    <a:srgbClr val="2B2576"/>
                  </a:solidFill>
                </a:rPr>
                <a:t>F</a:t>
              </a:r>
            </a:p>
          </p:txBody>
        </p:sp>
        <p:sp>
          <p:nvSpPr>
            <p:cNvPr id="508" name="TextBox 507">
              <a:extLst>
                <a:ext uri="{FF2B5EF4-FFF2-40B4-BE49-F238E27FC236}">
                  <a16:creationId xmlns:a16="http://schemas.microsoft.com/office/drawing/2014/main" id="{260CB4EA-46B6-1500-271C-23736461399F}"/>
                </a:ext>
              </a:extLst>
            </p:cNvPr>
            <p:cNvSpPr txBox="1"/>
            <p:nvPr/>
          </p:nvSpPr>
          <p:spPr>
            <a:xfrm>
              <a:off x="9692170" y="5216989"/>
              <a:ext cx="1200871" cy="307777"/>
            </a:xfrm>
            <a:prstGeom prst="rect">
              <a:avLst/>
            </a:prstGeom>
            <a:noFill/>
          </p:spPr>
          <p:txBody>
            <a:bodyPr wrap="square" rtlCol="0">
              <a:spAutoFit/>
            </a:bodyPr>
            <a:lstStyle/>
            <a:p>
              <a:pPr algn="ctr"/>
              <a:r>
                <a:rPr lang="en-US" dirty="0">
                  <a:solidFill>
                    <a:srgbClr val="2B2576"/>
                  </a:solidFill>
                </a:rPr>
                <a:t>G</a:t>
              </a:r>
            </a:p>
          </p:txBody>
        </p:sp>
        <p:sp>
          <p:nvSpPr>
            <p:cNvPr id="509" name="TextBox 508">
              <a:extLst>
                <a:ext uri="{FF2B5EF4-FFF2-40B4-BE49-F238E27FC236}">
                  <a16:creationId xmlns:a16="http://schemas.microsoft.com/office/drawing/2014/main" id="{2D5F390D-4E99-0E38-E6B0-AA0F0A0A5048}"/>
                </a:ext>
              </a:extLst>
            </p:cNvPr>
            <p:cNvSpPr txBox="1"/>
            <p:nvPr/>
          </p:nvSpPr>
          <p:spPr>
            <a:xfrm>
              <a:off x="10644228" y="5216989"/>
              <a:ext cx="1200871" cy="307777"/>
            </a:xfrm>
            <a:prstGeom prst="rect">
              <a:avLst/>
            </a:prstGeom>
            <a:noFill/>
          </p:spPr>
          <p:txBody>
            <a:bodyPr wrap="square" rtlCol="0">
              <a:spAutoFit/>
            </a:bodyPr>
            <a:lstStyle/>
            <a:p>
              <a:pPr algn="ctr"/>
              <a:r>
                <a:rPr lang="en-US" dirty="0">
                  <a:solidFill>
                    <a:srgbClr val="2B2576"/>
                  </a:solidFill>
                </a:rPr>
                <a:t>H</a:t>
              </a:r>
            </a:p>
          </p:txBody>
        </p:sp>
        <p:sp>
          <p:nvSpPr>
            <p:cNvPr id="517" name="Rectangle: Rounded Corners 516">
              <a:extLst>
                <a:ext uri="{FF2B5EF4-FFF2-40B4-BE49-F238E27FC236}">
                  <a16:creationId xmlns:a16="http://schemas.microsoft.com/office/drawing/2014/main" id="{2CEBC003-F51D-8EC4-A452-717AE8F2DD8A}"/>
                </a:ext>
              </a:extLst>
            </p:cNvPr>
            <p:cNvSpPr/>
            <p:nvPr/>
          </p:nvSpPr>
          <p:spPr>
            <a:xfrm>
              <a:off x="9921346" y="4486863"/>
              <a:ext cx="701107" cy="630515"/>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100" b="1" dirty="0">
                  <a:solidFill>
                    <a:srgbClr val="2B2576"/>
                  </a:solidFill>
                </a:rPr>
                <a:t>Rabbit</a:t>
              </a:r>
            </a:p>
          </p:txBody>
        </p:sp>
        <p:sp>
          <p:nvSpPr>
            <p:cNvPr id="518" name="Rectangle: Rounded Corners 517">
              <a:extLst>
                <a:ext uri="{FF2B5EF4-FFF2-40B4-BE49-F238E27FC236}">
                  <a16:creationId xmlns:a16="http://schemas.microsoft.com/office/drawing/2014/main" id="{A45619C9-BCB1-6B2C-A626-4A8B01E92CD3}"/>
                </a:ext>
              </a:extLst>
            </p:cNvPr>
            <p:cNvSpPr/>
            <p:nvPr/>
          </p:nvSpPr>
          <p:spPr>
            <a:xfrm>
              <a:off x="10894112" y="4487759"/>
              <a:ext cx="701107" cy="630515"/>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100" b="1" dirty="0">
                  <a:solidFill>
                    <a:srgbClr val="2B2576"/>
                  </a:solidFill>
                </a:rPr>
                <a:t>Bird</a:t>
              </a:r>
            </a:p>
          </p:txBody>
        </p:sp>
      </p:grpSp>
      <p:grpSp>
        <p:nvGrpSpPr>
          <p:cNvPr id="580" name="Group 579">
            <a:extLst>
              <a:ext uri="{FF2B5EF4-FFF2-40B4-BE49-F238E27FC236}">
                <a16:creationId xmlns:a16="http://schemas.microsoft.com/office/drawing/2014/main" id="{1E262938-4D8A-44EC-1B60-96A2FA026450}"/>
              </a:ext>
            </a:extLst>
          </p:cNvPr>
          <p:cNvGrpSpPr/>
          <p:nvPr/>
        </p:nvGrpSpPr>
        <p:grpSpPr>
          <a:xfrm>
            <a:off x="3994770" y="3928315"/>
            <a:ext cx="7600449" cy="560341"/>
            <a:chOff x="3994770" y="3928315"/>
            <a:chExt cx="7600449" cy="560341"/>
          </a:xfrm>
        </p:grpSpPr>
        <p:cxnSp>
          <p:nvCxnSpPr>
            <p:cNvPr id="564" name="Straight Arrow Connector 563">
              <a:extLst>
                <a:ext uri="{FF2B5EF4-FFF2-40B4-BE49-F238E27FC236}">
                  <a16:creationId xmlns:a16="http://schemas.microsoft.com/office/drawing/2014/main" id="{48319C74-E36B-19CC-106D-82B080227BA4}"/>
                </a:ext>
              </a:extLst>
            </p:cNvPr>
            <p:cNvCxnSpPr>
              <a:cxnSpLocks/>
              <a:endCxn id="566" idx="2"/>
            </p:cNvCxnSpPr>
            <p:nvPr/>
          </p:nvCxnSpPr>
          <p:spPr>
            <a:xfrm flipH="1" flipV="1">
              <a:off x="4349476" y="4234260"/>
              <a:ext cx="4154" cy="253500"/>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cxnSp>
          <p:nvCxnSpPr>
            <p:cNvPr id="565" name="Straight Arrow Connector 564">
              <a:extLst>
                <a:ext uri="{FF2B5EF4-FFF2-40B4-BE49-F238E27FC236}">
                  <a16:creationId xmlns:a16="http://schemas.microsoft.com/office/drawing/2014/main" id="{A5F03A7A-EE8F-FBE0-21CE-E6E93DE721CA}"/>
                </a:ext>
              </a:extLst>
            </p:cNvPr>
            <p:cNvCxnSpPr>
              <a:cxnSpLocks/>
              <a:endCxn id="567" idx="2"/>
            </p:cNvCxnSpPr>
            <p:nvPr/>
          </p:nvCxnSpPr>
          <p:spPr>
            <a:xfrm flipH="1" flipV="1">
              <a:off x="5326395" y="4235156"/>
              <a:ext cx="1" cy="253500"/>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sp>
          <p:nvSpPr>
            <p:cNvPr id="566" name="Rectangle: Rounded Corners 565">
              <a:extLst>
                <a:ext uri="{FF2B5EF4-FFF2-40B4-BE49-F238E27FC236}">
                  <a16:creationId xmlns:a16="http://schemas.microsoft.com/office/drawing/2014/main" id="{4AE5AB94-68B7-A46F-E321-93104DC527F7}"/>
                </a:ext>
              </a:extLst>
            </p:cNvPr>
            <p:cNvSpPr/>
            <p:nvPr/>
          </p:nvSpPr>
          <p:spPr>
            <a:xfrm>
              <a:off x="3994770" y="3929212"/>
              <a:ext cx="709411"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H(A)</a:t>
              </a:r>
            </a:p>
          </p:txBody>
        </p:sp>
        <p:sp>
          <p:nvSpPr>
            <p:cNvPr id="567" name="Rectangle: Rounded Corners 566">
              <a:extLst>
                <a:ext uri="{FF2B5EF4-FFF2-40B4-BE49-F238E27FC236}">
                  <a16:creationId xmlns:a16="http://schemas.microsoft.com/office/drawing/2014/main" id="{65F0C03E-E119-9A2F-A2F0-5D13043DE19F}"/>
                </a:ext>
              </a:extLst>
            </p:cNvPr>
            <p:cNvSpPr/>
            <p:nvPr/>
          </p:nvSpPr>
          <p:spPr>
            <a:xfrm>
              <a:off x="4975840" y="3930108"/>
              <a:ext cx="701109"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H(B)</a:t>
              </a:r>
            </a:p>
          </p:txBody>
        </p:sp>
        <p:cxnSp>
          <p:nvCxnSpPr>
            <p:cNvPr id="568" name="Straight Arrow Connector 567">
              <a:extLst>
                <a:ext uri="{FF2B5EF4-FFF2-40B4-BE49-F238E27FC236}">
                  <a16:creationId xmlns:a16="http://schemas.microsoft.com/office/drawing/2014/main" id="{D83E0813-8574-F325-9F98-AC61B1C630E6}"/>
                </a:ext>
              </a:extLst>
            </p:cNvPr>
            <p:cNvCxnSpPr>
              <a:cxnSpLocks/>
              <a:endCxn id="570" idx="2"/>
            </p:cNvCxnSpPr>
            <p:nvPr/>
          </p:nvCxnSpPr>
          <p:spPr>
            <a:xfrm flipH="1" flipV="1">
              <a:off x="6342581" y="4233364"/>
              <a:ext cx="4154" cy="253500"/>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cxnSp>
          <p:nvCxnSpPr>
            <p:cNvPr id="569" name="Straight Arrow Connector 568">
              <a:extLst>
                <a:ext uri="{FF2B5EF4-FFF2-40B4-BE49-F238E27FC236}">
                  <a16:creationId xmlns:a16="http://schemas.microsoft.com/office/drawing/2014/main" id="{DB734A6A-2ADA-92E5-C406-367C10203187}"/>
                </a:ext>
              </a:extLst>
            </p:cNvPr>
            <p:cNvCxnSpPr>
              <a:cxnSpLocks/>
              <a:endCxn id="571" idx="2"/>
            </p:cNvCxnSpPr>
            <p:nvPr/>
          </p:nvCxnSpPr>
          <p:spPr>
            <a:xfrm flipH="1" flipV="1">
              <a:off x="7319500" y="4234260"/>
              <a:ext cx="1" cy="253500"/>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sp>
          <p:nvSpPr>
            <p:cNvPr id="570" name="Rectangle: Rounded Corners 569">
              <a:extLst>
                <a:ext uri="{FF2B5EF4-FFF2-40B4-BE49-F238E27FC236}">
                  <a16:creationId xmlns:a16="http://schemas.microsoft.com/office/drawing/2014/main" id="{0F3BE8BF-038C-EA84-9FB4-F7E08F5E2041}"/>
                </a:ext>
              </a:extLst>
            </p:cNvPr>
            <p:cNvSpPr/>
            <p:nvPr/>
          </p:nvSpPr>
          <p:spPr>
            <a:xfrm>
              <a:off x="5987875" y="3928316"/>
              <a:ext cx="709411"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H(C)</a:t>
              </a:r>
            </a:p>
          </p:txBody>
        </p:sp>
        <p:sp>
          <p:nvSpPr>
            <p:cNvPr id="571" name="Rectangle: Rounded Corners 570">
              <a:extLst>
                <a:ext uri="{FF2B5EF4-FFF2-40B4-BE49-F238E27FC236}">
                  <a16:creationId xmlns:a16="http://schemas.microsoft.com/office/drawing/2014/main" id="{5A0DF2E8-6BD7-2E98-0A05-B57901C01134}"/>
                </a:ext>
              </a:extLst>
            </p:cNvPr>
            <p:cNvSpPr/>
            <p:nvPr/>
          </p:nvSpPr>
          <p:spPr>
            <a:xfrm>
              <a:off x="6968945" y="3929212"/>
              <a:ext cx="701109"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H(D)</a:t>
              </a:r>
            </a:p>
          </p:txBody>
        </p:sp>
        <p:cxnSp>
          <p:nvCxnSpPr>
            <p:cNvPr id="572" name="Straight Arrow Connector 571">
              <a:extLst>
                <a:ext uri="{FF2B5EF4-FFF2-40B4-BE49-F238E27FC236}">
                  <a16:creationId xmlns:a16="http://schemas.microsoft.com/office/drawing/2014/main" id="{4CEE6E89-F8EC-09E7-5167-61981150F61B}"/>
                </a:ext>
              </a:extLst>
            </p:cNvPr>
            <p:cNvCxnSpPr>
              <a:cxnSpLocks/>
              <a:endCxn id="574" idx="2"/>
            </p:cNvCxnSpPr>
            <p:nvPr/>
          </p:nvCxnSpPr>
          <p:spPr>
            <a:xfrm flipH="1" flipV="1">
              <a:off x="8274641" y="4234259"/>
              <a:ext cx="4154" cy="253500"/>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cxnSp>
          <p:nvCxnSpPr>
            <p:cNvPr id="573" name="Straight Arrow Connector 572">
              <a:extLst>
                <a:ext uri="{FF2B5EF4-FFF2-40B4-BE49-F238E27FC236}">
                  <a16:creationId xmlns:a16="http://schemas.microsoft.com/office/drawing/2014/main" id="{7D74F9D2-289F-1B61-A00C-3AFC7C7D339D}"/>
                </a:ext>
              </a:extLst>
            </p:cNvPr>
            <p:cNvCxnSpPr>
              <a:cxnSpLocks/>
              <a:endCxn id="575" idx="2"/>
            </p:cNvCxnSpPr>
            <p:nvPr/>
          </p:nvCxnSpPr>
          <p:spPr>
            <a:xfrm flipH="1" flipV="1">
              <a:off x="9251560" y="4235155"/>
              <a:ext cx="1" cy="253500"/>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sp>
          <p:nvSpPr>
            <p:cNvPr id="574" name="Rectangle: Rounded Corners 573">
              <a:extLst>
                <a:ext uri="{FF2B5EF4-FFF2-40B4-BE49-F238E27FC236}">
                  <a16:creationId xmlns:a16="http://schemas.microsoft.com/office/drawing/2014/main" id="{985EE6D8-9148-D3BE-4B3A-A97BA5D8FC69}"/>
                </a:ext>
              </a:extLst>
            </p:cNvPr>
            <p:cNvSpPr/>
            <p:nvPr/>
          </p:nvSpPr>
          <p:spPr>
            <a:xfrm>
              <a:off x="7919935" y="3929211"/>
              <a:ext cx="709411"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H(E)</a:t>
              </a:r>
            </a:p>
          </p:txBody>
        </p:sp>
        <p:sp>
          <p:nvSpPr>
            <p:cNvPr id="575" name="Rectangle: Rounded Corners 574">
              <a:extLst>
                <a:ext uri="{FF2B5EF4-FFF2-40B4-BE49-F238E27FC236}">
                  <a16:creationId xmlns:a16="http://schemas.microsoft.com/office/drawing/2014/main" id="{8FBFC7F0-43BB-D283-0770-75953DAD458F}"/>
                </a:ext>
              </a:extLst>
            </p:cNvPr>
            <p:cNvSpPr/>
            <p:nvPr/>
          </p:nvSpPr>
          <p:spPr>
            <a:xfrm>
              <a:off x="8901005" y="3930107"/>
              <a:ext cx="701109"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H(F)</a:t>
              </a:r>
            </a:p>
          </p:txBody>
        </p:sp>
        <p:cxnSp>
          <p:nvCxnSpPr>
            <p:cNvPr id="576" name="Straight Arrow Connector 575">
              <a:extLst>
                <a:ext uri="{FF2B5EF4-FFF2-40B4-BE49-F238E27FC236}">
                  <a16:creationId xmlns:a16="http://schemas.microsoft.com/office/drawing/2014/main" id="{8BA05B8D-83DB-6860-8B94-7F4F7FFC64F4}"/>
                </a:ext>
              </a:extLst>
            </p:cNvPr>
            <p:cNvCxnSpPr>
              <a:cxnSpLocks/>
              <a:endCxn id="578" idx="2"/>
            </p:cNvCxnSpPr>
            <p:nvPr/>
          </p:nvCxnSpPr>
          <p:spPr>
            <a:xfrm flipH="1" flipV="1">
              <a:off x="10267746" y="4233363"/>
              <a:ext cx="4154" cy="253500"/>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cxnSp>
          <p:nvCxnSpPr>
            <p:cNvPr id="577" name="Straight Arrow Connector 576">
              <a:extLst>
                <a:ext uri="{FF2B5EF4-FFF2-40B4-BE49-F238E27FC236}">
                  <a16:creationId xmlns:a16="http://schemas.microsoft.com/office/drawing/2014/main" id="{E4670D9D-255A-97CA-588D-8367F30D142E}"/>
                </a:ext>
              </a:extLst>
            </p:cNvPr>
            <p:cNvCxnSpPr>
              <a:cxnSpLocks/>
              <a:endCxn id="579" idx="2"/>
            </p:cNvCxnSpPr>
            <p:nvPr/>
          </p:nvCxnSpPr>
          <p:spPr>
            <a:xfrm flipH="1" flipV="1">
              <a:off x="11244665" y="4234259"/>
              <a:ext cx="1" cy="253500"/>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sp>
          <p:nvSpPr>
            <p:cNvPr id="578" name="Rectangle: Rounded Corners 577">
              <a:extLst>
                <a:ext uri="{FF2B5EF4-FFF2-40B4-BE49-F238E27FC236}">
                  <a16:creationId xmlns:a16="http://schemas.microsoft.com/office/drawing/2014/main" id="{AE26261D-0F59-79D6-A712-48FE3D5CF904}"/>
                </a:ext>
              </a:extLst>
            </p:cNvPr>
            <p:cNvSpPr/>
            <p:nvPr/>
          </p:nvSpPr>
          <p:spPr>
            <a:xfrm>
              <a:off x="9913040" y="3928315"/>
              <a:ext cx="709411"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H(G)</a:t>
              </a:r>
            </a:p>
          </p:txBody>
        </p:sp>
        <p:sp>
          <p:nvSpPr>
            <p:cNvPr id="579" name="Rectangle: Rounded Corners 578">
              <a:extLst>
                <a:ext uri="{FF2B5EF4-FFF2-40B4-BE49-F238E27FC236}">
                  <a16:creationId xmlns:a16="http://schemas.microsoft.com/office/drawing/2014/main" id="{DCC5F942-B40A-3941-85C9-AF0D0C412B71}"/>
                </a:ext>
              </a:extLst>
            </p:cNvPr>
            <p:cNvSpPr/>
            <p:nvPr/>
          </p:nvSpPr>
          <p:spPr>
            <a:xfrm>
              <a:off x="10894110" y="3929211"/>
              <a:ext cx="701109"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H(H)</a:t>
              </a:r>
            </a:p>
          </p:txBody>
        </p:sp>
      </p:grpSp>
      <p:grpSp>
        <p:nvGrpSpPr>
          <p:cNvPr id="623" name="Group 622">
            <a:extLst>
              <a:ext uri="{FF2B5EF4-FFF2-40B4-BE49-F238E27FC236}">
                <a16:creationId xmlns:a16="http://schemas.microsoft.com/office/drawing/2014/main" id="{94FCDEAF-D201-61C5-4130-103E860D3768}"/>
              </a:ext>
            </a:extLst>
          </p:cNvPr>
          <p:cNvGrpSpPr/>
          <p:nvPr/>
        </p:nvGrpSpPr>
        <p:grpSpPr>
          <a:xfrm>
            <a:off x="4308019" y="2932497"/>
            <a:ext cx="6936646" cy="997611"/>
            <a:chOff x="4308019" y="2932497"/>
            <a:chExt cx="6936646" cy="997611"/>
          </a:xfrm>
        </p:grpSpPr>
        <p:cxnSp>
          <p:nvCxnSpPr>
            <p:cNvPr id="624" name="Straight Connector 623">
              <a:extLst>
                <a:ext uri="{FF2B5EF4-FFF2-40B4-BE49-F238E27FC236}">
                  <a16:creationId xmlns:a16="http://schemas.microsoft.com/office/drawing/2014/main" id="{58C06EE0-FC81-BD73-6B10-BD1D24BDC3A7}"/>
                </a:ext>
              </a:extLst>
            </p:cNvPr>
            <p:cNvCxnSpPr>
              <a:cxnSpLocks/>
            </p:cNvCxnSpPr>
            <p:nvPr/>
          </p:nvCxnSpPr>
          <p:spPr>
            <a:xfrm>
              <a:off x="4830868" y="3479455"/>
              <a:ext cx="0" cy="228600"/>
            </a:xfrm>
            <a:prstGeom prst="line">
              <a:avLst/>
            </a:prstGeom>
            <a:ln w="25400">
              <a:solidFill>
                <a:srgbClr val="2EBC81"/>
              </a:solidFill>
            </a:ln>
          </p:spPr>
          <p:style>
            <a:lnRef idx="1">
              <a:schemeClr val="accent1"/>
            </a:lnRef>
            <a:fillRef idx="0">
              <a:schemeClr val="accent1"/>
            </a:fillRef>
            <a:effectRef idx="0">
              <a:schemeClr val="accent1"/>
            </a:effectRef>
            <a:fontRef idx="minor">
              <a:schemeClr val="tx1"/>
            </a:fontRef>
          </p:style>
        </p:cxnSp>
        <p:sp>
          <p:nvSpPr>
            <p:cNvPr id="625" name="Rectangle: Rounded Corners 624">
              <a:extLst>
                <a:ext uri="{FF2B5EF4-FFF2-40B4-BE49-F238E27FC236}">
                  <a16:creationId xmlns:a16="http://schemas.microsoft.com/office/drawing/2014/main" id="{CDA61C5C-1C38-C213-0E4A-0A03C9FC1567}"/>
                </a:ext>
              </a:extLst>
            </p:cNvPr>
            <p:cNvSpPr/>
            <p:nvPr/>
          </p:nvSpPr>
          <p:spPr>
            <a:xfrm>
              <a:off x="4308019" y="2953904"/>
              <a:ext cx="1018374" cy="535076"/>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H(AB)</a:t>
              </a:r>
            </a:p>
          </p:txBody>
        </p:sp>
        <p:cxnSp>
          <p:nvCxnSpPr>
            <p:cNvPr id="626" name="Straight Connector 625">
              <a:extLst>
                <a:ext uri="{FF2B5EF4-FFF2-40B4-BE49-F238E27FC236}">
                  <a16:creationId xmlns:a16="http://schemas.microsoft.com/office/drawing/2014/main" id="{48DBE07A-4007-7063-A90F-C8E99C0DBB99}"/>
                </a:ext>
              </a:extLst>
            </p:cNvPr>
            <p:cNvCxnSpPr>
              <a:cxnSpLocks/>
            </p:cNvCxnSpPr>
            <p:nvPr/>
          </p:nvCxnSpPr>
          <p:spPr>
            <a:xfrm>
              <a:off x="6823975" y="3458049"/>
              <a:ext cx="0" cy="228600"/>
            </a:xfrm>
            <a:prstGeom prst="line">
              <a:avLst/>
            </a:prstGeom>
            <a:ln w="25400">
              <a:solidFill>
                <a:srgbClr val="2EBC81"/>
              </a:solidFill>
            </a:ln>
          </p:spPr>
          <p:style>
            <a:lnRef idx="1">
              <a:schemeClr val="accent1"/>
            </a:lnRef>
            <a:fillRef idx="0">
              <a:schemeClr val="accent1"/>
            </a:fillRef>
            <a:effectRef idx="0">
              <a:schemeClr val="accent1"/>
            </a:effectRef>
            <a:fontRef idx="minor">
              <a:schemeClr val="tx1"/>
            </a:fontRef>
          </p:style>
        </p:cxnSp>
        <p:sp>
          <p:nvSpPr>
            <p:cNvPr id="627" name="Rectangle: Rounded Corners 626">
              <a:extLst>
                <a:ext uri="{FF2B5EF4-FFF2-40B4-BE49-F238E27FC236}">
                  <a16:creationId xmlns:a16="http://schemas.microsoft.com/office/drawing/2014/main" id="{7C6EC967-7018-9C79-429D-04C92C503C83}"/>
                </a:ext>
              </a:extLst>
            </p:cNvPr>
            <p:cNvSpPr/>
            <p:nvPr/>
          </p:nvSpPr>
          <p:spPr>
            <a:xfrm>
              <a:off x="6301126" y="2932498"/>
              <a:ext cx="1018374" cy="535076"/>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H(CD)</a:t>
              </a:r>
            </a:p>
          </p:txBody>
        </p:sp>
        <p:cxnSp>
          <p:nvCxnSpPr>
            <p:cNvPr id="628" name="Straight Connector 627">
              <a:extLst>
                <a:ext uri="{FF2B5EF4-FFF2-40B4-BE49-F238E27FC236}">
                  <a16:creationId xmlns:a16="http://schemas.microsoft.com/office/drawing/2014/main" id="{060685BB-22A1-0D8E-F553-7AABA8A8E1DC}"/>
                </a:ext>
              </a:extLst>
            </p:cNvPr>
            <p:cNvCxnSpPr>
              <a:cxnSpLocks/>
            </p:cNvCxnSpPr>
            <p:nvPr/>
          </p:nvCxnSpPr>
          <p:spPr>
            <a:xfrm>
              <a:off x="8756033" y="3479454"/>
              <a:ext cx="0" cy="228600"/>
            </a:xfrm>
            <a:prstGeom prst="line">
              <a:avLst/>
            </a:prstGeom>
            <a:ln w="25400">
              <a:solidFill>
                <a:srgbClr val="2EBC81"/>
              </a:solidFill>
            </a:ln>
          </p:spPr>
          <p:style>
            <a:lnRef idx="1">
              <a:schemeClr val="accent1"/>
            </a:lnRef>
            <a:fillRef idx="0">
              <a:schemeClr val="accent1"/>
            </a:fillRef>
            <a:effectRef idx="0">
              <a:schemeClr val="accent1"/>
            </a:effectRef>
            <a:fontRef idx="minor">
              <a:schemeClr val="tx1"/>
            </a:fontRef>
          </p:style>
        </p:cxnSp>
        <p:cxnSp>
          <p:nvCxnSpPr>
            <p:cNvPr id="629" name="Connector: Elbow 628">
              <a:extLst>
                <a:ext uri="{FF2B5EF4-FFF2-40B4-BE49-F238E27FC236}">
                  <a16:creationId xmlns:a16="http://schemas.microsoft.com/office/drawing/2014/main" id="{8C99D35C-0C2D-D7A0-B682-9A9C89782603}"/>
                </a:ext>
              </a:extLst>
            </p:cNvPr>
            <p:cNvCxnSpPr>
              <a:cxnSpLocks/>
            </p:cNvCxnSpPr>
            <p:nvPr/>
          </p:nvCxnSpPr>
          <p:spPr>
            <a:xfrm rot="16200000" flipV="1">
              <a:off x="4837488" y="3441200"/>
              <a:ext cx="896" cy="976919"/>
            </a:xfrm>
            <a:prstGeom prst="bentConnector3">
              <a:avLst>
                <a:gd name="adj1" fmla="val 25613393"/>
              </a:avLst>
            </a:prstGeom>
            <a:ln w="25400">
              <a:solidFill>
                <a:srgbClr val="2EBC81"/>
              </a:solidFill>
            </a:ln>
          </p:spPr>
          <p:style>
            <a:lnRef idx="1">
              <a:schemeClr val="accent3"/>
            </a:lnRef>
            <a:fillRef idx="0">
              <a:schemeClr val="accent3"/>
            </a:fillRef>
            <a:effectRef idx="0">
              <a:schemeClr val="accent3"/>
            </a:effectRef>
            <a:fontRef idx="minor">
              <a:schemeClr val="tx1"/>
            </a:fontRef>
          </p:style>
        </p:cxnSp>
        <p:cxnSp>
          <p:nvCxnSpPr>
            <p:cNvPr id="630" name="Connector: Elbow 629">
              <a:extLst>
                <a:ext uri="{FF2B5EF4-FFF2-40B4-BE49-F238E27FC236}">
                  <a16:creationId xmlns:a16="http://schemas.microsoft.com/office/drawing/2014/main" id="{E8C9D2B5-A95B-1DD5-9DDF-A6A11A86665D}"/>
                </a:ext>
              </a:extLst>
            </p:cNvPr>
            <p:cNvCxnSpPr>
              <a:cxnSpLocks/>
            </p:cNvCxnSpPr>
            <p:nvPr/>
          </p:nvCxnSpPr>
          <p:spPr>
            <a:xfrm rot="16200000" flipV="1">
              <a:off x="6830593" y="3440304"/>
              <a:ext cx="896" cy="976919"/>
            </a:xfrm>
            <a:prstGeom prst="bentConnector3">
              <a:avLst>
                <a:gd name="adj1" fmla="val 25613393"/>
              </a:avLst>
            </a:prstGeom>
            <a:ln w="25400">
              <a:solidFill>
                <a:srgbClr val="2EBC81"/>
              </a:solidFill>
            </a:ln>
          </p:spPr>
          <p:style>
            <a:lnRef idx="1">
              <a:schemeClr val="accent3"/>
            </a:lnRef>
            <a:fillRef idx="0">
              <a:schemeClr val="accent3"/>
            </a:fillRef>
            <a:effectRef idx="0">
              <a:schemeClr val="accent3"/>
            </a:effectRef>
            <a:fontRef idx="minor">
              <a:schemeClr val="tx1"/>
            </a:fontRef>
          </p:style>
        </p:cxnSp>
        <p:cxnSp>
          <p:nvCxnSpPr>
            <p:cNvPr id="631" name="Connector: Elbow 630">
              <a:extLst>
                <a:ext uri="{FF2B5EF4-FFF2-40B4-BE49-F238E27FC236}">
                  <a16:creationId xmlns:a16="http://schemas.microsoft.com/office/drawing/2014/main" id="{2B98A3B9-CBA7-CC41-79BB-0EBB20CC857A}"/>
                </a:ext>
              </a:extLst>
            </p:cNvPr>
            <p:cNvCxnSpPr>
              <a:cxnSpLocks/>
            </p:cNvCxnSpPr>
            <p:nvPr/>
          </p:nvCxnSpPr>
          <p:spPr>
            <a:xfrm rot="16200000" flipV="1">
              <a:off x="8762653" y="3441199"/>
              <a:ext cx="896" cy="976919"/>
            </a:xfrm>
            <a:prstGeom prst="bentConnector3">
              <a:avLst>
                <a:gd name="adj1" fmla="val 25613393"/>
              </a:avLst>
            </a:prstGeom>
            <a:ln w="25400">
              <a:solidFill>
                <a:srgbClr val="2EBC81"/>
              </a:solidFill>
            </a:ln>
          </p:spPr>
          <p:style>
            <a:lnRef idx="1">
              <a:schemeClr val="accent3"/>
            </a:lnRef>
            <a:fillRef idx="0">
              <a:schemeClr val="accent3"/>
            </a:fillRef>
            <a:effectRef idx="0">
              <a:schemeClr val="accent3"/>
            </a:effectRef>
            <a:fontRef idx="minor">
              <a:schemeClr val="tx1"/>
            </a:fontRef>
          </p:style>
        </p:cxnSp>
        <p:cxnSp>
          <p:nvCxnSpPr>
            <p:cNvPr id="632" name="Connector: Elbow 631">
              <a:extLst>
                <a:ext uri="{FF2B5EF4-FFF2-40B4-BE49-F238E27FC236}">
                  <a16:creationId xmlns:a16="http://schemas.microsoft.com/office/drawing/2014/main" id="{0CBE5998-60DF-967F-6530-3A662EA5CD96}"/>
                </a:ext>
              </a:extLst>
            </p:cNvPr>
            <p:cNvCxnSpPr>
              <a:cxnSpLocks/>
            </p:cNvCxnSpPr>
            <p:nvPr/>
          </p:nvCxnSpPr>
          <p:spPr>
            <a:xfrm rot="16200000" flipV="1">
              <a:off x="10755758" y="3440303"/>
              <a:ext cx="896" cy="976919"/>
            </a:xfrm>
            <a:prstGeom prst="bentConnector3">
              <a:avLst>
                <a:gd name="adj1" fmla="val 25613393"/>
              </a:avLst>
            </a:prstGeom>
            <a:ln w="25400">
              <a:solidFill>
                <a:srgbClr val="2EBC81"/>
              </a:solidFill>
            </a:ln>
          </p:spPr>
          <p:style>
            <a:lnRef idx="1">
              <a:schemeClr val="accent3"/>
            </a:lnRef>
            <a:fillRef idx="0">
              <a:schemeClr val="accent3"/>
            </a:fillRef>
            <a:effectRef idx="0">
              <a:schemeClr val="accent3"/>
            </a:effectRef>
            <a:fontRef idx="minor">
              <a:schemeClr val="tx1"/>
            </a:fontRef>
          </p:style>
        </p:cxnSp>
        <p:cxnSp>
          <p:nvCxnSpPr>
            <p:cNvPr id="633" name="Straight Connector 632">
              <a:extLst>
                <a:ext uri="{FF2B5EF4-FFF2-40B4-BE49-F238E27FC236}">
                  <a16:creationId xmlns:a16="http://schemas.microsoft.com/office/drawing/2014/main" id="{2A446EEA-1CFD-16FA-6CE5-521A33151782}"/>
                </a:ext>
              </a:extLst>
            </p:cNvPr>
            <p:cNvCxnSpPr>
              <a:cxnSpLocks/>
            </p:cNvCxnSpPr>
            <p:nvPr/>
          </p:nvCxnSpPr>
          <p:spPr>
            <a:xfrm>
              <a:off x="10749140" y="3458048"/>
              <a:ext cx="0" cy="228600"/>
            </a:xfrm>
            <a:prstGeom prst="line">
              <a:avLst/>
            </a:prstGeom>
            <a:ln w="25400">
              <a:solidFill>
                <a:srgbClr val="2EBC81"/>
              </a:solidFill>
            </a:ln>
          </p:spPr>
          <p:style>
            <a:lnRef idx="1">
              <a:schemeClr val="accent1"/>
            </a:lnRef>
            <a:fillRef idx="0">
              <a:schemeClr val="accent1"/>
            </a:fillRef>
            <a:effectRef idx="0">
              <a:schemeClr val="accent1"/>
            </a:effectRef>
            <a:fontRef idx="minor">
              <a:schemeClr val="tx1"/>
            </a:fontRef>
          </p:style>
        </p:cxnSp>
        <p:sp>
          <p:nvSpPr>
            <p:cNvPr id="634" name="Rectangle: Rounded Corners 633">
              <a:extLst>
                <a:ext uri="{FF2B5EF4-FFF2-40B4-BE49-F238E27FC236}">
                  <a16:creationId xmlns:a16="http://schemas.microsoft.com/office/drawing/2014/main" id="{911B2469-8338-1F12-45E7-05F2C670AF9E}"/>
                </a:ext>
              </a:extLst>
            </p:cNvPr>
            <p:cNvSpPr/>
            <p:nvPr/>
          </p:nvSpPr>
          <p:spPr>
            <a:xfrm>
              <a:off x="8233184" y="2953903"/>
              <a:ext cx="1018374" cy="535076"/>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H(EF)</a:t>
              </a:r>
            </a:p>
          </p:txBody>
        </p:sp>
        <p:sp>
          <p:nvSpPr>
            <p:cNvPr id="635" name="Rectangle: Rounded Corners 634">
              <a:extLst>
                <a:ext uri="{FF2B5EF4-FFF2-40B4-BE49-F238E27FC236}">
                  <a16:creationId xmlns:a16="http://schemas.microsoft.com/office/drawing/2014/main" id="{6C672053-8B82-C799-93C7-7438F01EFAD7}"/>
                </a:ext>
              </a:extLst>
            </p:cNvPr>
            <p:cNvSpPr/>
            <p:nvPr/>
          </p:nvSpPr>
          <p:spPr>
            <a:xfrm>
              <a:off x="10226291" y="2932497"/>
              <a:ext cx="1018374" cy="535076"/>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H(GH)</a:t>
              </a:r>
            </a:p>
          </p:txBody>
        </p:sp>
      </p:grpSp>
    </p:spTree>
    <p:extLst>
      <p:ext uri="{BB962C8B-B14F-4D97-AF65-F5344CB8AC3E}">
        <p14:creationId xmlns:p14="http://schemas.microsoft.com/office/powerpoint/2010/main" val="3021049967"/>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Shape 411">
          <a:extLst>
            <a:ext uri="{FF2B5EF4-FFF2-40B4-BE49-F238E27FC236}">
              <a16:creationId xmlns:a16="http://schemas.microsoft.com/office/drawing/2014/main" id="{CAC30A0C-3B23-92E8-307C-4C16C3361658}"/>
            </a:ext>
          </a:extLst>
        </p:cNvPr>
        <p:cNvGrpSpPr/>
        <p:nvPr/>
      </p:nvGrpSpPr>
      <p:grpSpPr>
        <a:xfrm>
          <a:off x="0" y="0"/>
          <a:ext cx="0" cy="0"/>
          <a:chOff x="0" y="0"/>
          <a:chExt cx="0" cy="0"/>
        </a:xfrm>
      </p:grpSpPr>
      <p:sp>
        <p:nvSpPr>
          <p:cNvPr id="48" name="TextBox 47">
            <a:extLst>
              <a:ext uri="{FF2B5EF4-FFF2-40B4-BE49-F238E27FC236}">
                <a16:creationId xmlns:a16="http://schemas.microsoft.com/office/drawing/2014/main" id="{D9B58AEC-4ACD-B587-CAE8-C99156DC857B}"/>
              </a:ext>
            </a:extLst>
          </p:cNvPr>
          <p:cNvSpPr txBox="1"/>
          <p:nvPr/>
        </p:nvSpPr>
        <p:spPr>
          <a:xfrm>
            <a:off x="304799" y="309709"/>
            <a:ext cx="3733801" cy="1200329"/>
          </a:xfrm>
          <a:prstGeom prst="rect">
            <a:avLst/>
          </a:prstGeom>
          <a:noFill/>
        </p:spPr>
        <p:txBody>
          <a:bodyPr wrap="square">
            <a:spAutoFit/>
          </a:bodyPr>
          <a:lstStyle/>
          <a:p>
            <a:r>
              <a:rPr lang="en-US" sz="3600" dirty="0">
                <a:solidFill>
                  <a:srgbClr val="2B2576"/>
                </a:solidFill>
              </a:rPr>
              <a:t>Merkle Trees</a:t>
            </a:r>
            <a:br>
              <a:rPr lang="en-US" sz="3600" dirty="0">
                <a:solidFill>
                  <a:srgbClr val="09B36B"/>
                </a:solidFill>
              </a:rPr>
            </a:br>
            <a:r>
              <a:rPr lang="en-US" sz="3600" dirty="0">
                <a:solidFill>
                  <a:srgbClr val="5465FF"/>
                </a:solidFill>
              </a:rPr>
              <a:t>Hashing Process</a:t>
            </a:r>
          </a:p>
        </p:txBody>
      </p:sp>
      <p:grpSp>
        <p:nvGrpSpPr>
          <p:cNvPr id="561" name="Group 560">
            <a:extLst>
              <a:ext uri="{FF2B5EF4-FFF2-40B4-BE49-F238E27FC236}">
                <a16:creationId xmlns:a16="http://schemas.microsoft.com/office/drawing/2014/main" id="{C38A545F-0E20-8F01-48B5-B98EFAD9E862}"/>
              </a:ext>
            </a:extLst>
          </p:cNvPr>
          <p:cNvGrpSpPr/>
          <p:nvPr/>
        </p:nvGrpSpPr>
        <p:grpSpPr>
          <a:xfrm>
            <a:off x="3749039" y="4486863"/>
            <a:ext cx="8096060" cy="1037904"/>
            <a:chOff x="3749039" y="4486863"/>
            <a:chExt cx="8096060" cy="1037904"/>
          </a:xfrm>
        </p:grpSpPr>
        <p:sp>
          <p:nvSpPr>
            <p:cNvPr id="6" name="Rectangle: Rounded Corners 5">
              <a:extLst>
                <a:ext uri="{FF2B5EF4-FFF2-40B4-BE49-F238E27FC236}">
                  <a16:creationId xmlns:a16="http://schemas.microsoft.com/office/drawing/2014/main" id="{37BB7525-A6DE-F1C8-4A9D-7058D355F623}"/>
                </a:ext>
              </a:extLst>
            </p:cNvPr>
            <p:cNvSpPr/>
            <p:nvPr/>
          </p:nvSpPr>
          <p:spPr>
            <a:xfrm>
              <a:off x="4003076" y="4487760"/>
              <a:ext cx="701107" cy="630515"/>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100" b="1" dirty="0">
                  <a:solidFill>
                    <a:srgbClr val="2B2576"/>
                  </a:solidFill>
                </a:rPr>
                <a:t>Dog</a:t>
              </a:r>
            </a:p>
          </p:txBody>
        </p:sp>
        <p:sp>
          <p:nvSpPr>
            <p:cNvPr id="7" name="Rectangle: Rounded Corners 6">
              <a:extLst>
                <a:ext uri="{FF2B5EF4-FFF2-40B4-BE49-F238E27FC236}">
                  <a16:creationId xmlns:a16="http://schemas.microsoft.com/office/drawing/2014/main" id="{9836F9D0-92B2-3007-3B84-DCDC0E3DD24F}"/>
                </a:ext>
              </a:extLst>
            </p:cNvPr>
            <p:cNvSpPr/>
            <p:nvPr/>
          </p:nvSpPr>
          <p:spPr>
            <a:xfrm>
              <a:off x="4975842" y="4488656"/>
              <a:ext cx="701107" cy="630515"/>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100" b="1" dirty="0">
                  <a:solidFill>
                    <a:srgbClr val="2B2576"/>
                  </a:solidFill>
                </a:rPr>
                <a:t>Fish</a:t>
              </a:r>
            </a:p>
          </p:txBody>
        </p:sp>
        <p:sp>
          <p:nvSpPr>
            <p:cNvPr id="16" name="TextBox 15">
              <a:extLst>
                <a:ext uri="{FF2B5EF4-FFF2-40B4-BE49-F238E27FC236}">
                  <a16:creationId xmlns:a16="http://schemas.microsoft.com/office/drawing/2014/main" id="{E04660AD-17F9-7CCE-CACB-A63DEE08EA65}"/>
                </a:ext>
              </a:extLst>
            </p:cNvPr>
            <p:cNvSpPr txBox="1"/>
            <p:nvPr/>
          </p:nvSpPr>
          <p:spPr>
            <a:xfrm>
              <a:off x="3749039" y="5170951"/>
              <a:ext cx="1200871" cy="307777"/>
            </a:xfrm>
            <a:prstGeom prst="rect">
              <a:avLst/>
            </a:prstGeom>
            <a:noFill/>
          </p:spPr>
          <p:txBody>
            <a:bodyPr wrap="square" rtlCol="0">
              <a:spAutoFit/>
            </a:bodyPr>
            <a:lstStyle/>
            <a:p>
              <a:pPr algn="ctr"/>
              <a:r>
                <a:rPr lang="en-US" dirty="0">
                  <a:solidFill>
                    <a:srgbClr val="2B2576"/>
                  </a:solidFill>
                </a:rPr>
                <a:t>A</a:t>
              </a:r>
            </a:p>
          </p:txBody>
        </p:sp>
        <p:sp>
          <p:nvSpPr>
            <p:cNvPr id="17" name="TextBox 16">
              <a:extLst>
                <a:ext uri="{FF2B5EF4-FFF2-40B4-BE49-F238E27FC236}">
                  <a16:creationId xmlns:a16="http://schemas.microsoft.com/office/drawing/2014/main" id="{4962FE3B-5FE3-095A-F6C5-ED8037F4A210}"/>
                </a:ext>
              </a:extLst>
            </p:cNvPr>
            <p:cNvSpPr txBox="1"/>
            <p:nvPr/>
          </p:nvSpPr>
          <p:spPr>
            <a:xfrm>
              <a:off x="4674913" y="5201479"/>
              <a:ext cx="1200871" cy="307777"/>
            </a:xfrm>
            <a:prstGeom prst="rect">
              <a:avLst/>
            </a:prstGeom>
            <a:noFill/>
          </p:spPr>
          <p:txBody>
            <a:bodyPr wrap="square" rtlCol="0">
              <a:spAutoFit/>
            </a:bodyPr>
            <a:lstStyle/>
            <a:p>
              <a:pPr algn="ctr"/>
              <a:r>
                <a:rPr lang="en-US" dirty="0">
                  <a:solidFill>
                    <a:srgbClr val="2B2576"/>
                  </a:solidFill>
                </a:rPr>
                <a:t>B</a:t>
              </a:r>
            </a:p>
          </p:txBody>
        </p:sp>
        <p:sp>
          <p:nvSpPr>
            <p:cNvPr id="18" name="TextBox 17">
              <a:extLst>
                <a:ext uri="{FF2B5EF4-FFF2-40B4-BE49-F238E27FC236}">
                  <a16:creationId xmlns:a16="http://schemas.microsoft.com/office/drawing/2014/main" id="{8D5B6FF2-44B4-133E-725B-446D75A8632E}"/>
                </a:ext>
              </a:extLst>
            </p:cNvPr>
            <p:cNvSpPr txBox="1"/>
            <p:nvPr/>
          </p:nvSpPr>
          <p:spPr>
            <a:xfrm>
              <a:off x="5767005" y="5216990"/>
              <a:ext cx="1200871" cy="307777"/>
            </a:xfrm>
            <a:prstGeom prst="rect">
              <a:avLst/>
            </a:prstGeom>
            <a:noFill/>
          </p:spPr>
          <p:txBody>
            <a:bodyPr wrap="square" rtlCol="0">
              <a:spAutoFit/>
            </a:bodyPr>
            <a:lstStyle/>
            <a:p>
              <a:pPr algn="ctr"/>
              <a:r>
                <a:rPr lang="en-US" dirty="0">
                  <a:solidFill>
                    <a:srgbClr val="2B2576"/>
                  </a:solidFill>
                </a:rPr>
                <a:t>C</a:t>
              </a:r>
            </a:p>
          </p:txBody>
        </p:sp>
        <p:sp>
          <p:nvSpPr>
            <p:cNvPr id="19" name="TextBox 18">
              <a:extLst>
                <a:ext uri="{FF2B5EF4-FFF2-40B4-BE49-F238E27FC236}">
                  <a16:creationId xmlns:a16="http://schemas.microsoft.com/office/drawing/2014/main" id="{B6147877-12E6-2DEA-4334-AF691933A230}"/>
                </a:ext>
              </a:extLst>
            </p:cNvPr>
            <p:cNvSpPr txBox="1"/>
            <p:nvPr/>
          </p:nvSpPr>
          <p:spPr>
            <a:xfrm>
              <a:off x="6719063" y="5216990"/>
              <a:ext cx="1200871" cy="307777"/>
            </a:xfrm>
            <a:prstGeom prst="rect">
              <a:avLst/>
            </a:prstGeom>
            <a:noFill/>
          </p:spPr>
          <p:txBody>
            <a:bodyPr wrap="square" rtlCol="0">
              <a:spAutoFit/>
            </a:bodyPr>
            <a:lstStyle/>
            <a:p>
              <a:pPr algn="ctr"/>
              <a:r>
                <a:rPr lang="en-US" dirty="0">
                  <a:solidFill>
                    <a:srgbClr val="2B2576"/>
                  </a:solidFill>
                </a:rPr>
                <a:t>D</a:t>
              </a:r>
            </a:p>
          </p:txBody>
        </p:sp>
        <p:sp>
          <p:nvSpPr>
            <p:cNvPr id="476" name="Rectangle: Rounded Corners 475">
              <a:extLst>
                <a:ext uri="{FF2B5EF4-FFF2-40B4-BE49-F238E27FC236}">
                  <a16:creationId xmlns:a16="http://schemas.microsoft.com/office/drawing/2014/main" id="{4EB91870-38C1-727D-71D4-6C1CA442A7B2}"/>
                </a:ext>
              </a:extLst>
            </p:cNvPr>
            <p:cNvSpPr/>
            <p:nvPr/>
          </p:nvSpPr>
          <p:spPr>
            <a:xfrm>
              <a:off x="5996181" y="4486864"/>
              <a:ext cx="701107" cy="630515"/>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100" b="1" dirty="0">
                  <a:solidFill>
                    <a:srgbClr val="2B2576"/>
                  </a:solidFill>
                </a:rPr>
                <a:t>Rat</a:t>
              </a:r>
            </a:p>
          </p:txBody>
        </p:sp>
        <p:sp>
          <p:nvSpPr>
            <p:cNvPr id="477" name="Rectangle: Rounded Corners 476">
              <a:extLst>
                <a:ext uri="{FF2B5EF4-FFF2-40B4-BE49-F238E27FC236}">
                  <a16:creationId xmlns:a16="http://schemas.microsoft.com/office/drawing/2014/main" id="{A7698B58-D8B7-DDEA-2E75-1E125130A4C5}"/>
                </a:ext>
              </a:extLst>
            </p:cNvPr>
            <p:cNvSpPr/>
            <p:nvPr/>
          </p:nvSpPr>
          <p:spPr>
            <a:xfrm>
              <a:off x="6968947" y="4487760"/>
              <a:ext cx="701107" cy="630515"/>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100" b="1" dirty="0">
                  <a:solidFill>
                    <a:srgbClr val="2B2576"/>
                  </a:solidFill>
                </a:rPr>
                <a:t>Frog</a:t>
              </a:r>
            </a:p>
          </p:txBody>
        </p:sp>
        <p:sp>
          <p:nvSpPr>
            <p:cNvPr id="504" name="Rectangle: Rounded Corners 503">
              <a:extLst>
                <a:ext uri="{FF2B5EF4-FFF2-40B4-BE49-F238E27FC236}">
                  <a16:creationId xmlns:a16="http://schemas.microsoft.com/office/drawing/2014/main" id="{49E2B02D-0B8B-FAA6-1064-275F9E144721}"/>
                </a:ext>
              </a:extLst>
            </p:cNvPr>
            <p:cNvSpPr/>
            <p:nvPr/>
          </p:nvSpPr>
          <p:spPr>
            <a:xfrm>
              <a:off x="7928241" y="4487759"/>
              <a:ext cx="701107" cy="630515"/>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100" b="1" dirty="0">
                  <a:solidFill>
                    <a:srgbClr val="2B2576"/>
                  </a:solidFill>
                </a:rPr>
                <a:t>Lizard</a:t>
              </a:r>
            </a:p>
          </p:txBody>
        </p:sp>
        <p:sp>
          <p:nvSpPr>
            <p:cNvPr id="505" name="Rectangle: Rounded Corners 504">
              <a:extLst>
                <a:ext uri="{FF2B5EF4-FFF2-40B4-BE49-F238E27FC236}">
                  <a16:creationId xmlns:a16="http://schemas.microsoft.com/office/drawing/2014/main" id="{9A23C315-9E67-47C1-7E94-7D3E24F56BB8}"/>
                </a:ext>
              </a:extLst>
            </p:cNvPr>
            <p:cNvSpPr/>
            <p:nvPr/>
          </p:nvSpPr>
          <p:spPr>
            <a:xfrm>
              <a:off x="8901007" y="4488655"/>
              <a:ext cx="701107" cy="630515"/>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100" b="1" dirty="0">
                  <a:solidFill>
                    <a:srgbClr val="2B2576"/>
                  </a:solidFill>
                </a:rPr>
                <a:t>Horse</a:t>
              </a:r>
            </a:p>
          </p:txBody>
        </p:sp>
        <p:sp>
          <p:nvSpPr>
            <p:cNvPr id="506" name="TextBox 505">
              <a:extLst>
                <a:ext uri="{FF2B5EF4-FFF2-40B4-BE49-F238E27FC236}">
                  <a16:creationId xmlns:a16="http://schemas.microsoft.com/office/drawing/2014/main" id="{2EC67CEC-4BC5-2AA7-F09F-56304E9448AB}"/>
                </a:ext>
              </a:extLst>
            </p:cNvPr>
            <p:cNvSpPr txBox="1"/>
            <p:nvPr/>
          </p:nvSpPr>
          <p:spPr>
            <a:xfrm>
              <a:off x="7674204" y="5170950"/>
              <a:ext cx="1200871" cy="307777"/>
            </a:xfrm>
            <a:prstGeom prst="rect">
              <a:avLst/>
            </a:prstGeom>
            <a:noFill/>
          </p:spPr>
          <p:txBody>
            <a:bodyPr wrap="square" rtlCol="0">
              <a:spAutoFit/>
            </a:bodyPr>
            <a:lstStyle/>
            <a:p>
              <a:pPr algn="ctr"/>
              <a:r>
                <a:rPr lang="en-US" dirty="0">
                  <a:solidFill>
                    <a:srgbClr val="2B2576"/>
                  </a:solidFill>
                </a:rPr>
                <a:t>E</a:t>
              </a:r>
            </a:p>
          </p:txBody>
        </p:sp>
        <p:sp>
          <p:nvSpPr>
            <p:cNvPr id="507" name="TextBox 506">
              <a:extLst>
                <a:ext uri="{FF2B5EF4-FFF2-40B4-BE49-F238E27FC236}">
                  <a16:creationId xmlns:a16="http://schemas.microsoft.com/office/drawing/2014/main" id="{B27812E1-D0F3-6F55-A7A0-EB7D88B90867}"/>
                </a:ext>
              </a:extLst>
            </p:cNvPr>
            <p:cNvSpPr txBox="1"/>
            <p:nvPr/>
          </p:nvSpPr>
          <p:spPr>
            <a:xfrm>
              <a:off x="8600078" y="5201478"/>
              <a:ext cx="1200871" cy="307777"/>
            </a:xfrm>
            <a:prstGeom prst="rect">
              <a:avLst/>
            </a:prstGeom>
            <a:noFill/>
          </p:spPr>
          <p:txBody>
            <a:bodyPr wrap="square" rtlCol="0">
              <a:spAutoFit/>
            </a:bodyPr>
            <a:lstStyle/>
            <a:p>
              <a:pPr algn="ctr"/>
              <a:r>
                <a:rPr lang="en-US" dirty="0">
                  <a:solidFill>
                    <a:srgbClr val="2B2576"/>
                  </a:solidFill>
                </a:rPr>
                <a:t>F</a:t>
              </a:r>
            </a:p>
          </p:txBody>
        </p:sp>
        <p:sp>
          <p:nvSpPr>
            <p:cNvPr id="508" name="TextBox 507">
              <a:extLst>
                <a:ext uri="{FF2B5EF4-FFF2-40B4-BE49-F238E27FC236}">
                  <a16:creationId xmlns:a16="http://schemas.microsoft.com/office/drawing/2014/main" id="{DAC83668-333C-063F-87CE-E2F8246D524F}"/>
                </a:ext>
              </a:extLst>
            </p:cNvPr>
            <p:cNvSpPr txBox="1"/>
            <p:nvPr/>
          </p:nvSpPr>
          <p:spPr>
            <a:xfrm>
              <a:off x="9692170" y="5216989"/>
              <a:ext cx="1200871" cy="307777"/>
            </a:xfrm>
            <a:prstGeom prst="rect">
              <a:avLst/>
            </a:prstGeom>
            <a:noFill/>
          </p:spPr>
          <p:txBody>
            <a:bodyPr wrap="square" rtlCol="0">
              <a:spAutoFit/>
            </a:bodyPr>
            <a:lstStyle/>
            <a:p>
              <a:pPr algn="ctr"/>
              <a:r>
                <a:rPr lang="en-US" dirty="0">
                  <a:solidFill>
                    <a:srgbClr val="2B2576"/>
                  </a:solidFill>
                </a:rPr>
                <a:t>G</a:t>
              </a:r>
            </a:p>
          </p:txBody>
        </p:sp>
        <p:sp>
          <p:nvSpPr>
            <p:cNvPr id="509" name="TextBox 508">
              <a:extLst>
                <a:ext uri="{FF2B5EF4-FFF2-40B4-BE49-F238E27FC236}">
                  <a16:creationId xmlns:a16="http://schemas.microsoft.com/office/drawing/2014/main" id="{10B0E27D-B55D-99C2-A03F-3436BEF79351}"/>
                </a:ext>
              </a:extLst>
            </p:cNvPr>
            <p:cNvSpPr txBox="1"/>
            <p:nvPr/>
          </p:nvSpPr>
          <p:spPr>
            <a:xfrm>
              <a:off x="10644228" y="5216989"/>
              <a:ext cx="1200871" cy="307777"/>
            </a:xfrm>
            <a:prstGeom prst="rect">
              <a:avLst/>
            </a:prstGeom>
            <a:noFill/>
          </p:spPr>
          <p:txBody>
            <a:bodyPr wrap="square" rtlCol="0">
              <a:spAutoFit/>
            </a:bodyPr>
            <a:lstStyle/>
            <a:p>
              <a:pPr algn="ctr"/>
              <a:r>
                <a:rPr lang="en-US" dirty="0">
                  <a:solidFill>
                    <a:srgbClr val="2B2576"/>
                  </a:solidFill>
                </a:rPr>
                <a:t>H</a:t>
              </a:r>
            </a:p>
          </p:txBody>
        </p:sp>
        <p:sp>
          <p:nvSpPr>
            <p:cNvPr id="517" name="Rectangle: Rounded Corners 516">
              <a:extLst>
                <a:ext uri="{FF2B5EF4-FFF2-40B4-BE49-F238E27FC236}">
                  <a16:creationId xmlns:a16="http://schemas.microsoft.com/office/drawing/2014/main" id="{630665E5-8965-9077-3953-9AC7F7652696}"/>
                </a:ext>
              </a:extLst>
            </p:cNvPr>
            <p:cNvSpPr/>
            <p:nvPr/>
          </p:nvSpPr>
          <p:spPr>
            <a:xfrm>
              <a:off x="9921346" y="4486863"/>
              <a:ext cx="701107" cy="630515"/>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100" b="1" dirty="0">
                  <a:solidFill>
                    <a:srgbClr val="2B2576"/>
                  </a:solidFill>
                </a:rPr>
                <a:t>Rabbit</a:t>
              </a:r>
            </a:p>
          </p:txBody>
        </p:sp>
        <p:sp>
          <p:nvSpPr>
            <p:cNvPr id="518" name="Rectangle: Rounded Corners 517">
              <a:extLst>
                <a:ext uri="{FF2B5EF4-FFF2-40B4-BE49-F238E27FC236}">
                  <a16:creationId xmlns:a16="http://schemas.microsoft.com/office/drawing/2014/main" id="{341F2F04-57D5-6372-F469-4080E9649EC1}"/>
                </a:ext>
              </a:extLst>
            </p:cNvPr>
            <p:cNvSpPr/>
            <p:nvPr/>
          </p:nvSpPr>
          <p:spPr>
            <a:xfrm>
              <a:off x="10894112" y="4487759"/>
              <a:ext cx="701107" cy="630515"/>
            </a:xfrm>
            <a:prstGeom prst="roundRect">
              <a:avLst/>
            </a:prstGeom>
            <a:solidFill>
              <a:schemeClr val="bg1">
                <a:alpha val="59000"/>
              </a:scheme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100" b="1" dirty="0">
                  <a:solidFill>
                    <a:srgbClr val="2B2576"/>
                  </a:solidFill>
                </a:rPr>
                <a:t>Bird</a:t>
              </a:r>
            </a:p>
          </p:txBody>
        </p:sp>
      </p:grpSp>
      <p:grpSp>
        <p:nvGrpSpPr>
          <p:cNvPr id="580" name="Group 579">
            <a:extLst>
              <a:ext uri="{FF2B5EF4-FFF2-40B4-BE49-F238E27FC236}">
                <a16:creationId xmlns:a16="http://schemas.microsoft.com/office/drawing/2014/main" id="{5809A83E-AAEB-5C32-976C-3258906E3BB7}"/>
              </a:ext>
            </a:extLst>
          </p:cNvPr>
          <p:cNvGrpSpPr/>
          <p:nvPr/>
        </p:nvGrpSpPr>
        <p:grpSpPr>
          <a:xfrm>
            <a:off x="3994770" y="3928315"/>
            <a:ext cx="7600449" cy="560341"/>
            <a:chOff x="3994770" y="3928315"/>
            <a:chExt cx="7600449" cy="560341"/>
          </a:xfrm>
        </p:grpSpPr>
        <p:cxnSp>
          <p:nvCxnSpPr>
            <p:cNvPr id="564" name="Straight Arrow Connector 563">
              <a:extLst>
                <a:ext uri="{FF2B5EF4-FFF2-40B4-BE49-F238E27FC236}">
                  <a16:creationId xmlns:a16="http://schemas.microsoft.com/office/drawing/2014/main" id="{436ADA9C-DB71-90D5-F6E4-12C452171920}"/>
                </a:ext>
              </a:extLst>
            </p:cNvPr>
            <p:cNvCxnSpPr>
              <a:cxnSpLocks/>
              <a:endCxn id="566" idx="2"/>
            </p:cNvCxnSpPr>
            <p:nvPr/>
          </p:nvCxnSpPr>
          <p:spPr>
            <a:xfrm flipH="1" flipV="1">
              <a:off x="4349476" y="4234260"/>
              <a:ext cx="4154" cy="253500"/>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cxnSp>
          <p:nvCxnSpPr>
            <p:cNvPr id="565" name="Straight Arrow Connector 564">
              <a:extLst>
                <a:ext uri="{FF2B5EF4-FFF2-40B4-BE49-F238E27FC236}">
                  <a16:creationId xmlns:a16="http://schemas.microsoft.com/office/drawing/2014/main" id="{E0C2A176-C0F1-416A-2137-094178C9320B}"/>
                </a:ext>
              </a:extLst>
            </p:cNvPr>
            <p:cNvCxnSpPr>
              <a:cxnSpLocks/>
              <a:endCxn id="567" idx="2"/>
            </p:cNvCxnSpPr>
            <p:nvPr/>
          </p:nvCxnSpPr>
          <p:spPr>
            <a:xfrm flipH="1" flipV="1">
              <a:off x="5326395" y="4235156"/>
              <a:ext cx="1" cy="253500"/>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sp>
          <p:nvSpPr>
            <p:cNvPr id="566" name="Rectangle: Rounded Corners 565">
              <a:extLst>
                <a:ext uri="{FF2B5EF4-FFF2-40B4-BE49-F238E27FC236}">
                  <a16:creationId xmlns:a16="http://schemas.microsoft.com/office/drawing/2014/main" id="{A781D9AB-BB08-A20F-8B42-4C2243FB0A71}"/>
                </a:ext>
              </a:extLst>
            </p:cNvPr>
            <p:cNvSpPr/>
            <p:nvPr/>
          </p:nvSpPr>
          <p:spPr>
            <a:xfrm>
              <a:off x="3994770" y="3929212"/>
              <a:ext cx="709411"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H(A)</a:t>
              </a:r>
            </a:p>
          </p:txBody>
        </p:sp>
        <p:sp>
          <p:nvSpPr>
            <p:cNvPr id="567" name="Rectangle: Rounded Corners 566">
              <a:extLst>
                <a:ext uri="{FF2B5EF4-FFF2-40B4-BE49-F238E27FC236}">
                  <a16:creationId xmlns:a16="http://schemas.microsoft.com/office/drawing/2014/main" id="{CF35D6E8-4696-0371-0ACE-D216948EB343}"/>
                </a:ext>
              </a:extLst>
            </p:cNvPr>
            <p:cNvSpPr/>
            <p:nvPr/>
          </p:nvSpPr>
          <p:spPr>
            <a:xfrm>
              <a:off x="4975840" y="3930108"/>
              <a:ext cx="701109"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H(B)</a:t>
              </a:r>
            </a:p>
          </p:txBody>
        </p:sp>
        <p:cxnSp>
          <p:nvCxnSpPr>
            <p:cNvPr id="568" name="Straight Arrow Connector 567">
              <a:extLst>
                <a:ext uri="{FF2B5EF4-FFF2-40B4-BE49-F238E27FC236}">
                  <a16:creationId xmlns:a16="http://schemas.microsoft.com/office/drawing/2014/main" id="{F009343B-32BA-17C6-AA28-E4125C050E36}"/>
                </a:ext>
              </a:extLst>
            </p:cNvPr>
            <p:cNvCxnSpPr>
              <a:cxnSpLocks/>
              <a:endCxn id="570" idx="2"/>
            </p:cNvCxnSpPr>
            <p:nvPr/>
          </p:nvCxnSpPr>
          <p:spPr>
            <a:xfrm flipH="1" flipV="1">
              <a:off x="6342581" y="4233364"/>
              <a:ext cx="4154" cy="253500"/>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cxnSp>
          <p:nvCxnSpPr>
            <p:cNvPr id="569" name="Straight Arrow Connector 568">
              <a:extLst>
                <a:ext uri="{FF2B5EF4-FFF2-40B4-BE49-F238E27FC236}">
                  <a16:creationId xmlns:a16="http://schemas.microsoft.com/office/drawing/2014/main" id="{332B6F23-A748-54CB-F2F5-271A163103BE}"/>
                </a:ext>
              </a:extLst>
            </p:cNvPr>
            <p:cNvCxnSpPr>
              <a:cxnSpLocks/>
              <a:endCxn id="571" idx="2"/>
            </p:cNvCxnSpPr>
            <p:nvPr/>
          </p:nvCxnSpPr>
          <p:spPr>
            <a:xfrm flipH="1" flipV="1">
              <a:off x="7319500" y="4234260"/>
              <a:ext cx="1" cy="253500"/>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sp>
          <p:nvSpPr>
            <p:cNvPr id="570" name="Rectangle: Rounded Corners 569">
              <a:extLst>
                <a:ext uri="{FF2B5EF4-FFF2-40B4-BE49-F238E27FC236}">
                  <a16:creationId xmlns:a16="http://schemas.microsoft.com/office/drawing/2014/main" id="{7F30A664-9C5F-901E-44D8-E6BFEDD68988}"/>
                </a:ext>
              </a:extLst>
            </p:cNvPr>
            <p:cNvSpPr/>
            <p:nvPr/>
          </p:nvSpPr>
          <p:spPr>
            <a:xfrm>
              <a:off x="5987875" y="3928316"/>
              <a:ext cx="709411"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H(C)</a:t>
              </a:r>
            </a:p>
          </p:txBody>
        </p:sp>
        <p:sp>
          <p:nvSpPr>
            <p:cNvPr id="571" name="Rectangle: Rounded Corners 570">
              <a:extLst>
                <a:ext uri="{FF2B5EF4-FFF2-40B4-BE49-F238E27FC236}">
                  <a16:creationId xmlns:a16="http://schemas.microsoft.com/office/drawing/2014/main" id="{BF9979DD-1239-4E07-6282-D83D1F780E3A}"/>
                </a:ext>
              </a:extLst>
            </p:cNvPr>
            <p:cNvSpPr/>
            <p:nvPr/>
          </p:nvSpPr>
          <p:spPr>
            <a:xfrm>
              <a:off x="6968945" y="3929212"/>
              <a:ext cx="701109"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H(D)</a:t>
              </a:r>
            </a:p>
          </p:txBody>
        </p:sp>
        <p:cxnSp>
          <p:nvCxnSpPr>
            <p:cNvPr id="572" name="Straight Arrow Connector 571">
              <a:extLst>
                <a:ext uri="{FF2B5EF4-FFF2-40B4-BE49-F238E27FC236}">
                  <a16:creationId xmlns:a16="http://schemas.microsoft.com/office/drawing/2014/main" id="{A5AD4970-0FEF-1BE1-C089-7122DDC6EDCE}"/>
                </a:ext>
              </a:extLst>
            </p:cNvPr>
            <p:cNvCxnSpPr>
              <a:cxnSpLocks/>
              <a:endCxn id="574" idx="2"/>
            </p:cNvCxnSpPr>
            <p:nvPr/>
          </p:nvCxnSpPr>
          <p:spPr>
            <a:xfrm flipH="1" flipV="1">
              <a:off x="8274641" y="4234259"/>
              <a:ext cx="4154" cy="253500"/>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cxnSp>
          <p:nvCxnSpPr>
            <p:cNvPr id="573" name="Straight Arrow Connector 572">
              <a:extLst>
                <a:ext uri="{FF2B5EF4-FFF2-40B4-BE49-F238E27FC236}">
                  <a16:creationId xmlns:a16="http://schemas.microsoft.com/office/drawing/2014/main" id="{261557B1-FFC2-774B-374E-C2D2E089E86D}"/>
                </a:ext>
              </a:extLst>
            </p:cNvPr>
            <p:cNvCxnSpPr>
              <a:cxnSpLocks/>
              <a:endCxn id="575" idx="2"/>
            </p:cNvCxnSpPr>
            <p:nvPr/>
          </p:nvCxnSpPr>
          <p:spPr>
            <a:xfrm flipH="1" flipV="1">
              <a:off x="9251560" y="4235155"/>
              <a:ext cx="1" cy="253500"/>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sp>
          <p:nvSpPr>
            <p:cNvPr id="574" name="Rectangle: Rounded Corners 573">
              <a:extLst>
                <a:ext uri="{FF2B5EF4-FFF2-40B4-BE49-F238E27FC236}">
                  <a16:creationId xmlns:a16="http://schemas.microsoft.com/office/drawing/2014/main" id="{B301CC1C-3433-2F18-F35F-FA4C20629581}"/>
                </a:ext>
              </a:extLst>
            </p:cNvPr>
            <p:cNvSpPr/>
            <p:nvPr/>
          </p:nvSpPr>
          <p:spPr>
            <a:xfrm>
              <a:off x="7919935" y="3929211"/>
              <a:ext cx="709411"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H(E)</a:t>
              </a:r>
            </a:p>
          </p:txBody>
        </p:sp>
        <p:sp>
          <p:nvSpPr>
            <p:cNvPr id="575" name="Rectangle: Rounded Corners 574">
              <a:extLst>
                <a:ext uri="{FF2B5EF4-FFF2-40B4-BE49-F238E27FC236}">
                  <a16:creationId xmlns:a16="http://schemas.microsoft.com/office/drawing/2014/main" id="{20FC7C33-5C69-F4C8-2C9C-11960EDDA1FB}"/>
                </a:ext>
              </a:extLst>
            </p:cNvPr>
            <p:cNvSpPr/>
            <p:nvPr/>
          </p:nvSpPr>
          <p:spPr>
            <a:xfrm>
              <a:off x="8901005" y="3930107"/>
              <a:ext cx="701109"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H(F)</a:t>
              </a:r>
            </a:p>
          </p:txBody>
        </p:sp>
        <p:cxnSp>
          <p:nvCxnSpPr>
            <p:cNvPr id="576" name="Straight Arrow Connector 575">
              <a:extLst>
                <a:ext uri="{FF2B5EF4-FFF2-40B4-BE49-F238E27FC236}">
                  <a16:creationId xmlns:a16="http://schemas.microsoft.com/office/drawing/2014/main" id="{F1306FA7-3765-0CD9-5411-8DD2F6DAC7BA}"/>
                </a:ext>
              </a:extLst>
            </p:cNvPr>
            <p:cNvCxnSpPr>
              <a:cxnSpLocks/>
              <a:endCxn id="578" idx="2"/>
            </p:cNvCxnSpPr>
            <p:nvPr/>
          </p:nvCxnSpPr>
          <p:spPr>
            <a:xfrm flipH="1" flipV="1">
              <a:off x="10267746" y="4233363"/>
              <a:ext cx="4154" cy="253500"/>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cxnSp>
          <p:nvCxnSpPr>
            <p:cNvPr id="577" name="Straight Arrow Connector 576">
              <a:extLst>
                <a:ext uri="{FF2B5EF4-FFF2-40B4-BE49-F238E27FC236}">
                  <a16:creationId xmlns:a16="http://schemas.microsoft.com/office/drawing/2014/main" id="{F9F2B9B9-5CE4-AD9A-75E7-38274917A2BC}"/>
                </a:ext>
              </a:extLst>
            </p:cNvPr>
            <p:cNvCxnSpPr>
              <a:cxnSpLocks/>
              <a:endCxn id="579" idx="2"/>
            </p:cNvCxnSpPr>
            <p:nvPr/>
          </p:nvCxnSpPr>
          <p:spPr>
            <a:xfrm flipH="1" flipV="1">
              <a:off x="11244665" y="4234259"/>
              <a:ext cx="1" cy="253500"/>
            </a:xfrm>
            <a:prstGeom prst="straightConnector1">
              <a:avLst/>
            </a:prstGeom>
            <a:ln w="25400">
              <a:solidFill>
                <a:srgbClr val="2EBC81"/>
              </a:solidFill>
              <a:tailEnd type="triangle"/>
            </a:ln>
          </p:spPr>
          <p:style>
            <a:lnRef idx="1">
              <a:schemeClr val="accent1"/>
            </a:lnRef>
            <a:fillRef idx="0">
              <a:schemeClr val="accent1"/>
            </a:fillRef>
            <a:effectRef idx="0">
              <a:schemeClr val="accent1"/>
            </a:effectRef>
            <a:fontRef idx="minor">
              <a:schemeClr val="tx1"/>
            </a:fontRef>
          </p:style>
        </p:cxnSp>
        <p:sp>
          <p:nvSpPr>
            <p:cNvPr id="578" name="Rectangle: Rounded Corners 577">
              <a:extLst>
                <a:ext uri="{FF2B5EF4-FFF2-40B4-BE49-F238E27FC236}">
                  <a16:creationId xmlns:a16="http://schemas.microsoft.com/office/drawing/2014/main" id="{0C35D89E-E274-38CB-2AD5-AFAAFCB4A45B}"/>
                </a:ext>
              </a:extLst>
            </p:cNvPr>
            <p:cNvSpPr/>
            <p:nvPr/>
          </p:nvSpPr>
          <p:spPr>
            <a:xfrm>
              <a:off x="9913040" y="3928315"/>
              <a:ext cx="709411"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H(G)</a:t>
              </a:r>
            </a:p>
          </p:txBody>
        </p:sp>
        <p:sp>
          <p:nvSpPr>
            <p:cNvPr id="579" name="Rectangle: Rounded Corners 578">
              <a:extLst>
                <a:ext uri="{FF2B5EF4-FFF2-40B4-BE49-F238E27FC236}">
                  <a16:creationId xmlns:a16="http://schemas.microsoft.com/office/drawing/2014/main" id="{97B4DAF9-D356-6640-8608-CD10026A7080}"/>
                </a:ext>
              </a:extLst>
            </p:cNvPr>
            <p:cNvSpPr/>
            <p:nvPr/>
          </p:nvSpPr>
          <p:spPr>
            <a:xfrm>
              <a:off x="10894110" y="3929211"/>
              <a:ext cx="701109" cy="305048"/>
            </a:xfrm>
            <a:prstGeom prst="roundRect">
              <a:avLst/>
            </a:prstGeom>
            <a:solidFill>
              <a:srgbClr val="09B36B">
                <a:alpha val="59000"/>
              </a:srgbClr>
            </a:solidFill>
            <a:ln>
              <a:solidFill>
                <a:srgbClr val="09B36B"/>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H(H)</a:t>
              </a:r>
            </a:p>
          </p:txBody>
        </p:sp>
      </p:grpSp>
      <p:grpSp>
        <p:nvGrpSpPr>
          <p:cNvPr id="636" name="Group 635">
            <a:extLst>
              <a:ext uri="{FF2B5EF4-FFF2-40B4-BE49-F238E27FC236}">
                <a16:creationId xmlns:a16="http://schemas.microsoft.com/office/drawing/2014/main" id="{C35039B8-A9BB-CD1B-5613-DE9DC92B1550}"/>
              </a:ext>
            </a:extLst>
          </p:cNvPr>
          <p:cNvGrpSpPr/>
          <p:nvPr/>
        </p:nvGrpSpPr>
        <p:grpSpPr>
          <a:xfrm>
            <a:off x="4817206" y="1928002"/>
            <a:ext cx="5918272" cy="1025902"/>
            <a:chOff x="4817206" y="1928002"/>
            <a:chExt cx="5918272" cy="1025902"/>
          </a:xfrm>
        </p:grpSpPr>
        <p:cxnSp>
          <p:nvCxnSpPr>
            <p:cNvPr id="637" name="Connector: Elbow 636">
              <a:extLst>
                <a:ext uri="{FF2B5EF4-FFF2-40B4-BE49-F238E27FC236}">
                  <a16:creationId xmlns:a16="http://schemas.microsoft.com/office/drawing/2014/main" id="{482CD12D-5965-4F62-7F92-75D4E8E4B255}"/>
                </a:ext>
              </a:extLst>
            </p:cNvPr>
            <p:cNvCxnSpPr>
              <a:cxnSpLocks/>
            </p:cNvCxnSpPr>
            <p:nvPr/>
          </p:nvCxnSpPr>
          <p:spPr>
            <a:xfrm rot="16200000" flipH="1" flipV="1">
              <a:off x="5803057" y="1946647"/>
              <a:ext cx="21406" cy="1993107"/>
            </a:xfrm>
            <a:prstGeom prst="bentConnector3">
              <a:avLst>
                <a:gd name="adj1" fmla="val -1067925"/>
              </a:avLst>
            </a:prstGeom>
            <a:ln w="25400">
              <a:solidFill>
                <a:srgbClr val="2EBC81"/>
              </a:solidFill>
            </a:ln>
          </p:spPr>
          <p:style>
            <a:lnRef idx="1">
              <a:schemeClr val="accent3"/>
            </a:lnRef>
            <a:fillRef idx="0">
              <a:schemeClr val="accent3"/>
            </a:fillRef>
            <a:effectRef idx="0">
              <a:schemeClr val="accent3"/>
            </a:effectRef>
            <a:fontRef idx="minor">
              <a:schemeClr val="tx1"/>
            </a:fontRef>
          </p:style>
        </p:cxnSp>
        <p:cxnSp>
          <p:nvCxnSpPr>
            <p:cNvPr id="638" name="Connector: Elbow 637">
              <a:extLst>
                <a:ext uri="{FF2B5EF4-FFF2-40B4-BE49-F238E27FC236}">
                  <a16:creationId xmlns:a16="http://schemas.microsoft.com/office/drawing/2014/main" id="{011F5F0B-78FA-6A26-703D-C4CD5D69DFF0}"/>
                </a:ext>
              </a:extLst>
            </p:cNvPr>
            <p:cNvCxnSpPr>
              <a:cxnSpLocks/>
            </p:cNvCxnSpPr>
            <p:nvPr/>
          </p:nvCxnSpPr>
          <p:spPr>
            <a:xfrm rot="16200000" flipH="1" flipV="1">
              <a:off x="9728222" y="1946646"/>
              <a:ext cx="21406" cy="1993107"/>
            </a:xfrm>
            <a:prstGeom prst="bentConnector3">
              <a:avLst>
                <a:gd name="adj1" fmla="val -1067925"/>
              </a:avLst>
            </a:prstGeom>
            <a:ln w="25400">
              <a:solidFill>
                <a:srgbClr val="2EBC81"/>
              </a:solidFill>
            </a:ln>
          </p:spPr>
          <p:style>
            <a:lnRef idx="1">
              <a:schemeClr val="accent3"/>
            </a:lnRef>
            <a:fillRef idx="0">
              <a:schemeClr val="accent3"/>
            </a:fillRef>
            <a:effectRef idx="0">
              <a:schemeClr val="accent3"/>
            </a:effectRef>
            <a:fontRef idx="minor">
              <a:schemeClr val="tx1"/>
            </a:fontRef>
          </p:style>
        </p:cxnSp>
        <p:cxnSp>
          <p:nvCxnSpPr>
            <p:cNvPr id="639" name="Straight Connector 638">
              <a:extLst>
                <a:ext uri="{FF2B5EF4-FFF2-40B4-BE49-F238E27FC236}">
                  <a16:creationId xmlns:a16="http://schemas.microsoft.com/office/drawing/2014/main" id="{FB9F176B-82BC-14C4-156F-933541DB8CC3}"/>
                </a:ext>
              </a:extLst>
            </p:cNvPr>
            <p:cNvCxnSpPr>
              <a:cxnSpLocks/>
            </p:cNvCxnSpPr>
            <p:nvPr/>
          </p:nvCxnSpPr>
          <p:spPr>
            <a:xfrm>
              <a:off x="5887002" y="2463526"/>
              <a:ext cx="0" cy="241574"/>
            </a:xfrm>
            <a:prstGeom prst="line">
              <a:avLst/>
            </a:prstGeom>
            <a:ln w="25400">
              <a:solidFill>
                <a:srgbClr val="2EBC81"/>
              </a:solidFill>
            </a:ln>
          </p:spPr>
          <p:style>
            <a:lnRef idx="1">
              <a:schemeClr val="accent1"/>
            </a:lnRef>
            <a:fillRef idx="0">
              <a:schemeClr val="accent1"/>
            </a:fillRef>
            <a:effectRef idx="0">
              <a:schemeClr val="accent1"/>
            </a:effectRef>
            <a:fontRef idx="minor">
              <a:schemeClr val="tx1"/>
            </a:fontRef>
          </p:style>
        </p:cxnSp>
        <p:cxnSp>
          <p:nvCxnSpPr>
            <p:cNvPr id="640" name="Straight Connector 639">
              <a:extLst>
                <a:ext uri="{FF2B5EF4-FFF2-40B4-BE49-F238E27FC236}">
                  <a16:creationId xmlns:a16="http://schemas.microsoft.com/office/drawing/2014/main" id="{59C1D16F-B64E-E44D-0617-758E50B6EB66}"/>
                </a:ext>
              </a:extLst>
            </p:cNvPr>
            <p:cNvCxnSpPr>
              <a:cxnSpLocks/>
            </p:cNvCxnSpPr>
            <p:nvPr/>
          </p:nvCxnSpPr>
          <p:spPr>
            <a:xfrm>
              <a:off x="9673120" y="2463526"/>
              <a:ext cx="0" cy="241574"/>
            </a:xfrm>
            <a:prstGeom prst="line">
              <a:avLst/>
            </a:prstGeom>
            <a:ln w="25400">
              <a:solidFill>
                <a:srgbClr val="2EBC81"/>
              </a:solidFill>
            </a:ln>
          </p:spPr>
          <p:style>
            <a:lnRef idx="1">
              <a:schemeClr val="accent1"/>
            </a:lnRef>
            <a:fillRef idx="0">
              <a:schemeClr val="accent1"/>
            </a:fillRef>
            <a:effectRef idx="0">
              <a:schemeClr val="accent1"/>
            </a:effectRef>
            <a:fontRef idx="minor">
              <a:schemeClr val="tx1"/>
            </a:fontRef>
          </p:style>
        </p:cxnSp>
        <p:sp>
          <p:nvSpPr>
            <p:cNvPr id="641" name="Rectangle: Rounded Corners 640">
              <a:extLst>
                <a:ext uri="{FF2B5EF4-FFF2-40B4-BE49-F238E27FC236}">
                  <a16:creationId xmlns:a16="http://schemas.microsoft.com/office/drawing/2014/main" id="{CBF4E591-8A78-75E3-BF37-C665B1175D2B}"/>
                </a:ext>
              </a:extLst>
            </p:cNvPr>
            <p:cNvSpPr/>
            <p:nvPr/>
          </p:nvSpPr>
          <p:spPr>
            <a:xfrm>
              <a:off x="5377815" y="1928002"/>
              <a:ext cx="1018374" cy="535076"/>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H(ABCD)</a:t>
              </a:r>
            </a:p>
          </p:txBody>
        </p:sp>
        <p:sp>
          <p:nvSpPr>
            <p:cNvPr id="642" name="Rectangle: Rounded Corners 641">
              <a:extLst>
                <a:ext uri="{FF2B5EF4-FFF2-40B4-BE49-F238E27FC236}">
                  <a16:creationId xmlns:a16="http://schemas.microsoft.com/office/drawing/2014/main" id="{81018621-352B-7C52-D055-BAF81C5221B0}"/>
                </a:ext>
              </a:extLst>
            </p:cNvPr>
            <p:cNvSpPr/>
            <p:nvPr/>
          </p:nvSpPr>
          <p:spPr>
            <a:xfrm>
              <a:off x="9163933" y="1928002"/>
              <a:ext cx="1018374" cy="535076"/>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H(EFGH)</a:t>
              </a:r>
            </a:p>
          </p:txBody>
        </p:sp>
      </p:grpSp>
      <p:sp>
        <p:nvSpPr>
          <p:cNvPr id="2" name="TextBox 1">
            <a:extLst>
              <a:ext uri="{FF2B5EF4-FFF2-40B4-BE49-F238E27FC236}">
                <a16:creationId xmlns:a16="http://schemas.microsoft.com/office/drawing/2014/main" id="{78D969C5-B1E1-EB2D-C1F7-A8CD4DD56607}"/>
              </a:ext>
            </a:extLst>
          </p:cNvPr>
          <p:cNvSpPr txBox="1"/>
          <p:nvPr/>
        </p:nvSpPr>
        <p:spPr>
          <a:xfrm>
            <a:off x="346901" y="1586177"/>
            <a:ext cx="3863149" cy="954107"/>
          </a:xfrm>
          <a:prstGeom prst="rect">
            <a:avLst/>
          </a:prstGeom>
          <a:noFill/>
        </p:spPr>
        <p:txBody>
          <a:bodyPr wrap="square">
            <a:spAutoFit/>
          </a:bodyPr>
          <a:lstStyle/>
          <a:p>
            <a:pPr marL="342900" indent="-342900">
              <a:buFont typeface="Arial"/>
              <a:buAutoNum type="arabicPeriod"/>
            </a:pPr>
            <a:r>
              <a:rPr lang="en-US" dirty="0">
                <a:solidFill>
                  <a:srgbClr val="3D3935"/>
                </a:solidFill>
                <a:latin typeface="Open Sans" panose="020B0606030504020204" pitchFamily="34" charset="0"/>
              </a:rPr>
              <a:t>Hash the leaf node data.</a:t>
            </a:r>
          </a:p>
          <a:p>
            <a:pPr marL="342900" indent="-342900">
              <a:buAutoNum type="arabicPeriod"/>
            </a:pPr>
            <a:r>
              <a:rPr lang="en-US" dirty="0">
                <a:solidFill>
                  <a:srgbClr val="3D3935"/>
                </a:solidFill>
                <a:latin typeface="Open Sans" panose="020B0606030504020204" pitchFamily="34" charset="0"/>
              </a:rPr>
              <a:t>Group the leaf nodes into pairs and hash their hashes.</a:t>
            </a:r>
          </a:p>
          <a:p>
            <a:pPr marL="342900" indent="-342900">
              <a:buAutoNum type="arabicPeriod"/>
            </a:pPr>
            <a:r>
              <a:rPr lang="en-US" dirty="0">
                <a:solidFill>
                  <a:srgbClr val="3D3935"/>
                </a:solidFill>
                <a:latin typeface="Open Sans" panose="020B0606030504020204" pitchFamily="34" charset="0"/>
              </a:rPr>
              <a:t>Repeat with the parent nodes until root.</a:t>
            </a:r>
          </a:p>
        </p:txBody>
      </p:sp>
      <p:grpSp>
        <p:nvGrpSpPr>
          <p:cNvPr id="3" name="Group 2">
            <a:extLst>
              <a:ext uri="{FF2B5EF4-FFF2-40B4-BE49-F238E27FC236}">
                <a16:creationId xmlns:a16="http://schemas.microsoft.com/office/drawing/2014/main" id="{DA64F4F0-3868-396E-5ABC-047747C86ED2}"/>
              </a:ext>
            </a:extLst>
          </p:cNvPr>
          <p:cNvGrpSpPr/>
          <p:nvPr/>
        </p:nvGrpSpPr>
        <p:grpSpPr>
          <a:xfrm>
            <a:off x="4308019" y="2932497"/>
            <a:ext cx="6936646" cy="997611"/>
            <a:chOff x="4308019" y="2932497"/>
            <a:chExt cx="6936646" cy="997611"/>
          </a:xfrm>
        </p:grpSpPr>
        <p:cxnSp>
          <p:nvCxnSpPr>
            <p:cNvPr id="4" name="Straight Connector 3">
              <a:extLst>
                <a:ext uri="{FF2B5EF4-FFF2-40B4-BE49-F238E27FC236}">
                  <a16:creationId xmlns:a16="http://schemas.microsoft.com/office/drawing/2014/main" id="{4D2F77ED-E89A-ABF5-CCF2-AE180E756602}"/>
                </a:ext>
              </a:extLst>
            </p:cNvPr>
            <p:cNvCxnSpPr>
              <a:cxnSpLocks/>
            </p:cNvCxnSpPr>
            <p:nvPr/>
          </p:nvCxnSpPr>
          <p:spPr>
            <a:xfrm>
              <a:off x="4830868" y="3479455"/>
              <a:ext cx="0" cy="228600"/>
            </a:xfrm>
            <a:prstGeom prst="line">
              <a:avLst/>
            </a:prstGeom>
            <a:ln w="25400">
              <a:solidFill>
                <a:srgbClr val="2EBC81"/>
              </a:solidFill>
            </a:ln>
          </p:spPr>
          <p:style>
            <a:lnRef idx="1">
              <a:schemeClr val="accent1"/>
            </a:lnRef>
            <a:fillRef idx="0">
              <a:schemeClr val="accent1"/>
            </a:fillRef>
            <a:effectRef idx="0">
              <a:schemeClr val="accent1"/>
            </a:effectRef>
            <a:fontRef idx="minor">
              <a:schemeClr val="tx1"/>
            </a:fontRef>
          </p:style>
        </p:cxnSp>
        <p:sp>
          <p:nvSpPr>
            <p:cNvPr id="5" name="Rectangle: Rounded Corners 4">
              <a:extLst>
                <a:ext uri="{FF2B5EF4-FFF2-40B4-BE49-F238E27FC236}">
                  <a16:creationId xmlns:a16="http://schemas.microsoft.com/office/drawing/2014/main" id="{CC275EEB-26BF-AB8C-8918-C961272525EF}"/>
                </a:ext>
              </a:extLst>
            </p:cNvPr>
            <p:cNvSpPr/>
            <p:nvPr/>
          </p:nvSpPr>
          <p:spPr>
            <a:xfrm>
              <a:off x="4308019" y="2953904"/>
              <a:ext cx="1018374" cy="535076"/>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H(AB)</a:t>
              </a:r>
            </a:p>
          </p:txBody>
        </p:sp>
        <p:cxnSp>
          <p:nvCxnSpPr>
            <p:cNvPr id="8" name="Straight Connector 7">
              <a:extLst>
                <a:ext uri="{FF2B5EF4-FFF2-40B4-BE49-F238E27FC236}">
                  <a16:creationId xmlns:a16="http://schemas.microsoft.com/office/drawing/2014/main" id="{AABE6215-F60A-B919-EC49-5E2BD6C6C954}"/>
                </a:ext>
              </a:extLst>
            </p:cNvPr>
            <p:cNvCxnSpPr>
              <a:cxnSpLocks/>
            </p:cNvCxnSpPr>
            <p:nvPr/>
          </p:nvCxnSpPr>
          <p:spPr>
            <a:xfrm>
              <a:off x="6823975" y="3458049"/>
              <a:ext cx="0" cy="228600"/>
            </a:xfrm>
            <a:prstGeom prst="line">
              <a:avLst/>
            </a:prstGeom>
            <a:ln w="25400">
              <a:solidFill>
                <a:srgbClr val="2EBC81"/>
              </a:solidFill>
            </a:ln>
          </p:spPr>
          <p:style>
            <a:lnRef idx="1">
              <a:schemeClr val="accent1"/>
            </a:lnRef>
            <a:fillRef idx="0">
              <a:schemeClr val="accent1"/>
            </a:fillRef>
            <a:effectRef idx="0">
              <a:schemeClr val="accent1"/>
            </a:effectRef>
            <a:fontRef idx="minor">
              <a:schemeClr val="tx1"/>
            </a:fontRef>
          </p:style>
        </p:cxnSp>
        <p:sp>
          <p:nvSpPr>
            <p:cNvPr id="9" name="Rectangle: Rounded Corners 8">
              <a:extLst>
                <a:ext uri="{FF2B5EF4-FFF2-40B4-BE49-F238E27FC236}">
                  <a16:creationId xmlns:a16="http://schemas.microsoft.com/office/drawing/2014/main" id="{10940543-43FF-1617-74E3-C9E92F6028C1}"/>
                </a:ext>
              </a:extLst>
            </p:cNvPr>
            <p:cNvSpPr/>
            <p:nvPr/>
          </p:nvSpPr>
          <p:spPr>
            <a:xfrm>
              <a:off x="6301126" y="2932498"/>
              <a:ext cx="1018374" cy="535076"/>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H(CD)</a:t>
              </a:r>
            </a:p>
          </p:txBody>
        </p:sp>
        <p:cxnSp>
          <p:nvCxnSpPr>
            <p:cNvPr id="10" name="Straight Connector 9">
              <a:extLst>
                <a:ext uri="{FF2B5EF4-FFF2-40B4-BE49-F238E27FC236}">
                  <a16:creationId xmlns:a16="http://schemas.microsoft.com/office/drawing/2014/main" id="{FF373537-65BA-D9D6-26A4-B07000E39F79}"/>
                </a:ext>
              </a:extLst>
            </p:cNvPr>
            <p:cNvCxnSpPr>
              <a:cxnSpLocks/>
            </p:cNvCxnSpPr>
            <p:nvPr/>
          </p:nvCxnSpPr>
          <p:spPr>
            <a:xfrm>
              <a:off x="8756033" y="3479454"/>
              <a:ext cx="0" cy="228600"/>
            </a:xfrm>
            <a:prstGeom prst="line">
              <a:avLst/>
            </a:prstGeom>
            <a:ln w="25400">
              <a:solidFill>
                <a:srgbClr val="2EBC81"/>
              </a:solidFill>
            </a:ln>
          </p:spPr>
          <p:style>
            <a:lnRef idx="1">
              <a:schemeClr val="accent1"/>
            </a:lnRef>
            <a:fillRef idx="0">
              <a:schemeClr val="accent1"/>
            </a:fillRef>
            <a:effectRef idx="0">
              <a:schemeClr val="accent1"/>
            </a:effectRef>
            <a:fontRef idx="minor">
              <a:schemeClr val="tx1"/>
            </a:fontRef>
          </p:style>
        </p:cxnSp>
        <p:cxnSp>
          <p:nvCxnSpPr>
            <p:cNvPr id="11" name="Connector: Elbow 10">
              <a:extLst>
                <a:ext uri="{FF2B5EF4-FFF2-40B4-BE49-F238E27FC236}">
                  <a16:creationId xmlns:a16="http://schemas.microsoft.com/office/drawing/2014/main" id="{C3BD2F18-7359-1ECB-55FC-7672468959E2}"/>
                </a:ext>
              </a:extLst>
            </p:cNvPr>
            <p:cNvCxnSpPr>
              <a:cxnSpLocks/>
            </p:cNvCxnSpPr>
            <p:nvPr/>
          </p:nvCxnSpPr>
          <p:spPr>
            <a:xfrm rot="16200000" flipV="1">
              <a:off x="4837488" y="3441200"/>
              <a:ext cx="896" cy="976919"/>
            </a:xfrm>
            <a:prstGeom prst="bentConnector3">
              <a:avLst>
                <a:gd name="adj1" fmla="val 25613393"/>
              </a:avLst>
            </a:prstGeom>
            <a:ln w="25400">
              <a:solidFill>
                <a:srgbClr val="2EBC81"/>
              </a:solidFill>
            </a:ln>
          </p:spPr>
          <p:style>
            <a:lnRef idx="1">
              <a:schemeClr val="accent3"/>
            </a:lnRef>
            <a:fillRef idx="0">
              <a:schemeClr val="accent3"/>
            </a:fillRef>
            <a:effectRef idx="0">
              <a:schemeClr val="accent3"/>
            </a:effectRef>
            <a:fontRef idx="minor">
              <a:schemeClr val="tx1"/>
            </a:fontRef>
          </p:style>
        </p:cxnSp>
        <p:cxnSp>
          <p:nvCxnSpPr>
            <p:cNvPr id="12" name="Connector: Elbow 11">
              <a:extLst>
                <a:ext uri="{FF2B5EF4-FFF2-40B4-BE49-F238E27FC236}">
                  <a16:creationId xmlns:a16="http://schemas.microsoft.com/office/drawing/2014/main" id="{D3D6CF62-A84D-5989-2C7E-2F9305A29101}"/>
                </a:ext>
              </a:extLst>
            </p:cNvPr>
            <p:cNvCxnSpPr>
              <a:cxnSpLocks/>
            </p:cNvCxnSpPr>
            <p:nvPr/>
          </p:nvCxnSpPr>
          <p:spPr>
            <a:xfrm rot="16200000" flipV="1">
              <a:off x="6830593" y="3440304"/>
              <a:ext cx="896" cy="976919"/>
            </a:xfrm>
            <a:prstGeom prst="bentConnector3">
              <a:avLst>
                <a:gd name="adj1" fmla="val 25613393"/>
              </a:avLst>
            </a:prstGeom>
            <a:ln w="25400">
              <a:solidFill>
                <a:srgbClr val="2EBC81"/>
              </a:solidFill>
            </a:ln>
          </p:spPr>
          <p:style>
            <a:lnRef idx="1">
              <a:schemeClr val="accent3"/>
            </a:lnRef>
            <a:fillRef idx="0">
              <a:schemeClr val="accent3"/>
            </a:fillRef>
            <a:effectRef idx="0">
              <a:schemeClr val="accent3"/>
            </a:effectRef>
            <a:fontRef idx="minor">
              <a:schemeClr val="tx1"/>
            </a:fontRef>
          </p:style>
        </p:cxnSp>
        <p:cxnSp>
          <p:nvCxnSpPr>
            <p:cNvPr id="13" name="Connector: Elbow 12">
              <a:extLst>
                <a:ext uri="{FF2B5EF4-FFF2-40B4-BE49-F238E27FC236}">
                  <a16:creationId xmlns:a16="http://schemas.microsoft.com/office/drawing/2014/main" id="{0722A544-8956-C6EA-BD38-40A2CE12C8B7}"/>
                </a:ext>
              </a:extLst>
            </p:cNvPr>
            <p:cNvCxnSpPr>
              <a:cxnSpLocks/>
            </p:cNvCxnSpPr>
            <p:nvPr/>
          </p:nvCxnSpPr>
          <p:spPr>
            <a:xfrm rot="16200000" flipV="1">
              <a:off x="8762653" y="3441199"/>
              <a:ext cx="896" cy="976919"/>
            </a:xfrm>
            <a:prstGeom prst="bentConnector3">
              <a:avLst>
                <a:gd name="adj1" fmla="val 25613393"/>
              </a:avLst>
            </a:prstGeom>
            <a:ln w="25400">
              <a:solidFill>
                <a:srgbClr val="2EBC81"/>
              </a:solidFill>
            </a:ln>
          </p:spPr>
          <p:style>
            <a:lnRef idx="1">
              <a:schemeClr val="accent3"/>
            </a:lnRef>
            <a:fillRef idx="0">
              <a:schemeClr val="accent3"/>
            </a:fillRef>
            <a:effectRef idx="0">
              <a:schemeClr val="accent3"/>
            </a:effectRef>
            <a:fontRef idx="minor">
              <a:schemeClr val="tx1"/>
            </a:fontRef>
          </p:style>
        </p:cxnSp>
        <p:cxnSp>
          <p:nvCxnSpPr>
            <p:cNvPr id="14" name="Connector: Elbow 13">
              <a:extLst>
                <a:ext uri="{FF2B5EF4-FFF2-40B4-BE49-F238E27FC236}">
                  <a16:creationId xmlns:a16="http://schemas.microsoft.com/office/drawing/2014/main" id="{9D1C18A6-691F-9ABA-618E-E545925D7079}"/>
                </a:ext>
              </a:extLst>
            </p:cNvPr>
            <p:cNvCxnSpPr>
              <a:cxnSpLocks/>
            </p:cNvCxnSpPr>
            <p:nvPr/>
          </p:nvCxnSpPr>
          <p:spPr>
            <a:xfrm rot="16200000" flipV="1">
              <a:off x="10755758" y="3440303"/>
              <a:ext cx="896" cy="976919"/>
            </a:xfrm>
            <a:prstGeom prst="bentConnector3">
              <a:avLst>
                <a:gd name="adj1" fmla="val 25613393"/>
              </a:avLst>
            </a:prstGeom>
            <a:ln w="25400">
              <a:solidFill>
                <a:srgbClr val="2EBC81"/>
              </a:solidFill>
            </a:ln>
          </p:spPr>
          <p:style>
            <a:lnRef idx="1">
              <a:schemeClr val="accent3"/>
            </a:lnRef>
            <a:fillRef idx="0">
              <a:schemeClr val="accent3"/>
            </a:fillRef>
            <a:effectRef idx="0">
              <a:schemeClr val="accent3"/>
            </a:effectRef>
            <a:fontRef idx="minor">
              <a:schemeClr val="tx1"/>
            </a:fontRef>
          </p:style>
        </p:cxnSp>
        <p:cxnSp>
          <p:nvCxnSpPr>
            <p:cNvPr id="15" name="Straight Connector 14">
              <a:extLst>
                <a:ext uri="{FF2B5EF4-FFF2-40B4-BE49-F238E27FC236}">
                  <a16:creationId xmlns:a16="http://schemas.microsoft.com/office/drawing/2014/main" id="{5621E690-829D-C09A-A7EF-701ED387368C}"/>
                </a:ext>
              </a:extLst>
            </p:cNvPr>
            <p:cNvCxnSpPr>
              <a:cxnSpLocks/>
            </p:cNvCxnSpPr>
            <p:nvPr/>
          </p:nvCxnSpPr>
          <p:spPr>
            <a:xfrm>
              <a:off x="10749140" y="3458048"/>
              <a:ext cx="0" cy="228600"/>
            </a:xfrm>
            <a:prstGeom prst="line">
              <a:avLst/>
            </a:prstGeom>
            <a:ln w="25400">
              <a:solidFill>
                <a:srgbClr val="2EBC81"/>
              </a:solidFill>
            </a:ln>
          </p:spPr>
          <p:style>
            <a:lnRef idx="1">
              <a:schemeClr val="accent1"/>
            </a:lnRef>
            <a:fillRef idx="0">
              <a:schemeClr val="accent1"/>
            </a:fillRef>
            <a:effectRef idx="0">
              <a:schemeClr val="accent1"/>
            </a:effectRef>
            <a:fontRef idx="minor">
              <a:schemeClr val="tx1"/>
            </a:fontRef>
          </p:style>
        </p:cxnSp>
        <p:sp>
          <p:nvSpPr>
            <p:cNvPr id="20" name="Rectangle: Rounded Corners 19">
              <a:extLst>
                <a:ext uri="{FF2B5EF4-FFF2-40B4-BE49-F238E27FC236}">
                  <a16:creationId xmlns:a16="http://schemas.microsoft.com/office/drawing/2014/main" id="{B5EBC75F-C248-5F9F-D58E-15BEC6D70D47}"/>
                </a:ext>
              </a:extLst>
            </p:cNvPr>
            <p:cNvSpPr/>
            <p:nvPr/>
          </p:nvSpPr>
          <p:spPr>
            <a:xfrm>
              <a:off x="8233184" y="2953903"/>
              <a:ext cx="1018374" cy="535076"/>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H(EF)</a:t>
              </a:r>
            </a:p>
          </p:txBody>
        </p:sp>
        <p:sp>
          <p:nvSpPr>
            <p:cNvPr id="21" name="Rectangle: Rounded Corners 20">
              <a:extLst>
                <a:ext uri="{FF2B5EF4-FFF2-40B4-BE49-F238E27FC236}">
                  <a16:creationId xmlns:a16="http://schemas.microsoft.com/office/drawing/2014/main" id="{5F8027CF-B6E1-2037-7FA8-2CC4BF6B6583}"/>
                </a:ext>
              </a:extLst>
            </p:cNvPr>
            <p:cNvSpPr/>
            <p:nvPr/>
          </p:nvSpPr>
          <p:spPr>
            <a:xfrm>
              <a:off x="10226291" y="2932497"/>
              <a:ext cx="1018374" cy="535076"/>
            </a:xfrm>
            <a:prstGeom prst="roundRect">
              <a:avLst/>
            </a:prstGeom>
            <a:solidFill>
              <a:srgbClr val="5465FF"/>
            </a:solidFill>
            <a:ln>
              <a:solidFill>
                <a:srgbClr val="2B2576"/>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200" dirty="0"/>
                <a:t>H(GH)</a:t>
              </a:r>
            </a:p>
          </p:txBody>
        </p:sp>
      </p:grpSp>
    </p:spTree>
    <p:extLst>
      <p:ext uri="{BB962C8B-B14F-4D97-AF65-F5344CB8AC3E}">
        <p14:creationId xmlns:p14="http://schemas.microsoft.com/office/powerpoint/2010/main" val="508834349"/>
      </p:ext>
    </p:extLst>
  </p:cSld>
  <p:clrMapOvr>
    <a:masterClrMapping/>
  </p:clrMapOvr>
</p:sld>
</file>

<file path=ppt/theme/theme1.xml><?xml version="1.0" encoding="utf-8"?>
<a:theme xmlns:a="http://schemas.openxmlformats.org/drawingml/2006/main" name="Master Theme">
  <a:themeElements>
    <a:clrScheme name="SpecterOps">
      <a:dk1>
        <a:srgbClr val="0D0A30"/>
      </a:dk1>
      <a:lt1>
        <a:srgbClr val="FFFFFF"/>
      </a:lt1>
      <a:dk2>
        <a:srgbClr val="2C2677"/>
      </a:dk2>
      <a:lt2>
        <a:srgbClr val="F9F9F9"/>
      </a:lt2>
      <a:accent1>
        <a:srgbClr val="2B2576"/>
      </a:accent1>
      <a:accent2>
        <a:srgbClr val="0D0A30"/>
      </a:accent2>
      <a:accent3>
        <a:srgbClr val="00B36B"/>
      </a:accent3>
      <a:accent4>
        <a:srgbClr val="D7D6E6"/>
      </a:accent4>
      <a:accent5>
        <a:srgbClr val="8E92EB"/>
      </a:accent5>
      <a:accent6>
        <a:srgbClr val="66A3FF"/>
      </a:accent6>
      <a:hlink>
        <a:srgbClr val="5465FF"/>
      </a:hlink>
      <a:folHlink>
        <a:srgbClr val="00B36B"/>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52894DBD6D959419DDA0A3E9C491B97" ma:contentTypeVersion="21" ma:contentTypeDescription="Create a new document." ma:contentTypeScope="" ma:versionID="271bbf6e4426de1a52a2bf1aceb7261b">
  <xsd:schema xmlns:xsd="http://www.w3.org/2001/XMLSchema" xmlns:xs="http://www.w3.org/2001/XMLSchema" xmlns:p="http://schemas.microsoft.com/office/2006/metadata/properties" xmlns:ns1="http://schemas.microsoft.com/sharepoint/v3" xmlns:ns2="a419c391-3651-455d-bf5f-f0cdd25bd5cb" xmlns:ns3="edd03713-f0ef-46cd-b3c1-10b220d22ff5" targetNamespace="http://schemas.microsoft.com/office/2006/metadata/properties" ma:root="true" ma:fieldsID="af64049f968535f101bfc6612cf14180" ns1:_="" ns2:_="" ns3:_="">
    <xsd:import namespace="http://schemas.microsoft.com/sharepoint/v3"/>
    <xsd:import namespace="a419c391-3651-455d-bf5f-f0cdd25bd5cb"/>
    <xsd:import namespace="edd03713-f0ef-46cd-b3c1-10b220d22ff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LengthInSeconds" minOccurs="0"/>
                <xsd:element ref="ns3:lcf76f155ced4ddcb4097134ff3c332f" minOccurs="0"/>
                <xsd:element ref="ns2:TaxCatchAll" minOccurs="0"/>
                <xsd:element ref="ns3:MediaServiceLocation" minOccurs="0"/>
                <xsd:element ref="ns1:_ip_UnifiedCompliancePolicyProperties" minOccurs="0"/>
                <xsd:element ref="ns1:_ip_UnifiedCompliancePolicyUIAction" minOccurs="0"/>
                <xsd:element ref="ns3:MediaServiceObjectDetectorVersions" minOccurs="0"/>
                <xsd:element ref="ns3:_Flow_SignoffStatu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4" nillable="true" ma:displayName="Unified Compliance Policy Properties" ma:hidden="true" ma:internalName="_ip_UnifiedCompliancePolicyProperties">
      <xsd:simpleType>
        <xsd:restriction base="dms:Note"/>
      </xsd:simpleType>
    </xsd:element>
    <xsd:element name="_ip_UnifiedCompliancePolicyUIAction" ma:index="25"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419c391-3651-455d-bf5f-f0cdd25bd5cb"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2" nillable="true" ma:displayName="Taxonomy Catch All Column" ma:hidden="true" ma:list="{de62b309-d1af-4116-ba6d-6a2f82a5c97e}" ma:internalName="TaxCatchAll" ma:showField="CatchAllData" ma:web="a419c391-3651-455d-bf5f-f0cdd25bd5cb">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dd03713-f0ef-46cd-b3c1-10b220d22ff5"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99546610-88cb-4ea7-9a60-54101819a624"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6" nillable="true" ma:displayName="MediaServiceObjectDetectorVersions" ma:hidden="true" ma:indexed="true" ma:internalName="MediaServiceObjectDetectorVersions" ma:readOnly="true">
      <xsd:simpleType>
        <xsd:restriction base="dms:Text"/>
      </xsd:simpleType>
    </xsd:element>
    <xsd:element name="_Flow_SignoffStatus" ma:index="27" nillable="true" ma:displayName="Sign-off status" ma:internalName="Sign_x002d_off_x0020_status">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lcf76f155ced4ddcb4097134ff3c332f xmlns="edd03713-f0ef-46cd-b3c1-10b220d22ff5">
      <Terms xmlns="http://schemas.microsoft.com/office/infopath/2007/PartnerControls"/>
    </lcf76f155ced4ddcb4097134ff3c332f>
    <_ip_UnifiedCompliancePolicyProperties xmlns="http://schemas.microsoft.com/sharepoint/v3" xsi:nil="true"/>
    <_Flow_SignoffStatus xmlns="edd03713-f0ef-46cd-b3c1-10b220d22ff5" xsi:nil="true"/>
    <TaxCatchAll xmlns="a419c391-3651-455d-bf5f-f0cdd25bd5cb" xsi:nil="true"/>
  </documentManagement>
</p:properties>
</file>

<file path=customXml/itemProps1.xml><?xml version="1.0" encoding="utf-8"?>
<ds:datastoreItem xmlns:ds="http://schemas.openxmlformats.org/officeDocument/2006/customXml" ds:itemID="{01169AC1-6E06-41C8-A82D-041A21AC984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a419c391-3651-455d-bf5f-f0cdd25bd5cb"/>
    <ds:schemaRef ds:uri="edd03713-f0ef-46cd-b3c1-10b220d22ff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85CC6BD-5D86-431C-937E-A780FE630E41}">
  <ds:schemaRefs>
    <ds:schemaRef ds:uri="http://schemas.microsoft.com/sharepoint/v3/contenttype/forms"/>
  </ds:schemaRefs>
</ds:datastoreItem>
</file>

<file path=customXml/itemProps3.xml><?xml version="1.0" encoding="utf-8"?>
<ds:datastoreItem xmlns:ds="http://schemas.openxmlformats.org/officeDocument/2006/customXml" ds:itemID="{E156BF8B-1340-4BE0-8221-8FD66F1945F4}">
  <ds:schemaRefs>
    <ds:schemaRef ds:uri="http://schemas.microsoft.com/office/2006/metadata/properties"/>
    <ds:schemaRef ds:uri="http://schemas.microsoft.com/office/infopath/2007/PartnerControls"/>
    <ds:schemaRef ds:uri="http://schemas.microsoft.com/sharepoint/v3"/>
    <ds:schemaRef ds:uri="edd03713-f0ef-46cd-b3c1-10b220d22ff5"/>
    <ds:schemaRef ds:uri="a419c391-3651-455d-bf5f-f0cdd25bd5cb"/>
  </ds:schemaRefs>
</ds:datastoreItem>
</file>

<file path=docProps/app.xml><?xml version="1.0" encoding="utf-8"?>
<Properties xmlns="http://schemas.openxmlformats.org/officeDocument/2006/extended-properties" xmlns:vt="http://schemas.openxmlformats.org/officeDocument/2006/docPropsVTypes">
  <Template/>
  <TotalTime>19187</TotalTime>
  <Words>13523</Words>
  <Application>Microsoft Office PowerPoint</Application>
  <PresentationFormat>Widescreen</PresentationFormat>
  <Paragraphs>2891</Paragraphs>
  <Slides>155</Slides>
  <Notes>154</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155</vt:i4>
      </vt:variant>
    </vt:vector>
  </HeadingPairs>
  <TitlesOfParts>
    <vt:vector size="168" baseType="lpstr">
      <vt:lpstr>Sora Medium</vt:lpstr>
      <vt:lpstr>Open Sans</vt:lpstr>
      <vt:lpstr>Arial</vt:lpstr>
      <vt:lpstr>Comic Sans MS</vt:lpstr>
      <vt:lpstr>Sora</vt:lpstr>
      <vt:lpstr>-apple-system</vt:lpstr>
      <vt:lpstr>Proxima Nova Rg</vt:lpstr>
      <vt:lpstr>Wingdings</vt:lpstr>
      <vt:lpstr>Sora SemiBold</vt:lpstr>
      <vt:lpstr>Calibri</vt:lpstr>
      <vt:lpstr>Consolas</vt:lpstr>
      <vt:lpstr>Systemia</vt:lpstr>
      <vt:lpstr>Master Theme</vt:lpstr>
      <vt:lpstr>Hunting SMB Shares</vt:lpstr>
      <vt:lpstr>Scott Sutherland</vt:lpstr>
      <vt:lpstr>Two Parts  One Story</vt:lpstr>
      <vt:lpstr>Story Time</vt:lpstr>
      <vt:lpstr>Story Time</vt:lpstr>
      <vt:lpstr>Story Time</vt:lpstr>
      <vt:lpstr>Story Time</vt:lpstr>
      <vt:lpstr>Story Time</vt:lpstr>
      <vt:lpstr>Story Time</vt:lpstr>
      <vt:lpstr>Story Time</vt:lpstr>
      <vt:lpstr>Story Time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Hunting for context in a sea of share data</vt:lpstr>
      <vt:lpstr>What is PowerHuntShares?</vt:lpstr>
      <vt:lpstr>   PowerHuntShares Process</vt:lpstr>
      <vt:lpstr>   PowerHuntShares Process</vt:lpstr>
      <vt:lpstr>   PowerHuntShares Process</vt:lpstr>
      <vt:lpstr>   PowerHuntShares Process</vt:lpstr>
      <vt:lpstr>Bypass. Download. Run.</vt:lpstr>
      <vt:lpstr>Discovery Output</vt:lpstr>
      <vt:lpstr>Analysis Output</vt:lpstr>
      <vt:lpstr>Share Report Output</vt:lpstr>
      <vt:lpstr>Share Report Output</vt:lpstr>
      <vt:lpstr>   PowerHuntShares Process</vt:lpstr>
      <vt:lpstr>   PowerHuntShares Process</vt:lpstr>
      <vt:lpstr>   PowerHuntShares Process</vt:lpstr>
      <vt:lpstr>Static Labeling … mostly :)</vt:lpstr>
      <vt:lpstr>Static Labeling … mostly :)</vt:lpstr>
      <vt:lpstr>Static Labeling</vt:lpstr>
      <vt:lpstr>Static Labeling … mostly :)</vt:lpstr>
      <vt:lpstr>Static Labeling … mostly :)</vt:lpstr>
      <vt:lpstr>Static Labeling … mostly :)</vt:lpstr>
      <vt:lpstr>Static Labeling … mostly :)</vt:lpstr>
      <vt:lpstr>Static Labeling</vt:lpstr>
      <vt:lpstr>Static Labeling … mostly :)</vt:lpstr>
      <vt:lpstr>   PowerHuntShares Process</vt:lpstr>
      <vt:lpstr>   PowerHuntShares Process</vt:lpstr>
      <vt:lpstr>Share Fingerprinting</vt:lpstr>
      <vt:lpstr>Share Fingerprinting</vt:lpstr>
      <vt:lpstr>Share Fingerprinting</vt:lpstr>
      <vt:lpstr>Share Fingerprinting</vt:lpstr>
      <vt:lpstr>Share Fingerprinting</vt:lpstr>
      <vt:lpstr>Share Fingerprinting</vt:lpstr>
      <vt:lpstr>Share Fingerprinting</vt:lpstr>
      <vt:lpstr>Share Fingerprinting</vt:lpstr>
      <vt:lpstr>Share Fingerprinting</vt:lpstr>
      <vt:lpstr>Demo</vt:lpstr>
      <vt:lpstr>   PowerHuntShares Process</vt:lpstr>
      <vt:lpstr>   PowerHuntShares Process</vt:lpstr>
      <vt:lpstr>Risk Scoring</vt:lpstr>
      <vt:lpstr>Risk Scoring</vt:lpstr>
      <vt:lpstr>Risk Scoring</vt:lpstr>
      <vt:lpstr>Risk Scoring</vt:lpstr>
      <vt:lpstr>Risk Scoring</vt:lpstr>
      <vt:lpstr>   PowerHuntShares Process</vt:lpstr>
      <vt:lpstr>   PowerHuntShares Process</vt:lpstr>
      <vt:lpstr>Peer  Comparison</vt:lpstr>
      <vt:lpstr>Peer  Comparison</vt:lpstr>
      <vt:lpstr>Peer  Comparison</vt:lpstr>
      <vt:lpstr>Peer  Comparison</vt:lpstr>
      <vt:lpstr>Peer  Comparison</vt:lpstr>
      <vt:lpstr>   PowerHuntShares Process</vt:lpstr>
      <vt:lpstr>   PowerHuntShares Process</vt:lpstr>
      <vt:lpstr>Grouping &amp; Similarity</vt:lpstr>
      <vt:lpstr>Grouping &amp; Similarity</vt:lpstr>
      <vt:lpstr>Grouping &amp; Similarity</vt:lpstr>
      <vt:lpstr>Grouping &amp; Similarity</vt:lpstr>
      <vt:lpstr>Grouping &amp; Similarity</vt:lpstr>
      <vt:lpstr>Grouping &amp; Similarity</vt:lpstr>
      <vt:lpstr>Grouping &amp; Similarity</vt:lpstr>
      <vt:lpstr>Grouping &amp; Similarity</vt:lpstr>
      <vt:lpstr>Grouping &amp; Similarity</vt:lpstr>
      <vt:lpstr>Grouping &amp; Similarity</vt:lpstr>
      <vt:lpstr>Grouping &amp; Similarity</vt:lpstr>
      <vt:lpstr>Grouping &amp; Similarity</vt:lpstr>
      <vt:lpstr>Grouping &amp; Similarity</vt:lpstr>
      <vt:lpstr>Grouping &amp; Similarity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Grouping &amp; Similarity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Grouping &amp; Similarity</vt:lpstr>
      <vt:lpstr>Grouping &amp; Similarity</vt:lpstr>
      <vt:lpstr>Grouping &amp; Similarity</vt:lpstr>
      <vt:lpstr>Grouping &amp; Similarity</vt:lpstr>
      <vt:lpstr>Grouping &amp; Similarity</vt:lpstr>
      <vt:lpstr>  PowerHuntShares Process</vt:lpstr>
      <vt:lpstr>  PowerHuntShares Process</vt:lpstr>
      <vt:lpstr>  PowerHuntShares Process</vt:lpstr>
      <vt:lpstr>  PowerHuntShares Process</vt:lpstr>
      <vt:lpstr>   PowerHuntShares Process</vt:lpstr>
      <vt:lpstr>   PowerHuntShares Process</vt:lpstr>
      <vt:lpstr>   PowerHuntShares Process</vt:lpstr>
      <vt:lpstr>Exploring Data  Chart &amp; Graphs</vt:lpstr>
      <vt:lpstr>Exploring Data  Chart &amp; Graphs</vt:lpstr>
      <vt:lpstr>Exploring Data  Chart &amp; Graphs</vt:lpstr>
      <vt:lpstr>Exploring Data  Chart &amp; Graphs</vt:lpstr>
      <vt:lpstr>Exploring Data  Chart &amp; Graphs</vt:lpstr>
      <vt:lpstr>Exploring Data  Chart &amp; Graphs</vt:lpstr>
      <vt:lpstr>Exploring Data  Chart &amp; Graphs</vt:lpstr>
      <vt:lpstr>Exploring Data  Chart &amp; Graphs</vt:lpstr>
      <vt:lpstr>Exploring Data  Chart &amp; Graphs</vt:lpstr>
      <vt:lpstr>Exploring Data  Chart &amp; Graphs</vt:lpstr>
      <vt:lpstr>Exploring Data  Chart &amp; Graphs</vt:lpstr>
      <vt:lpstr>Exploring Data  Chart &amp; Graphs</vt:lpstr>
      <vt:lpstr>Charts, Graphs &amp; Algorithms </vt:lpstr>
      <vt:lpstr>Charts, Graphs &amp; Algorithms </vt:lpstr>
      <vt:lpstr>Finding Nodes That Matter</vt:lpstr>
      <vt:lpstr>Finding Nodes That Matter</vt:lpstr>
      <vt:lpstr>Finding Nodes That Matter</vt:lpstr>
      <vt:lpstr>Finding Nodes That Matter</vt:lpstr>
      <vt:lpstr>Finding Nodes That Matter</vt:lpstr>
      <vt:lpstr>Finding Nodes That Matter</vt:lpstr>
      <vt:lpstr>Finding Nodes That Matter</vt:lpstr>
      <vt:lpstr>Finding Nodes That Matter</vt:lpstr>
      <vt:lpstr>Finding Nodes That Matter</vt:lpstr>
      <vt:lpstr>Finding Nodes That Matter</vt:lpstr>
      <vt:lpstr>   PowerHuntShares Process</vt:lpstr>
      <vt:lpstr>   PowerHuntShares Process</vt:lpstr>
      <vt:lpstr>PowerHuntShares  Demo</vt:lpstr>
      <vt:lpstr>Take Aways</vt:lpstr>
      <vt:lpstr>Take Aways</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Overview</dc:title>
  <dc:creator>Scott Sutherland</dc:creator>
  <cp:lastModifiedBy>Scott Sutherland</cp:lastModifiedBy>
  <cp:revision>838</cp:revision>
  <dcterms:modified xsi:type="dcterms:W3CDTF">2025-04-05T12:32:23Z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0x010100B52894DBD6D959419DDA0A3E9C491B97</vt:lpwstr>
  </property>
</Properties>
</file>